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23" r:id="rId3"/>
    <p:sldId id="617" r:id="rId4"/>
    <p:sldId id="593" r:id="rId5"/>
    <p:sldId id="616" r:id="rId6"/>
    <p:sldId id="618" r:id="rId7"/>
    <p:sldId id="619" r:id="rId8"/>
    <p:sldId id="620" r:id="rId9"/>
    <p:sldId id="621" r:id="rId10"/>
    <p:sldId id="622" r:id="rId11"/>
    <p:sldId id="624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>
        <p:scale>
          <a:sx n="100" d="100"/>
          <a:sy n="100" d="100"/>
        </p:scale>
        <p:origin x="1075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" dirty="0"/>
              <a:t>EDA Case Study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Jonathon Roach and Jorge Olmos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FF0E-288D-43C9-862F-4ACBB8B3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500" dirty="0"/>
              <a:t>Relationship Between Bitterness and Alc. Content</a:t>
            </a:r>
            <a:endParaRPr lang="en-US" sz="3500" dirty="0"/>
          </a:p>
        </p:txBody>
      </p:sp>
      <p:pic>
        <p:nvPicPr>
          <p:cNvPr id="4" name="Google Shape;108;p21">
            <a:extLst>
              <a:ext uri="{FF2B5EF4-FFF2-40B4-BE49-F238E27FC236}">
                <a16:creationId xmlns:a16="http://schemas.microsoft.com/office/drawing/2014/main" id="{C09A80B9-7CCE-4887-8FA9-C83E082766F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5440" y="1600200"/>
            <a:ext cx="677311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63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EB2-C5CD-40BB-889E-3BACD6D4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9BF9-985B-42D6-A10D-66771978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800" dirty="0"/>
              <a:t>Colorado, California, Michigan, Oregon, and Texas are the largest markets with the widest variety of products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There is a strong relationship between Alcohol by Volume and International Bitterness Units, and beers can be accurately classified based on these metrics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International Bitterness Units are missing in the data more often than not. Models for imputing these data are accurate, but should be taken with a grain of salt</a:t>
            </a:r>
          </a:p>
        </p:txBody>
      </p:sp>
    </p:spTree>
    <p:extLst>
      <p:ext uri="{BB962C8B-B14F-4D97-AF65-F5344CB8AC3E}">
        <p14:creationId xmlns:p14="http://schemas.microsoft.com/office/powerpoint/2010/main" val="370996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EB2-C5CD-40BB-889E-3BACD6D4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9BF9-985B-42D6-A10D-66771978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Goals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2400" dirty="0"/>
              <a:t>Analyze market trends for 2,410 US craft beers brewed at 558 breweries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Communicate relationships between brewery location, beer alcoholic content (ABV), and Beer Bitterness (IBU)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Model and classify beer categories based on a variety of variables</a:t>
            </a:r>
          </a:p>
        </p:txBody>
      </p:sp>
    </p:spTree>
    <p:extLst>
      <p:ext uri="{BB962C8B-B14F-4D97-AF65-F5344CB8AC3E}">
        <p14:creationId xmlns:p14="http://schemas.microsoft.com/office/powerpoint/2010/main" val="244828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Working Data Set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09A3EE-3D2C-4B7E-87D3-9DCAB7162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9657"/>
              </p:ext>
            </p:extLst>
          </p:nvPr>
        </p:nvGraphicFramePr>
        <p:xfrm>
          <a:off x="457200" y="3078643"/>
          <a:ext cx="8229599" cy="1329170"/>
        </p:xfrm>
        <a:graphic>
          <a:graphicData uri="http://schemas.openxmlformats.org/drawingml/2006/table">
            <a:tbl>
              <a:tblPr/>
              <a:tblGrid>
                <a:gridCol w="882531">
                  <a:extLst>
                    <a:ext uri="{9D8B030D-6E8A-4147-A177-3AD203B41FA5}">
                      <a16:colId xmlns:a16="http://schemas.microsoft.com/office/drawing/2014/main" val="1831755050"/>
                    </a:ext>
                  </a:extLst>
                </a:gridCol>
                <a:gridCol w="893562">
                  <a:extLst>
                    <a:ext uri="{9D8B030D-6E8A-4147-A177-3AD203B41FA5}">
                      <a16:colId xmlns:a16="http://schemas.microsoft.com/office/drawing/2014/main" val="5238402"/>
                    </a:ext>
                  </a:extLst>
                </a:gridCol>
                <a:gridCol w="717056">
                  <a:extLst>
                    <a:ext uri="{9D8B030D-6E8A-4147-A177-3AD203B41FA5}">
                      <a16:colId xmlns:a16="http://schemas.microsoft.com/office/drawing/2014/main" val="1263971128"/>
                    </a:ext>
                  </a:extLst>
                </a:gridCol>
                <a:gridCol w="540550">
                  <a:extLst>
                    <a:ext uri="{9D8B030D-6E8A-4147-A177-3AD203B41FA5}">
                      <a16:colId xmlns:a16="http://schemas.microsoft.com/office/drawing/2014/main" val="2371268513"/>
                    </a:ext>
                  </a:extLst>
                </a:gridCol>
                <a:gridCol w="507455">
                  <a:extLst>
                    <a:ext uri="{9D8B030D-6E8A-4147-A177-3AD203B41FA5}">
                      <a16:colId xmlns:a16="http://schemas.microsoft.com/office/drawing/2014/main" val="1107521004"/>
                    </a:ext>
                  </a:extLst>
                </a:gridCol>
                <a:gridCol w="1739506">
                  <a:extLst>
                    <a:ext uri="{9D8B030D-6E8A-4147-A177-3AD203B41FA5}">
                      <a16:colId xmlns:a16="http://schemas.microsoft.com/office/drawing/2014/main" val="1100542854"/>
                    </a:ext>
                  </a:extLst>
                </a:gridCol>
                <a:gridCol w="632296">
                  <a:extLst>
                    <a:ext uri="{9D8B030D-6E8A-4147-A177-3AD203B41FA5}">
                      <a16:colId xmlns:a16="http://schemas.microsoft.com/office/drawing/2014/main" val="358591577"/>
                    </a:ext>
                  </a:extLst>
                </a:gridCol>
                <a:gridCol w="1081100">
                  <a:extLst>
                    <a:ext uri="{9D8B030D-6E8A-4147-A177-3AD203B41FA5}">
                      <a16:colId xmlns:a16="http://schemas.microsoft.com/office/drawing/2014/main" val="367693670"/>
                    </a:ext>
                  </a:extLst>
                </a:gridCol>
                <a:gridCol w="650866">
                  <a:extLst>
                    <a:ext uri="{9D8B030D-6E8A-4147-A177-3AD203B41FA5}">
                      <a16:colId xmlns:a16="http://schemas.microsoft.com/office/drawing/2014/main" val="2145114927"/>
                    </a:ext>
                  </a:extLst>
                </a:gridCol>
                <a:gridCol w="584677">
                  <a:extLst>
                    <a:ext uri="{9D8B030D-6E8A-4147-A177-3AD203B41FA5}">
                      <a16:colId xmlns:a16="http://schemas.microsoft.com/office/drawing/2014/main" val="1695582176"/>
                    </a:ext>
                  </a:extLst>
                </a:gridCol>
              </a:tblGrid>
              <a:tr h="16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beer_name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brewery_name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91214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Together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070123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Maggie's Leap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125033"/>
                  </a:ext>
                </a:extLst>
              </a:tr>
              <a:tr h="20779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Wall's End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Brown 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50803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Pumpion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Pumpkin 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67169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Stronghold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Porter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13732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Parapet ESB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 Special / Strong Bitter (ESB)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078109"/>
                  </a:ext>
                </a:extLst>
              </a:tr>
              <a:tr h="158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8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6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marL="21590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dirty="0"/>
              <a:t>Number of Breweries by State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9278A8-E15A-4C89-8B84-AA8323309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3287"/>
              </p:ext>
            </p:extLst>
          </p:nvPr>
        </p:nvGraphicFramePr>
        <p:xfrm>
          <a:off x="3000086" y="1662545"/>
          <a:ext cx="3143827" cy="3572235"/>
        </p:xfrm>
        <a:graphic>
          <a:graphicData uri="http://schemas.openxmlformats.org/drawingml/2006/table">
            <a:tbl>
              <a:tblPr/>
              <a:tblGrid>
                <a:gridCol w="1134370">
                  <a:extLst>
                    <a:ext uri="{9D8B030D-6E8A-4147-A177-3AD203B41FA5}">
                      <a16:colId xmlns:a16="http://schemas.microsoft.com/office/drawing/2014/main" val="3150080418"/>
                    </a:ext>
                  </a:extLst>
                </a:gridCol>
                <a:gridCol w="2009457">
                  <a:extLst>
                    <a:ext uri="{9D8B030D-6E8A-4147-A177-3AD203B41FA5}">
                      <a16:colId xmlns:a16="http://schemas.microsoft.com/office/drawing/2014/main" val="613975834"/>
                    </a:ext>
                  </a:extLst>
                </a:gridCol>
              </a:tblGrid>
              <a:tr h="2381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Breweries by 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712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Breweries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17032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0550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9780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4684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72788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84066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42551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4097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1145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705289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575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75496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9274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44056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1B8647A9-493E-48B7-8A14-A210A4120CB2}"/>
              </a:ext>
            </a:extLst>
          </p:cNvPr>
          <p:cNvSpPr/>
          <p:nvPr/>
        </p:nvSpPr>
        <p:spPr>
          <a:xfrm>
            <a:off x="2618509" y="2119745"/>
            <a:ext cx="235527" cy="14131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B1397-670D-43E2-81F8-79C5AAD9C234}"/>
              </a:ext>
            </a:extLst>
          </p:cNvPr>
          <p:cNvSpPr txBox="1"/>
          <p:nvPr/>
        </p:nvSpPr>
        <p:spPr>
          <a:xfrm>
            <a:off x="1198995" y="2641661"/>
            <a:ext cx="14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A9AC2-96E6-4285-8A17-B046D41AC71C}"/>
              </a:ext>
            </a:extLst>
          </p:cNvPr>
          <p:cNvSpPr txBox="1"/>
          <p:nvPr/>
        </p:nvSpPr>
        <p:spPr>
          <a:xfrm>
            <a:off x="6691745" y="4325120"/>
            <a:ext cx="18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 States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3CABFED-8E70-4A9A-B370-7C3D7BB31D7D}"/>
              </a:ext>
            </a:extLst>
          </p:cNvPr>
          <p:cNvSpPr/>
          <p:nvPr/>
        </p:nvSpPr>
        <p:spPr>
          <a:xfrm>
            <a:off x="6289963" y="3823855"/>
            <a:ext cx="401782" cy="1410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4000" dirty="0"/>
              <a:t>Missing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3" y="1452995"/>
            <a:ext cx="9029700" cy="28829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7508D4-70C9-4A59-B1F7-45E2E1832FDC}"/>
              </a:ext>
            </a:extLst>
          </p:cNvPr>
          <p:cNvGraphicFramePr>
            <a:graphicFrameLocks noGrp="1"/>
          </p:cNvGraphicFramePr>
          <p:nvPr/>
        </p:nvGraphicFramePr>
        <p:xfrm>
          <a:off x="2755900" y="3405981"/>
          <a:ext cx="3632200" cy="914400"/>
        </p:xfrm>
        <a:graphic>
          <a:graphicData uri="http://schemas.openxmlformats.org/drawingml/2006/table">
            <a:tbl>
              <a:tblPr/>
              <a:tblGrid>
                <a:gridCol w="2044301">
                  <a:extLst>
                    <a:ext uri="{9D8B030D-6E8A-4147-A177-3AD203B41FA5}">
                      <a16:colId xmlns:a16="http://schemas.microsoft.com/office/drawing/2014/main" val="1759128327"/>
                    </a:ext>
                  </a:extLst>
                </a:gridCol>
                <a:gridCol w="1587899">
                  <a:extLst>
                    <a:ext uri="{9D8B030D-6E8A-4147-A177-3AD203B41FA5}">
                      <a16:colId xmlns:a16="http://schemas.microsoft.com/office/drawing/2014/main" val="76506197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 Data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44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 Missing Data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34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Alcohol by Volume (ABV)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4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Bitterness Units (IBU)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233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Other Variables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8401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16FE75-1357-404F-8C5B-7529A7F661A1}"/>
              </a:ext>
            </a:extLst>
          </p:cNvPr>
          <p:cNvCxnSpPr/>
          <p:nvPr/>
        </p:nvCxnSpPr>
        <p:spPr>
          <a:xfrm flipH="1">
            <a:off x="6522720" y="3200400"/>
            <a:ext cx="95250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1DC617-9C0C-4346-AA20-731BC0CAADC2}"/>
              </a:ext>
            </a:extLst>
          </p:cNvPr>
          <p:cNvSpPr txBox="1"/>
          <p:nvPr/>
        </p:nvSpPr>
        <p:spPr>
          <a:xfrm>
            <a:off x="7475220" y="2874637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concerning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4A3990-1B9D-42A0-B691-AB319323E823}"/>
              </a:ext>
            </a:extLst>
          </p:cNvPr>
          <p:cNvCxnSpPr/>
          <p:nvPr/>
        </p:nvCxnSpPr>
        <p:spPr>
          <a:xfrm flipH="1" flipV="1">
            <a:off x="6522720" y="4084320"/>
            <a:ext cx="102108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64A71-F1C6-43A8-AC2E-0EA3D869E426}"/>
              </a:ext>
            </a:extLst>
          </p:cNvPr>
          <p:cNvSpPr txBox="1"/>
          <p:nvPr/>
        </p:nvSpPr>
        <p:spPr>
          <a:xfrm>
            <a:off x="7627620" y="4484278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1C842F-9BEE-48D3-ABD0-3777759DE859}"/>
              </a:ext>
            </a:extLst>
          </p:cNvPr>
          <p:cNvSpPr txBox="1"/>
          <p:nvPr/>
        </p:nvSpPr>
        <p:spPr>
          <a:xfrm>
            <a:off x="1668780" y="4968240"/>
            <a:ext cx="587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for Future Consideration: How to we get these values back into our data?</a:t>
            </a:r>
          </a:p>
        </p:txBody>
      </p:sp>
    </p:spTree>
    <p:extLst>
      <p:ext uri="{BB962C8B-B14F-4D97-AF65-F5344CB8AC3E}">
        <p14:creationId xmlns:p14="http://schemas.microsoft.com/office/powerpoint/2010/main" val="29806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4000" dirty="0"/>
              <a:t>Alcohol by Volume for each state</a:t>
            </a:r>
            <a:endParaRPr lang="en-US" sz="4000" dirty="0"/>
          </a:p>
        </p:txBody>
      </p:sp>
      <p:pic>
        <p:nvPicPr>
          <p:cNvPr id="7" name="Google Shape;83;p17">
            <a:extLst>
              <a:ext uri="{FF2B5EF4-FFF2-40B4-BE49-F238E27FC236}">
                <a16:creationId xmlns:a16="http://schemas.microsoft.com/office/drawing/2014/main" id="{B983D5E6-D268-4000-BFA4-4D4FB294589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339" y="1600200"/>
            <a:ext cx="765932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03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3500" dirty="0"/>
              <a:t>International Bitterness Unit for each state</a:t>
            </a: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17704-2EE6-458C-AB8F-2B11BED5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70825AF9-177F-4359-B3B2-E4BB1A82C3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600199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61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3600" dirty="0"/>
              <a:t>States With Maximum ABV Beer and Most Bitter Beer</a:t>
            </a: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17704-2EE6-458C-AB8F-2B11BED5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 state with the maximum ABV beer is Colorado. The “Lee Hill Series Vol. 5 - Belgian Style </a:t>
            </a:r>
            <a:r>
              <a:rPr lang="en-US" dirty="0" err="1"/>
              <a:t>Quadrupel</a:t>
            </a:r>
            <a:r>
              <a:rPr lang="en-US" dirty="0"/>
              <a:t> Ale” has an ABV of 0.128. 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state with the most bitter beer is Oregon. The “Bitter B*tch Imperial IPA” has an IBU of 138.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9638-D889-49BE-9A4D-C6A32A1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4" name="Google Shape;101;p20">
            <a:extLst>
              <a:ext uri="{FF2B5EF4-FFF2-40B4-BE49-F238E27FC236}">
                <a16:creationId xmlns:a16="http://schemas.microsoft.com/office/drawing/2014/main" id="{077F8F0C-C842-4663-B80E-9DA61CC36B6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67" y="2103437"/>
            <a:ext cx="6719066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2;p20">
            <a:extLst>
              <a:ext uri="{FF2B5EF4-FFF2-40B4-BE49-F238E27FC236}">
                <a16:creationId xmlns:a16="http://schemas.microsoft.com/office/drawing/2014/main" id="{47ED608C-2A98-4750-A8CA-F72038F683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38" y="1451168"/>
            <a:ext cx="489112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04903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380</TotalTime>
  <Words>425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1_Body Slides</vt:lpstr>
      <vt:lpstr>EDA Case Study 1</vt:lpstr>
      <vt:lpstr>Introduction</vt:lpstr>
      <vt:lpstr>Working Data Set</vt:lpstr>
      <vt:lpstr>Number of Breweries by State</vt:lpstr>
      <vt:lpstr>Missing Data</vt:lpstr>
      <vt:lpstr>Alcohol by Volume for each state</vt:lpstr>
      <vt:lpstr>International Bitterness Unit for each state</vt:lpstr>
      <vt:lpstr>States With Maximum ABV Beer and Most Bitter Beer</vt:lpstr>
      <vt:lpstr>Summary Statistics</vt:lpstr>
      <vt:lpstr>Relationship Between Bitterness and Alc. Content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Jonathon Roach</cp:lastModifiedBy>
  <cp:revision>25</cp:revision>
  <dcterms:created xsi:type="dcterms:W3CDTF">2019-09-23T08:00:29Z</dcterms:created>
  <dcterms:modified xsi:type="dcterms:W3CDTF">2019-10-26T15:17:19Z</dcterms:modified>
</cp:coreProperties>
</file>