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580" r:id="rId2"/>
    <p:sldId id="623" r:id="rId3"/>
    <p:sldId id="593" r:id="rId4"/>
    <p:sldId id="617" r:id="rId5"/>
    <p:sldId id="616" r:id="rId6"/>
    <p:sldId id="618" r:id="rId7"/>
    <p:sldId id="619" r:id="rId8"/>
    <p:sldId id="620" r:id="rId9"/>
    <p:sldId id="621" r:id="rId10"/>
    <p:sldId id="622" r:id="rId11"/>
    <p:sldId id="52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790"/>
    <p:restoredTop sz="94626"/>
  </p:normalViewPr>
  <p:slideViewPr>
    <p:cSldViewPr snapToGrid="0" snapToObjects="1">
      <p:cViewPr varScale="1">
        <p:scale>
          <a:sx n="55" d="100"/>
          <a:sy n="55" d="100"/>
        </p:scale>
        <p:origin x="1363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828800"/>
            <a:ext cx="7772400" cy="900546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85800" y="2819400"/>
            <a:ext cx="77724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28956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9" name="Picture 2" descr="C:\Users\njones\Dropbox (2U)\Work\Designing Slides\SMU\Design Brief\logo\logo_datasci_SMU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1" y="6400800"/>
            <a:ext cx="1761005" cy="155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0859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:\Users\njones\Dropbox (2U)\Work\Designing Slides\SMU\Design Brief\logo\logo_datasci_SMU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778677"/>
            <a:ext cx="6503987" cy="574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1709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88072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722313" y="4406900"/>
            <a:ext cx="77724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2855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3982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17638"/>
            <a:ext cx="4040188" cy="906462"/>
          </a:xfrm>
        </p:spPr>
        <p:txBody>
          <a:bodyPr anchor="b">
            <a:no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590800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417638"/>
            <a:ext cx="4041775" cy="906462"/>
          </a:xfrm>
        </p:spPr>
        <p:txBody>
          <a:bodyPr anchor="b">
            <a:no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6981" y="2590800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1274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54039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with Horizontal Ru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3824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njones\Dropbox (2U)\Work\Designing Slides\SMU\Design Brief\logo\logo_datasci_SMU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1" y="6400800"/>
            <a:ext cx="1761005" cy="155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7641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njones\Dropbox (2U)\Work\Designing Slides\SMU\Design Brief\logo\logo_datasci_SMU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1" y="6400800"/>
            <a:ext cx="1761005" cy="155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87792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0" y="6779932"/>
            <a:ext cx="9144000" cy="91440"/>
          </a:xfrm>
          <a:prstGeom prst="rect">
            <a:avLst/>
          </a:prstGeom>
          <a:solidFill>
            <a:srgbClr val="354C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0" y="0"/>
            <a:ext cx="9144000" cy="304800"/>
          </a:xfrm>
          <a:prstGeom prst="rect">
            <a:avLst/>
          </a:prstGeom>
          <a:solidFill>
            <a:srgbClr val="354C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951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b="0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600"/>
        </a:spcBef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ts val="600"/>
        </a:spcBef>
        <a:buFont typeface="Arial" charset="0"/>
        <a:buChar char="•"/>
        <a:defRPr sz="2800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ts val="600"/>
        </a:spcBef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ts val="6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ts val="6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649E1-0182-6342-BE54-103E4D478F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828800"/>
            <a:ext cx="8458200" cy="900546"/>
          </a:xfrm>
        </p:spPr>
        <p:txBody>
          <a:bodyPr/>
          <a:lstStyle/>
          <a:p>
            <a:r>
              <a:rPr lang="en" dirty="0"/>
              <a:t>EDA Case Study 1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381000" y="2895600"/>
            <a:ext cx="8534400" cy="1752600"/>
          </a:xfrm>
        </p:spPr>
        <p:txBody>
          <a:bodyPr/>
          <a:lstStyle/>
          <a:p>
            <a:r>
              <a:rPr lang="en-IN" dirty="0"/>
              <a:t>Jonathon Roach and Jorge Olmos</a:t>
            </a:r>
          </a:p>
        </p:txBody>
      </p:sp>
    </p:spTree>
    <p:extLst>
      <p:ext uri="{BB962C8B-B14F-4D97-AF65-F5344CB8AC3E}">
        <p14:creationId xmlns:p14="http://schemas.microsoft.com/office/powerpoint/2010/main" val="21678384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5FF0E-288D-43C9-862F-4ACBB8B3C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sz="3500" dirty="0"/>
              <a:t>Relationship Between Bitterness and Alc. Content</a:t>
            </a:r>
            <a:endParaRPr lang="en-US" sz="3500" dirty="0"/>
          </a:p>
        </p:txBody>
      </p:sp>
      <p:pic>
        <p:nvPicPr>
          <p:cNvPr id="4" name="Google Shape;108;p21">
            <a:extLst>
              <a:ext uri="{FF2B5EF4-FFF2-40B4-BE49-F238E27FC236}">
                <a16:creationId xmlns:a16="http://schemas.microsoft.com/office/drawing/2014/main" id="{C09A80B9-7CCE-4887-8FA9-C83E082766F1}"/>
              </a:ext>
            </a:extLst>
          </p:cNvPr>
          <p:cNvPicPr preferRelativeResize="0">
            <a:picLocks noGrp="1"/>
          </p:cNvPicPr>
          <p:nvPr>
            <p:ph idx="1"/>
          </p:nvPr>
        </p:nvPicPr>
        <p:blipFill>
          <a:blip r:embed="rId2">
            <a:alphaModFix/>
          </a:blip>
          <a:stretch>
            <a:fillRect/>
          </a:stretch>
        </p:blipFill>
        <p:spPr>
          <a:xfrm>
            <a:off x="1185440" y="1600200"/>
            <a:ext cx="6773119" cy="45259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746367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6298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29EB2-C5CD-40BB-889E-3BACD6D41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A49BF9-985B-42D6-A10D-66771978BC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u="sng" dirty="0"/>
              <a:t>Goals</a:t>
            </a:r>
            <a:r>
              <a:rPr lang="en-US" sz="2400" dirty="0"/>
              <a:t>:</a:t>
            </a:r>
          </a:p>
          <a:p>
            <a:endParaRPr lang="en-US" sz="2400" dirty="0"/>
          </a:p>
          <a:p>
            <a:pPr lvl="1"/>
            <a:r>
              <a:rPr lang="en-US" sz="2400" dirty="0"/>
              <a:t>Analyze market trends for 2,410 US craft beers brewed at 558 breweries </a:t>
            </a:r>
          </a:p>
          <a:p>
            <a:pPr lvl="1"/>
            <a:endParaRPr lang="en-US" sz="2400" dirty="0"/>
          </a:p>
          <a:p>
            <a:pPr lvl="1"/>
            <a:r>
              <a:rPr lang="en-US" sz="2400" dirty="0"/>
              <a:t>Communicate relationships between brewery location, beer alcoholic content (ABV), and Beer Bitterness (IBU)</a:t>
            </a:r>
          </a:p>
          <a:p>
            <a:pPr lvl="1"/>
            <a:endParaRPr lang="en-US" sz="2400" dirty="0"/>
          </a:p>
          <a:p>
            <a:pPr lvl="1"/>
            <a:r>
              <a:rPr lang="en-US" sz="2400" dirty="0"/>
              <a:t>Model and classify beer categories based on a variety of variables</a:t>
            </a:r>
          </a:p>
        </p:txBody>
      </p:sp>
    </p:spTree>
    <p:extLst>
      <p:ext uri="{BB962C8B-B14F-4D97-AF65-F5344CB8AC3E}">
        <p14:creationId xmlns:p14="http://schemas.microsoft.com/office/powerpoint/2010/main" val="2448285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31770-76C9-F749-9B7D-08A4A1F13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1143000"/>
          </a:xfrm>
        </p:spPr>
        <p:txBody>
          <a:bodyPr/>
          <a:lstStyle/>
          <a:p>
            <a:pPr marL="215900" lvl="0" algn="l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sz="3200" dirty="0"/>
              <a:t>How many breweries are present in each state?</a:t>
            </a:r>
          </a:p>
        </p:txBody>
      </p:sp>
      <p:pic>
        <p:nvPicPr>
          <p:cNvPr id="5" name="table">
            <a:extLst>
              <a:ext uri="{FF2B5EF4-FFF2-40B4-BE49-F238E27FC236}">
                <a16:creationId xmlns:a16="http://schemas.microsoft.com/office/drawing/2014/main" id="{BE905CC7-864E-4D01-B607-8631D460ED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3232" y="1595437"/>
            <a:ext cx="1732154" cy="3667125"/>
          </a:xfrm>
          <a:prstGeom prst="rect">
            <a:avLst/>
          </a:prstGeom>
        </p:spPr>
      </p:pic>
      <p:pic>
        <p:nvPicPr>
          <p:cNvPr id="6" name="table">
            <a:extLst>
              <a:ext uri="{FF2B5EF4-FFF2-40B4-BE49-F238E27FC236}">
                <a16:creationId xmlns:a16="http://schemas.microsoft.com/office/drawing/2014/main" id="{C405497E-21DE-4ABC-A3BC-09DEAB59B0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7325" y="1313774"/>
            <a:ext cx="1629350" cy="4230450"/>
          </a:xfrm>
          <a:prstGeom prst="rect">
            <a:avLst/>
          </a:prstGeom>
        </p:spPr>
      </p:pic>
      <p:pic>
        <p:nvPicPr>
          <p:cNvPr id="7" name="table">
            <a:extLst>
              <a:ext uri="{FF2B5EF4-FFF2-40B4-BE49-F238E27FC236}">
                <a16:creationId xmlns:a16="http://schemas.microsoft.com/office/drawing/2014/main" id="{B960786D-A708-4510-9D87-37B1930C13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4372" y="1595437"/>
            <a:ext cx="1905000" cy="260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394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31770-76C9-F749-9B7D-08A4A1F13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1143000"/>
          </a:xfrm>
        </p:spPr>
        <p:txBody>
          <a:bodyPr/>
          <a:lstStyle/>
          <a:p>
            <a:r>
              <a:rPr lang="en-US" dirty="0"/>
              <a:t>Merge Data</a:t>
            </a:r>
          </a:p>
        </p:txBody>
      </p:sp>
      <p:pic>
        <p:nvPicPr>
          <p:cNvPr id="5" name="Google Shape;69;p15">
            <a:extLst>
              <a:ext uri="{FF2B5EF4-FFF2-40B4-BE49-F238E27FC236}">
                <a16:creationId xmlns:a16="http://schemas.microsoft.com/office/drawing/2014/main" id="{BAE7DE87-71B9-4508-B065-7A1E23E4C3E9}"/>
              </a:ext>
            </a:extLst>
          </p:cNvPr>
          <p:cNvPicPr preferRelativeResize="0">
            <a:picLocks noGrp="1"/>
          </p:cNvPicPr>
          <p:nvPr>
            <p:ph idx="1"/>
          </p:nvPr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1481667"/>
            <a:ext cx="9144000" cy="1947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70;p15">
            <a:extLst>
              <a:ext uri="{FF2B5EF4-FFF2-40B4-BE49-F238E27FC236}">
                <a16:creationId xmlns:a16="http://schemas.microsoft.com/office/drawing/2014/main" id="{743627EA-859F-48FE-A99B-AF39EB1DDB04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0363" y="3539067"/>
            <a:ext cx="8483274" cy="191557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01367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31770-76C9-F749-9B7D-08A4A1F13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1143000"/>
          </a:xfrm>
        </p:spPr>
        <p:txBody>
          <a:bodyPr/>
          <a:lstStyle/>
          <a:p>
            <a:r>
              <a:rPr lang="en" sz="4000" dirty="0"/>
              <a:t>Address the Missing Values 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A7867E-4153-AA4C-93D1-0C08567D54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43" y="1452995"/>
            <a:ext cx="9029700" cy="2882900"/>
          </a:xfrm>
        </p:spPr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5" name="table">
            <a:extLst>
              <a:ext uri="{FF2B5EF4-FFF2-40B4-BE49-F238E27FC236}">
                <a16:creationId xmlns:a16="http://schemas.microsoft.com/office/drawing/2014/main" id="{2F877778-854D-4BBD-BE3C-6CCFC28709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893" y="1452995"/>
            <a:ext cx="3925100" cy="3383070"/>
          </a:xfrm>
          <a:prstGeom prst="rect">
            <a:avLst/>
          </a:prstGeom>
        </p:spPr>
      </p:pic>
      <p:pic>
        <p:nvPicPr>
          <p:cNvPr id="6" name="table">
            <a:extLst>
              <a:ext uri="{FF2B5EF4-FFF2-40B4-BE49-F238E27FC236}">
                <a16:creationId xmlns:a16="http://schemas.microsoft.com/office/drawing/2014/main" id="{C86B40BC-4414-4AA3-97DB-1D399644EE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2043" y="1452995"/>
            <a:ext cx="3654750" cy="3383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648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31770-76C9-F749-9B7D-08A4A1F13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1143000"/>
          </a:xfrm>
        </p:spPr>
        <p:txBody>
          <a:bodyPr/>
          <a:lstStyle/>
          <a:p>
            <a:r>
              <a:rPr lang="en" sz="4000" dirty="0"/>
              <a:t>Alcohol by Volume for each state</a:t>
            </a:r>
            <a:endParaRPr lang="en-US" sz="4000" dirty="0"/>
          </a:p>
        </p:txBody>
      </p:sp>
      <p:pic>
        <p:nvPicPr>
          <p:cNvPr id="7" name="Google Shape;83;p17">
            <a:extLst>
              <a:ext uri="{FF2B5EF4-FFF2-40B4-BE49-F238E27FC236}">
                <a16:creationId xmlns:a16="http://schemas.microsoft.com/office/drawing/2014/main" id="{B983D5E6-D268-4000-BFA4-4D4FB2945897}"/>
              </a:ext>
            </a:extLst>
          </p:cNvPr>
          <p:cNvPicPr preferRelativeResize="0">
            <a:picLocks noGrp="1"/>
          </p:cNvPicPr>
          <p:nvPr>
            <p:ph idx="1"/>
          </p:nvPr>
        </p:nvPicPr>
        <p:blipFill>
          <a:blip r:embed="rId2">
            <a:alphaModFix/>
          </a:blip>
          <a:stretch>
            <a:fillRect/>
          </a:stretch>
        </p:blipFill>
        <p:spPr>
          <a:xfrm>
            <a:off x="742339" y="1600200"/>
            <a:ext cx="7659322" cy="45259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300311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31770-76C9-F749-9B7D-08A4A1F13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1143000"/>
          </a:xfrm>
        </p:spPr>
        <p:txBody>
          <a:bodyPr/>
          <a:lstStyle/>
          <a:p>
            <a:r>
              <a:rPr lang="en" sz="3500" dirty="0"/>
              <a:t>International Bitterness Unit for each state</a:t>
            </a:r>
            <a:endParaRPr lang="en-US" sz="35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417704-2EE6-458C-AB8F-2B11BED507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Google Shape;89;p18">
            <a:extLst>
              <a:ext uri="{FF2B5EF4-FFF2-40B4-BE49-F238E27FC236}">
                <a16:creationId xmlns:a16="http://schemas.microsoft.com/office/drawing/2014/main" id="{70825AF9-177F-4359-B3B2-E4BB1A82C308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57200" y="1600199"/>
            <a:ext cx="8229600" cy="45259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616141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31770-76C9-F749-9B7D-08A4A1F13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1143000"/>
          </a:xfrm>
        </p:spPr>
        <p:txBody>
          <a:bodyPr/>
          <a:lstStyle/>
          <a:p>
            <a:r>
              <a:rPr lang="en" sz="3600" dirty="0"/>
              <a:t>States With Maximum ABV Beer and Most Bitter Beer</a:t>
            </a:r>
            <a:endParaRPr lang="en-US" sz="35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417704-2EE6-458C-AB8F-2B11BED507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ts val="1600"/>
              </a:spcBef>
              <a:buNone/>
            </a:pPr>
            <a:r>
              <a:rPr lang="en-US" dirty="0"/>
              <a:t>The state with the maximum ABV beer is Colorado. The “Lee Hill Series Vol. 5 - Belgian Style </a:t>
            </a:r>
            <a:r>
              <a:rPr lang="en-US" dirty="0" err="1"/>
              <a:t>Quadrupel</a:t>
            </a:r>
            <a:r>
              <a:rPr lang="en-US" dirty="0"/>
              <a:t> Ale” has an ABV of 0.128. </a:t>
            </a:r>
          </a:p>
          <a:p>
            <a:pPr marL="0" lvl="0" indent="0">
              <a:spcBef>
                <a:spcPts val="1600"/>
              </a:spcBef>
              <a:buNone/>
            </a:pPr>
            <a:endParaRPr lang="en-US" dirty="0"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dirty="0"/>
              <a:t>The state with the most bitter beer is Oregon. The “Bitter B*tch Imperial IPA” has an IBU of 138.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1078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C9638-D889-49BE-9A4D-C6A32A127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Statistics</a:t>
            </a:r>
          </a:p>
        </p:txBody>
      </p:sp>
      <p:pic>
        <p:nvPicPr>
          <p:cNvPr id="4" name="Google Shape;101;p20">
            <a:extLst>
              <a:ext uri="{FF2B5EF4-FFF2-40B4-BE49-F238E27FC236}">
                <a16:creationId xmlns:a16="http://schemas.microsoft.com/office/drawing/2014/main" id="{077F8F0C-C842-4663-B80E-9DA61CC36B62}"/>
              </a:ext>
            </a:extLst>
          </p:cNvPr>
          <p:cNvPicPr preferRelativeResize="0">
            <a:picLocks noGrp="1"/>
          </p:cNvPicPr>
          <p:nvPr>
            <p:ph idx="1"/>
          </p:nvPr>
        </p:nvPicPr>
        <p:blipFill>
          <a:blip r:embed="rId2">
            <a:alphaModFix/>
          </a:blip>
          <a:stretch>
            <a:fillRect/>
          </a:stretch>
        </p:blipFill>
        <p:spPr>
          <a:xfrm>
            <a:off x="1212467" y="2103437"/>
            <a:ext cx="6719066" cy="4525963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102;p20">
            <a:extLst>
              <a:ext uri="{FF2B5EF4-FFF2-40B4-BE49-F238E27FC236}">
                <a16:creationId xmlns:a16="http://schemas.microsoft.com/office/drawing/2014/main" id="{47ED608C-2A98-4750-A8CA-F72038F6839F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6438" y="1451168"/>
            <a:ext cx="4891124" cy="5727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11049039"/>
      </p:ext>
    </p:extLst>
  </p:cSld>
  <p:clrMapOvr>
    <a:masterClrMapping/>
  </p:clrMapOvr>
</p:sld>
</file>

<file path=ppt/theme/theme1.xml><?xml version="1.0" encoding="utf-8"?>
<a:theme xmlns:a="http://schemas.openxmlformats.org/drawingml/2006/main" name="1_Body Slid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2U</Template>
  <TotalTime>316</TotalTime>
  <Words>153</Words>
  <Application>Microsoft Office PowerPoint</Application>
  <PresentationFormat>On-screen Show (4:3)</PresentationFormat>
  <Paragraphs>21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Arial</vt:lpstr>
      <vt:lpstr>1_Body Slides</vt:lpstr>
      <vt:lpstr>EDA Case Study 1</vt:lpstr>
      <vt:lpstr>Introduction</vt:lpstr>
      <vt:lpstr>How many breweries are present in each state?</vt:lpstr>
      <vt:lpstr>Merge Data</vt:lpstr>
      <vt:lpstr>Address the Missing Values </vt:lpstr>
      <vt:lpstr>Alcohol by Volume for each state</vt:lpstr>
      <vt:lpstr>International Bitterness Unit for each state</vt:lpstr>
      <vt:lpstr>States With Maximum ABV Beer and Most Bitter Beer</vt:lpstr>
      <vt:lpstr>Summary Statistics</vt:lpstr>
      <vt:lpstr>Relationship Between Bitterness and Alc. Content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 Live Session</dc:title>
  <dc:creator>Microsoft Office User</dc:creator>
  <cp:lastModifiedBy>Jonathon Roach</cp:lastModifiedBy>
  <cp:revision>21</cp:revision>
  <dcterms:created xsi:type="dcterms:W3CDTF">2019-09-23T08:00:29Z</dcterms:created>
  <dcterms:modified xsi:type="dcterms:W3CDTF">2019-10-26T05:47:51Z</dcterms:modified>
</cp:coreProperties>
</file>