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sldIdLst>
    <p:sldId id="292" r:id="rId5"/>
    <p:sldId id="310" r:id="rId6"/>
    <p:sldId id="311" r:id="rId7"/>
    <p:sldId id="312" r:id="rId8"/>
    <p:sldId id="331" r:id="rId9"/>
    <p:sldId id="332" r:id="rId10"/>
    <p:sldId id="313" r:id="rId11"/>
    <p:sldId id="315" r:id="rId12"/>
    <p:sldId id="320" r:id="rId13"/>
    <p:sldId id="321" r:id="rId14"/>
    <p:sldId id="322" r:id="rId15"/>
    <p:sldId id="323" r:id="rId16"/>
    <p:sldId id="333" r:id="rId17"/>
    <p:sldId id="334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3D2F-E2E5-427B-BC61-949EFBDA18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269E3-3F5A-4C5D-BC17-C7C7552D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fakenewskdd2020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Fake News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Olmstead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B72-23F6-4409-81A2-2D5436DB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2E3D-A29E-475E-8672-9E75A944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Feature Selection</a:t>
            </a:r>
            <a:endParaRPr lang="en-US" sz="1600" dirty="0"/>
          </a:p>
          <a:p>
            <a:r>
              <a:rPr lang="en-US" sz="1600" dirty="0"/>
              <a:t>Cut words with lowest Chi-squared statistic</a:t>
            </a: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B13F6-72DF-4C85-9DAB-C81A67A3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75863"/>
              </p:ext>
            </p:extLst>
          </p:nvPr>
        </p:nvGraphicFramePr>
        <p:xfrm>
          <a:off x="951391" y="3429000"/>
          <a:ext cx="10058400" cy="219456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9378684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38271759"/>
                    </a:ext>
                  </a:extLst>
                </a:gridCol>
                <a:gridCol w="1973801">
                  <a:extLst>
                    <a:ext uri="{9D8B030D-6E8A-4147-A177-3AD203B41FA5}">
                      <a16:colId xmlns:a16="http://schemas.microsoft.com/office/drawing/2014/main" val="2786279768"/>
                    </a:ext>
                  </a:extLst>
                </a:gridCol>
                <a:gridCol w="3055399">
                  <a:extLst>
                    <a:ext uri="{9D8B030D-6E8A-4147-A177-3AD203B41FA5}">
                      <a16:colId xmlns:a16="http://schemas.microsoft.com/office/drawing/2014/main" val="2471414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chi2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5932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brad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3.520526e+01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2.967212e-09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2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27185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pitt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3.176604e+01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1.739074e-08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3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32729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sourc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2.094737e+01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4.720760e-06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37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18943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joli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1.898240e+01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1.319295e-05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87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3229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angelina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1.717027e+01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3.417432e-05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6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cont.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6A3542-538E-4475-AB14-E5A6B17B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" y="1677992"/>
            <a:ext cx="9694416" cy="15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13523C-772B-469F-92D6-035B4A22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" y="3201582"/>
            <a:ext cx="9694416" cy="15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E2890C1-C940-457E-A9EE-0E2B0107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" y="4725171"/>
            <a:ext cx="9694416" cy="15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33ECCD-0205-446D-A625-654F8C0014AF}"/>
              </a:ext>
            </a:extLst>
          </p:cNvPr>
          <p:cNvCxnSpPr/>
          <p:nvPr/>
        </p:nvCxnSpPr>
        <p:spPr>
          <a:xfrm>
            <a:off x="4048217" y="1828800"/>
            <a:ext cx="0" cy="4101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1779F0-E977-4D97-AB3A-90C6E6A066E4}"/>
              </a:ext>
            </a:extLst>
          </p:cNvPr>
          <p:cNvCxnSpPr/>
          <p:nvPr/>
        </p:nvCxnSpPr>
        <p:spPr>
          <a:xfrm>
            <a:off x="9074458" y="1828800"/>
            <a:ext cx="0" cy="4101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B67F4F-3493-4E0D-A6B2-5372C7893663}"/>
              </a:ext>
            </a:extLst>
          </p:cNvPr>
          <p:cNvSpPr txBox="1"/>
          <p:nvPr/>
        </p:nvSpPr>
        <p:spPr>
          <a:xfrm>
            <a:off x="5175683" y="2935525"/>
            <a:ext cx="13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cutoff</a:t>
            </a:r>
          </a:p>
          <a:p>
            <a:pPr algn="ctr"/>
            <a:r>
              <a:rPr lang="en-US" dirty="0"/>
              <a:t>p=.7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36ACA-FA7B-41F0-8E30-A1EDB428433E}"/>
              </a:ext>
            </a:extLst>
          </p:cNvPr>
          <p:cNvCxnSpPr>
            <a:cxnSpLocks/>
          </p:cNvCxnSpPr>
          <p:nvPr/>
        </p:nvCxnSpPr>
        <p:spPr>
          <a:xfrm flipH="1">
            <a:off x="4270160" y="3133817"/>
            <a:ext cx="905523" cy="13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0D8154-F563-44F1-934C-3A212585C4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80699" y="3258691"/>
            <a:ext cx="2405849" cy="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1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87D4F9-B905-4C92-AEAC-7EC7F360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64" y="4075012"/>
            <a:ext cx="2857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711217-8509-4277-BEA6-8E4B67C0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6" y="1935496"/>
            <a:ext cx="29241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A17C7-947F-4229-B278-DE0A72DD3329}"/>
              </a:ext>
            </a:extLst>
          </p:cNvPr>
          <p:cNvSpPr txBox="1"/>
          <p:nvPr/>
        </p:nvSpPr>
        <p:spPr>
          <a:xfrm>
            <a:off x="1162974" y="2272846"/>
            <a:ext cx="3879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good on training data</a:t>
            </a:r>
          </a:p>
          <a:p>
            <a:endParaRPr lang="en-US" dirty="0"/>
          </a:p>
          <a:p>
            <a:r>
              <a:rPr lang="en-US" dirty="0"/>
              <a:t>Not as good on test data</a:t>
            </a:r>
          </a:p>
        </p:txBody>
      </p:sp>
    </p:spTree>
    <p:extLst>
      <p:ext uri="{BB962C8B-B14F-4D97-AF65-F5344CB8AC3E}">
        <p14:creationId xmlns:p14="http://schemas.microsoft.com/office/powerpoint/2010/main" val="20375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(Brad Pitt)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A17C7-947F-4229-B278-DE0A72DD3329}"/>
              </a:ext>
            </a:extLst>
          </p:cNvPr>
          <p:cNvSpPr txBox="1"/>
          <p:nvPr/>
        </p:nvSpPr>
        <p:spPr>
          <a:xfrm>
            <a:off x="1162974" y="2272846"/>
            <a:ext cx="3879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Chi-squared value</a:t>
            </a:r>
          </a:p>
          <a:p>
            <a:endParaRPr lang="en-US" dirty="0"/>
          </a:p>
          <a:p>
            <a:r>
              <a:rPr lang="en-US" dirty="0"/>
              <a:t>Lots of Fake news about Brad Pitt!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7738EC-F927-42B3-A355-0C3CC311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312" y="1428287"/>
            <a:ext cx="2857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39D71FB-86F5-49C1-A9A5-4EED8ED5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312" y="3754237"/>
            <a:ext cx="27908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332A9EB-0EB6-4272-B952-58A78255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11" y="3982837"/>
            <a:ext cx="2190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7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B2277-CDF9-4413-A503-80B4A593F28C}"/>
              </a:ext>
            </a:extLst>
          </p:cNvPr>
          <p:cNvSpPr txBox="1"/>
          <p:nvPr/>
        </p:nvSpPr>
        <p:spPr>
          <a:xfrm>
            <a:off x="1147439" y="1936202"/>
            <a:ext cx="6094520" cy="1002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The model generated a score of 0.75344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#19 on the Kaggle leaderboard.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648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94770-8F0F-4C27-AC35-D02D17B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B2277-CDF9-4413-A503-80B4A593F28C}"/>
              </a:ext>
            </a:extLst>
          </p:cNvPr>
          <p:cNvSpPr txBox="1"/>
          <p:nvPr/>
        </p:nvSpPr>
        <p:spPr>
          <a:xfrm>
            <a:off x="1147438" y="1936202"/>
            <a:ext cx="7517167" cy="1495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Pleased about the process, but not the result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</a:rPr>
              <a:t>Try new algorithms (random forest, logistic regression,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</a:rPr>
              <a:t>Add named entity recognition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47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B73C-8D50-42F2-BC2B-B7B6689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55EA-13D7-4271-A2AE-19449A9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Vectorization</a:t>
            </a:r>
          </a:p>
          <a:p>
            <a:r>
              <a:rPr lang="en-US" dirty="0"/>
              <a:t>Initial Exploratory Analysis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Analysis/Results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972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644-A511-4E85-8A7E-00F5868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440B-AC17-4C4A-8524-3F546CF4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 we use natural language processing to predict veracity of news articles?</a:t>
            </a:r>
          </a:p>
          <a:p>
            <a:r>
              <a:rPr lang="en-US" dirty="0"/>
              <a:t>Data is from Kaggle competition: </a:t>
            </a:r>
            <a:r>
              <a:rPr lang="en-US" dirty="0">
                <a:hlinkClick r:id="rId2"/>
              </a:rPr>
              <a:t>https://www.kaggle.com/c/fakenewskdd2020/overview</a:t>
            </a:r>
            <a:endParaRPr lang="en-US" dirty="0"/>
          </a:p>
          <a:p>
            <a:pPr lvl="1"/>
            <a:r>
              <a:rPr lang="en-US" dirty="0"/>
              <a:t>Train set</a:t>
            </a:r>
          </a:p>
          <a:p>
            <a:pPr lvl="1"/>
            <a:r>
              <a:rPr lang="en-US" dirty="0"/>
              <a:t>Test set</a:t>
            </a:r>
          </a:p>
          <a:p>
            <a:pPr lvl="1"/>
            <a:r>
              <a:rPr lang="en-US" dirty="0"/>
              <a:t>Sample Submission</a:t>
            </a:r>
          </a:p>
          <a:p>
            <a:pPr lvl="1"/>
            <a:endParaRPr lang="en-US" dirty="0"/>
          </a:p>
          <a:p>
            <a:r>
              <a:rPr lang="en-US" dirty="0"/>
              <a:t>Mostly Celebrity Gossip</a:t>
            </a:r>
          </a:p>
        </p:txBody>
      </p:sp>
    </p:spTree>
    <p:extLst>
      <p:ext uri="{BB962C8B-B14F-4D97-AF65-F5344CB8AC3E}">
        <p14:creationId xmlns:p14="http://schemas.microsoft.com/office/powerpoint/2010/main" val="3794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C27A-4B3C-4424-AF85-F3B1AA38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5425-3657-4F20-AF0A-D6E540405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518559" cy="3749040"/>
          </a:xfrm>
        </p:spPr>
        <p:txBody>
          <a:bodyPr>
            <a:normAutofit/>
          </a:bodyPr>
          <a:lstStyle/>
          <a:p>
            <a:r>
              <a:rPr lang="en-US" sz="1600" dirty="0"/>
              <a:t>Data didn’t require much cleaning</a:t>
            </a:r>
          </a:p>
          <a:p>
            <a:r>
              <a:rPr lang="en-US" sz="1600" dirty="0"/>
              <a:t>.csv problem – solved by .txt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02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11D0-0443-451C-8903-F56F296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A4C6-2072-4D6C-8D46-EFB62B86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ea typeface="Times New Roman" panose="02020603050405020304" pitchFamily="18" charset="0"/>
              </a:rPr>
              <a:t>B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reaking the texts down into simpler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Convert to lower case (Jack -&gt; jack)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Remove special characters (!?./)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Remove stop words (the, or, of)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Apply stemmer (going, goes -&gt; go)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marR="0" lvl="0" indent="0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9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Before: </a:t>
            </a:r>
            <a:r>
              <a:rPr lang="en-US" sz="1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Much like a certain Amazon goddess with a lasso, there are no heights that director Patty Jenkins can’t scale.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900" b="1" dirty="0">
                <a:solidFill>
                  <a:srgbClr val="21212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After: </a:t>
            </a:r>
            <a:r>
              <a:rPr lang="en-US" sz="1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much like certain amazon goddess lasso height director </a:t>
            </a:r>
            <a:r>
              <a:rPr lang="en-US" sz="19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patti</a:t>
            </a:r>
            <a:r>
              <a:rPr lang="en-US" sz="1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jenkin</a:t>
            </a:r>
            <a:r>
              <a:rPr lang="en-US" sz="1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scale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F782-9BBF-4B8E-8F7E-7B923234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4F09-AD13-44CD-9A3D-5005D4C9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Process of converting text to numbers</a:t>
            </a:r>
          </a:p>
          <a:p>
            <a:endParaRPr lang="en-US" sz="1600" dirty="0"/>
          </a:p>
          <a:p>
            <a:r>
              <a:rPr lang="en-US" sz="1600" dirty="0"/>
              <a:t>Sentence 1: The dog is red</a:t>
            </a:r>
          </a:p>
          <a:p>
            <a:r>
              <a:rPr lang="en-US" sz="1600" dirty="0"/>
              <a:t>Sentence 2: The cat is blue</a:t>
            </a:r>
          </a:p>
          <a:p>
            <a:r>
              <a:rPr lang="en-US" sz="1600" dirty="0"/>
              <a:t>Sentence 3: Is the dog blue?</a:t>
            </a:r>
          </a:p>
          <a:p>
            <a:endParaRPr lang="en-US" sz="1600" dirty="0"/>
          </a:p>
          <a:p>
            <a:r>
              <a:rPr lang="en-US" sz="1600" dirty="0"/>
              <a:t>Reality is a bit more complicated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FF5807-6750-4D3F-B893-16DE7E175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77022"/>
              </p:ext>
            </p:extLst>
          </p:nvPr>
        </p:nvGraphicFramePr>
        <p:xfrm>
          <a:off x="5696505" y="3039492"/>
          <a:ext cx="4699000" cy="779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593435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9624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89632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1028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10445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8228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2778732"/>
                    </a:ext>
                  </a:extLst>
                </a:gridCol>
              </a:tblGrid>
              <a:tr h="230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Vectorization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237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Sentence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367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Sentence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770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Sentence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69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2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812F-F636-4CB4-AACD-D0A34DF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D0F8-E9C1-4083-956A-2D5DC5C6EA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20" y="2520370"/>
            <a:ext cx="4626701" cy="3250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36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46A-A04C-4879-9C06-7EB0EA8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775E-9D75-4254-AEBC-3BBCA554A3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4378"/>
            <a:ext cx="10342904" cy="3273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81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D6A4-53B8-4AF1-810B-CD2E5F1E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2A90-71B2-48D3-A75F-2BC5F52D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Multinomial Naive Bayes</a:t>
            </a:r>
          </a:p>
          <a:p>
            <a:pPr lvl="1"/>
            <a:r>
              <a:rPr lang="en-US" sz="1600" dirty="0"/>
              <a:t>Easy to implement</a:t>
            </a:r>
          </a:p>
          <a:p>
            <a:pPr lvl="1"/>
            <a:r>
              <a:rPr lang="en-US" sz="1600" dirty="0"/>
              <a:t>Most commonly used in NLP classification problems</a:t>
            </a:r>
          </a:p>
          <a:p>
            <a:pPr lvl="1"/>
            <a:r>
              <a:rPr lang="en-US" sz="1600" dirty="0"/>
              <a:t>Not as accurate as some others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Parameter Selection</a:t>
            </a:r>
          </a:p>
          <a:p>
            <a:pPr lvl="1"/>
            <a:r>
              <a:rPr lang="en-US" sz="1600" dirty="0"/>
              <a:t>Cross-validated grid search</a:t>
            </a:r>
          </a:p>
        </p:txBody>
      </p:sp>
    </p:spTree>
    <p:extLst>
      <p:ext uri="{BB962C8B-B14F-4D97-AF65-F5344CB8AC3E}">
        <p14:creationId xmlns:p14="http://schemas.microsoft.com/office/powerpoint/2010/main" val="188714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{FD1FF600-E111-461C-804B-0DF35B56515C}tf78829772</Template>
  <TotalTime>0</TotalTime>
  <Words>379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Sagona Book</vt:lpstr>
      <vt:lpstr>Sagona ExtraLight</vt:lpstr>
      <vt:lpstr>SavonVTI</vt:lpstr>
      <vt:lpstr>Fake News Classification</vt:lpstr>
      <vt:lpstr>Table of Contents</vt:lpstr>
      <vt:lpstr>Introduction</vt:lpstr>
      <vt:lpstr>Data Cleaning</vt:lpstr>
      <vt:lpstr>Data Preprocessing</vt:lpstr>
      <vt:lpstr>Data Vectorization</vt:lpstr>
      <vt:lpstr>Initial Analysis</vt:lpstr>
      <vt:lpstr>Initial Analysis</vt:lpstr>
      <vt:lpstr>The Model</vt:lpstr>
      <vt:lpstr>The Model</vt:lpstr>
      <vt:lpstr>Feature Selection cont.</vt:lpstr>
      <vt:lpstr>Model Results</vt:lpstr>
      <vt:lpstr>Model Results (Brad Pitt)</vt:lpstr>
      <vt:lpstr>Model Results Final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2020-07-02T18:19:46Z</dcterms:created>
  <dcterms:modified xsi:type="dcterms:W3CDTF">2021-07-07T23:54:25Z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