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92" r:id="rId5"/>
    <p:sldId id="310" r:id="rId6"/>
    <p:sldId id="311" r:id="rId7"/>
    <p:sldId id="312" r:id="rId8"/>
    <p:sldId id="313" r:id="rId9"/>
    <p:sldId id="315" r:id="rId10"/>
    <p:sldId id="314" r:id="rId11"/>
    <p:sldId id="316" r:id="rId12"/>
    <p:sldId id="317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oterstudygroup.org/publication/2018-voter-survey-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Clustering the American Electorate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James Olmstead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B46A-A04C-4879-9C06-7EB0EA8B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E3F37-1661-49E1-9A92-6085F35A81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3. Where do the respondents stand on the major party platforms?</a:t>
            </a:r>
          </a:p>
          <a:p>
            <a:r>
              <a:rPr lang="en-US" dirty="0"/>
              <a:t>How do respondents feel about how each party is addressing major issues? </a:t>
            </a:r>
          </a:p>
          <a:p>
            <a:r>
              <a:rPr lang="en-US" dirty="0"/>
              <a:t>How does it differ between Trump and Clinton voters?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B59B5-5E95-4C7C-867E-F676C4541A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03120"/>
            <a:ext cx="5320683" cy="40109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7204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D6A4-53B8-4AF1-810B-CD2E5F1E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In-Depth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2A90-71B2-48D3-A75F-2BC5F52D6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The Process: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Dimensionality Reduction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K-means algorithm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Examination of clusters</a:t>
            </a:r>
          </a:p>
        </p:txBody>
      </p:sp>
    </p:spTree>
    <p:extLst>
      <p:ext uri="{BB962C8B-B14F-4D97-AF65-F5344CB8AC3E}">
        <p14:creationId xmlns:p14="http://schemas.microsoft.com/office/powerpoint/2010/main" val="188714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3B72-23F6-4409-81A2-2D5436DB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2E3D-A29E-475E-8672-9E75A9448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Component Analysis (MCA)</a:t>
            </a:r>
          </a:p>
          <a:p>
            <a:r>
              <a:rPr lang="en-US" dirty="0"/>
              <a:t>Performed on each section of survey questions</a:t>
            </a:r>
          </a:p>
          <a:p>
            <a:r>
              <a:rPr lang="en-US" dirty="0"/>
              <a:t>Allows for more interpretable components and conversion from categorical to continuous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2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694770-8F0F-4C27-AC35-D02D17B9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Clusters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13B83-84E8-45C1-AB28-248EF842C1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K-means algorithm on newly created components (k=9)</a:t>
            </a:r>
          </a:p>
          <a:p>
            <a:r>
              <a:rPr lang="en-US" dirty="0"/>
              <a:t>Clusters given names based on which questions were largest factors influencing a given cluster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17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694770-8F0F-4C27-AC35-D02D17B9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Clusters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13B83-84E8-45C1-AB28-248EF842C1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0.          Moderate/Unengaged</a:t>
            </a:r>
            <a:r>
              <a:rPr lang="en-US" dirty="0"/>
              <a:t>: Don't follow political news closely and don’t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z </a:t>
            </a:r>
            <a:r>
              <a:rPr lang="en-US" dirty="0"/>
              <a:t>           have strong political opinions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Lean Left</a:t>
            </a:r>
            <a:r>
              <a:rPr lang="en-US" dirty="0"/>
              <a:t>: Mainly have moderate views, but lean towards the political left in most respects.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Populist Right</a:t>
            </a:r>
            <a:r>
              <a:rPr lang="en-US" dirty="0"/>
              <a:t>: Hold strict views on immigration and are distrustful towards large institutions.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Christian Left</a:t>
            </a:r>
            <a:r>
              <a:rPr lang="en-US" dirty="0"/>
              <a:t>: Hold mostly mainstream views of political left, but are more likely to be African-American and Christian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Lean Right</a:t>
            </a:r>
            <a:r>
              <a:rPr lang="en-US" dirty="0"/>
              <a:t>: Mainly have moderate views, but lean towards the political right in most respects.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Far Left</a:t>
            </a:r>
            <a:r>
              <a:rPr lang="en-US" dirty="0"/>
              <a:t>: Hold views well to the left of most respondents.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Far Right</a:t>
            </a:r>
            <a:r>
              <a:rPr lang="en-US" dirty="0"/>
              <a:t>: Hold views well to the right of most respondents.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Left</a:t>
            </a:r>
            <a:r>
              <a:rPr lang="en-US" dirty="0"/>
              <a:t>: Hold views to the left of most respondents, but not as extreme as the Far Left.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Classic Right</a:t>
            </a:r>
            <a:r>
              <a:rPr lang="en-US" dirty="0"/>
              <a:t>: Hold views to the right of most respondents, but are more open to immigration and free-markets than the Populist Right.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09A02C5-D8FB-45B2-91E9-C3E91375E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948" y="2014194"/>
            <a:ext cx="37433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50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694770-8F0F-4C27-AC35-D02D17B9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Clusters in 2-D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9362BE9-3594-4491-B5D8-34AEB75D1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73" y="345905"/>
            <a:ext cx="6106098" cy="605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B9A6A9C-F377-4F59-BFE0-8CC0E3552511}"/>
              </a:ext>
            </a:extLst>
          </p:cNvPr>
          <p:cNvGrpSpPr/>
          <p:nvPr/>
        </p:nvGrpSpPr>
        <p:grpSpPr>
          <a:xfrm>
            <a:off x="1973332" y="6248559"/>
            <a:ext cx="4610169" cy="527071"/>
            <a:chOff x="6895290" y="5949076"/>
            <a:chExt cx="4610169" cy="527071"/>
          </a:xfrm>
        </p:grpSpPr>
        <p:sp>
          <p:nvSpPr>
            <p:cNvPr id="2" name="Arrow: Left-Right 1">
              <a:extLst>
                <a:ext uri="{FF2B5EF4-FFF2-40B4-BE49-F238E27FC236}">
                  <a16:creationId xmlns:a16="http://schemas.microsoft.com/office/drawing/2014/main" id="{5F06C694-0059-4E38-831A-A7011340A9BA}"/>
                </a:ext>
              </a:extLst>
            </p:cNvPr>
            <p:cNvSpPr/>
            <p:nvPr/>
          </p:nvSpPr>
          <p:spPr>
            <a:xfrm>
              <a:off x="6895290" y="5949076"/>
              <a:ext cx="4610169" cy="527071"/>
            </a:xfrm>
            <a:prstGeom prst="leftRightArrow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rgbClr val="FF00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95CB3EC-02E8-48E0-B943-2175CBE617A6}"/>
                </a:ext>
              </a:extLst>
            </p:cNvPr>
            <p:cNvSpPr txBox="1"/>
            <p:nvPr/>
          </p:nvSpPr>
          <p:spPr>
            <a:xfrm>
              <a:off x="7270812" y="6081204"/>
              <a:ext cx="13227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Political Right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9C51C-1CE4-489F-AF89-E250C2421638}"/>
                </a:ext>
              </a:extLst>
            </p:cNvPr>
            <p:cNvSpPr txBox="1"/>
            <p:nvPr/>
          </p:nvSpPr>
          <p:spPr>
            <a:xfrm>
              <a:off x="10059880" y="6081204"/>
              <a:ext cx="13227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Political Left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76F48-7679-4D80-B265-8EE492C9F674}"/>
              </a:ext>
            </a:extLst>
          </p:cNvPr>
          <p:cNvGrpSpPr/>
          <p:nvPr/>
        </p:nvGrpSpPr>
        <p:grpSpPr>
          <a:xfrm rot="16200000">
            <a:off x="-1515747" y="2986431"/>
            <a:ext cx="4610169" cy="527071"/>
            <a:chOff x="6895290" y="5949076"/>
            <a:chExt cx="4610169" cy="527071"/>
          </a:xfrm>
        </p:grpSpPr>
        <p:sp>
          <p:nvSpPr>
            <p:cNvPr id="11" name="Arrow: Left-Right 10">
              <a:extLst>
                <a:ext uri="{FF2B5EF4-FFF2-40B4-BE49-F238E27FC236}">
                  <a16:creationId xmlns:a16="http://schemas.microsoft.com/office/drawing/2014/main" id="{FEA5CD66-837B-4C7B-8CCD-994F3BF8D3EE}"/>
                </a:ext>
              </a:extLst>
            </p:cNvPr>
            <p:cNvSpPr/>
            <p:nvPr/>
          </p:nvSpPr>
          <p:spPr>
            <a:xfrm>
              <a:off x="6895290" y="5949076"/>
              <a:ext cx="4610169" cy="527071"/>
            </a:xfrm>
            <a:prstGeom prst="leftRightArrow">
              <a:avLst/>
            </a:prstGeom>
            <a:gradFill flip="none" rotWithShape="1">
              <a:gsLst>
                <a:gs pos="100000">
                  <a:schemeClr val="accent3">
                    <a:lumMod val="50000"/>
                  </a:schemeClr>
                </a:gs>
                <a:gs pos="0">
                  <a:schemeClr val="accent3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3FFAD64-7D68-41F6-BE63-F1F4FF07D969}"/>
                </a:ext>
              </a:extLst>
            </p:cNvPr>
            <p:cNvSpPr txBox="1"/>
            <p:nvPr/>
          </p:nvSpPr>
          <p:spPr>
            <a:xfrm>
              <a:off x="7270812" y="6081205"/>
              <a:ext cx="15108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Extreme/Engaged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F1BCB0-FC4A-4960-AC03-0890C1E5E066}"/>
                </a:ext>
              </a:extLst>
            </p:cNvPr>
            <p:cNvSpPr txBox="1"/>
            <p:nvPr/>
          </p:nvSpPr>
          <p:spPr>
            <a:xfrm>
              <a:off x="9522927" y="6081206"/>
              <a:ext cx="18597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Moderate/Disengaged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8504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693C90A-8B82-4101-A1E7-8CB2DD1127EF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2" r="3532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8BCC62-D7C5-434D-B3BE-D26F83F3E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Self-Identification of Clusters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1DE66-8C93-4747-8D98-357D873A8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Percentage of cluster that answered that they identify as a given label </a:t>
            </a:r>
          </a:p>
          <a:p>
            <a:r>
              <a:rPr lang="en-US" dirty="0"/>
              <a:t>For example, 61% of ‘Far Right’ cluster identified as ‘Christian’ in the survey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7899AC-413E-4B1F-AF41-AA48A1C1A170}"/>
              </a:ext>
            </a:extLst>
          </p:cNvPr>
          <p:cNvCxnSpPr>
            <a:cxnSpLocks/>
          </p:cNvCxnSpPr>
          <p:nvPr/>
        </p:nvCxnSpPr>
        <p:spPr>
          <a:xfrm flipH="1">
            <a:off x="7022237" y="3666478"/>
            <a:ext cx="1358284" cy="47939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199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BD060D-DB73-480A-84F7-6980701C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Feelings Toward President Trump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9FA1F-DF43-4E2F-9149-06AE740DD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Breakdown of the survey question “trumpfeel_2018”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E86ABF8-B0DC-4AF9-9FD6-A58D85535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14" y="1220888"/>
            <a:ext cx="7339192" cy="44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945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BD060D-DB73-480A-84F7-6980701C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Impact of Immigration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9FA1F-DF43-4E2F-9149-06AE740DD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Breakdown of the survey question “immigration_help_2017”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76EEC20-33C5-4DF8-B5BD-EB84A1C6B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87" y="1400543"/>
            <a:ext cx="7443806" cy="387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848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BD060D-DB73-480A-84F7-6980701C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Extent of following political news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9FA1F-DF43-4E2F-9149-06AE740DD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Breakdown of the survey question “newsint_2018”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0467512-A4F6-4577-81BB-B1045A67C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68" y="924076"/>
            <a:ext cx="7028203" cy="500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78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B73C-8D50-42F2-BC2B-B7B6689A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755EA-13D7-4271-A2AE-19449A9C5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Exploratory Analysis</a:t>
            </a:r>
          </a:p>
          <a:p>
            <a:r>
              <a:rPr lang="en-US" dirty="0"/>
              <a:t>In-depth Analysis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09724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BD060D-DB73-480A-84F7-6980701C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Importance of Religion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9FA1F-DF43-4E2F-9149-06AE740DD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Breakdown of the survey question “pew_religimp_2018”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5B20271-AC63-453E-9C4B-707EDAEC6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0" y="1099347"/>
            <a:ext cx="7521634" cy="465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770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F94E-AFA0-4BB7-A5ED-E411AAF5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5749B-F45E-4D03-BBB6-386E1B497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pleased with how the clusters turned out</a:t>
            </a:r>
          </a:p>
          <a:p>
            <a:r>
              <a:rPr lang="en-US" dirty="0"/>
              <a:t>Lots more room for exploration</a:t>
            </a:r>
          </a:p>
          <a:p>
            <a:endParaRPr lang="en-US" dirty="0"/>
          </a:p>
          <a:p>
            <a:r>
              <a:rPr lang="en-US" dirty="0"/>
              <a:t>Could try different clustering algorithms</a:t>
            </a:r>
          </a:p>
          <a:p>
            <a:r>
              <a:rPr lang="en-US" dirty="0"/>
              <a:t>Could try smaller sections for more efficient MCA</a:t>
            </a:r>
          </a:p>
        </p:txBody>
      </p:sp>
    </p:spTree>
    <p:extLst>
      <p:ext uri="{BB962C8B-B14F-4D97-AF65-F5344CB8AC3E}">
        <p14:creationId xmlns:p14="http://schemas.microsoft.com/office/powerpoint/2010/main" val="185071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D644-A511-4E85-8A7E-00F5868F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1440B-AC17-4C4A-8524-3F546CF4F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Can we use clustering algorithms to better understand the American electorate?</a:t>
            </a:r>
          </a:p>
          <a:p>
            <a:r>
              <a:rPr lang="en-US" dirty="0"/>
              <a:t>Data is from Democracy Fund (</a:t>
            </a:r>
            <a:r>
              <a:rPr lang="en-US" dirty="0">
                <a:hlinkClick r:id="rId2"/>
              </a:rPr>
              <a:t>https://www.voterstudygroup.org/publication/2018-voter-survey-1</a:t>
            </a:r>
            <a:r>
              <a:rPr lang="en-US" dirty="0"/>
              <a:t>)</a:t>
            </a:r>
          </a:p>
          <a:p>
            <a:r>
              <a:rPr lang="en-US" dirty="0"/>
              <a:t>Survey about political beliefs, attitudes, and demographic information</a:t>
            </a:r>
          </a:p>
          <a:p>
            <a:r>
              <a:rPr lang="en-US" dirty="0"/>
              <a:t>Longitudinal study from 2011 (pre-election) to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68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C27A-4B3C-4424-AF85-F3B1AA38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B5425-3657-4F20-AF0A-D6E5404055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Problems: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Missing Values</a:t>
            </a:r>
          </a:p>
          <a:p>
            <a:pPr lvl="1"/>
            <a:r>
              <a:rPr lang="en-US" sz="1200" dirty="0"/>
              <a:t>Different start times for respondents</a:t>
            </a:r>
          </a:p>
          <a:p>
            <a:pPr lvl="1"/>
            <a:r>
              <a:rPr lang="en-US" sz="1200" dirty="0"/>
              <a:t>Blank responses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Inconsistent Data Types</a:t>
            </a:r>
          </a:p>
          <a:p>
            <a:pPr lvl="1"/>
            <a:r>
              <a:rPr lang="en-US" sz="1200" dirty="0"/>
              <a:t>Text Data (State of Residence)</a:t>
            </a:r>
          </a:p>
          <a:p>
            <a:pPr lvl="1"/>
            <a:r>
              <a:rPr lang="en-US" sz="1200" dirty="0"/>
              <a:t>Ordinal Data (How Liberal are you on 1-10 scale)</a:t>
            </a:r>
          </a:p>
          <a:p>
            <a:pPr lvl="1"/>
            <a:r>
              <a:rPr lang="en-US" sz="1200" dirty="0"/>
              <a:t>Numerical Data (Income)</a:t>
            </a:r>
          </a:p>
          <a:p>
            <a:pPr lvl="1"/>
            <a:r>
              <a:rPr lang="en-US" sz="1200" dirty="0"/>
              <a:t>Categorical Data (Yes/No)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More than 1,000 Questions!</a:t>
            </a:r>
          </a:p>
          <a:p>
            <a:pPr lvl="1"/>
            <a:r>
              <a:rPr lang="en-US" sz="1200" dirty="0"/>
              <a:t>Irrelevant/redundant questions</a:t>
            </a:r>
          </a:p>
          <a:p>
            <a:pPr lvl="1"/>
            <a:r>
              <a:rPr lang="en-US" sz="1200" dirty="0"/>
              <a:t>Questions mostly unanswered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4B8C0-E1E7-4D68-AA5C-0BBA4C7A07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Solutions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Missing Values</a:t>
            </a:r>
          </a:p>
          <a:p>
            <a:pPr lvl="1"/>
            <a:r>
              <a:rPr lang="en-US" sz="1200" dirty="0"/>
              <a:t>Removed respondents who didn’t participate each year</a:t>
            </a:r>
          </a:p>
          <a:p>
            <a:pPr lvl="1"/>
            <a:r>
              <a:rPr lang="en-US" sz="1200" dirty="0"/>
              <a:t>Combined blanks with “Don’t Know’ responses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Inconsistent Data Types</a:t>
            </a:r>
          </a:p>
          <a:p>
            <a:pPr lvl="1"/>
            <a:r>
              <a:rPr lang="en-US" sz="1200" dirty="0"/>
              <a:t>Removed or converted to categorical</a:t>
            </a:r>
          </a:p>
          <a:p>
            <a:pPr lvl="1"/>
            <a:r>
              <a:rPr lang="en-US" sz="1200" dirty="0"/>
              <a:t>Re-classified as categorical</a:t>
            </a:r>
          </a:p>
          <a:p>
            <a:pPr lvl="1"/>
            <a:r>
              <a:rPr lang="en-US" sz="1200" dirty="0"/>
              <a:t>Built buckets to convert to categorical</a:t>
            </a:r>
          </a:p>
          <a:p>
            <a:pPr lvl="1"/>
            <a:r>
              <a:rPr lang="en-US" sz="1200" dirty="0"/>
              <a:t>Unchanged, since we want everything to be categorical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More than 1,000 Questions!</a:t>
            </a:r>
          </a:p>
          <a:p>
            <a:pPr lvl="1"/>
            <a:r>
              <a:rPr lang="en-US" sz="1200" dirty="0"/>
              <a:t>Removed irrelevant/redundant questions</a:t>
            </a:r>
          </a:p>
          <a:p>
            <a:pPr lvl="1"/>
            <a:r>
              <a:rPr lang="en-US" sz="1200" dirty="0"/>
              <a:t>Removed mostly unanswered questions</a:t>
            </a:r>
          </a:p>
          <a:p>
            <a:pPr lvl="1"/>
            <a:r>
              <a:rPr lang="en-US" sz="1200" b="1" dirty="0"/>
              <a:t>(NEW) </a:t>
            </a:r>
            <a:r>
              <a:rPr lang="en-US" sz="1200" dirty="0"/>
              <a:t>Created sections of questions for easier analysis</a:t>
            </a:r>
          </a:p>
        </p:txBody>
      </p:sp>
    </p:spTree>
    <p:extLst>
      <p:ext uri="{BB962C8B-B14F-4D97-AF65-F5344CB8AC3E}">
        <p14:creationId xmlns:p14="http://schemas.microsoft.com/office/powerpoint/2010/main" val="160024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812F-F636-4CB4-AACD-D0A34DF1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5FC4C-B7D6-4750-A32D-0431C56C6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1. How are the responses correlated?</a:t>
            </a:r>
          </a:p>
          <a:p>
            <a:r>
              <a:rPr lang="en-US" sz="1800" dirty="0"/>
              <a:t>2. Which political issues are priorities for the survey respondents?</a:t>
            </a:r>
          </a:p>
          <a:p>
            <a:r>
              <a:rPr lang="en-US" sz="1800" dirty="0"/>
              <a:t>3. Where do the respondents stand on the major party platforms?</a:t>
            </a:r>
          </a:p>
          <a:p>
            <a:endParaRPr lang="en-US" sz="1800" dirty="0"/>
          </a:p>
          <a:p>
            <a:r>
              <a:rPr lang="en-US" sz="1800" dirty="0"/>
              <a:t>Only a small subset of potential questions to ask</a:t>
            </a:r>
          </a:p>
        </p:txBody>
      </p:sp>
    </p:spTree>
    <p:extLst>
      <p:ext uri="{BB962C8B-B14F-4D97-AF65-F5344CB8AC3E}">
        <p14:creationId xmlns:p14="http://schemas.microsoft.com/office/powerpoint/2010/main" val="373336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B46A-A04C-4879-9C06-7EB0EA8B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E3F37-1661-49E1-9A92-6085F35A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1. How are the responses correlated?</a:t>
            </a:r>
          </a:p>
          <a:p>
            <a:r>
              <a:rPr lang="en-US" dirty="0"/>
              <a:t>Created a correlation matrix for each question in the survey (excerpt below)</a:t>
            </a:r>
          </a:p>
          <a:p>
            <a:r>
              <a:rPr lang="en-US" dirty="0"/>
              <a:t>Examined which questions in the correlation matrix frequently had high correlations with the other questions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82A953-2956-4E69-A81B-939B83269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271389"/>
              </p:ext>
            </p:extLst>
          </p:nvPr>
        </p:nvGraphicFramePr>
        <p:xfrm>
          <a:off x="1477146" y="3785033"/>
          <a:ext cx="9042400" cy="1463040"/>
        </p:xfrm>
        <a:graphic>
          <a:graphicData uri="http://schemas.openxmlformats.org/drawingml/2006/table">
            <a:tbl>
              <a:tblPr/>
              <a:tblGrid>
                <a:gridCol w="1092200">
                  <a:extLst>
                    <a:ext uri="{9D8B030D-6E8A-4147-A177-3AD203B41FA5}">
                      <a16:colId xmlns:a16="http://schemas.microsoft.com/office/drawing/2014/main" val="22551674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843499944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799106353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1622421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48737319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160663148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99398127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353965487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75042228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Col_name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vote18_2018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trumpapp_2018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trumpfeel_2018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fav_trump_2018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fav_ryan_2018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fav_obama_2018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fav_hrc_2018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fav_sanders_2018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557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vote18_2018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0.450280763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0.400818175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0.439771463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0.320679755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0.450419237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0.420228674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0.37139194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1959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trumpapp_2018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0.450280763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0.557278251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0.660949895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0.330210261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0.455726316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0.405711997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0.359251281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2025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trumpfeel_2018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0.400818175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0.557278251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0.574585472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0.317796272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0.451211456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0.413587009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0.368548182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9385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fav_trump_2018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0.439771463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0.660949895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0.574585472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0.34602991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0.502098643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0.443832373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0.37991684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2027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fav_ryan_2018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0.320679755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0.330210261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0.317796272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0.34602991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0.31589553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0.282110878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0.310819214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0051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fav_obama_2018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0.450419237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0.455726316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0.451211456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0.502098643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0.31589553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0.511835667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0.430855983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1038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fav_hrc_2018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0.420228674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0.405711997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0.413587009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0.443832373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0.282110878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0.511835667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0.391879402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835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81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46EC-14C6-41B2-94FC-64852F72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0AA72-3FC3-43EF-840D-6780EEC78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22665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Top 10 Highly Correlated Questions</a:t>
            </a:r>
          </a:p>
          <a:p>
            <a:r>
              <a:rPr lang="en-US" dirty="0"/>
              <a:t>1. selfdescr_ccap_7_baseline: Self-identify (or not) as a Conservative</a:t>
            </a:r>
          </a:p>
          <a:p>
            <a:r>
              <a:rPr lang="en-US" dirty="0"/>
              <a:t>2. selfdescr_ccap_9_baseline: Self-identify (or not) as a Progressive</a:t>
            </a:r>
          </a:p>
          <a:p>
            <a:r>
              <a:rPr lang="en-US" dirty="0"/>
              <a:t>3. dailytalkshow_1_baseline: Watch the FOX </a:t>
            </a:r>
            <a:r>
              <a:rPr lang="en-US" dirty="0" err="1"/>
              <a:t>O'Reiley</a:t>
            </a:r>
            <a:r>
              <a:rPr lang="en-US" dirty="0"/>
              <a:t> Factor on a regular basis (or not)</a:t>
            </a:r>
          </a:p>
          <a:p>
            <a:r>
              <a:rPr lang="en-US" dirty="0"/>
              <a:t>4. selfdescr_ccap_5_baseline: Self-identify (or not) as a Liberal</a:t>
            </a:r>
          </a:p>
          <a:p>
            <a:r>
              <a:rPr lang="en-US" dirty="0"/>
              <a:t>5. enews_show_4_baseline: Watch FOX Special Report with Bret Baier on a regular basis (or not)</a:t>
            </a:r>
          </a:p>
          <a:p>
            <a:r>
              <a:rPr lang="en-US" dirty="0"/>
              <a:t>6. healthreformbill_2017: Do you think the health care reform bill that passed in 2010 should be expanded, kept the same, or repealed?</a:t>
            </a:r>
          </a:p>
          <a:p>
            <a:r>
              <a:rPr lang="en-US" dirty="0"/>
              <a:t>7. dailytalkshow_2_baseline: Watch FOX Hannity on a regular basis (or not)</a:t>
            </a:r>
          </a:p>
          <a:p>
            <a:r>
              <a:rPr lang="en-US" dirty="0"/>
              <a:t>8. redovote2016_2017: If you had the chance to do it again, how would you vote in 2016? (Choices Trump, Clinton, or someone else)</a:t>
            </a:r>
          </a:p>
          <a:p>
            <a:r>
              <a:rPr lang="en-US" dirty="0"/>
              <a:t>9. Clinton_Cruz_2016: If the 2016 election had been a race between Clinton and Cruz, who would you vote for?</a:t>
            </a:r>
          </a:p>
          <a:p>
            <a:r>
              <a:rPr lang="en-US" dirty="0"/>
              <a:t>10. </a:t>
            </a:r>
            <a:r>
              <a:rPr lang="en-US" dirty="0" err="1"/>
              <a:t>teapartsup_baseline</a:t>
            </a:r>
            <a:r>
              <a:rPr lang="en-US" dirty="0"/>
              <a:t>: Generally speaking, do you support or oppose the goals of the Tea Party movement?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5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BD97-CF82-44DA-903F-508B331A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698DD-BE0E-4561-935A-781173839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 dirty="0"/>
              <a:t>2. Which political issues are priorities for the survey respondents?</a:t>
            </a:r>
          </a:p>
          <a:p>
            <a:r>
              <a:rPr lang="en-US" dirty="0"/>
              <a:t>Looked at set of 23 questions for 2016 and 2017 that asked about the importance of certain political issues</a:t>
            </a:r>
          </a:p>
          <a:p>
            <a:r>
              <a:rPr lang="en-US" dirty="0"/>
              <a:t>One question (Crime) is below: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E0AF2-3661-4CA4-A41A-24ED60C1EB8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42" y="3581935"/>
            <a:ext cx="10265158" cy="25237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237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BD97-CF82-44DA-903F-508B331A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Analysis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AB2F9F-3581-4443-A3FE-7E2E9334B0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800" dirty="0"/>
              <a:t>Clinton Voters Rating “Very Important”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698DD-BE0E-4561-935A-7811738390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Health Care_2016                          1714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Social Security_2016                  1600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Medicare_2016                                1530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Enviroment_2016               1476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Education_2016                              1466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Economy_2016                      1461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Climate Change_2016                1421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Jobs_2016                                             1358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Poverty_2016                                     1350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Racial Equality_2016                 1278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DA4CAB-89E6-4543-B96C-AFF344310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Trump Voters Rating “Very Important”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D8DECE-CA04-4E64-AFE2-CDE29DEB644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Economy_2016                                 1777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Terrorism_2016                                          1716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Jobs_2016                                                         1634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Budget Deficit_2016                     1527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Taxes_2016                                                      1492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Crime_2016                                                     1480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Size of Government_2016       1444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Social Security_2016                              1426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Immigration_2016                                    1393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Health Care_2016                                      1385</a:t>
            </a:r>
          </a:p>
        </p:txBody>
      </p:sp>
    </p:spTree>
    <p:extLst>
      <p:ext uri="{BB962C8B-B14F-4D97-AF65-F5344CB8AC3E}">
        <p14:creationId xmlns:p14="http://schemas.microsoft.com/office/powerpoint/2010/main" val="2271590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{FD1FF600-E111-461C-804B-0DF35B56515C}tf78829772</Template>
  <TotalTime>0</TotalTime>
  <Words>1185</Words>
  <Application>Microsoft Office PowerPoint</Application>
  <PresentationFormat>Widescreen</PresentationFormat>
  <Paragraphs>208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Garamond</vt:lpstr>
      <vt:lpstr>Sagona Book</vt:lpstr>
      <vt:lpstr>Sagona ExtraLight</vt:lpstr>
      <vt:lpstr>SavonVTI</vt:lpstr>
      <vt:lpstr>Clustering the American Electorate</vt:lpstr>
      <vt:lpstr>Table of Contents</vt:lpstr>
      <vt:lpstr>Introduction</vt:lpstr>
      <vt:lpstr>Data Cleaning</vt:lpstr>
      <vt:lpstr>Initial Analysis</vt:lpstr>
      <vt:lpstr>Initial Analysis</vt:lpstr>
      <vt:lpstr>Initial Analysis</vt:lpstr>
      <vt:lpstr>Initial Analysis</vt:lpstr>
      <vt:lpstr>Initial Analysis</vt:lpstr>
      <vt:lpstr>Initial Analysis</vt:lpstr>
      <vt:lpstr>In-Depth Analysis</vt:lpstr>
      <vt:lpstr>Dimensionality Reduction</vt:lpstr>
      <vt:lpstr>Creating the Clusters</vt:lpstr>
      <vt:lpstr>Interpreting the Clusters</vt:lpstr>
      <vt:lpstr>Visualizing the Clusters in 2-D</vt:lpstr>
      <vt:lpstr>Self-Identification of Clusters</vt:lpstr>
      <vt:lpstr>Feelings Toward President Trump</vt:lpstr>
      <vt:lpstr>Impact of Immigration</vt:lpstr>
      <vt:lpstr>Extent of following political news</vt:lpstr>
      <vt:lpstr>Importance of Religion</vt:lpstr>
      <vt:lpstr>Conclusion and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2020-07-02T18:19:46Z</dcterms:created>
  <dcterms:modified xsi:type="dcterms:W3CDTF">2020-07-07T21:15:48Z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