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2" r:id="rId6"/>
    <p:sldId id="277" r:id="rId7"/>
    <p:sldId id="273" r:id="rId8"/>
    <p:sldId id="274" r:id="rId9"/>
    <p:sldId id="275" r:id="rId10"/>
    <p:sldId id="276" r:id="rId11"/>
    <p:sldId id="268" r:id="rId12"/>
    <p:sldId id="260" r:id="rId13"/>
    <p:sldId id="261" r:id="rId14"/>
    <p:sldId id="263" r:id="rId15"/>
    <p:sldId id="264" r:id="rId16"/>
    <p:sldId id="265" r:id="rId17"/>
    <p:sldId id="266" r:id="rId18"/>
    <p:sldId id="267" r:id="rId19"/>
    <p:sldId id="269" r:id="rId20"/>
    <p:sldId id="270" r:id="rId21"/>
    <p:sldId id="271"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ga Nes" initials="ON" lastIdx="1" clrIdx="0">
    <p:extLst>
      <p:ext uri="{19B8F6BF-5375-455C-9EA6-DF929625EA0E}">
        <p15:presenceInfo xmlns:p15="http://schemas.microsoft.com/office/powerpoint/2012/main" userId="a39b3f192cef24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78" d="100"/>
          <a:sy n="78" d="100"/>
        </p:scale>
        <p:origin x="2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30FFD81-00FE-41AC-B6FB-169556795ABC}" type="datetimeFigureOut">
              <a:rPr lang="ru-RU" smtClean="0"/>
              <a:t>26.01.2024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77472D0-F43F-43E2-98EE-7DB4E8DB43AA}" type="slidenum">
              <a:rPr lang="ru-RU" smtClean="0"/>
              <a:t>‹#›</a:t>
            </a:fld>
            <a:endParaRPr lang="ru-RU"/>
          </a:p>
        </p:txBody>
      </p:sp>
    </p:spTree>
    <p:extLst>
      <p:ext uri="{BB962C8B-B14F-4D97-AF65-F5344CB8AC3E}">
        <p14:creationId xmlns:p14="http://schemas.microsoft.com/office/powerpoint/2010/main" val="372048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0FFD81-00FE-41AC-B6FB-169556795ABC}" type="datetimeFigureOut">
              <a:rPr lang="ru-RU" smtClean="0"/>
              <a:t>26.01.2024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77472D0-F43F-43E2-98EE-7DB4E8DB43AA}" type="slidenum">
              <a:rPr lang="ru-RU" smtClean="0"/>
              <a:t>‹#›</a:t>
            </a:fld>
            <a:endParaRPr lang="ru-RU"/>
          </a:p>
        </p:txBody>
      </p:sp>
    </p:spTree>
    <p:extLst>
      <p:ext uri="{BB962C8B-B14F-4D97-AF65-F5344CB8AC3E}">
        <p14:creationId xmlns:p14="http://schemas.microsoft.com/office/powerpoint/2010/main" val="114153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0FFD81-00FE-41AC-B6FB-169556795ABC}" type="datetimeFigureOut">
              <a:rPr lang="ru-RU" smtClean="0"/>
              <a:t>26.01.2024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77472D0-F43F-43E2-98EE-7DB4E8DB43AA}" type="slidenum">
              <a:rPr lang="ru-RU" smtClean="0"/>
              <a:t>‹#›</a:t>
            </a:fld>
            <a:endParaRPr lang="ru-RU"/>
          </a:p>
        </p:txBody>
      </p:sp>
    </p:spTree>
    <p:extLst>
      <p:ext uri="{BB962C8B-B14F-4D97-AF65-F5344CB8AC3E}">
        <p14:creationId xmlns:p14="http://schemas.microsoft.com/office/powerpoint/2010/main" val="161885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0FFD81-00FE-41AC-B6FB-169556795ABC}" type="datetimeFigureOut">
              <a:rPr lang="ru-RU" smtClean="0"/>
              <a:t>26.01.2024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77472D0-F43F-43E2-98EE-7DB4E8DB43AA}" type="slidenum">
              <a:rPr lang="ru-RU" smtClean="0"/>
              <a:t>‹#›</a:t>
            </a:fld>
            <a:endParaRPr lang="ru-RU"/>
          </a:p>
        </p:txBody>
      </p:sp>
    </p:spTree>
    <p:extLst>
      <p:ext uri="{BB962C8B-B14F-4D97-AF65-F5344CB8AC3E}">
        <p14:creationId xmlns:p14="http://schemas.microsoft.com/office/powerpoint/2010/main" val="276353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30FFD81-00FE-41AC-B6FB-169556795ABC}" type="datetimeFigureOut">
              <a:rPr lang="ru-RU" smtClean="0"/>
              <a:t>26.01.2024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77472D0-F43F-43E2-98EE-7DB4E8DB43AA}" type="slidenum">
              <a:rPr lang="ru-RU" smtClean="0"/>
              <a:t>‹#›</a:t>
            </a:fld>
            <a:endParaRPr lang="ru-RU"/>
          </a:p>
        </p:txBody>
      </p:sp>
    </p:spTree>
    <p:extLst>
      <p:ext uri="{BB962C8B-B14F-4D97-AF65-F5344CB8AC3E}">
        <p14:creationId xmlns:p14="http://schemas.microsoft.com/office/powerpoint/2010/main" val="137528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30FFD81-00FE-41AC-B6FB-169556795ABC}" type="datetimeFigureOut">
              <a:rPr lang="ru-RU" smtClean="0"/>
              <a:t>26.01.2024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77472D0-F43F-43E2-98EE-7DB4E8DB43AA}" type="slidenum">
              <a:rPr lang="ru-RU" smtClean="0"/>
              <a:t>‹#›</a:t>
            </a:fld>
            <a:endParaRPr lang="ru-RU"/>
          </a:p>
        </p:txBody>
      </p:sp>
    </p:spTree>
    <p:extLst>
      <p:ext uri="{BB962C8B-B14F-4D97-AF65-F5344CB8AC3E}">
        <p14:creationId xmlns:p14="http://schemas.microsoft.com/office/powerpoint/2010/main" val="275175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30FFD81-00FE-41AC-B6FB-169556795ABC}" type="datetimeFigureOut">
              <a:rPr lang="ru-RU" smtClean="0"/>
              <a:t>26.01.2024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77472D0-F43F-43E2-98EE-7DB4E8DB43AA}" type="slidenum">
              <a:rPr lang="ru-RU" smtClean="0"/>
              <a:t>‹#›</a:t>
            </a:fld>
            <a:endParaRPr lang="ru-RU"/>
          </a:p>
        </p:txBody>
      </p:sp>
    </p:spTree>
    <p:extLst>
      <p:ext uri="{BB962C8B-B14F-4D97-AF65-F5344CB8AC3E}">
        <p14:creationId xmlns:p14="http://schemas.microsoft.com/office/powerpoint/2010/main" val="361977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30FFD81-00FE-41AC-B6FB-169556795ABC}" type="datetimeFigureOut">
              <a:rPr lang="ru-RU" smtClean="0"/>
              <a:t>26.01.2024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77472D0-F43F-43E2-98EE-7DB4E8DB43AA}" type="slidenum">
              <a:rPr lang="ru-RU" smtClean="0"/>
              <a:t>‹#›</a:t>
            </a:fld>
            <a:endParaRPr lang="ru-RU"/>
          </a:p>
        </p:txBody>
      </p:sp>
    </p:spTree>
    <p:extLst>
      <p:ext uri="{BB962C8B-B14F-4D97-AF65-F5344CB8AC3E}">
        <p14:creationId xmlns:p14="http://schemas.microsoft.com/office/powerpoint/2010/main" val="228978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30FFD81-00FE-41AC-B6FB-169556795ABC}" type="datetimeFigureOut">
              <a:rPr lang="ru-RU" smtClean="0"/>
              <a:t>26.01.2024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77472D0-F43F-43E2-98EE-7DB4E8DB43AA}" type="slidenum">
              <a:rPr lang="ru-RU" smtClean="0"/>
              <a:t>‹#›</a:t>
            </a:fld>
            <a:endParaRPr lang="ru-RU"/>
          </a:p>
        </p:txBody>
      </p:sp>
    </p:spTree>
    <p:extLst>
      <p:ext uri="{BB962C8B-B14F-4D97-AF65-F5344CB8AC3E}">
        <p14:creationId xmlns:p14="http://schemas.microsoft.com/office/powerpoint/2010/main" val="221054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0FFD81-00FE-41AC-B6FB-169556795ABC}" type="datetimeFigureOut">
              <a:rPr lang="ru-RU" smtClean="0"/>
              <a:t>26.01.2024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77472D0-F43F-43E2-98EE-7DB4E8DB43AA}" type="slidenum">
              <a:rPr lang="ru-RU" smtClean="0"/>
              <a:t>‹#›</a:t>
            </a:fld>
            <a:endParaRPr lang="ru-RU"/>
          </a:p>
        </p:txBody>
      </p:sp>
    </p:spTree>
    <p:extLst>
      <p:ext uri="{BB962C8B-B14F-4D97-AF65-F5344CB8AC3E}">
        <p14:creationId xmlns:p14="http://schemas.microsoft.com/office/powerpoint/2010/main" val="75344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30FFD81-00FE-41AC-B6FB-169556795ABC}" type="datetimeFigureOut">
              <a:rPr lang="ru-RU" smtClean="0"/>
              <a:t>26.01.2024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77472D0-F43F-43E2-98EE-7DB4E8DB43AA}" type="slidenum">
              <a:rPr lang="ru-RU" smtClean="0"/>
              <a:t>‹#›</a:t>
            </a:fld>
            <a:endParaRPr lang="ru-RU"/>
          </a:p>
        </p:txBody>
      </p:sp>
    </p:spTree>
    <p:extLst>
      <p:ext uri="{BB962C8B-B14F-4D97-AF65-F5344CB8AC3E}">
        <p14:creationId xmlns:p14="http://schemas.microsoft.com/office/powerpoint/2010/main" val="126828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FFD81-00FE-41AC-B6FB-169556795ABC}" type="datetimeFigureOut">
              <a:rPr lang="ru-RU" smtClean="0"/>
              <a:t>26.01.2024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472D0-F43F-43E2-98EE-7DB4E8DB43AA}" type="slidenum">
              <a:rPr lang="ru-RU" smtClean="0"/>
              <a:t>‹#›</a:t>
            </a:fld>
            <a:endParaRPr lang="ru-RU"/>
          </a:p>
        </p:txBody>
      </p:sp>
    </p:spTree>
    <p:extLst>
      <p:ext uri="{BB962C8B-B14F-4D97-AF65-F5344CB8AC3E}">
        <p14:creationId xmlns:p14="http://schemas.microsoft.com/office/powerpoint/2010/main" val="3629473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b="1" dirty="0" smtClean="0">
                <a:solidFill>
                  <a:srgbClr val="002060"/>
                </a:solidFill>
              </a:rPr>
              <a:t>Final project</a:t>
            </a:r>
            <a:endParaRPr lang="ru-RU" b="1" dirty="0">
              <a:solidFill>
                <a:srgbClr val="002060"/>
              </a:solidFill>
            </a:endParaRPr>
          </a:p>
        </p:txBody>
      </p:sp>
      <p:sp>
        <p:nvSpPr>
          <p:cNvPr id="3" name="Подзаголовок 2"/>
          <p:cNvSpPr>
            <a:spLocks noGrp="1"/>
          </p:cNvSpPr>
          <p:nvPr>
            <p:ph type="subTitle" idx="1"/>
          </p:nvPr>
        </p:nvSpPr>
        <p:spPr/>
        <p:txBody>
          <a:bodyPr/>
          <a:lstStyle/>
          <a:p>
            <a:r>
              <a:rPr lang="en-US" b="1" dirty="0"/>
              <a:t>136010-1 Introduction to DH Tools and Methods</a:t>
            </a:r>
          </a:p>
          <a:p>
            <a:r>
              <a:rPr lang="en-US" dirty="0" err="1" smtClean="0"/>
              <a:t>Nesytova</a:t>
            </a:r>
            <a:r>
              <a:rPr lang="en-US" dirty="0" smtClean="0"/>
              <a:t> Olga</a:t>
            </a:r>
            <a:endParaRPr lang="ru-RU" dirty="0"/>
          </a:p>
        </p:txBody>
      </p:sp>
    </p:spTree>
    <p:extLst>
      <p:ext uri="{BB962C8B-B14F-4D97-AF65-F5344CB8AC3E}">
        <p14:creationId xmlns:p14="http://schemas.microsoft.com/office/powerpoint/2010/main" val="149346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Conclusion</a:t>
            </a:r>
            <a:endParaRPr lang="ru-RU" b="1" dirty="0">
              <a:solidFill>
                <a:srgbClr val="002060"/>
              </a:solidFill>
            </a:endParaRPr>
          </a:p>
        </p:txBody>
      </p:sp>
      <p:sp>
        <p:nvSpPr>
          <p:cNvPr id="3" name="Объект 2"/>
          <p:cNvSpPr>
            <a:spLocks noGrp="1"/>
          </p:cNvSpPr>
          <p:nvPr>
            <p:ph idx="1"/>
          </p:nvPr>
        </p:nvSpPr>
        <p:spPr/>
        <p:txBody>
          <a:bodyPr/>
          <a:lstStyle/>
          <a:p>
            <a:r>
              <a:rPr lang="en-US" dirty="0"/>
              <a:t>In which age groups is the risk of cardiovascular diseases higher? </a:t>
            </a:r>
            <a:endParaRPr lang="ru-RU" dirty="0" smtClean="0"/>
          </a:p>
          <a:p>
            <a:pPr marL="914400" lvl="2" indent="0">
              <a:buNone/>
            </a:pPr>
            <a:r>
              <a:rPr lang="en-US" sz="2800" b="1" dirty="0" smtClean="0">
                <a:solidFill>
                  <a:srgbClr val="002060"/>
                </a:solidFill>
              </a:rPr>
              <a:t>People aged 49 to 64 and 72 to 80</a:t>
            </a:r>
            <a:r>
              <a:rPr lang="ru-RU" sz="2800" b="1" dirty="0" smtClean="0">
                <a:solidFill>
                  <a:srgbClr val="002060"/>
                </a:solidFill>
              </a:rPr>
              <a:t/>
            </a:r>
            <a:br>
              <a:rPr lang="ru-RU" sz="2800" b="1" dirty="0" smtClean="0">
                <a:solidFill>
                  <a:srgbClr val="002060"/>
                </a:solidFill>
              </a:rPr>
            </a:br>
            <a:endParaRPr lang="ru-RU" sz="2800" b="1" dirty="0">
              <a:solidFill>
                <a:srgbClr val="002060"/>
              </a:solidFill>
            </a:endParaRPr>
          </a:p>
          <a:p>
            <a:r>
              <a:rPr lang="en-US" dirty="0" smtClean="0"/>
              <a:t>How </a:t>
            </a:r>
            <a:r>
              <a:rPr lang="en-US" dirty="0"/>
              <a:t>many people are smokers? </a:t>
            </a:r>
            <a:endParaRPr lang="ru-RU" dirty="0" smtClean="0"/>
          </a:p>
          <a:p>
            <a:pPr marL="914400" lvl="2" indent="0">
              <a:buNone/>
            </a:pPr>
            <a:r>
              <a:rPr lang="en-US" sz="2800" b="1" dirty="0">
                <a:solidFill>
                  <a:srgbClr val="002060"/>
                </a:solidFill>
              </a:rPr>
              <a:t>Insufficient data for a reliable </a:t>
            </a:r>
            <a:r>
              <a:rPr lang="en-US" sz="2800" b="1" dirty="0" smtClean="0">
                <a:solidFill>
                  <a:srgbClr val="002060"/>
                </a:solidFill>
              </a:rPr>
              <a:t>conclusion</a:t>
            </a:r>
            <a:r>
              <a:rPr lang="ru-RU" sz="2800" b="1" dirty="0" smtClean="0">
                <a:solidFill>
                  <a:srgbClr val="002060"/>
                </a:solidFill>
              </a:rPr>
              <a:t/>
            </a:r>
            <a:br>
              <a:rPr lang="ru-RU" sz="2800" b="1" dirty="0" smtClean="0">
                <a:solidFill>
                  <a:srgbClr val="002060"/>
                </a:solidFill>
              </a:rPr>
            </a:br>
            <a:endParaRPr lang="ru-RU" sz="2800" b="1" dirty="0">
              <a:solidFill>
                <a:srgbClr val="002060"/>
              </a:solidFill>
            </a:endParaRPr>
          </a:p>
          <a:p>
            <a:r>
              <a:rPr lang="en-US" dirty="0" smtClean="0"/>
              <a:t>Who </a:t>
            </a:r>
            <a:r>
              <a:rPr lang="en-US" dirty="0"/>
              <a:t>is more affected by obesity: men or women? In which age </a:t>
            </a:r>
            <a:r>
              <a:rPr lang="en-US" dirty="0" smtClean="0"/>
              <a:t>groups?</a:t>
            </a:r>
            <a:endParaRPr lang="ru-RU" dirty="0"/>
          </a:p>
          <a:p>
            <a:pPr marL="914400" lvl="2" indent="0">
              <a:buNone/>
            </a:pPr>
            <a:r>
              <a:rPr lang="en-US" sz="2800" b="1" dirty="0" smtClean="0">
                <a:solidFill>
                  <a:srgbClr val="002060"/>
                </a:solidFill>
              </a:rPr>
              <a:t>Men </a:t>
            </a:r>
            <a:r>
              <a:rPr lang="en-US" sz="2800" b="1" dirty="0">
                <a:solidFill>
                  <a:srgbClr val="002060"/>
                </a:solidFill>
              </a:rPr>
              <a:t>aged 40 to 60</a:t>
            </a:r>
            <a:endParaRPr lang="ru-RU" sz="2800" b="1" dirty="0">
              <a:solidFill>
                <a:srgbClr val="002060"/>
              </a:solidFill>
            </a:endParaRPr>
          </a:p>
        </p:txBody>
      </p:sp>
    </p:spTree>
    <p:extLst>
      <p:ext uri="{BB962C8B-B14F-4D97-AF65-F5344CB8AC3E}">
        <p14:creationId xmlns:p14="http://schemas.microsoft.com/office/powerpoint/2010/main" val="189992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en-US" b="1" dirty="0" smtClean="0">
                <a:solidFill>
                  <a:srgbClr val="002060"/>
                </a:solidFill>
              </a:rPr>
              <a:t>Data processing steps</a:t>
            </a:r>
            <a:endParaRPr lang="ru-RU" b="1" dirty="0">
              <a:solidFill>
                <a:srgbClr val="002060"/>
              </a:solidFill>
            </a:endParaRPr>
          </a:p>
        </p:txBody>
      </p:sp>
    </p:spTree>
    <p:extLst>
      <p:ext uri="{BB962C8B-B14F-4D97-AF65-F5344CB8AC3E}">
        <p14:creationId xmlns:p14="http://schemas.microsoft.com/office/powerpoint/2010/main" val="57853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Data processing steps</a:t>
            </a:r>
            <a:endParaRPr lang="ru-RU" b="1" dirty="0">
              <a:solidFill>
                <a:srgbClr val="002060"/>
              </a:solidFill>
            </a:endParaRPr>
          </a:p>
        </p:txBody>
      </p:sp>
      <p:sp>
        <p:nvSpPr>
          <p:cNvPr id="3" name="Объект 2"/>
          <p:cNvSpPr>
            <a:spLocks noGrp="1"/>
          </p:cNvSpPr>
          <p:nvPr>
            <p:ph idx="1"/>
          </p:nvPr>
        </p:nvSpPr>
        <p:spPr>
          <a:xfrm>
            <a:off x="838200" y="1825625"/>
            <a:ext cx="10515600" cy="617772"/>
          </a:xfrm>
        </p:spPr>
        <p:txBody>
          <a:bodyPr/>
          <a:lstStyle/>
          <a:p>
            <a:pPr marL="0" indent="0">
              <a:buNone/>
            </a:pPr>
            <a:r>
              <a:rPr lang="en-US" dirty="0" smtClean="0"/>
              <a:t>1. At first import libraries and create data frame </a:t>
            </a:r>
            <a:r>
              <a:rPr lang="en-US" dirty="0"/>
              <a:t>from csv-file</a:t>
            </a:r>
          </a:p>
          <a:p>
            <a:pPr marL="0" indent="0">
              <a:buNone/>
            </a:pPr>
            <a:endParaRPr lang="en-US" dirty="0"/>
          </a:p>
          <a:p>
            <a:pPr marL="0" indent="0">
              <a:buNone/>
            </a:pPr>
            <a:endParaRPr lang="ru-RU" dirty="0"/>
          </a:p>
        </p:txBody>
      </p:sp>
      <p:pic>
        <p:nvPicPr>
          <p:cNvPr id="4" name="Рисунок 3"/>
          <p:cNvPicPr>
            <a:picLocks noChangeAspect="1"/>
          </p:cNvPicPr>
          <p:nvPr/>
        </p:nvPicPr>
        <p:blipFill>
          <a:blip r:embed="rId2"/>
          <a:stretch>
            <a:fillRect/>
          </a:stretch>
        </p:blipFill>
        <p:spPr>
          <a:xfrm>
            <a:off x="838200" y="2717826"/>
            <a:ext cx="10363258" cy="1944115"/>
          </a:xfrm>
          <a:prstGeom prst="rect">
            <a:avLst/>
          </a:prstGeom>
        </p:spPr>
      </p:pic>
    </p:spTree>
    <p:extLst>
      <p:ext uri="{BB962C8B-B14F-4D97-AF65-F5344CB8AC3E}">
        <p14:creationId xmlns:p14="http://schemas.microsoft.com/office/powerpoint/2010/main" val="3470115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Data processing steps</a:t>
            </a:r>
            <a:endParaRPr lang="ru-RU" b="1" dirty="0">
              <a:solidFill>
                <a:srgbClr val="002060"/>
              </a:solidFill>
            </a:endParaRPr>
          </a:p>
        </p:txBody>
      </p:sp>
      <p:sp>
        <p:nvSpPr>
          <p:cNvPr id="3" name="Объект 2"/>
          <p:cNvSpPr>
            <a:spLocks noGrp="1"/>
          </p:cNvSpPr>
          <p:nvPr>
            <p:ph idx="1"/>
          </p:nvPr>
        </p:nvSpPr>
        <p:spPr>
          <a:xfrm>
            <a:off x="838200" y="1825624"/>
            <a:ext cx="10515600" cy="1142427"/>
          </a:xfrm>
        </p:spPr>
        <p:txBody>
          <a:bodyPr>
            <a:normAutofit fontScale="25000" lnSpcReduction="20000"/>
          </a:bodyPr>
          <a:lstStyle/>
          <a:p>
            <a:pPr marL="0" indent="0">
              <a:buNone/>
            </a:pPr>
            <a:r>
              <a:rPr lang="en-US" sz="11200" dirty="0"/>
              <a:t>2. D</a:t>
            </a:r>
            <a:r>
              <a:rPr lang="en-US" sz="11200" dirty="0" smtClean="0"/>
              <a:t>isplay </a:t>
            </a:r>
            <a:r>
              <a:rPr lang="en-US" sz="11200" dirty="0"/>
              <a:t>a few rows on the screen to understand the composition of the </a:t>
            </a:r>
            <a:r>
              <a:rPr lang="en-US" sz="11200" dirty="0" smtClean="0"/>
              <a:t>data. </a:t>
            </a:r>
            <a:r>
              <a:rPr lang="en-US" sz="11200" dirty="0"/>
              <a:t>O</a:t>
            </a:r>
            <a:r>
              <a:rPr lang="en-US" sz="11200" dirty="0" smtClean="0"/>
              <a:t>utput </a:t>
            </a:r>
            <a:r>
              <a:rPr lang="en-US" sz="11200" dirty="0"/>
              <a:t>information about the data types in the columns </a:t>
            </a:r>
          </a:p>
          <a:p>
            <a:pPr marL="0" indent="0">
              <a:buNone/>
            </a:pPr>
            <a:endParaRPr lang="en-US" dirty="0"/>
          </a:p>
          <a:p>
            <a:pPr marL="0" indent="0">
              <a:buNone/>
            </a:pPr>
            <a:endParaRPr lang="ru-RU" sz="11200" dirty="0"/>
          </a:p>
        </p:txBody>
      </p:sp>
      <p:pic>
        <p:nvPicPr>
          <p:cNvPr id="5" name="Рисунок 4"/>
          <p:cNvPicPr>
            <a:picLocks noChangeAspect="1"/>
          </p:cNvPicPr>
          <p:nvPr/>
        </p:nvPicPr>
        <p:blipFill>
          <a:blip r:embed="rId2"/>
          <a:stretch>
            <a:fillRect/>
          </a:stretch>
        </p:blipFill>
        <p:spPr>
          <a:xfrm>
            <a:off x="838200" y="2701820"/>
            <a:ext cx="10736353" cy="3309235"/>
          </a:xfrm>
          <a:prstGeom prst="rect">
            <a:avLst/>
          </a:prstGeom>
        </p:spPr>
      </p:pic>
    </p:spTree>
    <p:extLst>
      <p:ext uri="{BB962C8B-B14F-4D97-AF65-F5344CB8AC3E}">
        <p14:creationId xmlns:p14="http://schemas.microsoft.com/office/powerpoint/2010/main" val="135842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Data processing steps</a:t>
            </a:r>
            <a:endParaRPr lang="ru-RU" b="1" dirty="0">
              <a:solidFill>
                <a:srgbClr val="002060"/>
              </a:solidFill>
            </a:endParaRPr>
          </a:p>
        </p:txBody>
      </p:sp>
      <p:sp>
        <p:nvSpPr>
          <p:cNvPr id="3" name="Объект 2"/>
          <p:cNvSpPr>
            <a:spLocks noGrp="1"/>
          </p:cNvSpPr>
          <p:nvPr>
            <p:ph idx="1"/>
          </p:nvPr>
        </p:nvSpPr>
        <p:spPr>
          <a:xfrm>
            <a:off x="838200" y="1606538"/>
            <a:ext cx="10515600" cy="647753"/>
          </a:xfrm>
        </p:spPr>
        <p:txBody>
          <a:bodyPr>
            <a:normAutofit/>
          </a:bodyPr>
          <a:lstStyle/>
          <a:p>
            <a:pPr marL="0" indent="0">
              <a:buNone/>
            </a:pPr>
            <a:r>
              <a:rPr lang="ru-RU" dirty="0" smtClean="0"/>
              <a:t>3</a:t>
            </a:r>
            <a:r>
              <a:rPr lang="en-US" dirty="0" smtClean="0"/>
              <a:t>. Output </a:t>
            </a:r>
            <a:r>
              <a:rPr lang="en-US" dirty="0"/>
              <a:t>information about the data types in the columns </a:t>
            </a:r>
          </a:p>
          <a:p>
            <a:pPr marL="0" indent="0">
              <a:buNone/>
            </a:pPr>
            <a:endParaRPr lang="en-US" dirty="0"/>
          </a:p>
          <a:p>
            <a:pPr marL="0" indent="0">
              <a:buNone/>
            </a:pPr>
            <a:endParaRPr lang="ru-RU" sz="11200" dirty="0"/>
          </a:p>
        </p:txBody>
      </p:sp>
      <p:pic>
        <p:nvPicPr>
          <p:cNvPr id="4" name="Рисунок 3"/>
          <p:cNvPicPr>
            <a:picLocks noChangeAspect="1"/>
          </p:cNvPicPr>
          <p:nvPr/>
        </p:nvPicPr>
        <p:blipFill>
          <a:blip r:embed="rId2"/>
          <a:stretch>
            <a:fillRect/>
          </a:stretch>
        </p:blipFill>
        <p:spPr>
          <a:xfrm>
            <a:off x="3299164" y="2326442"/>
            <a:ext cx="4735564" cy="4263160"/>
          </a:xfrm>
          <a:prstGeom prst="rect">
            <a:avLst/>
          </a:prstGeom>
        </p:spPr>
      </p:pic>
    </p:spTree>
    <p:extLst>
      <p:ext uri="{BB962C8B-B14F-4D97-AF65-F5344CB8AC3E}">
        <p14:creationId xmlns:p14="http://schemas.microsoft.com/office/powerpoint/2010/main" val="208322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Data processing steps</a:t>
            </a:r>
            <a:endParaRPr lang="ru-RU" b="1" dirty="0">
              <a:solidFill>
                <a:srgbClr val="002060"/>
              </a:solidFill>
            </a:endParaRPr>
          </a:p>
        </p:txBody>
      </p:sp>
      <p:sp>
        <p:nvSpPr>
          <p:cNvPr id="3" name="Объект 2"/>
          <p:cNvSpPr>
            <a:spLocks noGrp="1"/>
          </p:cNvSpPr>
          <p:nvPr>
            <p:ph idx="1"/>
          </p:nvPr>
        </p:nvSpPr>
        <p:spPr>
          <a:xfrm>
            <a:off x="838200" y="1606538"/>
            <a:ext cx="10719216" cy="971770"/>
          </a:xfrm>
        </p:spPr>
        <p:txBody>
          <a:bodyPr>
            <a:normAutofit fontScale="25000" lnSpcReduction="20000"/>
          </a:bodyPr>
          <a:lstStyle/>
          <a:p>
            <a:pPr marL="0" indent="0">
              <a:buNone/>
            </a:pPr>
            <a:r>
              <a:rPr lang="ru-RU" sz="11200" dirty="0"/>
              <a:t>4</a:t>
            </a:r>
            <a:r>
              <a:rPr lang="en-US" sz="11200" dirty="0"/>
              <a:t>. For subsequent calculations, it is necessary to represent the 'gender' column in the format of '0' and '1' and change the data type of certain columns</a:t>
            </a:r>
          </a:p>
          <a:p>
            <a:pPr marL="0" indent="0">
              <a:buNone/>
            </a:pPr>
            <a:endParaRPr lang="ru-RU" sz="11200" dirty="0"/>
          </a:p>
        </p:txBody>
      </p:sp>
      <p:pic>
        <p:nvPicPr>
          <p:cNvPr id="5" name="Рисунок 4"/>
          <p:cNvPicPr>
            <a:picLocks noChangeAspect="1"/>
          </p:cNvPicPr>
          <p:nvPr/>
        </p:nvPicPr>
        <p:blipFill>
          <a:blip r:embed="rId2"/>
          <a:stretch>
            <a:fillRect/>
          </a:stretch>
        </p:blipFill>
        <p:spPr>
          <a:xfrm>
            <a:off x="838200" y="2768574"/>
            <a:ext cx="9208354" cy="2178180"/>
          </a:xfrm>
          <a:prstGeom prst="rect">
            <a:avLst/>
          </a:prstGeom>
        </p:spPr>
      </p:pic>
    </p:spTree>
    <p:extLst>
      <p:ext uri="{BB962C8B-B14F-4D97-AF65-F5344CB8AC3E}">
        <p14:creationId xmlns:p14="http://schemas.microsoft.com/office/powerpoint/2010/main" val="1368466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Data processing steps</a:t>
            </a:r>
            <a:endParaRPr lang="ru-RU" b="1" dirty="0">
              <a:solidFill>
                <a:srgbClr val="002060"/>
              </a:solidFill>
            </a:endParaRPr>
          </a:p>
        </p:txBody>
      </p:sp>
      <p:sp>
        <p:nvSpPr>
          <p:cNvPr id="3" name="Объект 2"/>
          <p:cNvSpPr>
            <a:spLocks noGrp="1"/>
          </p:cNvSpPr>
          <p:nvPr>
            <p:ph idx="1"/>
          </p:nvPr>
        </p:nvSpPr>
        <p:spPr>
          <a:xfrm>
            <a:off x="838200" y="1606538"/>
            <a:ext cx="10719216" cy="971770"/>
          </a:xfrm>
        </p:spPr>
        <p:txBody>
          <a:bodyPr>
            <a:normAutofit/>
          </a:bodyPr>
          <a:lstStyle/>
          <a:p>
            <a:pPr marL="0" indent="0">
              <a:buNone/>
            </a:pPr>
            <a:r>
              <a:rPr lang="en-US" dirty="0" smtClean="0"/>
              <a:t>5. </a:t>
            </a:r>
            <a:r>
              <a:rPr lang="en-US" dirty="0"/>
              <a:t>Verify the changes. The code executed successfully</a:t>
            </a:r>
            <a:endParaRPr lang="ru-RU" sz="11200" dirty="0"/>
          </a:p>
        </p:txBody>
      </p:sp>
      <p:pic>
        <p:nvPicPr>
          <p:cNvPr id="4" name="Рисунок 3"/>
          <p:cNvPicPr>
            <a:picLocks noChangeAspect="1"/>
          </p:cNvPicPr>
          <p:nvPr/>
        </p:nvPicPr>
        <p:blipFill>
          <a:blip r:embed="rId2"/>
          <a:stretch>
            <a:fillRect/>
          </a:stretch>
        </p:blipFill>
        <p:spPr>
          <a:xfrm>
            <a:off x="838200" y="2391868"/>
            <a:ext cx="10227907" cy="2210112"/>
          </a:xfrm>
          <a:prstGeom prst="rect">
            <a:avLst/>
          </a:prstGeom>
        </p:spPr>
      </p:pic>
    </p:spTree>
    <p:extLst>
      <p:ext uri="{BB962C8B-B14F-4D97-AF65-F5344CB8AC3E}">
        <p14:creationId xmlns:p14="http://schemas.microsoft.com/office/powerpoint/2010/main" val="734158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Data processing steps</a:t>
            </a:r>
            <a:endParaRPr lang="ru-RU" b="1" dirty="0">
              <a:solidFill>
                <a:srgbClr val="002060"/>
              </a:solidFill>
            </a:endParaRPr>
          </a:p>
        </p:txBody>
      </p:sp>
      <p:sp>
        <p:nvSpPr>
          <p:cNvPr id="3" name="Объект 2"/>
          <p:cNvSpPr>
            <a:spLocks noGrp="1"/>
          </p:cNvSpPr>
          <p:nvPr>
            <p:ph idx="1"/>
          </p:nvPr>
        </p:nvSpPr>
        <p:spPr>
          <a:xfrm>
            <a:off x="838200" y="1606538"/>
            <a:ext cx="10719216" cy="971770"/>
          </a:xfrm>
        </p:spPr>
        <p:txBody>
          <a:bodyPr>
            <a:noAutofit/>
          </a:bodyPr>
          <a:lstStyle/>
          <a:p>
            <a:pPr marL="0" indent="0">
              <a:buNone/>
            </a:pPr>
            <a:r>
              <a:rPr lang="ru-RU" dirty="0"/>
              <a:t>6</a:t>
            </a:r>
            <a:r>
              <a:rPr lang="en-US" dirty="0" smtClean="0"/>
              <a:t>. </a:t>
            </a:r>
            <a:r>
              <a:rPr lang="en-US" dirty="0"/>
              <a:t>To answer the question of which age groups have a higher risk of cardiovascular diseases, it is necessary to create a new column in the file and calculate this risk using the formula provided by the client</a:t>
            </a:r>
            <a:endParaRPr lang="ru-RU" sz="12500" dirty="0"/>
          </a:p>
        </p:txBody>
      </p:sp>
      <p:pic>
        <p:nvPicPr>
          <p:cNvPr id="6" name="Рисунок 5"/>
          <p:cNvPicPr>
            <a:picLocks noChangeAspect="1"/>
          </p:cNvPicPr>
          <p:nvPr/>
        </p:nvPicPr>
        <p:blipFill>
          <a:blip r:embed="rId2"/>
          <a:stretch>
            <a:fillRect/>
          </a:stretch>
        </p:blipFill>
        <p:spPr>
          <a:xfrm>
            <a:off x="838200" y="3143602"/>
            <a:ext cx="10872061" cy="1938063"/>
          </a:xfrm>
          <a:prstGeom prst="rect">
            <a:avLst/>
          </a:prstGeom>
        </p:spPr>
      </p:pic>
    </p:spTree>
    <p:extLst>
      <p:ext uri="{BB962C8B-B14F-4D97-AF65-F5344CB8AC3E}">
        <p14:creationId xmlns:p14="http://schemas.microsoft.com/office/powerpoint/2010/main" val="82374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Data processing steps</a:t>
            </a:r>
            <a:endParaRPr lang="ru-RU" b="1" dirty="0">
              <a:solidFill>
                <a:srgbClr val="002060"/>
              </a:solidFill>
            </a:endParaRPr>
          </a:p>
        </p:txBody>
      </p:sp>
      <p:sp>
        <p:nvSpPr>
          <p:cNvPr id="3" name="Объект 2"/>
          <p:cNvSpPr>
            <a:spLocks noGrp="1"/>
          </p:cNvSpPr>
          <p:nvPr>
            <p:ph idx="1"/>
          </p:nvPr>
        </p:nvSpPr>
        <p:spPr>
          <a:xfrm>
            <a:off x="838200" y="1606538"/>
            <a:ext cx="10719216" cy="971770"/>
          </a:xfrm>
        </p:spPr>
        <p:txBody>
          <a:bodyPr>
            <a:noAutofit/>
          </a:bodyPr>
          <a:lstStyle/>
          <a:p>
            <a:pPr marL="0" indent="0">
              <a:buNone/>
            </a:pPr>
            <a:r>
              <a:rPr lang="ru-RU" dirty="0" smtClean="0"/>
              <a:t>7</a:t>
            </a:r>
            <a:r>
              <a:rPr lang="en-US" dirty="0" smtClean="0"/>
              <a:t>. Verify the changes</a:t>
            </a:r>
            <a:r>
              <a:rPr lang="ru-RU" dirty="0" smtClean="0"/>
              <a:t>. </a:t>
            </a:r>
            <a:endParaRPr lang="ru-RU" sz="12500" dirty="0"/>
          </a:p>
        </p:txBody>
      </p:sp>
      <p:pic>
        <p:nvPicPr>
          <p:cNvPr id="4" name="Рисунок 3"/>
          <p:cNvPicPr>
            <a:picLocks noChangeAspect="1"/>
          </p:cNvPicPr>
          <p:nvPr/>
        </p:nvPicPr>
        <p:blipFill>
          <a:blip r:embed="rId2"/>
          <a:stretch>
            <a:fillRect/>
          </a:stretch>
        </p:blipFill>
        <p:spPr>
          <a:xfrm>
            <a:off x="838200" y="2578308"/>
            <a:ext cx="11159351" cy="2258440"/>
          </a:xfrm>
          <a:prstGeom prst="rect">
            <a:avLst/>
          </a:prstGeom>
        </p:spPr>
      </p:pic>
    </p:spTree>
    <p:extLst>
      <p:ext uri="{BB962C8B-B14F-4D97-AF65-F5344CB8AC3E}">
        <p14:creationId xmlns:p14="http://schemas.microsoft.com/office/powerpoint/2010/main" val="3474617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Data processing steps</a:t>
            </a:r>
            <a:endParaRPr lang="ru-RU" b="1" dirty="0">
              <a:solidFill>
                <a:srgbClr val="002060"/>
              </a:solidFill>
            </a:endParaRPr>
          </a:p>
        </p:txBody>
      </p:sp>
      <p:sp>
        <p:nvSpPr>
          <p:cNvPr id="3" name="Объект 2"/>
          <p:cNvSpPr>
            <a:spLocks noGrp="1"/>
          </p:cNvSpPr>
          <p:nvPr>
            <p:ph idx="1"/>
          </p:nvPr>
        </p:nvSpPr>
        <p:spPr>
          <a:xfrm>
            <a:off x="838199" y="1606537"/>
            <a:ext cx="5262797" cy="4134695"/>
          </a:xfrm>
        </p:spPr>
        <p:txBody>
          <a:bodyPr>
            <a:noAutofit/>
          </a:bodyPr>
          <a:lstStyle/>
          <a:p>
            <a:pPr marL="0" indent="0">
              <a:buNone/>
            </a:pPr>
            <a:r>
              <a:rPr lang="ru-RU" dirty="0" smtClean="0"/>
              <a:t>8. </a:t>
            </a:r>
            <a:r>
              <a:rPr lang="en-US" dirty="0"/>
              <a:t>Construct a diagram illustrating the distribution of high risk by age </a:t>
            </a:r>
            <a:r>
              <a:rPr lang="ru-RU" dirty="0" smtClean="0"/>
              <a:t/>
            </a:r>
            <a:br>
              <a:rPr lang="ru-RU" dirty="0" smtClean="0"/>
            </a:br>
            <a:r>
              <a:rPr lang="en-US" dirty="0" smtClean="0"/>
              <a:t>(</a:t>
            </a:r>
            <a:r>
              <a:rPr lang="en-US" dirty="0"/>
              <a:t>risk above 0.95)</a:t>
            </a:r>
            <a:endParaRPr lang="ru-RU" sz="12500" dirty="0"/>
          </a:p>
        </p:txBody>
      </p:sp>
      <p:pic>
        <p:nvPicPr>
          <p:cNvPr id="6" name="Рисунок 5"/>
          <p:cNvPicPr>
            <a:picLocks noChangeAspect="1"/>
          </p:cNvPicPr>
          <p:nvPr/>
        </p:nvPicPr>
        <p:blipFill>
          <a:blip r:embed="rId2"/>
          <a:stretch>
            <a:fillRect/>
          </a:stretch>
        </p:blipFill>
        <p:spPr>
          <a:xfrm>
            <a:off x="7152195" y="1027906"/>
            <a:ext cx="4885784" cy="3882453"/>
          </a:xfrm>
          <a:prstGeom prst="rect">
            <a:avLst/>
          </a:prstGeom>
        </p:spPr>
      </p:pic>
      <p:pic>
        <p:nvPicPr>
          <p:cNvPr id="5" name="Рисунок 4"/>
          <p:cNvPicPr>
            <a:picLocks noChangeAspect="1"/>
          </p:cNvPicPr>
          <p:nvPr/>
        </p:nvPicPr>
        <p:blipFill rotWithShape="1">
          <a:blip r:embed="rId3"/>
          <a:srcRect l="3879" t="17350"/>
          <a:stretch/>
        </p:blipFill>
        <p:spPr>
          <a:xfrm>
            <a:off x="838198" y="3399996"/>
            <a:ext cx="5169124" cy="1692165"/>
          </a:xfrm>
          <a:prstGeom prst="rect">
            <a:avLst/>
          </a:prstGeom>
        </p:spPr>
      </p:pic>
    </p:spTree>
    <p:extLst>
      <p:ext uri="{BB962C8B-B14F-4D97-AF65-F5344CB8AC3E}">
        <p14:creationId xmlns:p14="http://schemas.microsoft.com/office/powerpoint/2010/main" val="2420501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Motivation </a:t>
            </a:r>
            <a:endParaRPr lang="ru-RU" b="1" dirty="0">
              <a:solidFill>
                <a:srgbClr val="002060"/>
              </a:solidFill>
            </a:endParaRPr>
          </a:p>
        </p:txBody>
      </p:sp>
      <p:sp>
        <p:nvSpPr>
          <p:cNvPr id="3" name="Объект 2"/>
          <p:cNvSpPr>
            <a:spLocks noGrp="1"/>
          </p:cNvSpPr>
          <p:nvPr>
            <p:ph idx="1"/>
          </p:nvPr>
        </p:nvSpPr>
        <p:spPr/>
        <p:txBody>
          <a:bodyPr/>
          <a:lstStyle/>
          <a:p>
            <a:r>
              <a:rPr lang="en-US" dirty="0"/>
              <a:t>In this </a:t>
            </a:r>
            <a:r>
              <a:rPr lang="en-US" dirty="0" smtClean="0"/>
              <a:t>Project I </a:t>
            </a:r>
            <a:r>
              <a:rPr lang="en-US" dirty="0"/>
              <a:t>am exploring </a:t>
            </a:r>
            <a:r>
              <a:rPr lang="en-US" dirty="0"/>
              <a:t>cardiovascular diseases </a:t>
            </a:r>
            <a:r>
              <a:rPr lang="en-US" dirty="0"/>
              <a:t>prediction dataset. </a:t>
            </a:r>
          </a:p>
          <a:p>
            <a:r>
              <a:rPr lang="en-US" dirty="0"/>
              <a:t>Predictive medicine is currently in high demand. By </a:t>
            </a:r>
            <a:r>
              <a:rPr lang="en-US" dirty="0" smtClean="0"/>
              <a:t>using </a:t>
            </a:r>
            <a:r>
              <a:rPr lang="en-US" dirty="0"/>
              <a:t>individual health data, such as body mass index and blood pressure measurements, we can predict the risk of various diseases for an individual. This enables early detection of illnesses or prescription of preventive therapies, ultimately extending life and improving the quality of life for individuals</a:t>
            </a:r>
            <a:r>
              <a:rPr lang="en-US" dirty="0" smtClean="0"/>
              <a:t>. </a:t>
            </a:r>
            <a:endParaRPr lang="en-US" dirty="0"/>
          </a:p>
          <a:p>
            <a:r>
              <a:rPr lang="en-US" dirty="0" err="1" smtClean="0"/>
              <a:t>MedTech</a:t>
            </a:r>
            <a:r>
              <a:rPr lang="en-US" dirty="0" smtClean="0"/>
              <a:t> </a:t>
            </a:r>
            <a:r>
              <a:rPr lang="en-US" dirty="0"/>
              <a:t>is the field where I worked for two years and where I aim to continue my career</a:t>
            </a:r>
            <a:r>
              <a:rPr lang="en-US" dirty="0" smtClean="0"/>
              <a:t>.</a:t>
            </a:r>
            <a:endParaRPr lang="en-US" dirty="0"/>
          </a:p>
          <a:p>
            <a:endParaRPr lang="ru-RU" dirty="0"/>
          </a:p>
        </p:txBody>
      </p:sp>
    </p:spTree>
    <p:extLst>
      <p:ext uri="{BB962C8B-B14F-4D97-AF65-F5344CB8AC3E}">
        <p14:creationId xmlns:p14="http://schemas.microsoft.com/office/powerpoint/2010/main" val="1120740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Data processing steps</a:t>
            </a:r>
            <a:endParaRPr lang="ru-RU" b="1" dirty="0">
              <a:solidFill>
                <a:srgbClr val="002060"/>
              </a:solidFill>
            </a:endParaRPr>
          </a:p>
        </p:txBody>
      </p:sp>
      <p:sp>
        <p:nvSpPr>
          <p:cNvPr id="3" name="Объект 2"/>
          <p:cNvSpPr>
            <a:spLocks noGrp="1"/>
          </p:cNvSpPr>
          <p:nvPr>
            <p:ph idx="1"/>
          </p:nvPr>
        </p:nvSpPr>
        <p:spPr>
          <a:xfrm>
            <a:off x="838199" y="1606537"/>
            <a:ext cx="5262797" cy="4134695"/>
          </a:xfrm>
        </p:spPr>
        <p:txBody>
          <a:bodyPr>
            <a:noAutofit/>
          </a:bodyPr>
          <a:lstStyle/>
          <a:p>
            <a:pPr marL="0" indent="0">
              <a:buNone/>
            </a:pPr>
            <a:r>
              <a:rPr lang="ru-RU" dirty="0"/>
              <a:t>9</a:t>
            </a:r>
            <a:r>
              <a:rPr lang="ru-RU" dirty="0" smtClean="0"/>
              <a:t>. </a:t>
            </a:r>
            <a:r>
              <a:rPr lang="en-US" dirty="0"/>
              <a:t>Create a pie chart showing the percentage distribution of smokers</a:t>
            </a:r>
            <a:endParaRPr lang="ru-RU" sz="12500" dirty="0"/>
          </a:p>
        </p:txBody>
      </p:sp>
      <p:pic>
        <p:nvPicPr>
          <p:cNvPr id="4" name="Рисунок 3"/>
          <p:cNvPicPr>
            <a:picLocks noChangeAspect="1"/>
          </p:cNvPicPr>
          <p:nvPr/>
        </p:nvPicPr>
        <p:blipFill>
          <a:blip r:embed="rId2"/>
          <a:stretch>
            <a:fillRect/>
          </a:stretch>
        </p:blipFill>
        <p:spPr>
          <a:xfrm>
            <a:off x="770118" y="3045905"/>
            <a:ext cx="6213190" cy="1558946"/>
          </a:xfrm>
          <a:prstGeom prst="rect">
            <a:avLst/>
          </a:prstGeom>
        </p:spPr>
      </p:pic>
      <p:pic>
        <p:nvPicPr>
          <p:cNvPr id="7" name="Рисунок 6"/>
          <p:cNvPicPr>
            <a:picLocks noChangeAspect="1"/>
          </p:cNvPicPr>
          <p:nvPr/>
        </p:nvPicPr>
        <p:blipFill>
          <a:blip r:embed="rId3"/>
          <a:stretch>
            <a:fillRect/>
          </a:stretch>
        </p:blipFill>
        <p:spPr>
          <a:xfrm>
            <a:off x="6983308" y="1311640"/>
            <a:ext cx="4791075" cy="4010025"/>
          </a:xfrm>
          <a:prstGeom prst="rect">
            <a:avLst/>
          </a:prstGeom>
        </p:spPr>
      </p:pic>
    </p:spTree>
    <p:extLst>
      <p:ext uri="{BB962C8B-B14F-4D97-AF65-F5344CB8AC3E}">
        <p14:creationId xmlns:p14="http://schemas.microsoft.com/office/powerpoint/2010/main" val="3842750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Data processing steps</a:t>
            </a:r>
            <a:endParaRPr lang="ru-RU" b="1" dirty="0">
              <a:solidFill>
                <a:srgbClr val="002060"/>
              </a:solidFill>
            </a:endParaRPr>
          </a:p>
        </p:txBody>
      </p:sp>
      <p:sp>
        <p:nvSpPr>
          <p:cNvPr id="3" name="Объект 2"/>
          <p:cNvSpPr>
            <a:spLocks noGrp="1"/>
          </p:cNvSpPr>
          <p:nvPr>
            <p:ph idx="1"/>
          </p:nvPr>
        </p:nvSpPr>
        <p:spPr>
          <a:xfrm>
            <a:off x="838199" y="1606537"/>
            <a:ext cx="5262797" cy="4134695"/>
          </a:xfrm>
        </p:spPr>
        <p:txBody>
          <a:bodyPr>
            <a:noAutofit/>
          </a:bodyPr>
          <a:lstStyle/>
          <a:p>
            <a:pPr marL="0" indent="0">
              <a:buNone/>
            </a:pPr>
            <a:r>
              <a:rPr lang="ru-RU" dirty="0" smtClean="0"/>
              <a:t>10. </a:t>
            </a:r>
            <a:r>
              <a:rPr lang="en-US" dirty="0"/>
              <a:t>Construct a bar chart illustrating the age category with a higher number of individuals with obesity, segmented by gender</a:t>
            </a:r>
            <a:endParaRPr lang="ru-RU" sz="12500" dirty="0"/>
          </a:p>
        </p:txBody>
      </p:sp>
      <p:pic>
        <p:nvPicPr>
          <p:cNvPr id="5" name="Рисунок 4"/>
          <p:cNvPicPr>
            <a:picLocks noChangeAspect="1"/>
          </p:cNvPicPr>
          <p:nvPr/>
        </p:nvPicPr>
        <p:blipFill>
          <a:blip r:embed="rId2"/>
          <a:stretch>
            <a:fillRect/>
          </a:stretch>
        </p:blipFill>
        <p:spPr>
          <a:xfrm>
            <a:off x="838199" y="3387712"/>
            <a:ext cx="6132227" cy="2487837"/>
          </a:xfrm>
          <a:prstGeom prst="rect">
            <a:avLst/>
          </a:prstGeom>
        </p:spPr>
      </p:pic>
      <p:pic>
        <p:nvPicPr>
          <p:cNvPr id="6" name="Рисунок 5"/>
          <p:cNvPicPr>
            <a:picLocks noChangeAspect="1"/>
          </p:cNvPicPr>
          <p:nvPr/>
        </p:nvPicPr>
        <p:blipFill>
          <a:blip r:embed="rId3"/>
          <a:stretch>
            <a:fillRect/>
          </a:stretch>
        </p:blipFill>
        <p:spPr>
          <a:xfrm>
            <a:off x="7150308" y="1117847"/>
            <a:ext cx="4891790" cy="4043214"/>
          </a:xfrm>
          <a:prstGeom prst="rect">
            <a:avLst/>
          </a:prstGeom>
        </p:spPr>
      </p:pic>
    </p:spTree>
    <p:extLst>
      <p:ext uri="{BB962C8B-B14F-4D97-AF65-F5344CB8AC3E}">
        <p14:creationId xmlns:p14="http://schemas.microsoft.com/office/powerpoint/2010/main" val="3937888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Example of case</a:t>
            </a:r>
            <a:endParaRPr lang="ru-RU" b="1" dirty="0">
              <a:solidFill>
                <a:srgbClr val="002060"/>
              </a:solidFill>
            </a:endParaRPr>
          </a:p>
        </p:txBody>
      </p:sp>
      <p:sp>
        <p:nvSpPr>
          <p:cNvPr id="3" name="Объект 2"/>
          <p:cNvSpPr>
            <a:spLocks noGrp="1"/>
          </p:cNvSpPr>
          <p:nvPr>
            <p:ph idx="1"/>
          </p:nvPr>
        </p:nvSpPr>
        <p:spPr/>
        <p:txBody>
          <a:bodyPr/>
          <a:lstStyle/>
          <a:p>
            <a:r>
              <a:rPr lang="en-US" dirty="0"/>
              <a:t>Suppose I work in an IT company that collaborates with the city administration. They are planning medical events and provide our company with non-personal data obtained from an insurance company or medical organization. </a:t>
            </a:r>
            <a:endParaRPr lang="ru-RU" dirty="0" smtClean="0"/>
          </a:p>
          <a:p>
            <a:r>
              <a:rPr lang="en-US" dirty="0" smtClean="0"/>
              <a:t>It </a:t>
            </a:r>
            <a:r>
              <a:rPr lang="en-US" dirty="0"/>
              <a:t>is necessary to assist the clients in developing therapeutic and preventive plans</a:t>
            </a:r>
            <a:endParaRPr lang="ru-RU" dirty="0"/>
          </a:p>
        </p:txBody>
      </p:sp>
    </p:spTree>
    <p:extLst>
      <p:ext uri="{BB962C8B-B14F-4D97-AF65-F5344CB8AC3E}">
        <p14:creationId xmlns:p14="http://schemas.microsoft.com/office/powerpoint/2010/main" val="104815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Research questions</a:t>
            </a:r>
            <a:endParaRPr lang="ru-RU" b="1" dirty="0">
              <a:solidFill>
                <a:srgbClr val="002060"/>
              </a:solidFill>
            </a:endParaRPr>
          </a:p>
        </p:txBody>
      </p:sp>
      <p:sp>
        <p:nvSpPr>
          <p:cNvPr id="3" name="Объект 2"/>
          <p:cNvSpPr>
            <a:spLocks noGrp="1"/>
          </p:cNvSpPr>
          <p:nvPr>
            <p:ph idx="1"/>
          </p:nvPr>
        </p:nvSpPr>
        <p:spPr/>
        <p:txBody>
          <a:bodyPr/>
          <a:lstStyle/>
          <a:p>
            <a:r>
              <a:rPr lang="en-US" dirty="0"/>
              <a:t>In which age groups is the risk of cardiovascular diseases higher? </a:t>
            </a:r>
            <a:endParaRPr lang="ru-RU" dirty="0" smtClean="0"/>
          </a:p>
          <a:p>
            <a:endParaRPr lang="ru-RU" dirty="0"/>
          </a:p>
          <a:p>
            <a:r>
              <a:rPr lang="en-US" dirty="0" smtClean="0"/>
              <a:t>How </a:t>
            </a:r>
            <a:r>
              <a:rPr lang="en-US" dirty="0"/>
              <a:t>many people are smokers? </a:t>
            </a:r>
            <a:endParaRPr lang="ru-RU" dirty="0" smtClean="0"/>
          </a:p>
          <a:p>
            <a:endParaRPr lang="ru-RU" dirty="0"/>
          </a:p>
          <a:p>
            <a:r>
              <a:rPr lang="en-US" dirty="0" smtClean="0"/>
              <a:t>Who </a:t>
            </a:r>
            <a:r>
              <a:rPr lang="en-US" dirty="0"/>
              <a:t>is more affected by obesity: men or women? In which age groups?</a:t>
            </a:r>
            <a:endParaRPr lang="ru-RU" dirty="0"/>
          </a:p>
        </p:txBody>
      </p:sp>
    </p:spTree>
    <p:extLst>
      <p:ext uri="{BB962C8B-B14F-4D97-AF65-F5344CB8AC3E}">
        <p14:creationId xmlns:p14="http://schemas.microsoft.com/office/powerpoint/2010/main" val="145450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Methodology</a:t>
            </a:r>
            <a:endParaRPr lang="ru-RU" b="1" dirty="0">
              <a:solidFill>
                <a:srgbClr val="002060"/>
              </a:solidFill>
            </a:endParaRPr>
          </a:p>
        </p:txBody>
      </p:sp>
      <p:sp>
        <p:nvSpPr>
          <p:cNvPr id="3" name="Объект 2"/>
          <p:cNvSpPr>
            <a:spLocks noGrp="1"/>
          </p:cNvSpPr>
          <p:nvPr>
            <p:ph idx="1"/>
          </p:nvPr>
        </p:nvSpPr>
        <p:spPr/>
        <p:txBody>
          <a:bodyPr/>
          <a:lstStyle/>
          <a:p>
            <a:pPr marL="514350" indent="-514350">
              <a:buFont typeface="+mj-lt"/>
              <a:buAutoNum type="arabicPeriod"/>
            </a:pPr>
            <a:r>
              <a:rPr lang="en-US" dirty="0" smtClean="0"/>
              <a:t>Obtain </a:t>
            </a:r>
            <a:r>
              <a:rPr lang="en-US" dirty="0"/>
              <a:t>the data and </a:t>
            </a:r>
            <a:r>
              <a:rPr lang="en-US" dirty="0" smtClean="0"/>
              <a:t>analyze </a:t>
            </a:r>
            <a:r>
              <a:rPr lang="en-US" dirty="0"/>
              <a:t>its composition</a:t>
            </a:r>
            <a:r>
              <a:rPr lang="en-US" dirty="0" smtClean="0"/>
              <a:t>.</a:t>
            </a:r>
            <a:endParaRPr lang="en-US" dirty="0"/>
          </a:p>
          <a:p>
            <a:pPr marL="514350" indent="-514350">
              <a:buFont typeface="+mj-lt"/>
              <a:buAutoNum type="arabicPeriod"/>
            </a:pPr>
            <a:r>
              <a:rPr lang="en-US" dirty="0" smtClean="0"/>
              <a:t>Calculate </a:t>
            </a:r>
            <a:r>
              <a:rPr lang="en-US" dirty="0"/>
              <a:t>the risk of cardiovascular diseases for each row using the formula provided by the client</a:t>
            </a:r>
            <a:r>
              <a:rPr lang="en-US" dirty="0" smtClean="0"/>
              <a:t>.</a:t>
            </a:r>
            <a:endParaRPr lang="en-US" dirty="0"/>
          </a:p>
          <a:p>
            <a:pPr marL="514350" indent="-514350">
              <a:buFont typeface="+mj-lt"/>
              <a:buAutoNum type="arabicPeriod"/>
            </a:pPr>
            <a:r>
              <a:rPr lang="en-US" dirty="0" smtClean="0"/>
              <a:t>Generate </a:t>
            </a:r>
            <a:r>
              <a:rPr lang="en-US" dirty="0"/>
              <a:t>graphs based on the conditions specified by the client</a:t>
            </a:r>
            <a:r>
              <a:rPr lang="en-US" dirty="0" smtClean="0"/>
              <a:t>.</a:t>
            </a:r>
            <a:endParaRPr lang="en-US" dirty="0"/>
          </a:p>
          <a:p>
            <a:pPr marL="514350" indent="-514350">
              <a:buFont typeface="+mj-lt"/>
              <a:buAutoNum type="arabicPeriod"/>
            </a:pPr>
            <a:r>
              <a:rPr lang="en-US" dirty="0" smtClean="0"/>
              <a:t>Analyze </a:t>
            </a:r>
            <a:r>
              <a:rPr lang="en-US" dirty="0"/>
              <a:t>the obtained </a:t>
            </a:r>
            <a:r>
              <a:rPr lang="en-US" dirty="0" smtClean="0"/>
              <a:t>information.</a:t>
            </a:r>
            <a:endParaRPr lang="ru-RU" dirty="0" smtClean="0"/>
          </a:p>
          <a:p>
            <a:pPr marL="514350" indent="-514350">
              <a:buFont typeface="+mj-lt"/>
              <a:buAutoNum type="arabicPeriod"/>
            </a:pPr>
            <a:r>
              <a:rPr lang="en-US" dirty="0"/>
              <a:t>Submit the diagrams to the client for developing plans for therapeutic and preventive activities</a:t>
            </a:r>
          </a:p>
          <a:p>
            <a:endParaRPr lang="ru-RU" dirty="0"/>
          </a:p>
        </p:txBody>
      </p:sp>
    </p:spTree>
    <p:extLst>
      <p:ext uri="{BB962C8B-B14F-4D97-AF65-F5344CB8AC3E}">
        <p14:creationId xmlns:p14="http://schemas.microsoft.com/office/powerpoint/2010/main" val="368825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solidFill>
                  <a:srgbClr val="002060"/>
                </a:solidFill>
              </a:rPr>
              <a:t>Data </a:t>
            </a:r>
            <a:r>
              <a:rPr lang="en-US" b="1" dirty="0">
                <a:solidFill>
                  <a:srgbClr val="002060"/>
                </a:solidFill>
              </a:rPr>
              <a:t>structure</a:t>
            </a:r>
            <a:endParaRPr lang="ru-RU" b="1" dirty="0">
              <a:solidFill>
                <a:srgbClr val="002060"/>
              </a:solidFill>
            </a:endParaRPr>
          </a:p>
        </p:txBody>
      </p:sp>
      <p:pic>
        <p:nvPicPr>
          <p:cNvPr id="4" name="Рисунок 3"/>
          <p:cNvPicPr>
            <a:picLocks noChangeAspect="1"/>
          </p:cNvPicPr>
          <p:nvPr/>
        </p:nvPicPr>
        <p:blipFill>
          <a:blip r:embed="rId2"/>
          <a:stretch>
            <a:fillRect/>
          </a:stretch>
        </p:blipFill>
        <p:spPr>
          <a:xfrm>
            <a:off x="838201" y="2009843"/>
            <a:ext cx="10557592" cy="3254136"/>
          </a:xfrm>
          <a:prstGeom prst="rect">
            <a:avLst/>
          </a:prstGeom>
        </p:spPr>
      </p:pic>
    </p:spTree>
    <p:extLst>
      <p:ext uri="{BB962C8B-B14F-4D97-AF65-F5344CB8AC3E}">
        <p14:creationId xmlns:p14="http://schemas.microsoft.com/office/powerpoint/2010/main" val="411217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Results</a:t>
            </a:r>
            <a:endParaRPr lang="ru-RU" b="1" dirty="0">
              <a:solidFill>
                <a:srgbClr val="002060"/>
              </a:solidFill>
            </a:endParaRPr>
          </a:p>
        </p:txBody>
      </p:sp>
      <p:sp>
        <p:nvSpPr>
          <p:cNvPr id="3" name="Объект 2"/>
          <p:cNvSpPr>
            <a:spLocks noGrp="1"/>
          </p:cNvSpPr>
          <p:nvPr>
            <p:ph idx="1"/>
          </p:nvPr>
        </p:nvSpPr>
        <p:spPr>
          <a:xfrm>
            <a:off x="6775554" y="1405900"/>
            <a:ext cx="4578246" cy="4351338"/>
          </a:xfrm>
        </p:spPr>
        <p:txBody>
          <a:bodyPr>
            <a:normAutofit/>
          </a:bodyPr>
          <a:lstStyle/>
          <a:p>
            <a:r>
              <a:rPr lang="en-US" dirty="0"/>
              <a:t>People aged 49 to 64 and 72 to 80 are most susceptible to the risk of cardiovascular </a:t>
            </a:r>
            <a:r>
              <a:rPr lang="en-US" dirty="0" smtClean="0"/>
              <a:t>diseases</a:t>
            </a:r>
            <a:endParaRPr lang="ru-RU" dirty="0" smtClean="0"/>
          </a:p>
          <a:p>
            <a:r>
              <a:rPr lang="en-US" dirty="0"/>
              <a:t>It is necessary to implement therapeutic and preventive activities for individuals over 50 years old.</a:t>
            </a:r>
            <a:endParaRPr lang="ru-RU" dirty="0"/>
          </a:p>
        </p:txBody>
      </p:sp>
      <p:pic>
        <p:nvPicPr>
          <p:cNvPr id="4" name="Рисунок 3"/>
          <p:cNvPicPr>
            <a:picLocks noChangeAspect="1"/>
          </p:cNvPicPr>
          <p:nvPr/>
        </p:nvPicPr>
        <p:blipFill rotWithShape="1">
          <a:blip r:embed="rId2"/>
          <a:srcRect l="1404" t="1361"/>
          <a:stretch/>
        </p:blipFill>
        <p:spPr>
          <a:xfrm>
            <a:off x="569627" y="1490442"/>
            <a:ext cx="5738031" cy="4340667"/>
          </a:xfrm>
          <a:prstGeom prst="rect">
            <a:avLst/>
          </a:prstGeom>
        </p:spPr>
      </p:pic>
    </p:spTree>
    <p:extLst>
      <p:ext uri="{BB962C8B-B14F-4D97-AF65-F5344CB8AC3E}">
        <p14:creationId xmlns:p14="http://schemas.microsoft.com/office/powerpoint/2010/main" val="33221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Results</a:t>
            </a:r>
            <a:endParaRPr lang="ru-RU" b="1" dirty="0">
              <a:solidFill>
                <a:srgbClr val="002060"/>
              </a:solidFill>
            </a:endParaRPr>
          </a:p>
        </p:txBody>
      </p:sp>
      <p:sp>
        <p:nvSpPr>
          <p:cNvPr id="3" name="Объект 2"/>
          <p:cNvSpPr>
            <a:spLocks noGrp="1"/>
          </p:cNvSpPr>
          <p:nvPr>
            <p:ph idx="1"/>
          </p:nvPr>
        </p:nvSpPr>
        <p:spPr>
          <a:xfrm>
            <a:off x="6775554" y="1405900"/>
            <a:ext cx="4578246" cy="4351338"/>
          </a:xfrm>
        </p:spPr>
        <p:txBody>
          <a:bodyPr>
            <a:normAutofit/>
          </a:bodyPr>
          <a:lstStyle/>
          <a:p>
            <a:r>
              <a:rPr lang="en-US" dirty="0"/>
              <a:t>The percentage of smokers is 9.4</a:t>
            </a:r>
            <a:r>
              <a:rPr lang="en-US" dirty="0" smtClean="0"/>
              <a:t>%</a:t>
            </a:r>
            <a:endParaRPr lang="ru-RU" dirty="0" smtClean="0"/>
          </a:p>
          <a:p>
            <a:r>
              <a:rPr lang="en-US" dirty="0"/>
              <a:t>A significant portion of rows lacks information. Additional research is required to draw conclusions.</a:t>
            </a:r>
            <a:endParaRPr lang="ru-RU" dirty="0"/>
          </a:p>
        </p:txBody>
      </p:sp>
      <p:pic>
        <p:nvPicPr>
          <p:cNvPr id="5" name="Рисунок 4"/>
          <p:cNvPicPr>
            <a:picLocks noChangeAspect="1"/>
          </p:cNvPicPr>
          <p:nvPr/>
        </p:nvPicPr>
        <p:blipFill>
          <a:blip r:embed="rId2"/>
          <a:stretch>
            <a:fillRect/>
          </a:stretch>
        </p:blipFill>
        <p:spPr>
          <a:xfrm>
            <a:off x="624355" y="1586081"/>
            <a:ext cx="4257675" cy="3990975"/>
          </a:xfrm>
          <a:prstGeom prst="rect">
            <a:avLst/>
          </a:prstGeom>
        </p:spPr>
      </p:pic>
    </p:spTree>
    <p:extLst>
      <p:ext uri="{BB962C8B-B14F-4D97-AF65-F5344CB8AC3E}">
        <p14:creationId xmlns:p14="http://schemas.microsoft.com/office/powerpoint/2010/main" val="234376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002060"/>
                </a:solidFill>
              </a:rPr>
              <a:t>Results</a:t>
            </a:r>
            <a:endParaRPr lang="ru-RU" b="1" dirty="0">
              <a:solidFill>
                <a:srgbClr val="002060"/>
              </a:solidFill>
            </a:endParaRPr>
          </a:p>
        </p:txBody>
      </p:sp>
      <p:sp>
        <p:nvSpPr>
          <p:cNvPr id="3" name="Объект 2"/>
          <p:cNvSpPr>
            <a:spLocks noGrp="1"/>
          </p:cNvSpPr>
          <p:nvPr>
            <p:ph idx="1"/>
          </p:nvPr>
        </p:nvSpPr>
        <p:spPr>
          <a:xfrm>
            <a:off x="6775554" y="1405900"/>
            <a:ext cx="4578246" cy="4351338"/>
          </a:xfrm>
        </p:spPr>
        <p:txBody>
          <a:bodyPr>
            <a:normAutofit/>
          </a:bodyPr>
          <a:lstStyle/>
          <a:p>
            <a:r>
              <a:rPr lang="en-US" dirty="0"/>
              <a:t>Men aged 40 to 60 are most susceptible to obesity. (Obesity is diagnosed when the body mass index is over 30)</a:t>
            </a:r>
            <a:endParaRPr lang="ru-RU" dirty="0"/>
          </a:p>
        </p:txBody>
      </p:sp>
      <p:pic>
        <p:nvPicPr>
          <p:cNvPr id="4" name="Рисунок 3"/>
          <p:cNvPicPr>
            <a:picLocks noChangeAspect="1"/>
          </p:cNvPicPr>
          <p:nvPr/>
        </p:nvPicPr>
        <p:blipFill rotWithShape="1">
          <a:blip r:embed="rId2"/>
          <a:srcRect l="925"/>
          <a:stretch/>
        </p:blipFill>
        <p:spPr>
          <a:xfrm>
            <a:off x="419725" y="1532992"/>
            <a:ext cx="5558305" cy="4619625"/>
          </a:xfrm>
          <a:prstGeom prst="rect">
            <a:avLst/>
          </a:prstGeom>
        </p:spPr>
      </p:pic>
    </p:spTree>
    <p:extLst>
      <p:ext uri="{BB962C8B-B14F-4D97-AF65-F5344CB8AC3E}">
        <p14:creationId xmlns:p14="http://schemas.microsoft.com/office/powerpoint/2010/main" val="18872169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570</Words>
  <Application>Microsoft Office PowerPoint</Application>
  <PresentationFormat>Широкоэкранный</PresentationFormat>
  <Paragraphs>59</Paragraphs>
  <Slides>21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21</vt:i4>
      </vt:variant>
    </vt:vector>
  </HeadingPairs>
  <TitlesOfParts>
    <vt:vector size="25" baseType="lpstr">
      <vt:lpstr>Arial</vt:lpstr>
      <vt:lpstr>Calibri</vt:lpstr>
      <vt:lpstr>Calibri Light</vt:lpstr>
      <vt:lpstr>Тема Office</vt:lpstr>
      <vt:lpstr>Final project</vt:lpstr>
      <vt:lpstr>Motivation </vt:lpstr>
      <vt:lpstr>Example of case</vt:lpstr>
      <vt:lpstr>Research questions</vt:lpstr>
      <vt:lpstr>Methodology</vt:lpstr>
      <vt:lpstr>Data structure</vt:lpstr>
      <vt:lpstr>Results</vt:lpstr>
      <vt:lpstr>Results</vt:lpstr>
      <vt:lpstr>Results</vt:lpstr>
      <vt:lpstr>Conclusion</vt:lpstr>
      <vt:lpstr>Data processing steps</vt:lpstr>
      <vt:lpstr>Data processing steps</vt:lpstr>
      <vt:lpstr>Data processing steps</vt:lpstr>
      <vt:lpstr>Data processing steps</vt:lpstr>
      <vt:lpstr>Data processing steps</vt:lpstr>
      <vt:lpstr>Data processing steps</vt:lpstr>
      <vt:lpstr>Data processing steps</vt:lpstr>
      <vt:lpstr>Data processing steps</vt:lpstr>
      <vt:lpstr>Data processing steps</vt:lpstr>
      <vt:lpstr>Data processing steps</vt:lpstr>
      <vt:lpstr>Data processing steps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Olga Nes</dc:creator>
  <cp:lastModifiedBy>Olga Nes</cp:lastModifiedBy>
  <cp:revision>21</cp:revision>
  <dcterms:created xsi:type="dcterms:W3CDTF">2024-01-25T13:49:12Z</dcterms:created>
  <dcterms:modified xsi:type="dcterms:W3CDTF">2024-01-26T08:48:19Z</dcterms:modified>
</cp:coreProperties>
</file>