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7" r:id="rId2"/>
    <p:sldId id="257" r:id="rId3"/>
    <p:sldId id="261" r:id="rId5"/>
    <p:sldId id="262" r:id="rId6"/>
    <p:sldId id="265" r:id="rId7"/>
    <p:sldId id="27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375E"/>
    <a:srgbClr val="5B9BD5"/>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22" autoAdjust="0"/>
    <p:restoredTop sz="86140" autoAdjust="0"/>
  </p:normalViewPr>
  <p:slideViewPr>
    <p:cSldViewPr>
      <p:cViewPr varScale="1">
        <p:scale>
          <a:sx n="112" d="100"/>
          <a:sy n="112" d="100"/>
        </p:scale>
        <p:origin x="558" y="102"/>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analysis</a:t>
            </a:r>
            <a:r>
              <a:rPr lang="en-US" baseline="0" dirty="0" smtClean="0"/>
              <a:t> report is automatically generated by Metascape (https://metascape.org).</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3448812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dirty="0" smtClean="0"/>
          </a:p>
          <a:p>
            <a:r>
              <a:rPr lang="en-US" dirty="0" smtClean="0"/>
              <a:t>If 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3383300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 for using Metascape,</a:t>
            </a:r>
            <a:r>
              <a:rPr lang="en-US" baseline="0" dirty="0" smtClean="0"/>
              <a:t> you are welcome to past question to our public forum: https://metascape.freeforums.net, or email us with your private questions at “</a:t>
            </a:r>
            <a:r>
              <a:rPr lang="en-US" sz="1200" b="0" i="0" kern="1200" dirty="0" err="1" smtClean="0">
                <a:solidFill>
                  <a:schemeClr val="tx1"/>
                </a:solidFill>
                <a:effectLst/>
                <a:latin typeface="+mn-lt"/>
                <a:ea typeface="+mn-ea"/>
                <a:cs typeface="+mn-cs"/>
              </a:rPr>
              <a:t>metascape.team</a:t>
            </a:r>
            <a:r>
              <a:rPr lang="en-US" sz="1200" b="0" i="0" kern="1200" dirty="0" smtClean="0">
                <a:solidFill>
                  <a:schemeClr val="tx1"/>
                </a:solidFill>
                <a:effectLst/>
                <a:latin typeface="+mn-lt"/>
                <a:ea typeface="+mn-ea"/>
                <a:cs typeface="+mn-cs"/>
              </a:rPr>
              <a:t> at gmail.com”.</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436165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Metascape </a:t>
            </a:r>
            <a:r>
              <a:rPr lang="en-US" dirty="0" smtClean="0"/>
              <a:t>first</a:t>
            </a:r>
            <a:r>
              <a:rPr lang="en-US" baseline="0" dirty="0" smtClean="0"/>
              <a:t> </a:t>
            </a:r>
            <a:r>
              <a:rPr lang="en-US" dirty="0" smtClean="0"/>
              <a:t>automatically </a:t>
            </a:r>
            <a:r>
              <a:rPr lang="en-US" baseline="0" dirty="0" smtClean="0"/>
              <a:t>converts </a:t>
            </a:r>
            <a:r>
              <a:rPr lang="en-US" baseline="0" dirty="0" smtClean="0"/>
              <a:t>you input identifiers </a:t>
            </a:r>
            <a:r>
              <a:rPr lang="en-US" baseline="0" dirty="0" smtClean="0"/>
              <a:t>(</a:t>
            </a:r>
            <a:r>
              <a:rPr lang="en-US" baseline="0" dirty="0" err="1" smtClean="0"/>
              <a:t>Entrez</a:t>
            </a:r>
            <a:r>
              <a:rPr lang="en-US" baseline="0" dirty="0" smtClean="0"/>
              <a:t> Gene </a:t>
            </a:r>
            <a:r>
              <a:rPr lang="en-US" baseline="0" dirty="0" smtClean="0"/>
              <a:t>ID, </a:t>
            </a:r>
            <a:r>
              <a:rPr lang="en-US" baseline="0" dirty="0" err="1" smtClean="0"/>
              <a:t>RefSeq</a:t>
            </a:r>
            <a:r>
              <a:rPr lang="en-US" baseline="0" dirty="0" smtClean="0"/>
              <a:t>, </a:t>
            </a:r>
            <a:r>
              <a:rPr lang="en-US" baseline="0" dirty="0" err="1" smtClean="0"/>
              <a:t>Ensembl</a:t>
            </a:r>
            <a:r>
              <a:rPr lang="en-US" baseline="0" dirty="0" smtClean="0"/>
              <a:t> ID, </a:t>
            </a:r>
            <a:r>
              <a:rPr lang="en-US" baseline="0" dirty="0" err="1" smtClean="0"/>
              <a:t>UnProt</a:t>
            </a:r>
            <a:r>
              <a:rPr lang="en-US" baseline="0" dirty="0" smtClean="0"/>
              <a:t> ID or </a:t>
            </a:r>
            <a:r>
              <a:rPr lang="en-US" baseline="0" dirty="0" smtClean="0"/>
              <a:t>Symbol) into Human </a:t>
            </a:r>
            <a:r>
              <a:rPr lang="en-US" baseline="0" dirty="0" err="1" smtClean="0"/>
              <a:t>Entrez</a:t>
            </a:r>
            <a:r>
              <a:rPr lang="en-US" baseline="0" dirty="0" smtClean="0"/>
              <a:t> Gene ID.  </a:t>
            </a:r>
            <a:r>
              <a:rPr lang="en-US" baseline="0" dirty="0" smtClean="0"/>
              <a:t>For example, input </a:t>
            </a:r>
            <a:r>
              <a:rPr lang="en-US" baseline="0" dirty="0" smtClean="0"/>
              <a:t>identifiers can be from human, mouse or </a:t>
            </a:r>
            <a:r>
              <a:rPr lang="en-US" baseline="0" dirty="0" smtClean="0"/>
              <a:t>rat </a:t>
            </a:r>
            <a:r>
              <a:rPr lang="en-US" baseline="0" dirty="0" err="1" smtClean="0"/>
              <a:t>orthologs</a:t>
            </a:r>
            <a:r>
              <a:rPr lang="en-US" baseline="0" dirty="0" smtClean="0"/>
              <a:t>, which can be mapped </a:t>
            </a:r>
            <a:r>
              <a:rPr lang="en-US" baseline="0" dirty="0" smtClean="0"/>
              <a:t>into </a:t>
            </a:r>
            <a:r>
              <a:rPr lang="en-US" baseline="0" dirty="0" smtClean="0"/>
              <a:t>human (or “analysis as” species) </a:t>
            </a:r>
            <a:r>
              <a:rPr lang="en-US" baseline="0" dirty="0" smtClean="0"/>
              <a:t>based on </a:t>
            </a:r>
            <a:r>
              <a:rPr lang="en-US" baseline="0" dirty="0" smtClean="0"/>
              <a:t>both </a:t>
            </a:r>
            <a:r>
              <a:rPr lang="en-US" baseline="0" dirty="0" err="1" smtClean="0"/>
              <a:t>EggN</a:t>
            </a:r>
            <a:r>
              <a:rPr lang="en-US" altLang="zh-CN" baseline="0" dirty="0" err="1" smtClean="0"/>
              <a:t>OG</a:t>
            </a:r>
            <a:r>
              <a:rPr lang="en-US" baseline="0" dirty="0" smtClean="0"/>
              <a:t> and </a:t>
            </a:r>
            <a:r>
              <a:rPr lang="en-US" baseline="0" dirty="0" err="1" smtClean="0"/>
              <a:t>Homologene</a:t>
            </a:r>
            <a:r>
              <a:rPr lang="en-US" baseline="0" dirty="0" smtClean="0"/>
              <a:t> database</a:t>
            </a:r>
            <a:r>
              <a:rPr lang="en-US" altLang="zh-CN" baseline="0" dirty="0" smtClean="0"/>
              <a:t>s</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a:t>
            </a:r>
            <a:r>
              <a:rPr lang="en-US" baseline="0" dirty="0" smtClean="0"/>
              <a:t>distribution.</a:t>
            </a:r>
          </a:p>
          <a:p>
            <a:r>
              <a:rPr lang="en-US" baseline="0" dirty="0" smtClean="0"/>
              <a:t>By </a:t>
            </a:r>
            <a:r>
              <a:rPr lang="en-US" baseline="0" dirty="0" smtClean="0"/>
              <a:t>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the default choices under Express Analysis or your choice during Custom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you want to view the complete list of enriched terms, please download the .zip file and check </a:t>
            </a:r>
            <a:r>
              <a:rPr lang="en-US" baseline="0" dirty="0" err="1" smtClean="0"/>
              <a:t>Enrichment_GO</a:t>
            </a:r>
            <a:r>
              <a:rPr lang="en-US" baseline="0" dirty="0" smtClean="0"/>
              <a:t>/GO_AllLists.csv.</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Note: gene lists containing more than 3000 genes are not analyzed.  Please use a more stringent hit calling criterion, as you most likely have retained too many genes.</a:t>
            </a:r>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selected a subset of representative terms from the full cluster and </a:t>
            </a:r>
            <a:r>
              <a:rPr lang="en-US" baseline="0" dirty="0" smtClean="0"/>
              <a:t>converted </a:t>
            </a:r>
            <a:r>
              <a:rPr lang="en-US" baseline="0" dirty="0" smtClean="0"/>
              <a:t>them into a network layout.  More specifically, each term is represented by a circle node, where its size is proportional to the number of input genes fall </a:t>
            </a:r>
            <a:r>
              <a:rPr lang="en-US" baseline="0" dirty="0" smtClean="0"/>
              <a:t>under </a:t>
            </a:r>
            <a:r>
              <a:rPr lang="en-US" baseline="0" dirty="0" smtClean="0"/>
              <a:t>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a:t>
            </a:r>
            <a:r>
              <a:rPr lang="en-US" baseline="0" dirty="0" smtClean="0"/>
              <a:t>with </a:t>
            </a:r>
            <a:r>
              <a:rPr lang="en-US" baseline="0" dirty="0" smtClean="0"/>
              <a:t>“force-directed”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All protein-protein interactions among input genes were extracted from PPI data source and formed a PPI network.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the network to </a:t>
            </a:r>
            <a:r>
              <a:rPr lang="en-US" baseline="0" dirty="0" smtClean="0"/>
              <a:t>extract “biological meanings</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a:t>
            </a: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extract “biological meanings” from the network component, where top three best p-value terms were retained.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374900"/>
            <a:ext cx="10972800" cy="458115"/>
          </a:xfrm>
        </p:spPr>
        <p:txBody>
          <a:bodyPr>
            <a:normAutofit/>
          </a:bodyPr>
          <a:lstStyle>
            <a:lvl1pPr algn="l">
              <a:defRPr sz="3600" b="1">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Tree>
    <p:extLst>
      <p:ext uri="{BB962C8B-B14F-4D97-AF65-F5344CB8AC3E}">
        <p14:creationId xmlns:p14="http://schemas.microsoft.com/office/powerpoint/2010/main" val="166447136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TextBox 5"/>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425186407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29113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12/2/2021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50" r:id="rId1"/>
    <p:sldLayoutId id="2147483655" r:id="rId2"/>
  </p:sldLayoutIdLst>
  <p:timing>
    <p:tnLst>
      <p:par>
        <p:cTn id="1" dur="indefinite" restart="never" nodeType="tmRoot"/>
      </p:par>
    </p:tnLst>
  </p:timing>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hyperlink" Target="https://www.ncbi.nlm.nih.gov/pubmed/30944313"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metascape.org/gp/index.html#/menu/manua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3" name="Title 1"/>
          <p:cNvSpPr txBox="1">
            <a:spLocks/>
          </p:cNvSpPr>
          <p:nvPr/>
        </p:nvSpPr>
        <p:spPr>
          <a:xfrm>
            <a:off x="3150058" y="1596540"/>
            <a:ext cx="7886581" cy="458115"/>
          </a:xfrm>
          <a:prstGeom prst="rect">
            <a:avLst/>
          </a:prstGeom>
          <a:effectLst/>
        </p:spPr>
        <p:txBody>
          <a:bodyPr vert="horz" lIns="91440" tIns="45720" rIns="91440" bIns="45720" rtlCol="0" anchor="ctr">
            <a:noAutofit/>
          </a:bodyPr>
          <a:lstStyle>
            <a:lvl1pPr algn="l" defTabSz="914400" rtl="0" eaLnBrk="1" latinLnBrk="0" hangingPunct="1">
              <a:spcBef>
                <a:spcPct val="0"/>
              </a:spcBef>
              <a:buNone/>
              <a:defRPr sz="3600" b="1" kern="1200">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a:lstStyle>
          <a:p>
            <a:r>
              <a:rPr lang="en-US" sz="4800" smtClean="0">
                <a:ln>
                  <a:solidFill>
                    <a:schemeClr val="accent1">
                      <a:lumMod val="20000"/>
                      <a:lumOff val="80000"/>
                    </a:schemeClr>
                  </a:solidFill>
                </a:ln>
                <a:solidFill>
                  <a:schemeClr val="bg1">
                    <a:lumMod val="95000"/>
                  </a:schemeClr>
                </a:solidFill>
              </a:rPr>
              <a:t>Gene List Analysis Report</a:t>
            </a:r>
            <a:endParaRPr lang="en-US" sz="4800" dirty="0">
              <a:ln>
                <a:solidFill>
                  <a:schemeClr val="accent1">
                    <a:lumMod val="20000"/>
                    <a:lumOff val="80000"/>
                  </a:schemeClr>
                </a:solidFill>
              </a:ln>
              <a:solidFill>
                <a:schemeClr val="bg1">
                  <a:lumMod val="95000"/>
                </a:schemeClr>
              </a:solidFill>
            </a:endParaRPr>
          </a:p>
        </p:txBody>
      </p:sp>
      <p:sp>
        <p:nvSpPr>
          <p:cNvPr id="14" name="TextBox 13"/>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5" name="Oval Callout 14"/>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solidFill>
                  <a:schemeClr val="bg1">
                    <a:lumMod val="95000"/>
                  </a:schemeClr>
                </a:solidFill>
              </a:rPr>
              <a:t>Hint: Each slide has notes that explain the analysis!</a:t>
            </a:r>
          </a:p>
        </p:txBody>
      </p:sp>
      <p:sp>
        <p:nvSpPr>
          <p:cNvPr id="16" name="TextBox 15"/>
          <p:cNvSpPr txBox="1"/>
          <p:nvPr/>
        </p:nvSpPr>
        <p:spPr>
          <a:xfrm>
            <a:off x="10084290"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Jul 16, 2024</a:t>
            </a:r>
            <a:endParaRPr lang="en-US"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416245" y="6413117"/>
            <a:ext cx="4083169" cy="276999"/>
          </a:xfrm>
          <a:prstGeom prst="rect">
            <a:avLst/>
          </a:prstGeom>
        </p:spPr>
        <p:txBody>
          <a:bodyPr wrap="none">
            <a:spAutoFit/>
          </a:bodyPr>
          <a:lstStyle/>
          <a:p>
            <a:r>
              <a:rPr lang="fr-FR" sz="1200" dirty="0" err="1" smtClean="0">
                <a:solidFill>
                  <a:schemeClr val="accent1">
                    <a:lumMod val="20000"/>
                    <a:lumOff val="80000"/>
                  </a:schemeClr>
                </a:solidFill>
              </a:rPr>
              <a:t>Please</a:t>
            </a:r>
            <a:r>
              <a:rPr lang="fr-FR" sz="1200" dirty="0" smtClean="0">
                <a:solidFill>
                  <a:schemeClr val="accent1">
                    <a:lumMod val="20000"/>
                    <a:lumOff val="80000"/>
                  </a:schemeClr>
                </a:solidFill>
              </a:rPr>
              <a:t> </a:t>
            </a:r>
            <a:r>
              <a:rPr lang="fr-FR" sz="1200" dirty="0">
                <a:solidFill>
                  <a:schemeClr val="accent1">
                    <a:lumMod val="20000"/>
                    <a:lumOff val="80000"/>
                  </a:schemeClr>
                </a:solidFill>
              </a:rPr>
              <a:t>cite </a:t>
            </a:r>
            <a:r>
              <a:rPr lang="fr-FR" sz="1200" dirty="0" smtClean="0">
                <a:solidFill>
                  <a:schemeClr val="accent1">
                    <a:lumMod val="20000"/>
                    <a:lumOff val="80000"/>
                  </a:schemeClr>
                </a:solidFill>
              </a:rPr>
              <a:t>Zhou </a:t>
            </a:r>
            <a:r>
              <a:rPr lang="fr-FR" sz="1200" dirty="0">
                <a:solidFill>
                  <a:schemeClr val="accent1">
                    <a:lumMod val="20000"/>
                    <a:lumOff val="80000"/>
                  </a:schemeClr>
                </a:solidFill>
              </a:rPr>
              <a:t>et al. </a:t>
            </a:r>
            <a:r>
              <a:rPr lang="fr-FR" sz="1200" dirty="0">
                <a:solidFill>
                  <a:schemeClr val="accent1">
                    <a:lumMod val="20000"/>
                    <a:lumOff val="80000"/>
                  </a:schemeClr>
                </a:solidFill>
                <a:hlinkClick r:id="rId4"/>
              </a:rPr>
              <a:t>Nature Commun. 2019 10(1):1523</a:t>
            </a:r>
            <a:endParaRPr lang="en-US" sz="1200" dirty="0">
              <a:solidFill>
                <a:schemeClr val="accent1">
                  <a:lumMod val="20000"/>
                  <a:lumOff val="80000"/>
                </a:schemeClr>
              </a:solidFill>
            </a:endParaRPr>
          </a:p>
        </p:txBody>
      </p:sp>
    </p:spTree>
    <p:extLst>
      <p:ext uri="{BB962C8B-B14F-4D97-AF65-F5344CB8AC3E}">
        <p14:creationId xmlns:p14="http://schemas.microsoft.com/office/powerpoint/2010/main" val="25192877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t>Evidence Weighting</a:t>
            </a:r>
            <a:b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dirty="0">
                <a:ln w="3175" cap="rnd">
                  <a:solidFill>
                    <a:schemeClr val="accent1">
                      <a:lumMod val="20000"/>
                      <a:lumOff val="80000"/>
                    </a:schemeClr>
                  </a:solidFill>
                  <a:round/>
                </a:ln>
                <a:latin typeface="Arial" panose="020B0604020202020204" pitchFamily="34" charset="0"/>
                <a:cs typeface="Arial" panose="020B0604020202020204" pitchFamily="34" charset="0"/>
              </a:rPr>
              <a:t>by Machine Learning Approach</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08166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Oval Callout 10"/>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1"/>
                </a:solidFill>
                <a:effectLst/>
              </a:rPr>
              <a:t>Hint: If you have multiple related gene lists, upload them in one Excel file will trigger meta analyses.</a:t>
            </a:r>
          </a:p>
        </p:txBody>
      </p:sp>
      <p:sp>
        <p:nvSpPr>
          <p:cNvPr id="12" name="TextBox 11"/>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3" name="Rectangle 12"/>
          <p:cNvSpPr/>
          <p:nvPr/>
        </p:nvSpPr>
        <p:spPr>
          <a:xfrm>
            <a:off x="2125670" y="1644222"/>
            <a:ext cx="9318056" cy="4893647"/>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Best </a:t>
            </a:r>
            <a:r>
              <a:rPr lang="en-US" sz="2400" b="1" dirty="0">
                <a:solidFill>
                  <a:schemeClr val="accent1">
                    <a:lumMod val="75000"/>
                  </a:schemeClr>
                </a:solidFill>
                <a:latin typeface="Arial" panose="020B0604020202020204" pitchFamily="34" charset="0"/>
                <a:cs typeface="Arial" panose="020B0604020202020204" pitchFamily="34" charset="0"/>
              </a:rPr>
              <a:t>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smtClean="0">
                <a:solidFill>
                  <a:schemeClr val="accent1">
                    <a:lumMod val="75000"/>
                  </a:schemeClr>
                </a:solidFill>
                <a:latin typeface="Arial" panose="020B0604020202020204" pitchFamily="34" charset="0"/>
                <a:cs typeface="Arial" panose="020B0604020202020204" pitchFamily="34" charset="0"/>
              </a:rPr>
              <a:t>interaction </a:t>
            </a:r>
            <a:r>
              <a:rPr lang="en-US" sz="2400" dirty="0">
                <a:solidFill>
                  <a:schemeClr val="accent1">
                    <a:lumMod val="75000"/>
                  </a:schemeClr>
                </a:solidFill>
                <a:latin typeface="Arial" panose="020B0604020202020204" pitchFamily="34" charset="0"/>
                <a:cs typeface="Arial" panose="020B0604020202020204" pitchFamily="34" charset="0"/>
              </a:rPr>
              <a:t>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a:t>
            </a:r>
            <a:r>
              <a:rPr lang="en-US" sz="2400" dirty="0" smtClean="0">
                <a:solidFill>
                  <a:schemeClr val="accent1">
                    <a:lumMod val="75000"/>
                  </a:schemeClr>
                </a:solidFill>
                <a:latin typeface="Arial" panose="020B0604020202020204" pitchFamily="34" charset="0"/>
                <a:cs typeface="Arial" panose="020B0604020202020204" pitchFamily="34" charset="0"/>
              </a:rPr>
              <a:t>organisms</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Scalable</a:t>
            </a:r>
          </a:p>
          <a:p>
            <a:pPr marL="285750" indent="-285750">
              <a:buFont typeface="Arial" panose="020B0604020202020204" pitchFamily="34" charset="0"/>
              <a:buChar char="•"/>
            </a:pPr>
            <a:r>
              <a:rPr lang="en-US" sz="2400" dirty="0" smtClean="0">
                <a:solidFill>
                  <a:schemeClr val="accent1">
                    <a:lumMod val="75000"/>
                  </a:schemeClr>
                </a:solidFill>
                <a:latin typeface="Arial" panose="020B0604020202020204" pitchFamily="34" charset="0"/>
                <a:cs typeface="Arial" panose="020B0604020202020204" pitchFamily="34" charset="0"/>
              </a:rPr>
              <a:t>Docker containers available for </a:t>
            </a:r>
            <a:r>
              <a:rPr lang="en-US" sz="2400" dirty="0" err="1" smtClean="0">
                <a:solidFill>
                  <a:schemeClr val="accent1">
                    <a:lumMod val="75000"/>
                  </a:schemeClr>
                </a:solidFill>
                <a:latin typeface="Arial" panose="020B0604020202020204" pitchFamily="34" charset="0"/>
                <a:cs typeface="Arial" panose="020B0604020202020204" pitchFamily="34" charset="0"/>
              </a:rPr>
              <a:t>bioinformaticians</a:t>
            </a:r>
            <a:endParaRPr lang="en-US" sz="2400" b="1" dirty="0">
              <a:solidFill>
                <a:schemeClr val="accent1">
                  <a:lumMod val="75000"/>
                </a:schemeClr>
              </a:solidFill>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438229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Gene List Summary</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16 identifiers, 16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6" name="Rectangle 5"/>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Membership Analysis</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Across Studies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HeatmapSelectedGO.png"/>
          <p:cNvPicPr>
            <a:picLocks noChangeAspect="1"/>
          </p:cNvPicPr>
          <p:nvPr/>
        </p:nvPicPr>
        <p:blipFill>
          <a:blip r:embed="rId3"/>
          <a:stretch>
            <a:fillRect/>
          </a:stretch>
        </p:blipFill>
        <p:spPr>
          <a:xfrm>
            <a:off x="640080" y="3092215"/>
            <a:ext cx="10911535" cy="2267141"/>
          </a:xfrm>
          <a:prstGeom prst="rect">
            <a:avLst/>
          </a:prstGeom>
        </p:spPr>
      </p:pic>
    </p:spTree>
    <p:extLst>
      <p:ext uri="{BB962C8B-B14F-4D97-AF65-F5344CB8AC3E}">
        <p14:creationId xmlns:p14="http://schemas.microsoft.com/office/powerpoint/2010/main" val="3330464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Cluster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ID</a:t>
            </a:r>
          </a:p>
        </p:txBody>
      </p:sp>
      <p:pic>
        <p:nvPicPr>
          <p:cNvPr id="3" name="Picture 2" descr="ColorByCluster.png"/>
          <p:cNvPicPr>
            <a:picLocks noChangeAspect="1"/>
          </p:cNvPicPr>
          <p:nvPr/>
        </p:nvPicPr>
        <p:blipFill>
          <a:blip r:embed="rId3"/>
          <a:stretch>
            <a:fillRect/>
          </a:stretch>
        </p:blipFill>
        <p:spPr>
          <a:xfrm>
            <a:off x="2272904" y="1665465"/>
            <a:ext cx="7645887" cy="5120640"/>
          </a:xfrm>
          <a:prstGeom prst="rect">
            <a:avLst/>
          </a:prstGeom>
        </p:spPr>
      </p:pic>
    </p:spTree>
    <p:extLst>
      <p:ext uri="{BB962C8B-B14F-4D97-AF65-F5344CB8AC3E}">
        <p14:creationId xmlns:p14="http://schemas.microsoft.com/office/powerpoint/2010/main" val="6142395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p-Value</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ColorByPValue.png"/>
          <p:cNvPicPr>
            <a:picLocks noChangeAspect="1"/>
          </p:cNvPicPr>
          <p:nvPr/>
        </p:nvPicPr>
        <p:blipFill>
          <a:blip r:embed="rId3"/>
          <a:stretch>
            <a:fillRect/>
          </a:stretch>
        </p:blipFill>
        <p:spPr>
          <a:xfrm>
            <a:off x="3065551" y="1665465"/>
            <a:ext cx="6060593" cy="5120640"/>
          </a:xfrm>
          <a:prstGeom prst="rect">
            <a:avLst/>
          </a:prstGeom>
        </p:spPr>
      </p:pic>
    </p:spTree>
    <p:extLst>
      <p:ext uri="{BB962C8B-B14F-4D97-AF65-F5344CB8AC3E}">
        <p14:creationId xmlns:p14="http://schemas.microsoft.com/office/powerpoint/2010/main" val="3490378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524001" y="374650"/>
            <a:ext cx="8236919"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Protein-protein</a:t>
            </a:r>
            <a:r>
              <a:rPr lang="en-US" b="1" dirty="0" smtClean="0">
                <a:ln w="3175" cap="rnd">
                  <a:solidFill>
                    <a:schemeClr val="accent1">
                      <a:lumMod val="20000"/>
                      <a:lumOff val="80000"/>
                    </a:schemeClr>
                  </a:solidFill>
                  <a:round/>
                </a:ln>
              </a:rPr>
              <a:t> Interaction Network</a:t>
            </a:r>
            <a:endParaRPr lang="en-US" dirty="0"/>
          </a:p>
        </p:txBody>
      </p:sp>
    </p:spTree>
    <p:extLst>
      <p:ext uri="{BB962C8B-B14F-4D97-AF65-F5344CB8AC3E}">
        <p14:creationId xmlns:p14="http://schemas.microsoft.com/office/powerpoint/2010/main" val="12771647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PPI MCODE Components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86844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Biological Interpretation</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PPI Network &amp; MCODE Components</a:t>
            </a:r>
          </a:p>
        </p:txBody>
      </p:sp>
    </p:spTree>
    <p:extLst>
      <p:ext uri="{BB962C8B-B14F-4D97-AF65-F5344CB8AC3E}">
        <p14:creationId xmlns:p14="http://schemas.microsoft.com/office/powerpoint/2010/main" val="33237293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1770</TotalTime>
  <Words>1157</Words>
  <Application>Microsoft Office PowerPoint</Application>
  <PresentationFormat>Widescreen</PresentationFormat>
  <Paragraphs>72</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宋体</vt:lpstr>
      <vt:lpstr>Arial</vt:lpstr>
      <vt:lpstr>Calibri</vt:lpstr>
      <vt:lpstr>Office Theme</vt:lpstr>
      <vt:lpstr>PowerPoint Presentation</vt:lpstr>
      <vt:lpstr>Gene List Summary</vt:lpstr>
      <vt:lpstr>Membership Analysis</vt:lpstr>
      <vt:lpstr>Enriched Ontology Clusters Across Studies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87</cp:revision>
  <dcterms:created xsi:type="dcterms:W3CDTF">2013-08-21T19:17:07Z</dcterms:created>
  <dcterms:modified xsi:type="dcterms:W3CDTF">2021-12-03T05:54:56Z</dcterms:modified>
</cp:coreProperties>
</file>