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64" r:id="rId8"/>
  </p:sldIdLst>
  <p:sldSz cx="18288000" cy="10287000"/>
  <p:notesSz cx="6858000" cy="9144000"/>
  <p:embeddedFontLst>
    <p:embeddedFont>
      <p:font typeface="Arial Bold" panose="020B0604020202020204" charset="0"/>
      <p:regular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228" y="1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1625" y="5398595"/>
            <a:ext cx="19859625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l="-13770" r="-13770" b="-10055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6993850" y="4143101"/>
            <a:ext cx="11310838" cy="6184553"/>
            <a:chOff x="0" y="0"/>
            <a:chExt cx="2978986" cy="16288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78986" cy="1628853"/>
            </a:xfrm>
            <a:custGeom>
              <a:avLst/>
              <a:gdLst/>
              <a:ahLst/>
              <a:cxnLst/>
              <a:rect l="l" t="t" r="r" b="b"/>
              <a:pathLst>
                <a:path w="2978986" h="1628853">
                  <a:moveTo>
                    <a:pt x="1489493" y="0"/>
                  </a:moveTo>
                  <a:lnTo>
                    <a:pt x="2978986" y="1628853"/>
                  </a:lnTo>
                  <a:lnTo>
                    <a:pt x="0" y="1628853"/>
                  </a:lnTo>
                  <a:lnTo>
                    <a:pt x="1489493" y="0"/>
                  </a:lnTo>
                  <a:close/>
                </a:path>
              </a:pathLst>
            </a:custGeom>
            <a:gradFill rotWithShape="1">
              <a:gsLst>
                <a:gs pos="0">
                  <a:srgbClr val="092681">
                    <a:alpha val="100000"/>
                  </a:srgbClr>
                </a:gs>
                <a:gs pos="100000">
                  <a:srgbClr val="246FEA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465467" y="718153"/>
              <a:ext cx="2048053" cy="7943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995543" y="4663627"/>
            <a:ext cx="5314950" cy="5143500"/>
            <a:chOff x="0" y="0"/>
            <a:chExt cx="1399822" cy="13546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99822" cy="1354667"/>
            </a:xfrm>
            <a:custGeom>
              <a:avLst/>
              <a:gdLst/>
              <a:ahLst/>
              <a:cxnLst/>
              <a:rect l="l" t="t" r="r" b="b"/>
              <a:pathLst>
                <a:path w="1399822" h="1354667">
                  <a:moveTo>
                    <a:pt x="0" y="0"/>
                  </a:moveTo>
                  <a:lnTo>
                    <a:pt x="1399822" y="0"/>
                  </a:lnTo>
                  <a:lnTo>
                    <a:pt x="1399822" y="1354667"/>
                  </a:lnTo>
                  <a:lnTo>
                    <a:pt x="0" y="1354667"/>
                  </a:lnTo>
                  <a:close/>
                </a:path>
              </a:pathLst>
            </a:custGeom>
            <a:gradFill rotWithShape="1">
              <a:gsLst>
                <a:gs pos="0">
                  <a:srgbClr val="092681">
                    <a:alpha val="100000"/>
                  </a:srgbClr>
                </a:gs>
                <a:gs pos="100000">
                  <a:srgbClr val="246FEA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99822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0800000">
            <a:off x="8759304" y="-372083"/>
            <a:ext cx="18562305" cy="8555165"/>
            <a:chOff x="0" y="0"/>
            <a:chExt cx="406400" cy="187305"/>
          </a:xfrm>
        </p:grpSpPr>
        <p:sp>
          <p:nvSpPr>
            <p:cNvPr id="10" name="Freeform 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92681">
                    <a:alpha val="100000"/>
                  </a:srgbClr>
                </a:gs>
                <a:gs pos="100000">
                  <a:srgbClr val="246FEA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10194693" y="2091877"/>
            <a:ext cx="12503082" cy="10287000"/>
            <a:chOff x="0" y="0"/>
            <a:chExt cx="6184570" cy="508839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184570" cy="5088399"/>
            </a:xfrm>
            <a:custGeom>
              <a:avLst/>
              <a:gdLst/>
              <a:ahLst/>
              <a:cxnLst/>
              <a:rect l="l" t="t" r="r" b="b"/>
              <a:pathLst>
                <a:path w="6184570" h="5088399">
                  <a:moveTo>
                    <a:pt x="3433653" y="2544200"/>
                  </a:moveTo>
                  <a:lnTo>
                    <a:pt x="6184570" y="5088399"/>
                  </a:lnTo>
                  <a:lnTo>
                    <a:pt x="2750917" y="5088399"/>
                  </a:lnTo>
                  <a:lnTo>
                    <a:pt x="0" y="2544200"/>
                  </a:lnTo>
                  <a:lnTo>
                    <a:pt x="2750917" y="0"/>
                  </a:lnTo>
                  <a:lnTo>
                    <a:pt x="6184570" y="0"/>
                  </a:lnTo>
                  <a:lnTo>
                    <a:pt x="3433653" y="2544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0" y="0"/>
              <a:ext cx="6184570" cy="5088399"/>
            </a:xfrm>
            <a:custGeom>
              <a:avLst/>
              <a:gdLst/>
              <a:ahLst/>
              <a:cxnLst/>
              <a:rect l="l" t="t" r="r" b="b"/>
              <a:pathLst>
                <a:path w="6184570" h="5088399">
                  <a:moveTo>
                    <a:pt x="3433653" y="2544200"/>
                  </a:moveTo>
                  <a:lnTo>
                    <a:pt x="6184570" y="5088399"/>
                  </a:lnTo>
                  <a:lnTo>
                    <a:pt x="2750917" y="5088399"/>
                  </a:lnTo>
                  <a:lnTo>
                    <a:pt x="0" y="2544200"/>
                  </a:lnTo>
                  <a:lnTo>
                    <a:pt x="2750917" y="0"/>
                  </a:lnTo>
                  <a:lnTo>
                    <a:pt x="6184570" y="0"/>
                  </a:lnTo>
                  <a:lnTo>
                    <a:pt x="3433653" y="2544200"/>
                  </a:lnTo>
                  <a:close/>
                </a:path>
              </a:pathLst>
            </a:custGeom>
            <a:blipFill>
              <a:blip r:embed="rId3"/>
              <a:stretch>
                <a:fillRect l="-10496" r="-10496"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>
            <a:off x="10057541" y="6845005"/>
            <a:ext cx="7555842" cy="3482406"/>
            <a:chOff x="0" y="0"/>
            <a:chExt cx="406400" cy="187305"/>
          </a:xfrm>
        </p:grpSpPr>
        <p:sp>
          <p:nvSpPr>
            <p:cNvPr id="16" name="Freeform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0"/>
              <a:ext cx="406400" cy="187305"/>
            </a:xfrm>
            <a:custGeom>
              <a:avLst/>
              <a:gdLst/>
              <a:ahLst/>
              <a:cxnLst/>
              <a:rect l="l" t="t" r="r" b="b"/>
              <a:pathLst>
                <a:path w="406400" h="187305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092681">
                    <a:alpha val="80000"/>
                  </a:srgbClr>
                </a:gs>
                <a:gs pos="100000">
                  <a:srgbClr val="246FEA">
                    <a:alpha val="80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2128709" y="-1116871"/>
            <a:ext cx="7225673" cy="7225673"/>
          </a:xfrm>
          <a:custGeom>
            <a:avLst/>
            <a:gdLst/>
            <a:ahLst/>
            <a:cxnLst/>
            <a:rect l="l" t="t" r="r" b="b"/>
            <a:pathLst>
              <a:path w="7225673" h="7225673">
                <a:moveTo>
                  <a:pt x="0" y="0"/>
                </a:moveTo>
                <a:lnTo>
                  <a:pt x="7225673" y="0"/>
                </a:lnTo>
                <a:lnTo>
                  <a:pt x="7225673" y="7225673"/>
                </a:lnTo>
                <a:lnTo>
                  <a:pt x="0" y="72256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0" y="1172778"/>
            <a:ext cx="13639039" cy="527018"/>
          </a:xfrm>
          <a:custGeom>
            <a:avLst/>
            <a:gdLst/>
            <a:ahLst/>
            <a:cxnLst/>
            <a:rect l="l" t="t" r="r" b="b"/>
            <a:pathLst>
              <a:path w="13639039" h="527018">
                <a:moveTo>
                  <a:pt x="0" y="0"/>
                </a:moveTo>
                <a:lnTo>
                  <a:pt x="13639039" y="0"/>
                </a:lnTo>
                <a:lnTo>
                  <a:pt x="13639039" y="527018"/>
                </a:lnTo>
                <a:lnTo>
                  <a:pt x="0" y="5270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9846" b="-9846"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-466386" y="149954"/>
            <a:ext cx="13736142" cy="1248527"/>
            <a:chOff x="0" y="0"/>
            <a:chExt cx="3617749" cy="32883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617749" cy="328830"/>
            </a:xfrm>
            <a:custGeom>
              <a:avLst/>
              <a:gdLst/>
              <a:ahLst/>
              <a:cxnLst/>
              <a:rect l="l" t="t" r="r" b="b"/>
              <a:pathLst>
                <a:path w="3617749" h="328830">
                  <a:moveTo>
                    <a:pt x="56362" y="0"/>
                  </a:moveTo>
                  <a:lnTo>
                    <a:pt x="3561388" y="0"/>
                  </a:lnTo>
                  <a:cubicBezTo>
                    <a:pt x="3592515" y="0"/>
                    <a:pt x="3617749" y="25234"/>
                    <a:pt x="3617749" y="56362"/>
                  </a:cubicBezTo>
                  <a:lnTo>
                    <a:pt x="3617749" y="272468"/>
                  </a:lnTo>
                  <a:cubicBezTo>
                    <a:pt x="3617749" y="287416"/>
                    <a:pt x="3611811" y="301752"/>
                    <a:pt x="3601241" y="312322"/>
                  </a:cubicBezTo>
                  <a:cubicBezTo>
                    <a:pt x="3590672" y="322892"/>
                    <a:pt x="3576336" y="328830"/>
                    <a:pt x="3561388" y="328830"/>
                  </a:cubicBezTo>
                  <a:lnTo>
                    <a:pt x="56362" y="328830"/>
                  </a:lnTo>
                  <a:cubicBezTo>
                    <a:pt x="25234" y="328830"/>
                    <a:pt x="0" y="303596"/>
                    <a:pt x="0" y="272468"/>
                  </a:cubicBezTo>
                  <a:lnTo>
                    <a:pt x="0" y="56362"/>
                  </a:lnTo>
                  <a:cubicBezTo>
                    <a:pt x="0" y="25234"/>
                    <a:pt x="25234" y="0"/>
                    <a:pt x="563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3617749" cy="3859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1084732" y="245819"/>
            <a:ext cx="1714068" cy="1051413"/>
          </a:xfrm>
          <a:custGeom>
            <a:avLst/>
            <a:gdLst/>
            <a:ahLst/>
            <a:cxnLst/>
            <a:rect l="l" t="t" r="r" b="b"/>
            <a:pathLst>
              <a:path w="1714068" h="1051413">
                <a:moveTo>
                  <a:pt x="0" y="0"/>
                </a:moveTo>
                <a:lnTo>
                  <a:pt x="1714067" y="0"/>
                </a:lnTo>
                <a:lnTo>
                  <a:pt x="1714067" y="1051412"/>
                </a:lnTo>
                <a:lnTo>
                  <a:pt x="0" y="10514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38100" y="-38100"/>
            <a:ext cx="11084732" cy="1505088"/>
          </a:xfrm>
          <a:custGeom>
            <a:avLst/>
            <a:gdLst/>
            <a:ahLst/>
            <a:cxnLst/>
            <a:rect l="l" t="t" r="r" b="b"/>
            <a:pathLst>
              <a:path w="11084732" h="1505088">
                <a:moveTo>
                  <a:pt x="0" y="0"/>
                </a:moveTo>
                <a:lnTo>
                  <a:pt x="11084732" y="0"/>
                </a:lnTo>
                <a:lnTo>
                  <a:pt x="11084732" y="1505088"/>
                </a:lnTo>
                <a:lnTo>
                  <a:pt x="0" y="15050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r="-35780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401586" y="2400716"/>
            <a:ext cx="10357760" cy="222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REPÚBLICA BOLIVARIANA DE VENEZUELA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MINISTERIO DEL PODER POPULAR PARA LA EDUCACIÓN UNIVERSITARIA, CIENCIA Y TECNOLOGÍA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UNIVERSIDAD POLITÉCNICA TERRITORIAL DEL ESTADO BOLÍVAR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PROGRAMA NACIONAL DE FORMACIÓN EN INFORMÁTICA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80482" y="4854388"/>
            <a:ext cx="8267013" cy="2663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Aplicación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Web para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el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Registro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y Control de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Duedas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y Facturas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en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Suministro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de Alimentos Don Grego C.A,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ubicado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en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la </a:t>
            </a:r>
            <a:r>
              <a:rPr lang="en-US" sz="3000" b="1" dirty="0" err="1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Parroquia</a:t>
            </a:r>
            <a:r>
              <a:rPr lang="en-US" sz="3000" b="1" dirty="0">
                <a:solidFill>
                  <a:srgbClr val="246FEA"/>
                </a:solidFill>
                <a:latin typeface="Arial Bold"/>
                <a:ea typeface="Arial Bold"/>
                <a:cs typeface="Arial Bold"/>
                <a:sym typeface="Arial Bold"/>
              </a:rPr>
              <a:t> Vista Hermosa, Ciudad Bolívar, Estado Bolívar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29218" y="7775395"/>
            <a:ext cx="9163780" cy="873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AUTOR: Oliver Castillo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TUTOR RESPONSABLE: Ramon </a:t>
            </a:r>
            <a:r>
              <a:rPr lang="en-US" sz="2499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Mainta</a:t>
            </a:r>
            <a:endParaRPr lang="en-US" sz="2499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819795" y="9163050"/>
            <a:ext cx="9163780" cy="46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Ciudad Bolívar, 2025.</a:t>
            </a:r>
          </a:p>
        </p:txBody>
      </p:sp>
      <p:sp>
        <p:nvSpPr>
          <p:cNvPr id="29" name="Freeform 29"/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1625" y="5143500"/>
            <a:ext cx="19859625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728" y="600075"/>
            <a:ext cx="18287999" cy="1545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CAPÍTULO</a:t>
            </a:r>
            <a:r>
              <a:rPr lang="en-US" sz="4500" b="1" u="non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I.</a:t>
            </a:r>
          </a:p>
          <a:p>
            <a:pPr algn="ctr">
              <a:lnSpc>
                <a:spcPts val="6299"/>
              </a:lnSpc>
            </a:pPr>
            <a:r>
              <a:rPr lang="en-US" sz="45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 - DESCRIPCION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EBC1DA-9F1B-2590-B270-E812DEAB273D}"/>
              </a:ext>
            </a:extLst>
          </p:cNvPr>
          <p:cNvSpPr txBox="1"/>
          <p:nvPr/>
        </p:nvSpPr>
        <p:spPr>
          <a:xfrm>
            <a:off x="957364" y="2266342"/>
            <a:ext cx="16383000" cy="581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La empresa Suministro de Alimentos Don </a:t>
            </a:r>
            <a:r>
              <a:rPr lang="es-MX" sz="2800" dirty="0" err="1">
                <a:latin typeface="Lato" panose="020F0502020204030203" pitchFamily="34" charset="0"/>
                <a:cs typeface="Lato" panose="020F0502020204030203" pitchFamily="34" charset="0"/>
              </a:rPr>
              <a:t>Grego</a:t>
            </a: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 carece de un sistema de control eficiente para el manejo de las </a:t>
            </a:r>
            <a:r>
              <a:rPr lang="es-MX" sz="2800" b="1" dirty="0">
                <a:latin typeface="Lato" panose="020F0502020204030203" pitchFamily="34" charset="0"/>
                <a:cs typeface="Lato" panose="020F0502020204030203" pitchFamily="34" charset="0"/>
              </a:rPr>
              <a:t>deudas</a:t>
            </a: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 de las deudas que adquieren los clientes que frecuentan su establecimiento. Asi como también, un almacenamiento arcaico para almacenar las </a:t>
            </a:r>
            <a:r>
              <a:rPr lang="es-MX" sz="2800" b="1" dirty="0">
                <a:latin typeface="Lato" panose="020F0502020204030203" pitchFamily="34" charset="0"/>
                <a:cs typeface="Lato" panose="020F0502020204030203" pitchFamily="34" charset="0"/>
              </a:rPr>
              <a:t>facturas</a:t>
            </a: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 y recibos que la empresa debe pagar a proveedores u otras entidades que abastecen de mercancía a la empresa.</a:t>
            </a:r>
          </a:p>
          <a:p>
            <a:pPr algn="just">
              <a:lnSpc>
                <a:spcPct val="150000"/>
              </a:lnSpc>
            </a:pPr>
            <a:endParaRPr lang="es-MX" sz="2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Un control ineficiente en estos dos ámbitos puede suponer en efectos negativos para la empresa como lo son problemas en la administración, perdida de información y perdida de capital.</a:t>
            </a:r>
          </a:p>
          <a:p>
            <a:pPr>
              <a:lnSpc>
                <a:spcPct val="150000"/>
              </a:lnSpc>
            </a:pPr>
            <a:endParaRPr lang="es-MX" sz="36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FCD5F85-2B99-439D-0170-FE1FEBB31D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401306"/>
            <a:ext cx="2514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2E0B8-F232-71E9-E50F-A91956F4F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0B77793-42CF-E4CB-1D84-D2C4B7A2C5C2}"/>
              </a:ext>
            </a:extLst>
          </p:cNvPr>
          <p:cNvSpPr/>
          <p:nvPr/>
        </p:nvSpPr>
        <p:spPr>
          <a:xfrm>
            <a:off x="-1571625" y="5143500"/>
            <a:ext cx="19859625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433F0C2-4BB6-8A4A-0ACF-E69721EF4B18}"/>
              </a:ext>
            </a:extLst>
          </p:cNvPr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8BA4967-354A-6243-3791-C7BA65FD67A0}"/>
              </a:ext>
            </a:extLst>
          </p:cNvPr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C27236F-CA43-D3F6-C773-7F6059A11588}"/>
              </a:ext>
            </a:extLst>
          </p:cNvPr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74A893C-F674-0C5C-6461-1211F46AFFBA}"/>
              </a:ext>
            </a:extLst>
          </p:cNvPr>
          <p:cNvSpPr txBox="1"/>
          <p:nvPr/>
        </p:nvSpPr>
        <p:spPr>
          <a:xfrm>
            <a:off x="1" y="468312"/>
            <a:ext cx="18287999" cy="1545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CAPÍTULO</a:t>
            </a:r>
            <a:r>
              <a:rPr lang="en-US" sz="4500" b="1" u="non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I.</a:t>
            </a:r>
          </a:p>
          <a:p>
            <a:pPr algn="ctr">
              <a:lnSpc>
                <a:spcPts val="6299"/>
              </a:lnSpc>
            </a:pPr>
            <a:r>
              <a:rPr lang="en-US" sz="45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</a:t>
            </a:r>
            <a:r>
              <a:rPr lang="en-US" sz="4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JUSTIFICACION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ACD6E9-1984-984C-C8B8-FFC681CC715F}"/>
              </a:ext>
            </a:extLst>
          </p:cNvPr>
          <p:cNvSpPr txBox="1"/>
          <p:nvPr/>
        </p:nvSpPr>
        <p:spPr>
          <a:xfrm>
            <a:off x="952500" y="2778497"/>
            <a:ext cx="16383000" cy="3688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La gestión adecuada de las cuentas por cobrar y por pagar es crucial para la supervivencia y el crecimiento de cualquier empresa, y esto cobra aún más importancia en el actual contexto de Venezuela. La crisis económica, marcada por la hiperinflación y la devaluación de la moneda, impulsa a la compañía a buscar formas más efectivas de manejar sus recursos y obligaciones financieras.</a:t>
            </a:r>
          </a:p>
          <a:p>
            <a:pPr>
              <a:lnSpc>
                <a:spcPct val="150000"/>
              </a:lnSpc>
            </a:pPr>
            <a:endParaRPr lang="es-MX" sz="2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E724B3B-38DF-7F7A-D621-8EEDA82DA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525" y="6185981"/>
            <a:ext cx="2985307" cy="293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7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A0AFC-DB2F-9A65-9AC7-1723F2FD0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18D6BC-27AF-4A19-813B-729FB834DDE5}"/>
              </a:ext>
            </a:extLst>
          </p:cNvPr>
          <p:cNvSpPr/>
          <p:nvPr/>
        </p:nvSpPr>
        <p:spPr>
          <a:xfrm>
            <a:off x="-1371600" y="5115002"/>
            <a:ext cx="19859625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12E9A1-151C-4B9E-B2B7-30371344BD23}"/>
              </a:ext>
            </a:extLst>
          </p:cNvPr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6E75266-B869-794C-9418-A82B7F23A85E}"/>
              </a:ext>
            </a:extLst>
          </p:cNvPr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48593EA-AC33-61AA-2BD5-D0330565BC03}"/>
              </a:ext>
            </a:extLst>
          </p:cNvPr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66B2B0B-FA78-7ACA-A548-990DCD01E829}"/>
              </a:ext>
            </a:extLst>
          </p:cNvPr>
          <p:cNvSpPr txBox="1"/>
          <p:nvPr/>
        </p:nvSpPr>
        <p:spPr>
          <a:xfrm>
            <a:off x="1" y="468312"/>
            <a:ext cx="18287999" cy="1545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CAPÍTULO</a:t>
            </a:r>
            <a:r>
              <a:rPr lang="en-US" sz="4500" b="1" u="non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I.</a:t>
            </a:r>
          </a:p>
          <a:p>
            <a:pPr algn="ctr">
              <a:lnSpc>
                <a:spcPts val="6299"/>
              </a:lnSpc>
            </a:pPr>
            <a:r>
              <a:rPr lang="en-US" sz="45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</a:t>
            </a:r>
            <a:r>
              <a:rPr lang="en-US" sz="4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OBEJTIVOS GENERALES Y ESPECIFICOS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D490B4-385A-5F5F-C85B-972B3509B290}"/>
              </a:ext>
            </a:extLst>
          </p:cNvPr>
          <p:cNvSpPr txBox="1"/>
          <p:nvPr/>
        </p:nvSpPr>
        <p:spPr>
          <a:xfrm>
            <a:off x="1447800" y="3227008"/>
            <a:ext cx="15392400" cy="1302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Desarrollar Aplicación Web para el Registro, Control de Deudas y Facturas en Suministro De Alimentos “Don </a:t>
            </a:r>
            <a:r>
              <a:rPr lang="es-MX" sz="2800" dirty="0" err="1">
                <a:latin typeface="Lato" panose="020F0502020204030203" pitchFamily="34" charset="0"/>
                <a:cs typeface="Lato" panose="020F0502020204030203" pitchFamily="34" charset="0"/>
              </a:rPr>
              <a:t>Grego</a:t>
            </a: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 C.A”, Ubicado en Parroquia Vista Hermosa  Ciudad Bolívar  Estado Bolívar.</a:t>
            </a: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9FF04A-696D-224E-F267-7525139CA0C4}"/>
              </a:ext>
            </a:extLst>
          </p:cNvPr>
          <p:cNvSpPr txBox="1"/>
          <p:nvPr/>
        </p:nvSpPr>
        <p:spPr>
          <a:xfrm>
            <a:off x="1447800" y="2215588"/>
            <a:ext cx="15392400" cy="7372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200" b="1" dirty="0">
                <a:latin typeface="Lato" panose="020F0502020204030203" pitchFamily="34" charset="0"/>
                <a:cs typeface="Lato" panose="020F0502020204030203" pitchFamily="34" charset="0"/>
              </a:rPr>
              <a:t>OBJETIVO GENERAL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9B04BC-2EAC-B33A-62E7-EF99D689239A}"/>
              </a:ext>
            </a:extLst>
          </p:cNvPr>
          <p:cNvSpPr txBox="1"/>
          <p:nvPr/>
        </p:nvSpPr>
        <p:spPr>
          <a:xfrm>
            <a:off x="780239" y="5386139"/>
            <a:ext cx="16721036" cy="4050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500" dirty="0">
                <a:latin typeface="Lato" panose="020F0502020204030203" pitchFamily="34" charset="0"/>
                <a:cs typeface="Lato" panose="020F0502020204030203" pitchFamily="34" charset="0"/>
              </a:rPr>
              <a:t>Realizar un diagnóstico de la situación del registro, control de Deudas y facturas en Suministro De Alimentos “Don </a:t>
            </a:r>
            <a:r>
              <a:rPr lang="es-MX" sz="2500" dirty="0" err="1">
                <a:latin typeface="Lato" panose="020F0502020204030203" pitchFamily="34" charset="0"/>
                <a:cs typeface="Lato" panose="020F0502020204030203" pitchFamily="34" charset="0"/>
              </a:rPr>
              <a:t>Grego</a:t>
            </a:r>
            <a:r>
              <a:rPr lang="es-MX" sz="2500" dirty="0">
                <a:latin typeface="Lato" panose="020F0502020204030203" pitchFamily="34" charset="0"/>
                <a:cs typeface="Lato" panose="020F0502020204030203" pitchFamily="34" charset="0"/>
              </a:rPr>
              <a:t> C.A”.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500" dirty="0">
                <a:latin typeface="Lato" panose="020F0502020204030203" pitchFamily="34" charset="0"/>
                <a:cs typeface="Lato" panose="020F0502020204030203" pitchFamily="34" charset="0"/>
              </a:rPr>
              <a:t>Determinar los requerimientos para la realización de la aplicación web a desarrollar en base a los requerimientos especificados.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500" dirty="0">
                <a:latin typeface="Lato" panose="020F0502020204030203" pitchFamily="34" charset="0"/>
                <a:cs typeface="Lato" panose="020F0502020204030203" pitchFamily="34" charset="0"/>
              </a:rPr>
              <a:t>Desarrollar la Base de datos que pueda almacenar los datos sobre el registro, las deudas y las facturas de la compañía.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500" dirty="0">
                <a:latin typeface="Lato" panose="020F0502020204030203" pitchFamily="34" charset="0"/>
                <a:cs typeface="Lato" panose="020F0502020204030203" pitchFamily="34" charset="0"/>
              </a:rPr>
              <a:t>Implementar la aplicación web en la empresa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F746AC-ACD0-6EE7-DCF6-F220E4B19A7E}"/>
              </a:ext>
            </a:extLst>
          </p:cNvPr>
          <p:cNvSpPr txBox="1"/>
          <p:nvPr/>
        </p:nvSpPr>
        <p:spPr>
          <a:xfrm>
            <a:off x="1447801" y="4648886"/>
            <a:ext cx="15392400" cy="73725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3200" b="1" dirty="0">
                <a:latin typeface="Lato" panose="020F0502020204030203" pitchFamily="34" charset="0"/>
                <a:cs typeface="Lato" panose="020F0502020204030203" pitchFamily="34" charset="0"/>
              </a:rPr>
              <a:t>OBJETIVO ESPECIFICOS</a:t>
            </a:r>
            <a:endParaRPr lang="es-VE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89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1625" y="5143500"/>
            <a:ext cx="19859625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114800" y="600075"/>
            <a:ext cx="10058400" cy="1657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CAPÍTULO</a:t>
            </a:r>
            <a:r>
              <a:rPr lang="en-US" sz="4500" b="1" u="non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IV.</a:t>
            </a:r>
          </a:p>
          <a:p>
            <a:pPr algn="ctr">
              <a:lnSpc>
                <a:spcPts val="6299"/>
              </a:lnSpc>
            </a:pPr>
            <a:r>
              <a:rPr lang="en-US" sz="45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 LA PROPUESTA</a:t>
            </a:r>
          </a:p>
        </p:txBody>
      </p:sp>
      <p:sp>
        <p:nvSpPr>
          <p:cNvPr id="6" name="Freeform 6"/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85E2C1-0F00-93F9-5B0D-877B55A25B45}"/>
              </a:ext>
            </a:extLst>
          </p:cNvPr>
          <p:cNvSpPr txBox="1"/>
          <p:nvPr/>
        </p:nvSpPr>
        <p:spPr>
          <a:xfrm>
            <a:off x="957364" y="2266342"/>
            <a:ext cx="16383000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La aplicación web deberá poder almacenar deudas de personas y facturas de proveedores. Las personas podrán ser registradas con su nombre, apellido y cedula. A dichas personas se les podrán adjuntar deudas, con fecha y descripción.</a:t>
            </a:r>
          </a:p>
          <a:p>
            <a:pPr algn="just">
              <a:lnSpc>
                <a:spcPct val="150000"/>
              </a:lnSpc>
            </a:pPr>
            <a:endParaRPr lang="es-MX" sz="28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De manera similar, los proveedores podrán ser registrados con su nombre o razón social, junto con su número de registro de información fiscal. Nombres, </a:t>
            </a:r>
            <a:r>
              <a:rPr lang="es-MX" sz="2800" dirty="0" err="1">
                <a:latin typeface="Lato" panose="020F0502020204030203" pitchFamily="34" charset="0"/>
                <a:cs typeface="Lato" panose="020F0502020204030203" pitchFamily="34" charset="0"/>
              </a:rPr>
              <a:t>Apellidosm</a:t>
            </a: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 Cedulas, </a:t>
            </a:r>
            <a:r>
              <a:rPr lang="es-MX" sz="2800" dirty="0" err="1">
                <a:latin typeface="Lato" panose="020F0502020204030203" pitchFamily="34" charset="0"/>
                <a:cs typeface="Lato" panose="020F0502020204030203" pitchFamily="34" charset="0"/>
              </a:rPr>
              <a:t>Razon</a:t>
            </a: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 Social, RIF, montos por pagar, y otros campos podrán ser modificados a futuros, además de poder ser exportados a PDF.</a:t>
            </a:r>
            <a:endParaRPr lang="es-MX" sz="36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95E8B-C380-2000-58D8-A0159A826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7C988BB-9825-D40F-ACA2-B80315D3F043}"/>
              </a:ext>
            </a:extLst>
          </p:cNvPr>
          <p:cNvSpPr/>
          <p:nvPr/>
        </p:nvSpPr>
        <p:spPr>
          <a:xfrm>
            <a:off x="-1752600" y="5107021"/>
            <a:ext cx="19859625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2BC247C-FF02-3FE1-5A08-3B4F40EFA8BF}"/>
              </a:ext>
            </a:extLst>
          </p:cNvPr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0E7D122-C9B6-2C7D-F06F-877D91D048F1}"/>
              </a:ext>
            </a:extLst>
          </p:cNvPr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9473F71-5CD5-565B-0428-D0DAB9C8A694}"/>
              </a:ext>
            </a:extLst>
          </p:cNvPr>
          <p:cNvSpPr txBox="1"/>
          <p:nvPr/>
        </p:nvSpPr>
        <p:spPr>
          <a:xfrm>
            <a:off x="9728" y="600075"/>
            <a:ext cx="18288000" cy="2353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CAPÍTULO</a:t>
            </a:r>
            <a:r>
              <a:rPr lang="en-US" sz="4500" b="1" u="non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IV.</a:t>
            </a:r>
          </a:p>
          <a:p>
            <a:pPr algn="ctr">
              <a:lnSpc>
                <a:spcPts val="6299"/>
              </a:lnSpc>
            </a:pPr>
            <a:r>
              <a:rPr lang="en-US" sz="45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 LA PROPUESTA – REQUERIMIENTOS</a:t>
            </a:r>
          </a:p>
          <a:p>
            <a:pPr algn="ctr">
              <a:lnSpc>
                <a:spcPts val="6299"/>
              </a:lnSpc>
            </a:pPr>
            <a:r>
              <a:rPr lang="en-US" sz="45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FUNCIONALES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92C27D6-5AC0-5BAC-F560-DA99DFCEDCDF}"/>
              </a:ext>
            </a:extLst>
          </p:cNvPr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318F20-AA2D-8B81-9388-FF32ACE40EF2}"/>
              </a:ext>
            </a:extLst>
          </p:cNvPr>
          <p:cNvSpPr txBox="1"/>
          <p:nvPr/>
        </p:nvSpPr>
        <p:spPr>
          <a:xfrm>
            <a:off x="989789" y="2953155"/>
            <a:ext cx="16383000" cy="6919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RNF001 - Toda funcionalidad del sistema y transacción de negocio debe responder al usuario en menos de 5 segundos.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RNF002 - Los registros solo podrán ser modificados y o eliminados por personal con nivel de administrador.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RNF003 - El tiempo de aprendizaje del sistema por un usuario deberá ser menor a 4 horas.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RNF004 - El sistema debe proporcionar mensajes de error que sean informativos y orientados a usuario final.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RNF005 - El sistema debe poseer interfaces gráficas bien formadas.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RNF006 - El sistema será desarrollado para PC y visto desde un navegador Web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RNF007 - La interfaz de usuario será implementada para navegadores web únicamente con HTML5.</a:t>
            </a:r>
          </a:p>
          <a:p>
            <a:pPr>
              <a:lnSpc>
                <a:spcPct val="150000"/>
              </a:lnSpc>
            </a:pP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1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B3840-6079-A186-7728-269BE8823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3990F49-85A0-D998-F219-F804BEA127DC}"/>
              </a:ext>
            </a:extLst>
          </p:cNvPr>
          <p:cNvSpPr/>
          <p:nvPr/>
        </p:nvSpPr>
        <p:spPr>
          <a:xfrm>
            <a:off x="-1752600" y="5107021"/>
            <a:ext cx="19859625" cy="9407371"/>
          </a:xfrm>
          <a:custGeom>
            <a:avLst/>
            <a:gdLst/>
            <a:ahLst/>
            <a:cxnLst/>
            <a:rect l="l" t="t" r="r" b="b"/>
            <a:pathLst>
              <a:path w="19859625" h="9407371">
                <a:moveTo>
                  <a:pt x="0" y="0"/>
                </a:moveTo>
                <a:lnTo>
                  <a:pt x="19859625" y="0"/>
                </a:lnTo>
                <a:lnTo>
                  <a:pt x="19859625" y="9407371"/>
                </a:lnTo>
                <a:lnTo>
                  <a:pt x="0" y="9407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3770" r="-13770" b="-10055"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BB75CF4-7072-BCCC-A211-220FBC461113}"/>
              </a:ext>
            </a:extLst>
          </p:cNvPr>
          <p:cNvSpPr/>
          <p:nvPr/>
        </p:nvSpPr>
        <p:spPr>
          <a:xfrm flipH="1"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02F14D1-0B5F-1567-659E-E21460751C46}"/>
              </a:ext>
            </a:extLst>
          </p:cNvPr>
          <p:cNvSpPr/>
          <p:nvPr/>
        </p:nvSpPr>
        <p:spPr>
          <a:xfrm flipV="1"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6AD8151-0E53-7CD4-F33B-365782A0C25C}"/>
              </a:ext>
            </a:extLst>
          </p:cNvPr>
          <p:cNvSpPr txBox="1"/>
          <p:nvPr/>
        </p:nvSpPr>
        <p:spPr>
          <a:xfrm>
            <a:off x="9728" y="600075"/>
            <a:ext cx="18288000" cy="2353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CAPÍTULO</a:t>
            </a:r>
            <a:r>
              <a:rPr lang="en-US" sz="4500" b="1" u="none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IV.</a:t>
            </a:r>
          </a:p>
          <a:p>
            <a:pPr algn="ctr">
              <a:lnSpc>
                <a:spcPts val="6299"/>
              </a:lnSpc>
            </a:pPr>
            <a:r>
              <a:rPr lang="en-US" sz="450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DESCRIPCIÓN DE LA PROPUESTA – REQUERIMIENTOS FUNCIONALES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A639238-D2AF-3B13-5A33-4052A5E4EA73}"/>
              </a:ext>
            </a:extLst>
          </p:cNvPr>
          <p:cNvSpPr/>
          <p:nvPr/>
        </p:nvSpPr>
        <p:spPr>
          <a:xfrm>
            <a:off x="0" y="-485775"/>
            <a:ext cx="18288000" cy="914400"/>
          </a:xfrm>
          <a:custGeom>
            <a:avLst/>
            <a:gdLst/>
            <a:ahLst/>
            <a:cxnLst/>
            <a:rect l="l" t="t" r="r" b="b"/>
            <a:pathLst>
              <a:path w="18288000" h="914400">
                <a:moveTo>
                  <a:pt x="0" y="0"/>
                </a:moveTo>
                <a:lnTo>
                  <a:pt x="18288000" y="0"/>
                </a:lnTo>
                <a:lnTo>
                  <a:pt x="182880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5B450B-A7FD-8C5A-0A13-9974EDF7AEE1}"/>
              </a:ext>
            </a:extLst>
          </p:cNvPr>
          <p:cNvSpPr txBox="1"/>
          <p:nvPr/>
        </p:nvSpPr>
        <p:spPr>
          <a:xfrm>
            <a:off x="1219200" y="3647670"/>
            <a:ext cx="16383000" cy="56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RF001 - Poder realizar operaciones CRUD (Crear, Leer, Actualizar, Eliminar) básicas sobre una entidad principal.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RF002 - Una Interfaz de usuario con un Diseño simple y usable.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RF003 - Una Base de datos Relacional con un esquema simple.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RF004 - Inicio de sesión con usuario y contraseña y Recuperación de contraseña.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RF005 - Poder Generar Reportes (PDF o EXCEL)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RF006 - Poder Respaldar y Restaurar Base de Datos.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MX" sz="2800" dirty="0">
                <a:latin typeface="Lato" panose="020F0502020204030203" pitchFamily="34" charset="0"/>
                <a:cs typeface="Lato" panose="020F0502020204030203" pitchFamily="34" charset="0"/>
              </a:rPr>
              <a:t>RF007 - Niveles de Usuario (Administradores y Empleados)</a:t>
            </a:r>
          </a:p>
          <a:p>
            <a:pPr>
              <a:lnSpc>
                <a:spcPct val="150000"/>
              </a:lnSpc>
            </a:pP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233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702</Words>
  <Application>Microsoft Office PowerPoint</Application>
  <PresentationFormat>Personalizado</PresentationFormat>
  <Paragraphs>49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Wingdings</vt:lpstr>
      <vt:lpstr>Arial</vt:lpstr>
      <vt:lpstr>Arial Bold</vt:lpstr>
      <vt:lpstr>Calibri</vt:lpstr>
      <vt:lpstr>Lato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FORMATO DIAPOSITIVAS PST</dc:title>
  <cp:lastModifiedBy>Oliver Castillo</cp:lastModifiedBy>
  <cp:revision>9</cp:revision>
  <dcterms:created xsi:type="dcterms:W3CDTF">2006-08-16T00:00:00Z</dcterms:created>
  <dcterms:modified xsi:type="dcterms:W3CDTF">2025-06-06T10:36:06Z</dcterms:modified>
  <dc:identifier>DAGnXqYnOGs</dc:identifier>
</cp:coreProperties>
</file>