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151D5-9C49-48D6-AC2C-641E38B4E310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C2222-FC01-4CF4-9859-7E8B39C1C7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44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2222-FC01-4CF4-9859-7E8B39C1C75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00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98E634-C58C-4B81-A9AE-05207D9FBD6C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24B4-A977-4630-ABF5-BCC2693F6B2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80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E634-C58C-4B81-A9AE-05207D9FBD6C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24B4-A977-4630-ABF5-BCC2693F6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E634-C58C-4B81-A9AE-05207D9FBD6C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24B4-A977-4630-ABF5-BCC2693F6B2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6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E634-C58C-4B81-A9AE-05207D9FBD6C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24B4-A977-4630-ABF5-BCC2693F6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54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E634-C58C-4B81-A9AE-05207D9FBD6C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24B4-A977-4630-ABF5-BCC2693F6B2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49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E634-C58C-4B81-A9AE-05207D9FBD6C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24B4-A977-4630-ABF5-BCC2693F6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16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E634-C58C-4B81-A9AE-05207D9FBD6C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24B4-A977-4630-ABF5-BCC2693F6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41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E634-C58C-4B81-A9AE-05207D9FBD6C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24B4-A977-4630-ABF5-BCC2693F6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97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E634-C58C-4B81-A9AE-05207D9FBD6C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24B4-A977-4630-ABF5-BCC2693F6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47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E634-C58C-4B81-A9AE-05207D9FBD6C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24B4-A977-4630-ABF5-BCC2693F6B2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16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E634-C58C-4B81-A9AE-05207D9FBD6C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24B4-A977-4630-ABF5-BCC2693F6B2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98E634-C58C-4B81-A9AE-05207D9FBD6C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5124B4-A977-4630-ABF5-BCC2693F6B2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3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12758"/>
          </a:xfrm>
        </p:spPr>
        <p:txBody>
          <a:bodyPr/>
          <a:lstStyle/>
          <a:p>
            <a:pPr algn="l"/>
            <a:r>
              <a:rPr lang="ru-RU" dirty="0" smtClean="0"/>
              <a:t>Презентация</a:t>
            </a:r>
            <a:br>
              <a:rPr lang="ru-RU" dirty="0" smtClean="0"/>
            </a:br>
            <a:r>
              <a:rPr lang="ru-RU" dirty="0" smtClean="0"/>
              <a:t>Дипломной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812758"/>
            <a:ext cx="12192000" cy="1678587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ru-RU" sz="9600" dirty="0" smtClean="0">
                <a:solidFill>
                  <a:schemeClr val="tx1"/>
                </a:solidFill>
              </a:rPr>
              <a:t>Дипломная работа </a:t>
            </a:r>
            <a:r>
              <a:rPr lang="ru-RU" sz="9600" dirty="0">
                <a:solidFill>
                  <a:schemeClr val="tx1"/>
                </a:solidFill>
              </a:rPr>
              <a:t>по теме: </a:t>
            </a:r>
          </a:p>
          <a:p>
            <a:pPr algn="ctr"/>
            <a:r>
              <a:rPr lang="ru-RU" sz="9600" dirty="0" smtClean="0">
                <a:solidFill>
                  <a:schemeClr val="tx1"/>
                </a:solidFill>
              </a:rPr>
              <a:t>«</a:t>
            </a:r>
            <a:r>
              <a:rPr lang="ru-RU" sz="9600" dirty="0">
                <a:solidFill>
                  <a:schemeClr val="tx1"/>
                </a:solidFill>
              </a:rPr>
              <a:t>Анализ эффективности и потенциала продаж в категории «Одежда, обувь и аксессуары» на маркетплейсе OZON (поиск инсайтов, составление рекомендаций стейкхолдерам)»</a:t>
            </a:r>
          </a:p>
          <a:p>
            <a:pPr algn="l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706323"/>
            <a:ext cx="3224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Махонов Д.П.</a:t>
            </a:r>
          </a:p>
          <a:p>
            <a:r>
              <a:rPr lang="ru-RU" dirty="0" smtClean="0"/>
              <a:t>Группа: </a:t>
            </a:r>
            <a:r>
              <a:rPr lang="en-US" dirty="0" smtClean="0"/>
              <a:t>DAU-59D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5050682" y="6373729"/>
            <a:ext cx="2090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kern="100" dirty="0">
                <a:latin typeface="Times New Roman" panose="02020603050405020304" pitchFamily="18" charset="0"/>
                <a:ea typeface="Merriweather"/>
                <a:cs typeface="Merriweather"/>
              </a:rPr>
              <a:t>г. Красноярск, 2024</a:t>
            </a:r>
            <a:endParaRPr lang="ru-RU" sz="1600" kern="100" dirty="0"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887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873" y="751633"/>
            <a:ext cx="10293927" cy="1325563"/>
          </a:xfrm>
        </p:spPr>
        <p:txBody>
          <a:bodyPr/>
          <a:lstStyle/>
          <a:p>
            <a:r>
              <a:rPr lang="ru-RU" dirty="0" smtClean="0"/>
              <a:t>Описание проведенного исследования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72020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0" dirty="0" smtClean="0">
                <a:effectLst/>
                <a:latin typeface="+mj-lt"/>
              </a:rPr>
              <a:t>Сравнение цен и выручки:</a:t>
            </a:r>
            <a:r>
              <a:rPr lang="ru-RU" sz="2400" b="0" i="0" dirty="0" smtClean="0">
                <a:effectLst/>
                <a:latin typeface="+mj-lt"/>
              </a:rPr>
              <a:t> </a:t>
            </a:r>
            <a:endParaRPr lang="en-US" sz="2400" b="0" i="0" dirty="0" smtClean="0">
              <a:effectLst/>
              <a:latin typeface="+mj-lt"/>
            </a:endParaRPr>
          </a:p>
          <a:p>
            <a:r>
              <a:rPr lang="ru-RU" sz="2400" b="0" i="0" dirty="0" smtClean="0">
                <a:effectLst/>
                <a:latin typeface="+mj-lt"/>
              </a:rPr>
              <a:t>Для анализа влияния цен и схем доставки на выручку применяем статистически</a:t>
            </a:r>
            <a:r>
              <a:rPr lang="ru-RU" sz="2400" dirty="0">
                <a:latin typeface="+mj-lt"/>
              </a:rPr>
              <a:t>й</a:t>
            </a:r>
            <a:r>
              <a:rPr lang="ru-RU" sz="2400" b="0" i="0" dirty="0" smtClean="0">
                <a:effectLst/>
                <a:latin typeface="+mj-lt"/>
              </a:rPr>
              <a:t> метод, ANOVA, для сравнения значений между различными группами.</a:t>
            </a:r>
            <a:endParaRPr lang="ru-RU" sz="2400" b="0" i="0" dirty="0">
              <a:effectLst/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441680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400" b="1" kern="100" dirty="0" smtClean="0">
                <a:effectLst/>
                <a:latin typeface="+mj-lt"/>
                <a:ea typeface="Noto Serif CJK SC"/>
                <a:cs typeface="Lohit Devanagari"/>
              </a:rPr>
              <a:t>Нулевая гипотеза (H0): </a:t>
            </a:r>
            <a:endParaRPr lang="en-US" sz="2400" b="1" kern="100" dirty="0" smtClean="0">
              <a:effectLst/>
              <a:latin typeface="+mj-lt"/>
              <a:ea typeface="Noto Serif CJK SC"/>
              <a:cs typeface="Lohit Devanagari"/>
            </a:endParaRPr>
          </a:p>
          <a:p>
            <a:pPr indent="450215" algn="ctr">
              <a:spcAft>
                <a:spcPts val="0"/>
              </a:spcAft>
            </a:pPr>
            <a:r>
              <a:rPr lang="ru-RU" sz="2400" kern="100" dirty="0" smtClean="0">
                <a:effectLst/>
                <a:latin typeface="+mj-lt"/>
                <a:ea typeface="Noto Serif CJK SC"/>
                <a:cs typeface="Lohit Devanagari"/>
              </a:rPr>
              <a:t>Средняя выручка от всех схем доставки одинакова.</a:t>
            </a:r>
          </a:p>
          <a:p>
            <a:pPr indent="450215" algn="ctr">
              <a:spcAft>
                <a:spcPts val="0"/>
              </a:spcAft>
            </a:pPr>
            <a:r>
              <a:rPr lang="ru-RU" sz="2400" b="1" kern="100" dirty="0" smtClean="0">
                <a:effectLst/>
                <a:latin typeface="+mj-lt"/>
                <a:ea typeface="Noto Serif CJK SC"/>
                <a:cs typeface="Lohit Devanagari"/>
              </a:rPr>
              <a:t>Альтернативная гипотеза (H1): </a:t>
            </a:r>
            <a:endParaRPr lang="en-US" sz="2400" b="1" kern="100" dirty="0" smtClean="0">
              <a:effectLst/>
              <a:latin typeface="+mj-lt"/>
              <a:ea typeface="Noto Serif CJK SC"/>
              <a:cs typeface="Lohit Devanagari"/>
            </a:endParaRPr>
          </a:p>
          <a:p>
            <a:pPr indent="450215" algn="ctr">
              <a:spcAft>
                <a:spcPts val="0"/>
              </a:spcAft>
            </a:pPr>
            <a:r>
              <a:rPr lang="ru-RU" sz="2400" kern="100" dirty="0" smtClean="0">
                <a:effectLst/>
                <a:latin typeface="+mj-lt"/>
                <a:ea typeface="Noto Serif CJK SC"/>
                <a:cs typeface="Lohit Devanagari"/>
              </a:rPr>
              <a:t>Средняя выручка отличается для различных схем доставки.</a:t>
            </a:r>
            <a:endParaRPr lang="en-US" sz="2400" kern="100" dirty="0">
              <a:latin typeface="+mj-lt"/>
              <a:ea typeface="Noto Serif CJK SC"/>
              <a:cs typeface="Lohit Devanagari"/>
            </a:endParaRPr>
          </a:p>
          <a:p>
            <a:pPr indent="450215">
              <a:spcAft>
                <a:spcPts val="0"/>
              </a:spcAft>
            </a:pPr>
            <a:r>
              <a:rPr lang="ru-RU" sz="2400" u="sng" dirty="0" smtClean="0">
                <a:latin typeface="+mj-lt"/>
              </a:rPr>
              <a:t>Уровень </a:t>
            </a:r>
            <a:r>
              <a:rPr lang="ru-RU" sz="2400" u="sng" dirty="0">
                <a:latin typeface="+mj-lt"/>
              </a:rPr>
              <a:t>значимости </a:t>
            </a:r>
            <a:r>
              <a:rPr lang="ru-RU" sz="2400" u="sng" dirty="0" smtClean="0">
                <a:latin typeface="+mj-lt"/>
              </a:rPr>
              <a:t>5%</a:t>
            </a:r>
          </a:p>
          <a:p>
            <a:r>
              <a:rPr lang="ru-RU" sz="2400" dirty="0">
                <a:latin typeface="+mj-lt"/>
              </a:rPr>
              <a:t>Результаты однофакторного дисперсионного анализа (ANOVA</a:t>
            </a:r>
            <a:r>
              <a:rPr lang="ru-RU" sz="2400" dirty="0" smtClean="0">
                <a:latin typeface="+mj-lt"/>
              </a:rPr>
              <a:t>):</a:t>
            </a:r>
            <a:endParaRPr lang="en-US" sz="2400" dirty="0" smtClean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r>
              <a:rPr lang="ru-RU" sz="2400" b="1" dirty="0" smtClean="0">
                <a:latin typeface="+mj-lt"/>
              </a:rPr>
              <a:t>F-статистика</a:t>
            </a:r>
            <a:r>
              <a:rPr lang="ru-RU" sz="2400" dirty="0">
                <a:latin typeface="+mj-lt"/>
              </a:rPr>
              <a:t>: </a:t>
            </a:r>
            <a:r>
              <a:rPr lang="ru-RU" sz="2400" dirty="0" smtClean="0">
                <a:latin typeface="+mj-lt"/>
              </a:rPr>
              <a:t>395.9506485329139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P</a:t>
            </a:r>
            <a:r>
              <a:rPr lang="ru-RU" sz="2400" b="1" dirty="0" smtClean="0">
                <a:latin typeface="+mj-lt"/>
              </a:rPr>
              <a:t>-значение</a:t>
            </a:r>
            <a:r>
              <a:rPr lang="ru-RU" sz="2400" dirty="0">
                <a:latin typeface="+mj-lt"/>
              </a:rPr>
              <a:t>: </a:t>
            </a:r>
            <a:r>
              <a:rPr lang="ru-RU" sz="2400" dirty="0" smtClean="0">
                <a:latin typeface="+mj-lt"/>
              </a:rPr>
              <a:t>8.210665460649258e-257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63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kern="100" dirty="0" smtClean="0">
                <a:effectLst/>
                <a:ea typeface="Noto Serif CJK SC"/>
                <a:cs typeface="Lohit Devanagari"/>
              </a:rPr>
              <a:t>Вывод: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274838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kern="100" dirty="0" smtClean="0">
                <a:effectLst/>
                <a:latin typeface="+mj-lt"/>
                <a:ea typeface="Noto Serif CJK SC"/>
                <a:cs typeface="Lohit Devanagari"/>
              </a:rPr>
              <a:t>	Результаты однофакторного дисперсионного анализа (ANOVA) показывают очень маленькое </a:t>
            </a:r>
            <a:r>
              <a:rPr lang="ru-RU" sz="2400" b="1" kern="100" dirty="0" smtClean="0">
                <a:effectLst/>
                <a:latin typeface="+mj-lt"/>
                <a:ea typeface="Noto Serif CJK SC"/>
                <a:cs typeface="Lohit Devanagari"/>
              </a:rPr>
              <a:t>p-значение</a:t>
            </a:r>
            <a:r>
              <a:rPr lang="ru-RU" sz="2400" kern="100" dirty="0" smtClean="0">
                <a:effectLst/>
                <a:latin typeface="+mj-lt"/>
                <a:ea typeface="Noto Serif CJK SC"/>
                <a:cs typeface="Lohit Devanagari"/>
              </a:rPr>
              <a:t> (практически нулевое), что говорит о том, что существует статистически значимая разница между средними выручками различных схем доставки. Это подтверждает альтернативную гипотезу о том, что средняя выручка отличается для различных схем доставки.</a:t>
            </a:r>
            <a:endParaRPr lang="ru-RU" sz="2400" kern="100" dirty="0">
              <a:effectLst/>
              <a:latin typeface="+mj-lt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87051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6055" y="665018"/>
            <a:ext cx="10515600" cy="1325563"/>
          </a:xfrm>
        </p:spPr>
        <p:txBody>
          <a:bodyPr/>
          <a:lstStyle/>
          <a:p>
            <a:r>
              <a:rPr lang="ru-RU" dirty="0" smtClean="0"/>
              <a:t>Выводы и рекомендации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9455" y="2075067"/>
            <a:ext cx="112429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400" dirty="0" smtClean="0">
                <a:latin typeface="+mj-lt"/>
              </a:rPr>
              <a:t>Выводы:</a:t>
            </a:r>
            <a:endParaRPr lang="ru-RU" sz="2400" i="0" dirty="0" smtClean="0">
              <a:effectLst/>
              <a:latin typeface="+mj-lt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ru-RU" sz="2400" b="0" i="0" u="sng" dirty="0" smtClean="0">
                <a:effectLst/>
                <a:latin typeface="+mj-lt"/>
              </a:rPr>
              <a:t>Структура продаж</a:t>
            </a:r>
            <a:r>
              <a:rPr lang="ru-RU" sz="2400" b="0" i="0" dirty="0" smtClean="0">
                <a:effectLst/>
                <a:latin typeface="+mj-lt"/>
              </a:rPr>
              <a:t>: Наиболее популярными категориями товаров являются одежда, аксессуары и обувь для женщин, мужчин и детей.</a:t>
            </a:r>
          </a:p>
          <a:p>
            <a:pPr lvl="1"/>
            <a:r>
              <a:rPr lang="ru-RU" sz="2400" dirty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      </a:t>
            </a:r>
            <a:r>
              <a:rPr lang="en-US" sz="2400" dirty="0" smtClean="0">
                <a:latin typeface="+mj-lt"/>
              </a:rPr>
              <a:t>2. </a:t>
            </a:r>
            <a:r>
              <a:rPr lang="ru-RU" sz="2400" b="0" i="0" u="sng" dirty="0" smtClean="0">
                <a:effectLst/>
                <a:latin typeface="+mj-lt"/>
              </a:rPr>
              <a:t>Оценка качества</a:t>
            </a:r>
            <a:r>
              <a:rPr lang="ru-RU" sz="2400" b="0" i="0" dirty="0" smtClean="0">
                <a:effectLst/>
                <a:latin typeface="+mj-lt"/>
              </a:rPr>
              <a:t>: Средние оценки и отзывы могут различаться в 		    	    зависимости от категории товара, что указывает на важность анализа и </a:t>
            </a:r>
            <a:r>
              <a:rPr lang="ru-RU" sz="2400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  	    </a:t>
            </a:r>
            <a:r>
              <a:rPr lang="ru-RU" sz="2400" b="0" i="0" dirty="0" smtClean="0">
                <a:effectLst/>
                <a:latin typeface="+mj-lt"/>
              </a:rPr>
              <a:t>улучшения качества товаров.</a:t>
            </a:r>
          </a:p>
          <a:p>
            <a:pPr lvl="1"/>
            <a:r>
              <a:rPr lang="en-US" sz="2400" b="0" i="0" dirty="0" smtClean="0">
                <a:effectLst/>
                <a:latin typeface="+mj-lt"/>
              </a:rPr>
              <a:t> </a:t>
            </a:r>
            <a:r>
              <a:rPr lang="ru-RU" sz="2400" b="0" i="0" dirty="0" smtClean="0">
                <a:effectLst/>
                <a:latin typeface="+mj-lt"/>
              </a:rPr>
              <a:t>	</a:t>
            </a:r>
            <a:r>
              <a:rPr lang="en-US" sz="2400" b="0" i="0" dirty="0" smtClean="0">
                <a:effectLst/>
                <a:latin typeface="+mj-lt"/>
              </a:rPr>
              <a:t>3. </a:t>
            </a:r>
            <a:r>
              <a:rPr lang="ru-RU" sz="2400" b="0" i="0" u="sng" dirty="0" smtClean="0">
                <a:effectLst/>
                <a:latin typeface="+mj-lt"/>
              </a:rPr>
              <a:t>Сравнение цен и выручки</a:t>
            </a:r>
            <a:r>
              <a:rPr lang="ru-RU" sz="2400" b="0" i="0" dirty="0" smtClean="0">
                <a:effectLst/>
                <a:latin typeface="+mj-lt"/>
              </a:rPr>
              <a:t>: Выявлены статистически значимые различия в 	    	   выручке и средних ценах</a:t>
            </a:r>
            <a:r>
              <a:rPr lang="en-US" sz="2400" dirty="0" smtClean="0">
                <a:latin typeface="+mj-lt"/>
              </a:rPr>
              <a:t> </a:t>
            </a:r>
            <a:r>
              <a:rPr lang="ru-RU" sz="2400" b="0" i="0" dirty="0" smtClean="0">
                <a:effectLst/>
                <a:latin typeface="+mj-lt"/>
              </a:rPr>
              <a:t>для разных схем доставки, что подчеркивает 		   влияние выбора схемы доставки на бизнес.</a:t>
            </a:r>
          </a:p>
        </p:txBody>
      </p:sp>
    </p:spTree>
    <p:extLst>
      <p:ext uri="{BB962C8B-B14F-4D97-AF65-F5344CB8AC3E}">
        <p14:creationId xmlns:p14="http://schemas.microsoft.com/office/powerpoint/2010/main" val="17328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15600" cy="1499616"/>
          </a:xfrm>
        </p:spPr>
        <p:txBody>
          <a:bodyPr/>
          <a:lstStyle/>
          <a:p>
            <a:r>
              <a:rPr lang="ru-RU" dirty="0" smtClean="0"/>
              <a:t>Выводы и рекомендации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4128" y="2084832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0" dirty="0" smtClean="0">
                <a:effectLst/>
                <a:latin typeface="+mj-lt"/>
              </a:rPr>
              <a:t>Рекомендации:</a:t>
            </a:r>
            <a:endParaRPr lang="ru-RU" sz="2400" b="0" i="0" dirty="0" smtClean="0">
              <a:effectLst/>
              <a:latin typeface="+mj-l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ru-RU" sz="2400" b="0" i="0" u="sng" dirty="0" smtClean="0">
                <a:effectLst/>
                <a:latin typeface="+mj-lt"/>
              </a:rPr>
              <a:t>Маркетинг</a:t>
            </a:r>
            <a:r>
              <a:rPr lang="ru-RU" sz="2400" b="0" i="0" dirty="0" smtClean="0">
                <a:effectLst/>
                <a:latin typeface="+mj-lt"/>
              </a:rPr>
              <a:t>: Уделить больше внимания продвижению товаров в категориях с высоким спросом.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400" b="0" i="0" u="sng" dirty="0" smtClean="0">
                <a:effectLst/>
                <a:latin typeface="+mj-lt"/>
              </a:rPr>
              <a:t>Логистика</a:t>
            </a:r>
            <a:r>
              <a:rPr lang="ru-RU" sz="2400" b="0" i="0" dirty="0" smtClean="0">
                <a:effectLst/>
                <a:latin typeface="+mj-lt"/>
              </a:rPr>
              <a:t>: Оптимизировать процессы доставки, исходя из анализа схем доставки.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400" b="0" i="0" u="sng" dirty="0" smtClean="0">
                <a:effectLst/>
                <a:latin typeface="+mj-lt"/>
              </a:rPr>
              <a:t>Отдел качества</a:t>
            </a:r>
            <a:r>
              <a:rPr lang="ru-RU" sz="2400" b="0" i="0" dirty="0" smtClean="0">
                <a:effectLst/>
                <a:latin typeface="+mj-lt"/>
              </a:rPr>
              <a:t>: Улучшить качество товаров на основе анализа оценок и отзывов клиентов.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400" b="0" i="0" u="sng" dirty="0" smtClean="0">
                <a:effectLst/>
                <a:latin typeface="+mj-lt"/>
              </a:rPr>
              <a:t>Финансы</a:t>
            </a:r>
            <a:r>
              <a:rPr lang="ru-RU" sz="2400" b="0" i="0" dirty="0" smtClean="0">
                <a:effectLst/>
                <a:latin typeface="+mj-lt"/>
              </a:rPr>
              <a:t>: Принимать обоснованные решения по ценообразованию и распределению ресурсов, основываясь на аналитических данных.</a:t>
            </a:r>
            <a:endParaRPr lang="ru-RU" sz="24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00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2" y="0"/>
            <a:ext cx="12199151" cy="68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6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Бизнес-задача, стейкхолдеры.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359891"/>
            <a:ext cx="9720073" cy="15655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Оптимизировать ассортимент, повысить конверсию, улучшить пользовательский опыт и привлечь новых клиентов для </a:t>
            </a:r>
            <a:r>
              <a:rPr lang="ru-RU" dirty="0" smtClean="0"/>
              <a:t>руководства магазина, маркетологов, поставщиков и увеличению их доходов </a:t>
            </a:r>
            <a:r>
              <a:rPr lang="ru-RU" dirty="0"/>
              <a:t>от продаж одежды, обуви и аксессуаров на маркетплейсе OZON.</a:t>
            </a:r>
          </a:p>
        </p:txBody>
      </p:sp>
    </p:spTree>
    <p:extLst>
      <p:ext uri="{BB962C8B-B14F-4D97-AF65-F5344CB8AC3E}">
        <p14:creationId xmlns:p14="http://schemas.microsoft.com/office/powerpoint/2010/main" val="27162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27363" cy="1499616"/>
          </a:xfrm>
        </p:spPr>
        <p:txBody>
          <a:bodyPr/>
          <a:lstStyle/>
          <a:p>
            <a:r>
              <a:rPr lang="ru-RU" dirty="0" smtClean="0"/>
              <a:t>Описание данных и их предобработка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39033"/>
              </p:ext>
            </p:extLst>
          </p:nvPr>
        </p:nvGraphicFramePr>
        <p:xfrm>
          <a:off x="950237" y="2084832"/>
          <a:ext cx="10327364" cy="451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7511"/>
                <a:gridCol w="6879853"/>
              </a:tblGrid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Название столбца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Описание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SKU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Уникальный идентификатор продукта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Name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Наименование продукта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Category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Категория продукта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Brand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Бренд продукта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Seller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Продавец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Delivery Scheme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Схема доставки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Balance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Остаток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Comments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Комментарии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Rating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Рейтинг продукта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Price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Цена продукта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Max Price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Максимальная цена продукта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Min Price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Минимальная цена продукта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Average Price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Средняя цена продукта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Sales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Продажи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Revenue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Выручка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Revenue Potential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Потенциальная выручка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Lost Profit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Потерянная прибыль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Days in Stock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Дней на складе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Days with Sales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Дней с продажами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Average if in Stock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Среднее при наличии на складе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URL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URL продукта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Photo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Фотография продукта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Unnamed: 22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Неизвестный столбец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2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Full Category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Полная категория</a:t>
                      </a:r>
                      <a:endParaRPr lang="ru-RU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6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3691" y="669248"/>
            <a:ext cx="10340109" cy="1325563"/>
          </a:xfrm>
        </p:spPr>
        <p:txBody>
          <a:bodyPr/>
          <a:lstStyle/>
          <a:p>
            <a:r>
              <a:rPr lang="ru-RU" dirty="0" smtClean="0"/>
              <a:t>Описание проведенного исследования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4309" y="1994811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Исследование продаж и категорий товаров:</a:t>
            </a:r>
            <a:r>
              <a:rPr lang="ru-RU" sz="2000" dirty="0"/>
              <a:t> </a:t>
            </a:r>
            <a:endParaRPr lang="en-US" sz="2000" dirty="0" smtClean="0"/>
          </a:p>
          <a:p>
            <a:r>
              <a:rPr lang="ru-RU" sz="2000" dirty="0" smtClean="0"/>
              <a:t>Мы </a:t>
            </a:r>
            <a:r>
              <a:rPr lang="ru-RU" sz="2000" dirty="0"/>
              <a:t>анализируем структуру продаж по различным категориям и брендам с помощью группировки данных и вычисления агрегированных показателей, </a:t>
            </a:r>
            <a:r>
              <a:rPr lang="ru-RU" sz="2000" dirty="0" smtClean="0"/>
              <a:t>количество </a:t>
            </a:r>
            <a:r>
              <a:rPr lang="ru-RU" sz="2000" dirty="0"/>
              <a:t>продаж.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84" y="3043863"/>
            <a:ext cx="7334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проведенного исследования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9296" y="2335583"/>
            <a:ext cx="9041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Распределение </a:t>
            </a:r>
            <a:r>
              <a:rPr lang="ru-RU" sz="2400" b="1" dirty="0"/>
              <a:t>продаж по брендам и подсчет количества </a:t>
            </a:r>
            <a:r>
              <a:rPr lang="ru-RU" sz="2400" b="1" dirty="0" smtClean="0"/>
              <a:t>товаров</a:t>
            </a:r>
            <a:endParaRPr lang="en-US" sz="2400" b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17" y="3048000"/>
            <a:ext cx="7315201" cy="35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0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проведенного исследования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80653" y="2330965"/>
            <a:ext cx="6710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effectLst/>
                <a:latin typeface="+mj-lt"/>
                <a:ea typeface="Merriweather"/>
                <a:cs typeface="Merriweather"/>
              </a:rPr>
              <a:t>Распределение </a:t>
            </a:r>
            <a:r>
              <a:rPr lang="ru-RU" sz="2400" b="1" dirty="0" smtClean="0">
                <a:effectLst/>
                <a:latin typeface="+mj-lt"/>
                <a:ea typeface="Merriweather"/>
                <a:cs typeface="Merriweather"/>
              </a:rPr>
              <a:t>средней прибыли по продавцам</a:t>
            </a:r>
            <a:endParaRPr lang="ru-RU" sz="2400" b="1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09" y="3038764"/>
            <a:ext cx="7342909" cy="36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проведенного исследования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4128" y="1847671"/>
            <a:ext cx="9581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0" dirty="0" smtClean="0">
                <a:effectLst/>
                <a:latin typeface="+mj-lt"/>
              </a:rPr>
              <a:t>Оценка качества и отзывов:</a:t>
            </a:r>
            <a:endParaRPr lang="en-US" sz="2400" b="1" i="0" dirty="0" smtClean="0">
              <a:effectLst/>
              <a:latin typeface="+mj-lt"/>
            </a:endParaRPr>
          </a:p>
          <a:p>
            <a:r>
              <a:rPr lang="ru-RU" sz="2400" b="0" i="0" dirty="0" smtClean="0">
                <a:effectLst/>
                <a:latin typeface="+mj-lt"/>
              </a:rPr>
              <a:t>Для оценки качества товаров и пользовательского опыта </a:t>
            </a:r>
            <a:r>
              <a:rPr lang="ru-RU" sz="2400" b="0" i="0" dirty="0" smtClean="0">
                <a:effectLst/>
                <a:latin typeface="+mj-lt"/>
              </a:rPr>
              <a:t>проведен анализ данных </a:t>
            </a:r>
            <a:r>
              <a:rPr lang="ru-RU" sz="2400" b="0" i="0" dirty="0" smtClean="0">
                <a:effectLst/>
                <a:latin typeface="+mj-lt"/>
              </a:rPr>
              <a:t>об оценках и отзывах.</a:t>
            </a:r>
            <a:endParaRPr lang="ru-RU" sz="2400" b="0" i="0" dirty="0">
              <a:effectLst/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45" y="3048000"/>
            <a:ext cx="7333674" cy="35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проведенного исследования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68866" y="2340201"/>
            <a:ext cx="5915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effectLst/>
                <a:latin typeface="+mj-lt"/>
                <a:ea typeface="Noto Serif CJK SC"/>
                <a:cs typeface="Lohit Devanagari"/>
              </a:rPr>
              <a:t>Анализ рейтинга по основным категориям</a:t>
            </a:r>
            <a:endParaRPr lang="ru-RU" sz="24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09" y="3057236"/>
            <a:ext cx="7324436" cy="3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2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проведенного исследования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80520" y="2349437"/>
            <a:ext cx="5110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effectLst/>
                <a:latin typeface="+mj-lt"/>
                <a:ea typeface="Noto Serif CJK SC"/>
                <a:cs typeface="Lohit Devanagari"/>
              </a:rPr>
              <a:t>Анализ распределения цен до 10000</a:t>
            </a:r>
            <a:endParaRPr lang="ru-RU" sz="24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2" y="3075708"/>
            <a:ext cx="7305963" cy="35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5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374</TotalTime>
  <Words>445</Words>
  <Application>Microsoft Office PowerPoint</Application>
  <PresentationFormat>Широкоэкранный</PresentationFormat>
  <Paragraphs>99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Calibri</vt:lpstr>
      <vt:lpstr>Liberation Serif</vt:lpstr>
      <vt:lpstr>Lohit Devanagari</vt:lpstr>
      <vt:lpstr>Merriweather</vt:lpstr>
      <vt:lpstr>Noto Serif CJK SC</vt:lpstr>
      <vt:lpstr>Times New Roman</vt:lpstr>
      <vt:lpstr>Tw Cen MT</vt:lpstr>
      <vt:lpstr>Tw Cen MT Condensed</vt:lpstr>
      <vt:lpstr>Wingdings 3</vt:lpstr>
      <vt:lpstr>Интеграл</vt:lpstr>
      <vt:lpstr>Презентация Дипломной работы</vt:lpstr>
      <vt:lpstr>Бизнес-задача, стейкхолдеры.</vt:lpstr>
      <vt:lpstr>Описание данных и их предобработка</vt:lpstr>
      <vt:lpstr>Описание проведенного исследования</vt:lpstr>
      <vt:lpstr>Описание проведенного исследования</vt:lpstr>
      <vt:lpstr>Описание проведенного исследования</vt:lpstr>
      <vt:lpstr>Описание проведенного исследования</vt:lpstr>
      <vt:lpstr>Описание проведенного исследования</vt:lpstr>
      <vt:lpstr>Описание проведенного исследования</vt:lpstr>
      <vt:lpstr>Описание проведенного исследования</vt:lpstr>
      <vt:lpstr>Вывод:</vt:lpstr>
      <vt:lpstr>Выводы и рекомендации </vt:lpstr>
      <vt:lpstr>Выводы и рекомендации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Дипломной работы</dc:title>
  <dc:creator>Учетная запись Майкрософт</dc:creator>
  <cp:lastModifiedBy>Учетная запись Майкрософт</cp:lastModifiedBy>
  <cp:revision>23</cp:revision>
  <dcterms:created xsi:type="dcterms:W3CDTF">2024-05-05T10:24:07Z</dcterms:created>
  <dcterms:modified xsi:type="dcterms:W3CDTF">2024-05-07T08:57:59Z</dcterms:modified>
</cp:coreProperties>
</file>