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06" r:id="rId5"/>
    <p:sldId id="293" r:id="rId6"/>
    <p:sldId id="304" r:id="rId7"/>
    <p:sldId id="289" r:id="rId8"/>
    <p:sldId id="307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940" autoAdjust="0"/>
  </p:normalViewPr>
  <p:slideViewPr>
    <p:cSldViewPr snapToGrid="0">
      <p:cViewPr varScale="1">
        <p:scale>
          <a:sx n="99" d="100"/>
          <a:sy n="99" d="100"/>
        </p:scale>
        <p:origin x="103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80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26D88-E194-44B4-A203-0DAE8DF2CBA6}" type="datetimeFigureOut">
              <a:rPr lang="sv-SE" smtClean="0"/>
              <a:t>2018-06-14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A3675-7206-44ED-9034-1B6638E8FA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8729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1E5C5-309F-4E1F-9114-CD69A7CC6B08}" type="datetimeFigureOut">
              <a:rPr lang="sv-SE" smtClean="0"/>
              <a:t>2018-06-14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0ECE3-131F-4AD2-9BCD-B1E6E5118EA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01070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Both</a:t>
            </a:r>
            <a:r>
              <a:rPr lang="sv-SE" dirty="0"/>
              <a:t> R and </a:t>
            </a:r>
            <a:r>
              <a:rPr lang="sv-SE" dirty="0" err="1"/>
              <a:t>Python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their</a:t>
            </a:r>
            <a:r>
              <a:rPr lang="sv-SE" dirty="0"/>
              <a:t> </a:t>
            </a:r>
            <a:r>
              <a:rPr lang="sv-SE" dirty="0" err="1"/>
              <a:t>advantages</a:t>
            </a:r>
            <a:r>
              <a:rPr lang="sv-SE" dirty="0"/>
              <a:t>, </a:t>
            </a:r>
            <a:r>
              <a:rPr lang="sv-SE" dirty="0" err="1"/>
              <a:t>knowing</a:t>
            </a:r>
            <a:r>
              <a:rPr lang="sv-SE" dirty="0"/>
              <a:t>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helps</a:t>
            </a:r>
            <a:r>
              <a:rPr lang="sv-SE" dirty="0"/>
              <a:t> a Data Scientist </a:t>
            </a:r>
            <a:r>
              <a:rPr lang="sv-SE" dirty="0" err="1"/>
              <a:t>choosing</a:t>
            </a:r>
            <a:r>
              <a:rPr lang="sv-SE" dirty="0"/>
              <a:t> the optimal </a:t>
            </a:r>
            <a:r>
              <a:rPr lang="sv-SE" dirty="0" err="1"/>
              <a:t>tool</a:t>
            </a:r>
            <a:r>
              <a:rPr lang="sv-SE" dirty="0"/>
              <a:t> for </a:t>
            </a:r>
            <a:r>
              <a:rPr lang="sv-SE" dirty="0" err="1"/>
              <a:t>each</a:t>
            </a:r>
            <a:r>
              <a:rPr lang="sv-SE" dirty="0"/>
              <a:t> task. </a:t>
            </a:r>
            <a:r>
              <a:rPr lang="sv-SE" dirty="0" err="1"/>
              <a:t>Today</a:t>
            </a:r>
            <a:r>
              <a:rPr lang="sv-SE" dirty="0"/>
              <a:t> </a:t>
            </a:r>
            <a:r>
              <a:rPr lang="sv-SE" dirty="0" err="1"/>
              <a:t>I’ll</a:t>
            </a:r>
            <a:r>
              <a:rPr lang="sv-SE" dirty="0"/>
              <a:t> go </a:t>
            </a:r>
            <a:r>
              <a:rPr lang="sv-SE" dirty="0" err="1"/>
              <a:t>through</a:t>
            </a:r>
            <a:r>
              <a:rPr lang="sv-SE" dirty="0"/>
              <a:t> parts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tidyverse</a:t>
            </a:r>
            <a:r>
              <a:rPr lang="sv-SE" dirty="0"/>
              <a:t>.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0ECE3-131F-4AD2-9BCD-B1E6E5118EA9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7596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0ECE3-131F-4AD2-9BCD-B1E6E5118EA9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6404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0ECE3-131F-4AD2-9BCD-B1E6E5118EA9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4871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9E645BBA-C69F-40C5-9780-129CFE4E0A26}"/>
              </a:ext>
            </a:extLst>
          </p:cNvPr>
          <p:cNvSpPr/>
          <p:nvPr userDrawn="1"/>
        </p:nvSpPr>
        <p:spPr>
          <a:xfrm>
            <a:off x="9864969" y="6224954"/>
            <a:ext cx="2031023" cy="4044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A4F50C19-EA9B-4D8F-B033-A21884602FB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screen">
              <a:alphaModFix amt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13" name="Bildobjekt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9751" y="2833987"/>
            <a:ext cx="5832498" cy="1020687"/>
          </a:xfrm>
          <a:prstGeom prst="rect">
            <a:avLst/>
          </a:prstGeom>
        </p:spPr>
      </p:pic>
      <p:sp>
        <p:nvSpPr>
          <p:cNvPr id="3" name="textruta 2"/>
          <p:cNvSpPr txBox="1"/>
          <p:nvPr userDrawn="1"/>
        </p:nvSpPr>
        <p:spPr>
          <a:xfrm>
            <a:off x="1117600" y="4278357"/>
            <a:ext cx="10007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0" dirty="0">
                <a:solidFill>
                  <a:schemeClr val="bg1"/>
                </a:solidFill>
                <a:latin typeface="+mn-lt"/>
              </a:rPr>
              <a:t>We create a better future through the development of people </a:t>
            </a:r>
            <a:r>
              <a:rPr lang="en-US" sz="1600" b="1" i="0">
                <a:solidFill>
                  <a:schemeClr val="bg1"/>
                </a:solidFill>
                <a:latin typeface="+mn-lt"/>
              </a:rPr>
              <a:t>and technology</a:t>
            </a:r>
            <a:endParaRPr lang="en-US" sz="1600" b="1" i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229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C4499852-BBD0-4994-A10D-3E58C78DC8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screen">
              <a:alphaModFix amt="62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 dirty="0" err="1"/>
              <a:t>Title</a:t>
            </a:r>
            <a:r>
              <a:rPr lang="sv-SE" dirty="0"/>
              <a:t> </a:t>
            </a:r>
            <a:r>
              <a:rPr lang="sv-SE" dirty="0" err="1"/>
              <a:t>here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 i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 err="1"/>
              <a:t>Subtitle</a:t>
            </a:r>
            <a:r>
              <a:rPr lang="sv-SE" dirty="0"/>
              <a:t> </a:t>
            </a:r>
            <a:r>
              <a:rPr lang="sv-SE" dirty="0" err="1"/>
              <a:t>here</a:t>
            </a:r>
            <a:endParaRPr lang="sv-SE" dirty="0"/>
          </a:p>
        </p:txBody>
      </p:sp>
      <p:pic>
        <p:nvPicPr>
          <p:cNvPr id="13" name="Bildobjekt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88180" y="6248400"/>
            <a:ext cx="1956840" cy="34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8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text 4"/>
          <p:cNvSpPr>
            <a:spLocks noGrp="1"/>
          </p:cNvSpPr>
          <p:nvPr>
            <p:ph type="body" sz="quarter" idx="10" hasCustomPrompt="1"/>
          </p:nvPr>
        </p:nvSpPr>
        <p:spPr>
          <a:xfrm>
            <a:off x="835025" y="1538288"/>
            <a:ext cx="10518775" cy="4643437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v-SE" dirty="0" err="1"/>
              <a:t>Lorem</a:t>
            </a:r>
            <a:r>
              <a:rPr lang="sv-SE" dirty="0"/>
              <a:t> </a:t>
            </a:r>
            <a:r>
              <a:rPr lang="sv-SE" dirty="0" err="1"/>
              <a:t>ipsum</a:t>
            </a:r>
            <a:r>
              <a:rPr lang="sv-SE" dirty="0"/>
              <a:t> </a:t>
            </a:r>
            <a:r>
              <a:rPr lang="sv-SE" dirty="0" err="1"/>
              <a:t>dolor</a:t>
            </a:r>
            <a:r>
              <a:rPr lang="sv-SE" dirty="0"/>
              <a:t> </a:t>
            </a:r>
            <a:r>
              <a:rPr lang="sv-SE" dirty="0" err="1"/>
              <a:t>sit</a:t>
            </a:r>
            <a:r>
              <a:rPr lang="sv-SE" dirty="0"/>
              <a:t> </a:t>
            </a:r>
            <a:r>
              <a:rPr lang="sv-SE" dirty="0" err="1"/>
              <a:t>amet</a:t>
            </a:r>
            <a:r>
              <a:rPr lang="sv-SE" dirty="0"/>
              <a:t>, </a:t>
            </a:r>
            <a:r>
              <a:rPr lang="sv-SE" dirty="0" err="1"/>
              <a:t>consectetur</a:t>
            </a:r>
            <a:r>
              <a:rPr lang="sv-SE" dirty="0"/>
              <a:t> </a:t>
            </a:r>
            <a:r>
              <a:rPr lang="sv-SE" dirty="0" err="1"/>
              <a:t>adipiscing</a:t>
            </a:r>
            <a:r>
              <a:rPr lang="sv-SE" dirty="0"/>
              <a:t> elit, sed do </a:t>
            </a:r>
            <a:r>
              <a:rPr lang="sv-SE" dirty="0" err="1"/>
              <a:t>eiusmod</a:t>
            </a:r>
            <a:r>
              <a:rPr lang="sv-SE" dirty="0"/>
              <a:t> </a:t>
            </a:r>
            <a:r>
              <a:rPr lang="sv-SE" dirty="0" err="1"/>
              <a:t>tempor</a:t>
            </a:r>
            <a:r>
              <a:rPr lang="sv-SE" dirty="0"/>
              <a:t> </a:t>
            </a:r>
            <a:r>
              <a:rPr lang="sv-SE" dirty="0" err="1"/>
              <a:t>incididunt</a:t>
            </a:r>
            <a:r>
              <a:rPr lang="sv-SE" dirty="0"/>
              <a:t> ut </a:t>
            </a:r>
            <a:r>
              <a:rPr lang="sv-SE" dirty="0" err="1"/>
              <a:t>labore</a:t>
            </a:r>
            <a:r>
              <a:rPr lang="sv-SE" dirty="0"/>
              <a:t> et </a:t>
            </a:r>
            <a:r>
              <a:rPr lang="sv-SE" dirty="0" err="1"/>
              <a:t>dolore</a:t>
            </a:r>
            <a:r>
              <a:rPr lang="sv-SE" dirty="0"/>
              <a:t> </a:t>
            </a:r>
            <a:r>
              <a:rPr lang="sv-SE" dirty="0" err="1"/>
              <a:t>magna</a:t>
            </a:r>
            <a:r>
              <a:rPr lang="sv-SE" dirty="0"/>
              <a:t> </a:t>
            </a:r>
            <a:r>
              <a:rPr lang="sv-SE" dirty="0" err="1"/>
              <a:t>aliqua</a:t>
            </a:r>
            <a:r>
              <a:rPr lang="sv-SE" dirty="0"/>
              <a:t>.</a:t>
            </a:r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489856" y="435429"/>
            <a:ext cx="11225894" cy="917801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sv-SE" dirty="0" err="1"/>
              <a:t>Title</a:t>
            </a:r>
            <a:r>
              <a:rPr lang="sv-SE" dirty="0"/>
              <a:t> </a:t>
            </a:r>
            <a:r>
              <a:rPr lang="sv-SE" dirty="0" err="1"/>
              <a:t>here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9635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>
            <a:extLst>
              <a:ext uri="{FF2B5EF4-FFF2-40B4-BE49-F238E27FC236}">
                <a16:creationId xmlns:a16="http://schemas.microsoft.com/office/drawing/2014/main" id="{B3DD93B6-3AFC-4D2D-B539-B786F028909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screen">
              <a:alphaModFix amt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ubrik 1"/>
          <p:cNvSpPr>
            <a:spLocks noGrp="1"/>
          </p:cNvSpPr>
          <p:nvPr>
            <p:ph type="title" hasCustomPrompt="1"/>
          </p:nvPr>
        </p:nvSpPr>
        <p:spPr>
          <a:xfrm>
            <a:off x="1188357" y="3610429"/>
            <a:ext cx="9797143" cy="1012371"/>
          </a:xfrm>
        </p:spPr>
        <p:txBody>
          <a:bodyPr anchor="t">
            <a:normAutofit/>
          </a:bodyPr>
          <a:lstStyle>
            <a:lvl1pPr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 dirty="0" err="1"/>
              <a:t>Section</a:t>
            </a:r>
            <a:r>
              <a:rPr lang="sv-SE" dirty="0"/>
              <a:t> </a:t>
            </a:r>
            <a:r>
              <a:rPr lang="sv-SE" dirty="0" err="1"/>
              <a:t>heading</a:t>
            </a:r>
            <a:endParaRPr lang="sv-SE" dirty="0"/>
          </a:p>
        </p:txBody>
      </p:sp>
      <p:sp>
        <p:nvSpPr>
          <p:cNvPr id="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188356" y="4684344"/>
            <a:ext cx="9797143" cy="1399933"/>
          </a:xfrm>
        </p:spPr>
        <p:txBody>
          <a:bodyPr>
            <a:norm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 err="1"/>
              <a:t>Subtitle</a:t>
            </a:r>
            <a:r>
              <a:rPr lang="sv-SE" dirty="0"/>
              <a:t> </a:t>
            </a:r>
            <a:r>
              <a:rPr lang="sv-SE" dirty="0" err="1"/>
              <a:t>here</a:t>
            </a:r>
            <a:endParaRPr lang="sv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3DEA64CF-4C85-4D6B-A29E-E881F89CABC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88180" y="6248400"/>
            <a:ext cx="1956840" cy="34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9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text 5"/>
          <p:cNvSpPr>
            <a:spLocks noGrp="1"/>
          </p:cNvSpPr>
          <p:nvPr>
            <p:ph type="body" sz="quarter" idx="10" hasCustomPrompt="1"/>
          </p:nvPr>
        </p:nvSpPr>
        <p:spPr>
          <a:xfrm>
            <a:off x="1318847" y="2715358"/>
            <a:ext cx="9408258" cy="247918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i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 dirty="0"/>
              <a:t>”</a:t>
            </a:r>
            <a:r>
              <a:rPr lang="sv-SE" dirty="0" err="1"/>
              <a:t>Lorem</a:t>
            </a:r>
            <a:r>
              <a:rPr lang="sv-SE" dirty="0"/>
              <a:t> </a:t>
            </a:r>
            <a:r>
              <a:rPr lang="sv-SE" dirty="0" err="1"/>
              <a:t>ipsum</a:t>
            </a:r>
            <a:r>
              <a:rPr lang="sv-SE" dirty="0"/>
              <a:t> </a:t>
            </a:r>
            <a:r>
              <a:rPr lang="sv-SE" dirty="0" err="1"/>
              <a:t>dolor</a:t>
            </a:r>
            <a:r>
              <a:rPr lang="sv-SE" dirty="0"/>
              <a:t> </a:t>
            </a:r>
            <a:r>
              <a:rPr lang="sv-SE" dirty="0" err="1"/>
              <a:t>sit</a:t>
            </a:r>
            <a:r>
              <a:rPr lang="sv-SE" dirty="0"/>
              <a:t> </a:t>
            </a:r>
            <a:r>
              <a:rPr lang="sv-SE" dirty="0" err="1"/>
              <a:t>amet</a:t>
            </a:r>
            <a:r>
              <a:rPr lang="sv-SE" dirty="0"/>
              <a:t>, </a:t>
            </a:r>
            <a:r>
              <a:rPr lang="sv-SE" dirty="0" err="1"/>
              <a:t>consectetur</a:t>
            </a:r>
            <a:r>
              <a:rPr lang="sv-SE" dirty="0"/>
              <a:t> </a:t>
            </a:r>
            <a:r>
              <a:rPr lang="sv-SE" dirty="0" err="1"/>
              <a:t>adipiscing</a:t>
            </a:r>
            <a:r>
              <a:rPr lang="sv-SE" dirty="0"/>
              <a:t> elit, sed do </a:t>
            </a:r>
            <a:r>
              <a:rPr lang="sv-SE" dirty="0" err="1"/>
              <a:t>eiusmod</a:t>
            </a:r>
            <a:r>
              <a:rPr lang="sv-SE" dirty="0"/>
              <a:t> </a:t>
            </a:r>
            <a:r>
              <a:rPr lang="sv-SE" dirty="0" err="1"/>
              <a:t>tempor</a:t>
            </a:r>
            <a:r>
              <a:rPr lang="sv-SE" dirty="0"/>
              <a:t> </a:t>
            </a:r>
            <a:r>
              <a:rPr lang="sv-SE" dirty="0" err="1"/>
              <a:t>incididunt</a:t>
            </a:r>
            <a:r>
              <a:rPr lang="sv-SE" dirty="0"/>
              <a:t> ut </a:t>
            </a:r>
            <a:r>
              <a:rPr lang="sv-SE" dirty="0" err="1"/>
              <a:t>labore</a:t>
            </a:r>
            <a:r>
              <a:rPr lang="sv-SE" dirty="0"/>
              <a:t> et </a:t>
            </a:r>
            <a:r>
              <a:rPr lang="sv-SE" dirty="0" err="1"/>
              <a:t>dolore</a:t>
            </a:r>
            <a:r>
              <a:rPr lang="sv-SE" dirty="0"/>
              <a:t> </a:t>
            </a:r>
            <a:r>
              <a:rPr lang="sv-SE" dirty="0" err="1"/>
              <a:t>magna</a:t>
            </a:r>
            <a:r>
              <a:rPr lang="sv-SE" dirty="0"/>
              <a:t> </a:t>
            </a:r>
            <a:r>
              <a:rPr lang="sv-SE" dirty="0" err="1"/>
              <a:t>aliqua</a:t>
            </a:r>
            <a:r>
              <a:rPr lang="sv-SE" dirty="0"/>
              <a:t>.”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766AAA9A-F05B-49CA-A203-BA7409B358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88180" y="6248400"/>
            <a:ext cx="1956840" cy="34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2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052638"/>
            <a:ext cx="3959225" cy="4805362"/>
          </a:xfrm>
          <a:solidFill>
            <a:schemeClr val="bg2"/>
          </a:solidFill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400" i="1">
                <a:solidFill>
                  <a:schemeClr val="tx2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"Click on the icon in the                      middle to add a picture."</a:t>
            </a:r>
            <a:endParaRPr lang="sv-SE" dirty="0"/>
          </a:p>
        </p:txBody>
      </p:sp>
      <p:sp>
        <p:nvSpPr>
          <p:cNvPr id="17" name="Platshållare för bild 7"/>
          <p:cNvSpPr>
            <a:spLocks noGrp="1"/>
          </p:cNvSpPr>
          <p:nvPr>
            <p:ph type="pic" sz="quarter" idx="11" hasCustomPrompt="1"/>
          </p:nvPr>
        </p:nvSpPr>
        <p:spPr>
          <a:xfrm>
            <a:off x="8232775" y="2052638"/>
            <a:ext cx="3959225" cy="4805362"/>
          </a:xfrm>
          <a:solidFill>
            <a:schemeClr val="bg2"/>
          </a:solidFill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400" i="1">
                <a:solidFill>
                  <a:schemeClr val="tx2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"Click on the icon in the                      middle to add a picture."</a:t>
            </a:r>
            <a:endParaRPr lang="sv-SE" dirty="0"/>
          </a:p>
        </p:txBody>
      </p:sp>
      <p:sp>
        <p:nvSpPr>
          <p:cNvPr id="18" name="Platshållare för bild 7"/>
          <p:cNvSpPr>
            <a:spLocks noGrp="1"/>
          </p:cNvSpPr>
          <p:nvPr>
            <p:ph type="pic" sz="quarter" idx="12" hasCustomPrompt="1"/>
          </p:nvPr>
        </p:nvSpPr>
        <p:spPr>
          <a:xfrm>
            <a:off x="4116387" y="2052638"/>
            <a:ext cx="3959225" cy="4805362"/>
          </a:xfrm>
          <a:solidFill>
            <a:schemeClr val="bg2"/>
          </a:solidFill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400" i="1">
                <a:solidFill>
                  <a:schemeClr val="tx2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"Click on the icon in the                      middle to add a picture."</a:t>
            </a:r>
            <a:endParaRPr lang="sv-SE" dirty="0"/>
          </a:p>
        </p:txBody>
      </p:sp>
      <p:sp>
        <p:nvSpPr>
          <p:cNvPr id="9" name="Rubrik 1"/>
          <p:cNvSpPr>
            <a:spLocks noGrp="1"/>
          </p:cNvSpPr>
          <p:nvPr>
            <p:ph type="title" hasCustomPrompt="1"/>
          </p:nvPr>
        </p:nvSpPr>
        <p:spPr>
          <a:xfrm>
            <a:off x="489857" y="435429"/>
            <a:ext cx="11149693" cy="621846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sv-SE" dirty="0" err="1"/>
              <a:t>Title</a:t>
            </a:r>
            <a:r>
              <a:rPr lang="sv-SE" dirty="0"/>
              <a:t> </a:t>
            </a:r>
            <a:r>
              <a:rPr lang="sv-SE" dirty="0" err="1"/>
              <a:t>here</a:t>
            </a:r>
            <a:endParaRPr lang="sv-SE" dirty="0"/>
          </a:p>
        </p:txBody>
      </p:sp>
      <p:sp>
        <p:nvSpPr>
          <p:cNvPr id="10" name="Platshållare för text 3"/>
          <p:cNvSpPr>
            <a:spLocks noGrp="1"/>
          </p:cNvSpPr>
          <p:nvPr>
            <p:ph type="body" sz="quarter" idx="13" hasCustomPrompt="1"/>
          </p:nvPr>
        </p:nvSpPr>
        <p:spPr>
          <a:xfrm>
            <a:off x="490537" y="1090613"/>
            <a:ext cx="11149013" cy="681037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v-SE" dirty="0" err="1"/>
              <a:t>Lorem</a:t>
            </a:r>
            <a:r>
              <a:rPr lang="sv-SE" dirty="0"/>
              <a:t> </a:t>
            </a:r>
            <a:r>
              <a:rPr lang="sv-SE" dirty="0" err="1"/>
              <a:t>ipsum</a:t>
            </a:r>
            <a:r>
              <a:rPr lang="sv-SE" dirty="0"/>
              <a:t> </a:t>
            </a:r>
            <a:r>
              <a:rPr lang="sv-SE" dirty="0" err="1"/>
              <a:t>dolor</a:t>
            </a:r>
            <a:r>
              <a:rPr lang="sv-SE" dirty="0"/>
              <a:t> </a:t>
            </a:r>
            <a:r>
              <a:rPr lang="sv-SE" dirty="0" err="1"/>
              <a:t>sit</a:t>
            </a:r>
            <a:r>
              <a:rPr lang="sv-SE" dirty="0"/>
              <a:t> </a:t>
            </a:r>
            <a:r>
              <a:rPr lang="sv-SE" dirty="0" err="1"/>
              <a:t>amet</a:t>
            </a:r>
            <a:r>
              <a:rPr lang="sv-SE" dirty="0"/>
              <a:t>, </a:t>
            </a:r>
            <a:r>
              <a:rPr lang="sv-SE" dirty="0" err="1"/>
              <a:t>consectetur</a:t>
            </a:r>
            <a:r>
              <a:rPr lang="sv-SE" dirty="0"/>
              <a:t> </a:t>
            </a:r>
            <a:r>
              <a:rPr lang="sv-SE" dirty="0" err="1"/>
              <a:t>adipiscing</a:t>
            </a:r>
            <a:r>
              <a:rPr lang="sv-SE" dirty="0"/>
              <a:t> elit, sed do </a:t>
            </a:r>
            <a:r>
              <a:rPr lang="sv-SE" dirty="0" err="1"/>
              <a:t>eiusmod</a:t>
            </a:r>
            <a:r>
              <a:rPr lang="sv-SE" dirty="0"/>
              <a:t> </a:t>
            </a:r>
            <a:r>
              <a:rPr lang="sv-SE" dirty="0" err="1"/>
              <a:t>tempor</a:t>
            </a:r>
            <a:r>
              <a:rPr lang="sv-SE" dirty="0"/>
              <a:t> </a:t>
            </a:r>
            <a:r>
              <a:rPr lang="sv-SE" dirty="0" err="1"/>
              <a:t>incididunt</a:t>
            </a:r>
            <a:r>
              <a:rPr lang="sv-SE" dirty="0"/>
              <a:t> ut </a:t>
            </a:r>
            <a:r>
              <a:rPr lang="sv-SE" dirty="0" err="1"/>
              <a:t>labore</a:t>
            </a:r>
            <a:r>
              <a:rPr lang="sv-SE" dirty="0"/>
              <a:t> et </a:t>
            </a:r>
            <a:r>
              <a:rPr lang="sv-SE" dirty="0" err="1"/>
              <a:t>dolore</a:t>
            </a:r>
            <a:r>
              <a:rPr lang="sv-SE" dirty="0"/>
              <a:t> </a:t>
            </a:r>
            <a:r>
              <a:rPr lang="sv-SE" dirty="0" err="1"/>
              <a:t>magna</a:t>
            </a:r>
            <a:r>
              <a:rPr lang="sv-SE" dirty="0"/>
              <a:t> </a:t>
            </a:r>
            <a:r>
              <a:rPr lang="sv-SE" dirty="0" err="1"/>
              <a:t>aliqua</a:t>
            </a:r>
            <a:r>
              <a:rPr lang="sv-SE" dirty="0"/>
              <a:t>.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F0627443-5D08-4907-A044-8B4840C19D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89434" y="6259286"/>
            <a:ext cx="1954286" cy="3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8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titles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1"/>
          <p:cNvSpPr>
            <a:spLocks noGrp="1"/>
          </p:cNvSpPr>
          <p:nvPr>
            <p:ph type="title" hasCustomPrompt="1"/>
          </p:nvPr>
        </p:nvSpPr>
        <p:spPr>
          <a:xfrm>
            <a:off x="489857" y="435429"/>
            <a:ext cx="11187112" cy="621846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sv-SE" dirty="0" err="1"/>
              <a:t>Title</a:t>
            </a:r>
            <a:r>
              <a:rPr lang="sv-SE" dirty="0"/>
              <a:t> </a:t>
            </a:r>
            <a:r>
              <a:rPr lang="sv-SE" dirty="0" err="1"/>
              <a:t>here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490538" y="3933826"/>
            <a:ext cx="3368985" cy="647700"/>
          </a:xfrm>
        </p:spPr>
        <p:txBody>
          <a:bodyPr>
            <a:normAutofit/>
          </a:bodyPr>
          <a:lstStyle>
            <a:lvl1pPr marL="0" indent="0" algn="ctr">
              <a:buNone/>
              <a:defRPr sz="1800" b="1" i="0">
                <a:latin typeface="+mj-lt"/>
              </a:defRPr>
            </a:lvl1pPr>
          </a:lstStyle>
          <a:p>
            <a:pPr lvl="0"/>
            <a:r>
              <a:rPr lang="sv-SE" dirty="0" err="1"/>
              <a:t>Subtitle</a:t>
            </a:r>
            <a:r>
              <a:rPr lang="sv-SE" dirty="0"/>
              <a:t> </a:t>
            </a:r>
            <a:r>
              <a:rPr lang="sv-SE" dirty="0" err="1"/>
              <a:t>here</a:t>
            </a:r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15" hasCustomPrompt="1"/>
          </p:nvPr>
        </p:nvSpPr>
        <p:spPr>
          <a:xfrm>
            <a:off x="489857" y="4581527"/>
            <a:ext cx="3377293" cy="1666874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600"/>
            </a:lvl1pPr>
          </a:lstStyle>
          <a:p>
            <a:pPr lvl="0"/>
            <a:r>
              <a:rPr lang="sv-SE" dirty="0" err="1"/>
              <a:t>Lorem</a:t>
            </a:r>
            <a:r>
              <a:rPr lang="sv-SE" dirty="0"/>
              <a:t> </a:t>
            </a:r>
            <a:r>
              <a:rPr lang="sv-SE" dirty="0" err="1"/>
              <a:t>ipsum</a:t>
            </a:r>
            <a:r>
              <a:rPr lang="sv-SE" dirty="0"/>
              <a:t> </a:t>
            </a:r>
            <a:r>
              <a:rPr lang="sv-SE" dirty="0" err="1"/>
              <a:t>dolor</a:t>
            </a:r>
            <a:r>
              <a:rPr lang="sv-SE" dirty="0"/>
              <a:t> </a:t>
            </a:r>
            <a:r>
              <a:rPr lang="sv-SE" dirty="0" err="1"/>
              <a:t>sit</a:t>
            </a:r>
            <a:r>
              <a:rPr lang="sv-SE" dirty="0"/>
              <a:t> </a:t>
            </a:r>
            <a:r>
              <a:rPr lang="sv-SE" dirty="0" err="1"/>
              <a:t>amet</a:t>
            </a:r>
            <a:r>
              <a:rPr lang="sv-SE" dirty="0"/>
              <a:t>, </a:t>
            </a:r>
            <a:r>
              <a:rPr lang="sv-SE" dirty="0" err="1"/>
              <a:t>consectetur</a:t>
            </a:r>
            <a:r>
              <a:rPr lang="sv-SE" dirty="0"/>
              <a:t> </a:t>
            </a:r>
            <a:r>
              <a:rPr lang="sv-SE" dirty="0" err="1"/>
              <a:t>adipiscing</a:t>
            </a:r>
            <a:r>
              <a:rPr lang="sv-SE" dirty="0"/>
              <a:t> elit, sed do </a:t>
            </a:r>
            <a:r>
              <a:rPr lang="sv-SE" dirty="0" err="1"/>
              <a:t>eiusmod</a:t>
            </a:r>
            <a:r>
              <a:rPr lang="sv-SE" dirty="0"/>
              <a:t> </a:t>
            </a:r>
            <a:r>
              <a:rPr lang="sv-SE" dirty="0" err="1"/>
              <a:t>tempor</a:t>
            </a:r>
            <a:r>
              <a:rPr lang="sv-SE" dirty="0"/>
              <a:t> </a:t>
            </a:r>
            <a:r>
              <a:rPr lang="sv-SE" dirty="0" err="1"/>
              <a:t>incididunt</a:t>
            </a:r>
            <a:r>
              <a:rPr lang="sv-SE" dirty="0"/>
              <a:t> ut </a:t>
            </a:r>
            <a:r>
              <a:rPr lang="sv-SE" dirty="0" err="1"/>
              <a:t>labore</a:t>
            </a:r>
            <a:r>
              <a:rPr lang="sv-SE" dirty="0"/>
              <a:t> et </a:t>
            </a:r>
            <a:r>
              <a:rPr lang="sv-SE" dirty="0" err="1"/>
              <a:t>dolore</a:t>
            </a:r>
            <a:r>
              <a:rPr lang="sv-SE" dirty="0"/>
              <a:t> </a:t>
            </a:r>
            <a:r>
              <a:rPr lang="sv-SE" dirty="0" err="1"/>
              <a:t>magna</a:t>
            </a:r>
            <a:r>
              <a:rPr lang="sv-SE" dirty="0"/>
              <a:t> </a:t>
            </a:r>
            <a:r>
              <a:rPr lang="sv-SE" dirty="0" err="1"/>
              <a:t>aliqua</a:t>
            </a:r>
            <a:r>
              <a:rPr lang="sv-SE" dirty="0"/>
              <a:t>.</a:t>
            </a:r>
          </a:p>
          <a:p>
            <a:pPr lvl="0"/>
            <a:endParaRPr lang="sv-SE" dirty="0"/>
          </a:p>
        </p:txBody>
      </p:sp>
      <p:sp>
        <p:nvSpPr>
          <p:cNvPr id="13" name="Platshållare för 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8291512" y="3933826"/>
            <a:ext cx="3368985" cy="647700"/>
          </a:xfrm>
        </p:spPr>
        <p:txBody>
          <a:bodyPr>
            <a:normAutofit/>
          </a:bodyPr>
          <a:lstStyle>
            <a:lvl1pPr marL="0" indent="0" algn="ctr">
              <a:buNone/>
              <a:defRPr sz="1800" b="1" i="0">
                <a:latin typeface="+mj-lt"/>
              </a:defRPr>
            </a:lvl1pPr>
          </a:lstStyle>
          <a:p>
            <a:pPr lvl="0"/>
            <a:r>
              <a:rPr lang="sv-SE" dirty="0" err="1"/>
              <a:t>Subtitle</a:t>
            </a:r>
            <a:r>
              <a:rPr lang="sv-SE" dirty="0"/>
              <a:t> </a:t>
            </a:r>
            <a:r>
              <a:rPr lang="sv-SE" dirty="0" err="1"/>
              <a:t>here</a:t>
            </a:r>
            <a:endParaRPr lang="sv-SE" dirty="0"/>
          </a:p>
        </p:txBody>
      </p:sp>
      <p:sp>
        <p:nvSpPr>
          <p:cNvPr id="14" name="Platshållare för text 4"/>
          <p:cNvSpPr>
            <a:spLocks noGrp="1"/>
          </p:cNvSpPr>
          <p:nvPr>
            <p:ph type="body" sz="quarter" idx="17" hasCustomPrompt="1"/>
          </p:nvPr>
        </p:nvSpPr>
        <p:spPr>
          <a:xfrm>
            <a:off x="8290831" y="4581527"/>
            <a:ext cx="3377293" cy="1666874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600"/>
            </a:lvl1pPr>
          </a:lstStyle>
          <a:p>
            <a:pPr lvl="0"/>
            <a:r>
              <a:rPr lang="sv-SE" dirty="0" err="1"/>
              <a:t>Lorem</a:t>
            </a:r>
            <a:r>
              <a:rPr lang="sv-SE" dirty="0"/>
              <a:t> </a:t>
            </a:r>
            <a:r>
              <a:rPr lang="sv-SE" dirty="0" err="1"/>
              <a:t>ipsum</a:t>
            </a:r>
            <a:r>
              <a:rPr lang="sv-SE" dirty="0"/>
              <a:t> </a:t>
            </a:r>
            <a:r>
              <a:rPr lang="sv-SE" dirty="0" err="1"/>
              <a:t>dolor</a:t>
            </a:r>
            <a:r>
              <a:rPr lang="sv-SE" dirty="0"/>
              <a:t> </a:t>
            </a:r>
            <a:r>
              <a:rPr lang="sv-SE" dirty="0" err="1"/>
              <a:t>sit</a:t>
            </a:r>
            <a:r>
              <a:rPr lang="sv-SE" dirty="0"/>
              <a:t> </a:t>
            </a:r>
            <a:r>
              <a:rPr lang="sv-SE" dirty="0" err="1"/>
              <a:t>amet</a:t>
            </a:r>
            <a:r>
              <a:rPr lang="sv-SE" dirty="0"/>
              <a:t>, </a:t>
            </a:r>
            <a:r>
              <a:rPr lang="sv-SE" dirty="0" err="1"/>
              <a:t>consectetur</a:t>
            </a:r>
            <a:r>
              <a:rPr lang="sv-SE" dirty="0"/>
              <a:t> </a:t>
            </a:r>
            <a:r>
              <a:rPr lang="sv-SE" dirty="0" err="1"/>
              <a:t>adipiscing</a:t>
            </a:r>
            <a:r>
              <a:rPr lang="sv-SE" dirty="0"/>
              <a:t> elit, sed do </a:t>
            </a:r>
            <a:r>
              <a:rPr lang="sv-SE" dirty="0" err="1"/>
              <a:t>eiusmod</a:t>
            </a:r>
            <a:r>
              <a:rPr lang="sv-SE" dirty="0"/>
              <a:t> </a:t>
            </a:r>
            <a:r>
              <a:rPr lang="sv-SE" dirty="0" err="1"/>
              <a:t>tempor</a:t>
            </a:r>
            <a:r>
              <a:rPr lang="sv-SE" dirty="0"/>
              <a:t> </a:t>
            </a:r>
            <a:r>
              <a:rPr lang="sv-SE" dirty="0" err="1"/>
              <a:t>incididunt</a:t>
            </a:r>
            <a:r>
              <a:rPr lang="sv-SE" dirty="0"/>
              <a:t> ut </a:t>
            </a:r>
            <a:r>
              <a:rPr lang="sv-SE" dirty="0" err="1"/>
              <a:t>labore</a:t>
            </a:r>
            <a:r>
              <a:rPr lang="sv-SE" dirty="0"/>
              <a:t> et </a:t>
            </a:r>
            <a:r>
              <a:rPr lang="sv-SE" dirty="0" err="1"/>
              <a:t>dolore</a:t>
            </a:r>
            <a:r>
              <a:rPr lang="sv-SE" dirty="0"/>
              <a:t> </a:t>
            </a:r>
            <a:r>
              <a:rPr lang="sv-SE" dirty="0" err="1"/>
              <a:t>magna</a:t>
            </a:r>
            <a:r>
              <a:rPr lang="sv-SE" dirty="0"/>
              <a:t> </a:t>
            </a:r>
            <a:r>
              <a:rPr lang="sv-SE" dirty="0" err="1"/>
              <a:t>aliqua</a:t>
            </a:r>
            <a:r>
              <a:rPr lang="sv-SE" dirty="0"/>
              <a:t>.</a:t>
            </a:r>
          </a:p>
          <a:p>
            <a:pPr lvl="0"/>
            <a:endParaRPr lang="sv-SE" dirty="0"/>
          </a:p>
        </p:txBody>
      </p:sp>
      <p:sp>
        <p:nvSpPr>
          <p:cNvPr id="15" name="Platshållare för text 2"/>
          <p:cNvSpPr>
            <a:spLocks noGrp="1"/>
          </p:cNvSpPr>
          <p:nvPr>
            <p:ph type="body" sz="quarter" idx="18" hasCustomPrompt="1"/>
          </p:nvPr>
        </p:nvSpPr>
        <p:spPr>
          <a:xfrm>
            <a:off x="4425310" y="3933826"/>
            <a:ext cx="3368985" cy="647700"/>
          </a:xfrm>
        </p:spPr>
        <p:txBody>
          <a:bodyPr>
            <a:normAutofit/>
          </a:bodyPr>
          <a:lstStyle>
            <a:lvl1pPr marL="0" indent="0" algn="ctr">
              <a:buNone/>
              <a:defRPr sz="1800" b="1" i="0">
                <a:latin typeface="+mj-lt"/>
              </a:defRPr>
            </a:lvl1pPr>
          </a:lstStyle>
          <a:p>
            <a:pPr lvl="0"/>
            <a:r>
              <a:rPr lang="sv-SE" dirty="0" err="1"/>
              <a:t>Subtitle</a:t>
            </a:r>
            <a:r>
              <a:rPr lang="sv-SE" dirty="0"/>
              <a:t> </a:t>
            </a:r>
            <a:r>
              <a:rPr lang="sv-SE" dirty="0" err="1"/>
              <a:t>here</a:t>
            </a:r>
            <a:endParaRPr lang="sv-SE" dirty="0"/>
          </a:p>
        </p:txBody>
      </p:sp>
      <p:sp>
        <p:nvSpPr>
          <p:cNvPr id="16" name="Platshållare för text 4"/>
          <p:cNvSpPr>
            <a:spLocks noGrp="1"/>
          </p:cNvSpPr>
          <p:nvPr>
            <p:ph type="body" sz="quarter" idx="19" hasCustomPrompt="1"/>
          </p:nvPr>
        </p:nvSpPr>
        <p:spPr>
          <a:xfrm>
            <a:off x="4424629" y="4581527"/>
            <a:ext cx="3377293" cy="1666874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600"/>
            </a:lvl1pPr>
          </a:lstStyle>
          <a:p>
            <a:pPr lvl="0"/>
            <a:r>
              <a:rPr lang="sv-SE" dirty="0" err="1"/>
              <a:t>Lorem</a:t>
            </a:r>
            <a:r>
              <a:rPr lang="sv-SE" dirty="0"/>
              <a:t> </a:t>
            </a:r>
            <a:r>
              <a:rPr lang="sv-SE" dirty="0" err="1"/>
              <a:t>ipsum</a:t>
            </a:r>
            <a:r>
              <a:rPr lang="sv-SE" dirty="0"/>
              <a:t> </a:t>
            </a:r>
            <a:r>
              <a:rPr lang="sv-SE" dirty="0" err="1"/>
              <a:t>dolor</a:t>
            </a:r>
            <a:r>
              <a:rPr lang="sv-SE" dirty="0"/>
              <a:t> </a:t>
            </a:r>
            <a:r>
              <a:rPr lang="sv-SE" dirty="0" err="1"/>
              <a:t>sit</a:t>
            </a:r>
            <a:r>
              <a:rPr lang="sv-SE" dirty="0"/>
              <a:t> </a:t>
            </a:r>
            <a:r>
              <a:rPr lang="sv-SE" dirty="0" err="1"/>
              <a:t>amet</a:t>
            </a:r>
            <a:r>
              <a:rPr lang="sv-SE" dirty="0"/>
              <a:t>, </a:t>
            </a:r>
            <a:r>
              <a:rPr lang="sv-SE" dirty="0" err="1"/>
              <a:t>consectetur</a:t>
            </a:r>
            <a:r>
              <a:rPr lang="sv-SE" dirty="0"/>
              <a:t> </a:t>
            </a:r>
            <a:r>
              <a:rPr lang="sv-SE" dirty="0" err="1"/>
              <a:t>adipiscing</a:t>
            </a:r>
            <a:r>
              <a:rPr lang="sv-SE" dirty="0"/>
              <a:t> elit, sed do </a:t>
            </a:r>
            <a:r>
              <a:rPr lang="sv-SE" dirty="0" err="1"/>
              <a:t>eiusmod</a:t>
            </a:r>
            <a:r>
              <a:rPr lang="sv-SE" dirty="0"/>
              <a:t> </a:t>
            </a:r>
            <a:r>
              <a:rPr lang="sv-SE" dirty="0" err="1"/>
              <a:t>tempor</a:t>
            </a:r>
            <a:r>
              <a:rPr lang="sv-SE" dirty="0"/>
              <a:t> </a:t>
            </a:r>
            <a:r>
              <a:rPr lang="sv-SE" dirty="0" err="1"/>
              <a:t>incididunt</a:t>
            </a:r>
            <a:r>
              <a:rPr lang="sv-SE" dirty="0"/>
              <a:t> ut </a:t>
            </a:r>
            <a:r>
              <a:rPr lang="sv-SE" dirty="0" err="1"/>
              <a:t>labore</a:t>
            </a:r>
            <a:r>
              <a:rPr lang="sv-SE" dirty="0"/>
              <a:t> et </a:t>
            </a:r>
            <a:r>
              <a:rPr lang="sv-SE" dirty="0" err="1"/>
              <a:t>dolore</a:t>
            </a:r>
            <a:r>
              <a:rPr lang="sv-SE" dirty="0"/>
              <a:t> </a:t>
            </a:r>
            <a:r>
              <a:rPr lang="sv-SE" dirty="0" err="1"/>
              <a:t>magna</a:t>
            </a:r>
            <a:r>
              <a:rPr lang="sv-SE" dirty="0"/>
              <a:t> </a:t>
            </a:r>
            <a:r>
              <a:rPr lang="sv-SE" dirty="0" err="1"/>
              <a:t>aliqua</a:t>
            </a:r>
            <a:r>
              <a:rPr lang="sv-SE" dirty="0"/>
              <a:t>.</a:t>
            </a:r>
          </a:p>
          <a:p>
            <a:pPr lvl="0"/>
            <a:endParaRPr lang="sv-SE" dirty="0"/>
          </a:p>
        </p:txBody>
      </p:sp>
      <p:sp>
        <p:nvSpPr>
          <p:cNvPr id="7" name="Platshållare för bild 6"/>
          <p:cNvSpPr>
            <a:spLocks noGrp="1"/>
          </p:cNvSpPr>
          <p:nvPr>
            <p:ph type="pic" sz="quarter" idx="20" hasCustomPrompt="1"/>
          </p:nvPr>
        </p:nvSpPr>
        <p:spPr>
          <a:xfrm>
            <a:off x="490538" y="1304925"/>
            <a:ext cx="3376612" cy="2486025"/>
          </a:xfrm>
          <a:solidFill>
            <a:schemeClr val="bg2"/>
          </a:solidFill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400" i="1">
                <a:solidFill>
                  <a:schemeClr val="tx2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"Click on the icon in the          middle to add a picture."</a:t>
            </a:r>
            <a:endParaRPr lang="sv-SE" dirty="0"/>
          </a:p>
        </p:txBody>
      </p:sp>
      <p:sp>
        <p:nvSpPr>
          <p:cNvPr id="19" name="Platshållare för bild 6"/>
          <p:cNvSpPr>
            <a:spLocks noGrp="1"/>
          </p:cNvSpPr>
          <p:nvPr>
            <p:ph type="pic" sz="quarter" idx="21" hasCustomPrompt="1"/>
          </p:nvPr>
        </p:nvSpPr>
        <p:spPr>
          <a:xfrm>
            <a:off x="4425310" y="1304924"/>
            <a:ext cx="3376612" cy="2486025"/>
          </a:xfrm>
          <a:solidFill>
            <a:schemeClr val="bg2"/>
          </a:solidFill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400" i="1">
                <a:solidFill>
                  <a:schemeClr val="tx2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"Click on the icon in the           middle to add a picture."</a:t>
            </a:r>
            <a:endParaRPr lang="sv-SE" dirty="0"/>
          </a:p>
        </p:txBody>
      </p:sp>
      <p:sp>
        <p:nvSpPr>
          <p:cNvPr id="20" name="Platshållare för bild 6"/>
          <p:cNvSpPr>
            <a:spLocks noGrp="1"/>
          </p:cNvSpPr>
          <p:nvPr>
            <p:ph type="pic" sz="quarter" idx="22" hasCustomPrompt="1"/>
          </p:nvPr>
        </p:nvSpPr>
        <p:spPr>
          <a:xfrm>
            <a:off x="8300357" y="1304923"/>
            <a:ext cx="3376612" cy="2486025"/>
          </a:xfrm>
          <a:solidFill>
            <a:schemeClr val="bg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400" i="1">
                <a:solidFill>
                  <a:schemeClr val="tx2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"Click on the icon in the           middle to add a picture."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1611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>
            <a:extLst>
              <a:ext uri="{FF2B5EF4-FFF2-40B4-BE49-F238E27FC236}">
                <a16:creationId xmlns:a16="http://schemas.microsoft.com/office/drawing/2014/main" id="{96215E55-1814-4AED-AC76-67E38D9C1D7D}"/>
              </a:ext>
            </a:extLst>
          </p:cNvPr>
          <p:cNvSpPr/>
          <p:nvPr userDrawn="1"/>
        </p:nvSpPr>
        <p:spPr>
          <a:xfrm>
            <a:off x="9864969" y="6224954"/>
            <a:ext cx="2031023" cy="4044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7F51C68C-27E9-4891-B175-6025BC802F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screen">
              <a:alphaModFix amt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5" name="Bildobjekt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9751" y="2833987"/>
            <a:ext cx="5832498" cy="102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5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A70307DA-2442-4A35-946B-2425326B9217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89434" y="6248400"/>
            <a:ext cx="1954286" cy="3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8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0" r:id="rId3"/>
    <p:sldLayoutId id="2147483685" r:id="rId4"/>
    <p:sldLayoutId id="2147483686" r:id="rId5"/>
    <p:sldLayoutId id="2147483676" r:id="rId6"/>
    <p:sldLayoutId id="2147483707" r:id="rId7"/>
    <p:sldLayoutId id="214748365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4ds.had.co.nz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reativecommons.org/licenses/by-nc-nd/3.0/us/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text 1">
            <a:extLst>
              <a:ext uri="{FF2B5EF4-FFF2-40B4-BE49-F238E27FC236}">
                <a16:creationId xmlns:a16="http://schemas.microsoft.com/office/drawing/2014/main" id="{34BE6A02-9A62-42EC-A800-A806CD360A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3415" y="1030288"/>
            <a:ext cx="10518775" cy="46434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sv-SE" dirty="0" err="1"/>
              <a:t>Download</a:t>
            </a:r>
            <a:r>
              <a:rPr lang="sv-SE" dirty="0"/>
              <a:t> and </a:t>
            </a:r>
            <a:r>
              <a:rPr lang="sv-SE" dirty="0" err="1"/>
              <a:t>install</a:t>
            </a:r>
            <a:r>
              <a:rPr lang="sv-SE" dirty="0"/>
              <a:t> R from https://cran.r-project.org/</a:t>
            </a:r>
          </a:p>
          <a:p>
            <a:pPr>
              <a:lnSpc>
                <a:spcPct val="150000"/>
              </a:lnSpc>
            </a:pPr>
            <a:r>
              <a:rPr lang="sv-SE" dirty="0" err="1"/>
              <a:t>Download</a:t>
            </a:r>
            <a:r>
              <a:rPr lang="sv-SE" dirty="0"/>
              <a:t> and </a:t>
            </a:r>
            <a:r>
              <a:rPr lang="sv-SE" dirty="0" err="1"/>
              <a:t>install</a:t>
            </a:r>
            <a:r>
              <a:rPr lang="sv-SE" dirty="0"/>
              <a:t> </a:t>
            </a:r>
            <a:r>
              <a:rPr lang="sv-SE" dirty="0" err="1"/>
              <a:t>RStudio</a:t>
            </a:r>
            <a:r>
              <a:rPr lang="sv-SE" dirty="0"/>
              <a:t> from https://www.rstudio.com/</a:t>
            </a:r>
          </a:p>
          <a:p>
            <a:pPr>
              <a:lnSpc>
                <a:spcPct val="150000"/>
              </a:lnSpc>
            </a:pPr>
            <a:r>
              <a:rPr lang="sv-SE" dirty="0" err="1"/>
              <a:t>Open</a:t>
            </a:r>
            <a:r>
              <a:rPr lang="sv-SE" dirty="0"/>
              <a:t> </a:t>
            </a:r>
            <a:r>
              <a:rPr lang="sv-SE" dirty="0" err="1"/>
              <a:t>RStudio</a:t>
            </a:r>
            <a:r>
              <a:rPr lang="sv-SE" dirty="0"/>
              <a:t> and </a:t>
            </a:r>
            <a:r>
              <a:rPr lang="sv-SE" dirty="0" err="1"/>
              <a:t>run</a:t>
            </a:r>
            <a:r>
              <a:rPr lang="sv-SE" dirty="0"/>
              <a:t> </a:t>
            </a:r>
            <a:r>
              <a:rPr lang="sv-SE" b="1" i="1" dirty="0" err="1"/>
              <a:t>install.packages</a:t>
            </a:r>
            <a:r>
              <a:rPr lang="sv-SE" b="1" i="1" dirty="0"/>
              <a:t>(”</a:t>
            </a:r>
            <a:r>
              <a:rPr lang="sv-SE" b="1" i="1" dirty="0" err="1"/>
              <a:t>tidyverse</a:t>
            </a:r>
            <a:r>
              <a:rPr lang="sv-SE" b="1" i="1" dirty="0"/>
              <a:t>”)</a:t>
            </a:r>
            <a:r>
              <a:rPr lang="sv-SE" dirty="0"/>
              <a:t> to </a:t>
            </a:r>
            <a:r>
              <a:rPr lang="sv-SE" dirty="0" err="1"/>
              <a:t>install</a:t>
            </a:r>
            <a:r>
              <a:rPr lang="sv-SE" dirty="0"/>
              <a:t> the </a:t>
            </a:r>
            <a:r>
              <a:rPr lang="sv-SE" dirty="0" err="1"/>
              <a:t>tidyverse</a:t>
            </a:r>
            <a:r>
              <a:rPr lang="sv-SE" dirty="0"/>
              <a:t> </a:t>
            </a:r>
            <a:r>
              <a:rPr lang="sv-SE" dirty="0" err="1"/>
              <a:t>packages</a:t>
            </a:r>
            <a:endParaRPr lang="sv-SE" dirty="0"/>
          </a:p>
          <a:p>
            <a:pPr>
              <a:lnSpc>
                <a:spcPct val="150000"/>
              </a:lnSpc>
            </a:pPr>
            <a:r>
              <a:rPr lang="sv-SE" dirty="0" err="1"/>
              <a:t>Download</a:t>
            </a:r>
            <a:r>
              <a:rPr lang="sv-SE" dirty="0"/>
              <a:t> or </a:t>
            </a:r>
            <a:r>
              <a:rPr lang="sv-SE" dirty="0" err="1"/>
              <a:t>clone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from: https://github.com/olofgarpinger/hands_on_data_science</a:t>
            </a:r>
          </a:p>
          <a:p>
            <a:pPr>
              <a:lnSpc>
                <a:spcPct val="150000"/>
              </a:lnSpc>
            </a:pPr>
            <a:r>
              <a:rPr lang="sv-SE" dirty="0"/>
              <a:t>Make sure the </a:t>
            </a:r>
            <a:r>
              <a:rPr lang="sv-SE" dirty="0" err="1"/>
              <a:t>files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in the same folder</a:t>
            </a:r>
          </a:p>
          <a:p>
            <a:pPr marL="742950" lvl="1" indent="-285750">
              <a:lnSpc>
                <a:spcPct val="150000"/>
              </a:lnSpc>
            </a:pPr>
            <a:r>
              <a:rPr lang="sv-SE" dirty="0"/>
              <a:t>Note </a:t>
            </a:r>
            <a:r>
              <a:rPr lang="sv-SE" dirty="0" err="1"/>
              <a:t>that</a:t>
            </a:r>
            <a:r>
              <a:rPr lang="sv-SE" dirty="0"/>
              <a:t> the presentation </a:t>
            </a:r>
            <a:r>
              <a:rPr lang="sv-SE" dirty="0" err="1"/>
              <a:t>slides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available</a:t>
            </a:r>
            <a:r>
              <a:rPr lang="sv-SE" dirty="0"/>
              <a:t> </a:t>
            </a:r>
            <a:r>
              <a:rPr lang="sv-SE" dirty="0" err="1"/>
              <a:t>there</a:t>
            </a:r>
            <a:r>
              <a:rPr lang="sv-SE" dirty="0"/>
              <a:t> </a:t>
            </a:r>
            <a:r>
              <a:rPr lang="sv-SE" dirty="0" err="1"/>
              <a:t>too</a:t>
            </a:r>
            <a:endParaRPr lang="sv-SE" dirty="0"/>
          </a:p>
          <a:p>
            <a:pPr marL="285750" indent="-285750">
              <a:lnSpc>
                <a:spcPct val="150000"/>
              </a:lnSpc>
            </a:pPr>
            <a:r>
              <a:rPr lang="sv-SE" dirty="0" err="1"/>
              <a:t>Navigate</a:t>
            </a:r>
            <a:r>
              <a:rPr lang="sv-SE" dirty="0"/>
              <a:t> to the </a:t>
            </a:r>
            <a:r>
              <a:rPr lang="sv-SE" dirty="0" err="1"/>
              <a:t>downloaded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and </a:t>
            </a:r>
            <a:r>
              <a:rPr lang="sv-SE" dirty="0" err="1"/>
              <a:t>open</a:t>
            </a:r>
            <a:r>
              <a:rPr lang="sv-SE" dirty="0"/>
              <a:t> the .</a:t>
            </a:r>
            <a:r>
              <a:rPr lang="sv-SE" dirty="0" err="1"/>
              <a:t>Rproj</a:t>
            </a:r>
            <a:r>
              <a:rPr lang="sv-SE" dirty="0"/>
              <a:t> </a:t>
            </a:r>
            <a:r>
              <a:rPr lang="sv-SE" dirty="0" err="1"/>
              <a:t>file</a:t>
            </a:r>
            <a:r>
              <a:rPr lang="sv-SE" dirty="0"/>
              <a:t> </a:t>
            </a:r>
          </a:p>
          <a:p>
            <a:pPr marL="285750" indent="-285750">
              <a:lnSpc>
                <a:spcPct val="150000"/>
              </a:lnSpc>
            </a:pPr>
            <a:r>
              <a:rPr lang="sv-SE" dirty="0"/>
              <a:t>In </a:t>
            </a:r>
            <a:r>
              <a:rPr lang="sv-SE" dirty="0" err="1"/>
              <a:t>RStudio</a:t>
            </a:r>
            <a:r>
              <a:rPr lang="sv-SE" dirty="0"/>
              <a:t>, </a:t>
            </a:r>
            <a:r>
              <a:rPr lang="sv-SE" dirty="0" err="1"/>
              <a:t>open</a:t>
            </a:r>
            <a:r>
              <a:rPr lang="sv-SE" dirty="0"/>
              <a:t> </a:t>
            </a:r>
            <a:r>
              <a:rPr lang="sv-SE" dirty="0" err="1"/>
              <a:t>file</a:t>
            </a:r>
            <a:r>
              <a:rPr lang="sv-SE" dirty="0"/>
              <a:t> ”</a:t>
            </a:r>
            <a:r>
              <a:rPr lang="en-US" dirty="0" err="1"/>
              <a:t>getting_started_with_R.R</a:t>
            </a:r>
            <a:r>
              <a:rPr lang="sv-SE" dirty="0"/>
              <a:t>”</a:t>
            </a:r>
          </a:p>
          <a:p>
            <a:endParaRPr lang="sv-SE" dirty="0"/>
          </a:p>
        </p:txBody>
      </p:sp>
      <p:sp>
        <p:nvSpPr>
          <p:cNvPr id="3" name="Rubrik 2">
            <a:extLst>
              <a:ext uri="{FF2B5EF4-FFF2-40B4-BE49-F238E27FC236}">
                <a16:creationId xmlns:a16="http://schemas.microsoft.com/office/drawing/2014/main" id="{35087001-D20C-465A-9552-8E2861989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6" y="435430"/>
            <a:ext cx="11225894" cy="470504"/>
          </a:xfrm>
        </p:spPr>
        <p:txBody>
          <a:bodyPr/>
          <a:lstStyle/>
          <a:p>
            <a:r>
              <a:rPr lang="sv-SE" dirty="0"/>
              <a:t>If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to </a:t>
            </a:r>
            <a:r>
              <a:rPr lang="sv-SE" dirty="0" err="1"/>
              <a:t>code</a:t>
            </a:r>
            <a:r>
              <a:rPr lang="sv-SE" dirty="0"/>
              <a:t> </a:t>
            </a:r>
            <a:r>
              <a:rPr lang="sv-SE" dirty="0" err="1"/>
              <a:t>along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tonight’s</a:t>
            </a:r>
            <a:r>
              <a:rPr lang="sv-SE" dirty="0"/>
              <a:t> 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70553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v-SE" dirty="0" err="1"/>
              <a:t>Getting</a:t>
            </a:r>
            <a:r>
              <a:rPr lang="sv-SE" dirty="0"/>
              <a:t> </a:t>
            </a:r>
            <a:r>
              <a:rPr lang="sv-SE" dirty="0" err="1"/>
              <a:t>started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R</a:t>
            </a:r>
            <a:br>
              <a:rPr lang="sv-SE" dirty="0"/>
            </a:br>
            <a:r>
              <a:rPr lang="sv-SE" sz="2800" dirty="0"/>
              <a:t>Hands on Data Science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sv-SE" sz="1600" dirty="0"/>
              <a:t>Olof Rännbäck-Garpinger</a:t>
            </a:r>
          </a:p>
        </p:txBody>
      </p:sp>
    </p:spTree>
    <p:extLst>
      <p:ext uri="{BB962C8B-B14F-4D97-AF65-F5344CB8AC3E}">
        <p14:creationId xmlns:p14="http://schemas.microsoft.com/office/powerpoint/2010/main" val="4175125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>
            <a:extLst>
              <a:ext uri="{FF2B5EF4-FFF2-40B4-BE49-F238E27FC236}">
                <a16:creationId xmlns:a16="http://schemas.microsoft.com/office/drawing/2014/main" id="{491FA05C-384C-4DED-9C2B-4BC66E9C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About</a:t>
            </a:r>
            <a:r>
              <a:rPr lang="sv-SE" dirty="0"/>
              <a:t> R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4E4672E3-7796-4039-8DCB-A840F305F3C6}"/>
              </a:ext>
            </a:extLst>
          </p:cNvPr>
          <p:cNvSpPr txBox="1"/>
          <p:nvPr/>
        </p:nvSpPr>
        <p:spPr>
          <a:xfrm>
            <a:off x="539846" y="986529"/>
            <a:ext cx="7176653" cy="4317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sv-SE" sz="1600" dirty="0" err="1"/>
              <a:t>Language</a:t>
            </a:r>
            <a:r>
              <a:rPr lang="sv-SE" sz="1600" dirty="0"/>
              <a:t> and </a:t>
            </a:r>
            <a:r>
              <a:rPr lang="sv-SE" sz="1600" dirty="0" err="1"/>
              <a:t>environment</a:t>
            </a:r>
            <a:r>
              <a:rPr lang="sv-SE" sz="1600" dirty="0"/>
              <a:t> for </a:t>
            </a:r>
            <a:r>
              <a:rPr lang="sv-SE" sz="1600" dirty="0" err="1"/>
              <a:t>statistical</a:t>
            </a:r>
            <a:r>
              <a:rPr lang="sv-SE" sz="1600" dirty="0"/>
              <a:t> </a:t>
            </a:r>
            <a:r>
              <a:rPr lang="sv-SE" sz="1600" dirty="0" err="1"/>
              <a:t>computing</a:t>
            </a:r>
            <a:r>
              <a:rPr lang="sv-SE" sz="1600" dirty="0"/>
              <a:t> and </a:t>
            </a:r>
            <a:r>
              <a:rPr lang="sv-SE" sz="1600" dirty="0" err="1"/>
              <a:t>graphics</a:t>
            </a:r>
            <a:endParaRPr lang="sv-SE" sz="1600" dirty="0"/>
          </a:p>
          <a:p>
            <a:pPr marL="8001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sv-SE" sz="1600" dirty="0" err="1"/>
              <a:t>Roughly</a:t>
            </a:r>
            <a:r>
              <a:rPr lang="sv-SE" sz="1600" dirty="0"/>
              <a:t> 20 </a:t>
            </a:r>
            <a:r>
              <a:rPr lang="sv-SE" sz="1600" dirty="0" err="1"/>
              <a:t>years</a:t>
            </a:r>
            <a:r>
              <a:rPr lang="sv-SE" sz="1600" dirty="0"/>
              <a:t> old</a:t>
            </a:r>
          </a:p>
          <a:p>
            <a:pPr marL="3429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sv-SE" sz="1600" dirty="0" err="1"/>
              <a:t>Free</a:t>
            </a:r>
            <a:endParaRPr lang="sv-SE" sz="1600" dirty="0"/>
          </a:p>
          <a:p>
            <a:pPr marL="8001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sv-SE" sz="1600" dirty="0" err="1"/>
              <a:t>Download</a:t>
            </a:r>
            <a:r>
              <a:rPr lang="sv-SE" sz="1600" dirty="0"/>
              <a:t> from: https://cran.r-project.org/</a:t>
            </a:r>
          </a:p>
          <a:p>
            <a:pPr marL="3429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sv-SE" sz="1600" dirty="0"/>
              <a:t>Most </a:t>
            </a:r>
            <a:r>
              <a:rPr lang="sv-SE" sz="1600" dirty="0" err="1"/>
              <a:t>often</a:t>
            </a:r>
            <a:r>
              <a:rPr lang="sv-SE" sz="1600" dirty="0"/>
              <a:t> </a:t>
            </a:r>
            <a:r>
              <a:rPr lang="sv-SE" sz="1600" dirty="0" err="1"/>
              <a:t>used</a:t>
            </a:r>
            <a:r>
              <a:rPr lang="sv-SE" sz="1600" dirty="0"/>
              <a:t> </a:t>
            </a:r>
            <a:r>
              <a:rPr lang="sv-SE" sz="1600" dirty="0" err="1"/>
              <a:t>together</a:t>
            </a:r>
            <a:r>
              <a:rPr lang="sv-SE" sz="1600" dirty="0"/>
              <a:t> </a:t>
            </a:r>
            <a:r>
              <a:rPr lang="sv-SE" sz="1600" dirty="0" err="1"/>
              <a:t>with</a:t>
            </a:r>
            <a:r>
              <a:rPr lang="sv-SE" sz="1600" dirty="0"/>
              <a:t> the </a:t>
            </a:r>
            <a:r>
              <a:rPr lang="sv-SE" sz="1600" dirty="0" err="1"/>
              <a:t>RStudio</a:t>
            </a:r>
            <a:r>
              <a:rPr lang="sv-SE" sz="1600" dirty="0"/>
              <a:t> IDE</a:t>
            </a:r>
          </a:p>
          <a:p>
            <a:pPr marL="8001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sv-SE" sz="1600" dirty="0" err="1"/>
              <a:t>Download</a:t>
            </a:r>
            <a:r>
              <a:rPr lang="sv-SE" sz="1600" dirty="0"/>
              <a:t> from: https://www.rstudio.com/</a:t>
            </a:r>
          </a:p>
          <a:p>
            <a:pPr marL="3429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sv-SE" sz="1600" dirty="0" err="1"/>
              <a:t>Large</a:t>
            </a:r>
            <a:r>
              <a:rPr lang="sv-SE" sz="1600" dirty="0"/>
              <a:t> </a:t>
            </a:r>
            <a:r>
              <a:rPr lang="sv-SE" sz="1600" dirty="0" err="1"/>
              <a:t>number</a:t>
            </a:r>
            <a:r>
              <a:rPr lang="sv-SE" sz="1600" dirty="0"/>
              <a:t> </a:t>
            </a:r>
            <a:r>
              <a:rPr lang="sv-SE" sz="1600" dirty="0" err="1"/>
              <a:t>of</a:t>
            </a:r>
            <a:r>
              <a:rPr lang="sv-SE" sz="1600" dirty="0"/>
              <a:t> </a:t>
            </a:r>
            <a:r>
              <a:rPr lang="sv-SE" sz="1600" dirty="0" err="1"/>
              <a:t>packages</a:t>
            </a:r>
            <a:r>
              <a:rPr lang="sv-SE" sz="1600" dirty="0"/>
              <a:t> </a:t>
            </a:r>
          </a:p>
          <a:p>
            <a:pPr marL="8001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sv-SE" sz="1600" dirty="0" err="1"/>
              <a:t>Statistics</a:t>
            </a:r>
            <a:r>
              <a:rPr lang="sv-SE" sz="1600" dirty="0"/>
              <a:t>, </a:t>
            </a:r>
            <a:r>
              <a:rPr lang="sv-SE" sz="1600" dirty="0" err="1"/>
              <a:t>Machine</a:t>
            </a:r>
            <a:r>
              <a:rPr lang="sv-SE" sz="1600" dirty="0"/>
              <a:t> Learning, </a:t>
            </a:r>
            <a:r>
              <a:rPr lang="sv-SE" sz="1600" dirty="0" err="1"/>
              <a:t>Visualization</a:t>
            </a:r>
            <a:r>
              <a:rPr lang="sv-SE" sz="1600" dirty="0"/>
              <a:t>, Data Manipulation, etc.</a:t>
            </a:r>
          </a:p>
          <a:p>
            <a:pPr marL="3429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sv-SE" sz="1600" dirty="0" err="1"/>
              <a:t>Very</a:t>
            </a:r>
            <a:r>
              <a:rPr lang="sv-SE" sz="1600" dirty="0"/>
              <a:t> </a:t>
            </a:r>
            <a:r>
              <a:rPr lang="sv-SE" sz="1600" dirty="0" err="1"/>
              <a:t>popular</a:t>
            </a:r>
            <a:r>
              <a:rPr lang="sv-SE" sz="1600" dirty="0"/>
              <a:t> </a:t>
            </a:r>
            <a:r>
              <a:rPr lang="sv-SE" sz="1600" dirty="0" err="1"/>
              <a:t>among</a:t>
            </a:r>
            <a:r>
              <a:rPr lang="sv-SE" sz="1600" dirty="0"/>
              <a:t> Data Scientists</a:t>
            </a:r>
          </a:p>
          <a:p>
            <a:pPr marL="8001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sv-SE" sz="1600" dirty="0" err="1"/>
              <a:t>Much</a:t>
            </a:r>
            <a:r>
              <a:rPr lang="sv-SE" sz="1600" dirty="0"/>
              <a:t> </a:t>
            </a:r>
            <a:r>
              <a:rPr lang="sv-SE" sz="1600" dirty="0" err="1"/>
              <a:t>thanks</a:t>
            </a:r>
            <a:r>
              <a:rPr lang="sv-SE" sz="1600" dirty="0"/>
              <a:t> to…</a:t>
            </a:r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A00A9BE2-B211-4D46-9CF8-DDEEE4339E2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6489" y="260328"/>
            <a:ext cx="4095087" cy="54360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29715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>
            <a:extLst>
              <a:ext uri="{FF2B5EF4-FFF2-40B4-BE49-F238E27FC236}">
                <a16:creationId xmlns:a16="http://schemas.microsoft.com/office/drawing/2014/main" id="{491FA05C-384C-4DED-9C2B-4BC66E9C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</a:t>
            </a:r>
            <a:r>
              <a:rPr lang="sv-SE" dirty="0" err="1"/>
              <a:t>Tidyverse</a:t>
            </a:r>
            <a:endParaRPr lang="sv-SE" dirty="0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EC9CC80F-11AD-48DD-8B42-55BEE1A0CE65}"/>
              </a:ext>
            </a:extLst>
          </p:cNvPr>
          <p:cNvSpPr txBox="1"/>
          <p:nvPr/>
        </p:nvSpPr>
        <p:spPr>
          <a:xfrm>
            <a:off x="662584" y="1006763"/>
            <a:ext cx="7913525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/>
              <a:t>A </a:t>
            </a:r>
            <a:r>
              <a:rPr lang="sv-SE" dirty="0" err="1"/>
              <a:t>collection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R </a:t>
            </a:r>
            <a:r>
              <a:rPr lang="sv-SE" dirty="0" err="1"/>
              <a:t>packages</a:t>
            </a:r>
            <a:r>
              <a:rPr lang="sv-SE" dirty="0"/>
              <a:t> for Data Science </a:t>
            </a:r>
            <a:r>
              <a:rPr lang="sv-SE" dirty="0" err="1"/>
              <a:t>sharing</a:t>
            </a:r>
            <a:r>
              <a:rPr lang="sv-SE" dirty="0"/>
              <a:t> the same </a:t>
            </a:r>
            <a:r>
              <a:rPr lang="sv-SE" dirty="0" err="1"/>
              <a:t>philosophy</a:t>
            </a:r>
            <a:endParaRPr lang="sv-S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/>
              <a:t>A modern </a:t>
            </a:r>
            <a:r>
              <a:rPr lang="sv-SE" dirty="0" err="1"/>
              <a:t>take</a:t>
            </a:r>
            <a:r>
              <a:rPr lang="sv-SE" dirty="0"/>
              <a:t> on </a:t>
            </a:r>
            <a:r>
              <a:rPr lang="sv-SE" dirty="0" err="1"/>
              <a:t>many</a:t>
            </a:r>
            <a:r>
              <a:rPr lang="sv-SE" dirty="0"/>
              <a:t> original R </a:t>
            </a:r>
            <a:r>
              <a:rPr lang="sv-SE" dirty="0" err="1"/>
              <a:t>functions</a:t>
            </a:r>
            <a:r>
              <a:rPr lang="sv-SE" dirty="0"/>
              <a:t>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400" dirty="0"/>
              <a:t>Reading </a:t>
            </a:r>
            <a:r>
              <a:rPr lang="sv-SE" sz="1400" dirty="0" err="1"/>
              <a:t>rectangular</a:t>
            </a:r>
            <a:r>
              <a:rPr lang="sv-SE" sz="1400" dirty="0"/>
              <a:t> data (</a:t>
            </a:r>
            <a:r>
              <a:rPr lang="sv-SE" sz="1400" b="1" dirty="0" err="1"/>
              <a:t>readr</a:t>
            </a:r>
            <a:r>
              <a:rPr lang="sv-SE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400" dirty="0"/>
              <a:t>Data </a:t>
            </a:r>
            <a:r>
              <a:rPr lang="sv-SE" sz="1400" dirty="0" err="1"/>
              <a:t>frames</a:t>
            </a:r>
            <a:r>
              <a:rPr lang="sv-SE" sz="1400" dirty="0"/>
              <a:t>: (</a:t>
            </a:r>
            <a:r>
              <a:rPr lang="sv-SE" sz="1400" b="1" dirty="0" err="1"/>
              <a:t>tibble</a:t>
            </a:r>
            <a:r>
              <a:rPr lang="sv-SE" sz="1400" dirty="0"/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400" dirty="0"/>
              <a:t>Data manipulation: (</a:t>
            </a:r>
            <a:r>
              <a:rPr lang="sv-SE" sz="1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dplyr</a:t>
            </a:r>
            <a:r>
              <a:rPr lang="sv-SE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400" dirty="0" err="1"/>
              <a:t>Visualizations</a:t>
            </a:r>
            <a:r>
              <a:rPr lang="sv-SE" sz="1400" dirty="0"/>
              <a:t>: (</a:t>
            </a:r>
            <a:r>
              <a:rPr lang="sv-SE" sz="1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ggplot2</a:t>
            </a:r>
            <a:r>
              <a:rPr lang="sv-SE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400" dirty="0"/>
              <a:t>Data </a:t>
            </a:r>
            <a:r>
              <a:rPr lang="sv-SE" sz="1400" dirty="0" err="1"/>
              <a:t>tidying</a:t>
            </a:r>
            <a:r>
              <a:rPr lang="sv-SE" sz="1400" dirty="0"/>
              <a:t>: (</a:t>
            </a:r>
            <a:r>
              <a:rPr lang="sv-SE" sz="1400" b="1" dirty="0" err="1"/>
              <a:t>tidyr</a:t>
            </a:r>
            <a:r>
              <a:rPr lang="sv-SE" sz="1400" dirty="0"/>
              <a:t>)</a:t>
            </a:r>
            <a:endParaRPr lang="sv-SE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400" dirty="0"/>
              <a:t>Iteration: (</a:t>
            </a:r>
            <a:r>
              <a:rPr lang="sv-SE" sz="1400" b="1" dirty="0" err="1"/>
              <a:t>purrr</a:t>
            </a:r>
            <a:r>
              <a:rPr lang="sv-SE" sz="1400" dirty="0"/>
              <a:t>)</a:t>
            </a:r>
            <a:endParaRPr lang="sv-SE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400" dirty="0" err="1"/>
              <a:t>Modeling</a:t>
            </a:r>
            <a:r>
              <a:rPr lang="sv-SE" sz="1400" dirty="0"/>
              <a:t>: (</a:t>
            </a:r>
            <a:r>
              <a:rPr lang="sv-SE" sz="1400" b="1" dirty="0" err="1"/>
              <a:t>modelr</a:t>
            </a:r>
            <a:r>
              <a:rPr lang="sv-SE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400" dirty="0" err="1"/>
              <a:t>etc</a:t>
            </a:r>
            <a:r>
              <a:rPr lang="sv-SE" sz="1400" dirty="0"/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err="1"/>
              <a:t>Pedagogically</a:t>
            </a:r>
            <a:r>
              <a:rPr lang="sv-SE" dirty="0"/>
              <a:t> </a:t>
            </a:r>
            <a:r>
              <a:rPr lang="sv-SE" dirty="0" err="1"/>
              <a:t>explained</a:t>
            </a:r>
            <a:r>
              <a:rPr lang="sv-SE" dirty="0"/>
              <a:t> in ”R For Data Science”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400" dirty="0" err="1"/>
              <a:t>Free</a:t>
            </a:r>
            <a:r>
              <a:rPr lang="sv-SE" sz="1400" dirty="0"/>
              <a:t> e-</a:t>
            </a:r>
            <a:r>
              <a:rPr lang="sv-SE" sz="1400" dirty="0" err="1"/>
              <a:t>book</a:t>
            </a:r>
            <a:r>
              <a:rPr lang="sv-SE" sz="1400" dirty="0"/>
              <a:t> at </a:t>
            </a:r>
            <a:r>
              <a:rPr lang="sv-SE" sz="1400" dirty="0">
                <a:hlinkClick r:id="rId3"/>
              </a:rPr>
              <a:t>http://r4ds.had.co.nz/</a:t>
            </a:r>
            <a:endParaRPr lang="sv-SE" sz="1400" dirty="0"/>
          </a:p>
        </p:txBody>
      </p:sp>
      <p:pic>
        <p:nvPicPr>
          <p:cNvPr id="7" name="Bildobjekt 6">
            <a:hlinkClick r:id="rId3"/>
            <a:extLst>
              <a:ext uri="{FF2B5EF4-FFF2-40B4-BE49-F238E27FC236}">
                <a16:creationId xmlns:a16="http://schemas.microsoft.com/office/drawing/2014/main" id="{5E772FA0-708D-4FE9-90BD-22169D4D17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3192" y="659572"/>
            <a:ext cx="3096616" cy="464492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75640B31-1C20-4DCA-92E0-88B46E521CB6}"/>
              </a:ext>
            </a:extLst>
          </p:cNvPr>
          <p:cNvSpPr txBox="1"/>
          <p:nvPr/>
        </p:nvSpPr>
        <p:spPr>
          <a:xfrm>
            <a:off x="8916788" y="5528640"/>
            <a:ext cx="27450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>
                <a:hlinkClick r:id="rId3"/>
              </a:rPr>
              <a:t>R for Data Science</a:t>
            </a:r>
            <a:r>
              <a:rPr lang="sv-SE" sz="800" dirty="0"/>
              <a:t> by </a:t>
            </a:r>
            <a:r>
              <a:rPr lang="sv-SE" sz="800" b="1" dirty="0"/>
              <a:t>H. </a:t>
            </a:r>
            <a:r>
              <a:rPr lang="sv-SE" sz="800" b="1" dirty="0" err="1"/>
              <a:t>Wickham</a:t>
            </a:r>
            <a:r>
              <a:rPr lang="sv-SE" sz="800" b="1" dirty="0"/>
              <a:t> </a:t>
            </a:r>
            <a:r>
              <a:rPr lang="sv-SE" sz="800" dirty="0"/>
              <a:t>and </a:t>
            </a:r>
            <a:r>
              <a:rPr lang="sv-SE" sz="800" b="1" dirty="0"/>
              <a:t>G. </a:t>
            </a:r>
            <a:r>
              <a:rPr lang="sv-SE" sz="800" b="1" dirty="0" err="1"/>
              <a:t>Grolemund</a:t>
            </a:r>
            <a:r>
              <a:rPr lang="sv-SE" sz="800" b="1" dirty="0"/>
              <a:t> </a:t>
            </a:r>
          </a:p>
          <a:p>
            <a:r>
              <a:rPr lang="sv-SE" sz="800" dirty="0"/>
              <a:t>is </a:t>
            </a:r>
            <a:r>
              <a:rPr lang="sv-SE" sz="800" dirty="0" err="1"/>
              <a:t>licensed</a:t>
            </a:r>
            <a:r>
              <a:rPr lang="sv-SE" sz="800" dirty="0"/>
              <a:t> under </a:t>
            </a:r>
            <a:r>
              <a:rPr lang="sv-SE" sz="800" dirty="0">
                <a:hlinkClick r:id="rId5"/>
              </a:rPr>
              <a:t>CC BY-NC-ND 3.0 US</a:t>
            </a:r>
            <a:r>
              <a:rPr lang="sv-SE" sz="800" dirty="0"/>
              <a:t>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7973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>
            <a:extLst>
              <a:ext uri="{FF2B5EF4-FFF2-40B4-BE49-F238E27FC236}">
                <a16:creationId xmlns:a16="http://schemas.microsoft.com/office/drawing/2014/main" id="{491FA05C-384C-4DED-9C2B-4BC66E9C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</a:t>
            </a:r>
          </a:p>
        </p:txBody>
      </p:sp>
      <p:grpSp>
        <p:nvGrpSpPr>
          <p:cNvPr id="6" name="Grupp 5">
            <a:extLst>
              <a:ext uri="{FF2B5EF4-FFF2-40B4-BE49-F238E27FC236}">
                <a16:creationId xmlns:a16="http://schemas.microsoft.com/office/drawing/2014/main" id="{E5D153EE-8595-485B-BE4A-CF7605B79A22}"/>
              </a:ext>
            </a:extLst>
          </p:cNvPr>
          <p:cNvGrpSpPr/>
          <p:nvPr/>
        </p:nvGrpSpPr>
        <p:grpSpPr>
          <a:xfrm>
            <a:off x="2508712" y="851388"/>
            <a:ext cx="7174574" cy="4904982"/>
            <a:chOff x="1110728" y="967504"/>
            <a:chExt cx="6329600" cy="4865379"/>
          </a:xfrm>
        </p:grpSpPr>
        <p:sp>
          <p:nvSpPr>
            <p:cNvPr id="9" name="textruta 8">
              <a:extLst>
                <a:ext uri="{FF2B5EF4-FFF2-40B4-BE49-F238E27FC236}">
                  <a16:creationId xmlns:a16="http://schemas.microsoft.com/office/drawing/2014/main" id="{D013B92F-5398-4755-83AA-947FD33F4382}"/>
                </a:ext>
              </a:extLst>
            </p:cNvPr>
            <p:cNvSpPr txBox="1"/>
            <p:nvPr/>
          </p:nvSpPr>
          <p:spPr>
            <a:xfrm>
              <a:off x="2385120" y="967504"/>
              <a:ext cx="3780816" cy="427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200" b="1" dirty="0" err="1">
                  <a:ea typeface="Verdana" panose="020B0604030504040204" pitchFamily="34" charset="0"/>
                  <a:cs typeface="Verdana" panose="020B0604030504040204" pitchFamily="34" charset="0"/>
                </a:rPr>
                <a:t>Airbnb</a:t>
              </a:r>
              <a:r>
                <a:rPr lang="sv-SE" sz="2200" b="1" dirty="0">
                  <a:ea typeface="Verdana" panose="020B0604030504040204" pitchFamily="34" charset="0"/>
                  <a:cs typeface="Verdana" panose="020B0604030504040204" pitchFamily="34" charset="0"/>
                </a:rPr>
                <a:t> data from </a:t>
              </a:r>
              <a:r>
                <a:rPr lang="sv-SE" sz="2200" b="1" dirty="0" err="1">
                  <a:ea typeface="Verdana" panose="020B0604030504040204" pitchFamily="34" charset="0"/>
                  <a:cs typeface="Verdana" panose="020B0604030504040204" pitchFamily="34" charset="0"/>
                </a:rPr>
                <a:t>Kaggle</a:t>
              </a:r>
              <a:endParaRPr lang="sv-SE" sz="2200" b="1" dirty="0"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10" name="Bildobjekt 9">
              <a:extLst>
                <a:ext uri="{FF2B5EF4-FFF2-40B4-BE49-F238E27FC236}">
                  <a16:creationId xmlns:a16="http://schemas.microsoft.com/office/drawing/2014/main" id="{9558382C-49CB-45CD-9996-CBB5C414D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728" y="1628895"/>
              <a:ext cx="6329600" cy="4203988"/>
            </a:xfrm>
            <a:prstGeom prst="rect">
              <a:avLst/>
            </a:prstGeom>
            <a:ln w="2286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</p:grpSp>
    </p:spTree>
    <p:extLst>
      <p:ext uri="{BB962C8B-B14F-4D97-AF65-F5344CB8AC3E}">
        <p14:creationId xmlns:p14="http://schemas.microsoft.com/office/powerpoint/2010/main" val="3795388701"/>
      </p:ext>
    </p:extLst>
  </p:cSld>
  <p:clrMapOvr>
    <a:masterClrMapping/>
  </p:clrMapOvr>
</p:sld>
</file>

<file path=ppt/theme/theme1.xml><?xml version="1.0" encoding="utf-8"?>
<a:theme xmlns:a="http://schemas.openxmlformats.org/drawingml/2006/main" name="Knightec - Redigerbara">
  <a:themeElements>
    <a:clrScheme name="Knightec färgskala">
      <a:dk1>
        <a:sysClr val="windowText" lastClr="000000"/>
      </a:dk1>
      <a:lt1>
        <a:sysClr val="window" lastClr="FFFFFF"/>
      </a:lt1>
      <a:dk2>
        <a:srgbClr val="696C70"/>
      </a:dk2>
      <a:lt2>
        <a:srgbClr val="E9E9E9"/>
      </a:lt2>
      <a:accent1>
        <a:srgbClr val="930020"/>
      </a:accent1>
      <a:accent2>
        <a:srgbClr val="660020"/>
      </a:accent2>
      <a:accent3>
        <a:srgbClr val="E37D11"/>
      </a:accent3>
      <a:accent4>
        <a:srgbClr val="696C70"/>
      </a:accent4>
      <a:accent5>
        <a:srgbClr val="3D4349"/>
      </a:accent5>
      <a:accent6>
        <a:srgbClr val="E9E9E9"/>
      </a:accent6>
      <a:hlink>
        <a:srgbClr val="0563C1"/>
      </a:hlink>
      <a:folHlink>
        <a:srgbClr val="954F72"/>
      </a:folHlink>
    </a:clrScheme>
    <a:fontScheme name="Knightec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nightec PowerPoint template Eng.potx  -  Skrivskyddad" id="{5C50804A-4979-480C-84CA-EB85938C2182}" vid="{5586144A-3357-4C14-8CC9-CC620E8B5C61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86E80CD0DF5645B00E7507B3A3F3E9" ma:contentTypeVersion="8" ma:contentTypeDescription="Create a new document." ma:contentTypeScope="" ma:versionID="7fec4460a72bb2abf99634d83610d3dc">
  <xsd:schema xmlns:xsd="http://www.w3.org/2001/XMLSchema" xmlns:xs="http://www.w3.org/2001/XMLSchema" xmlns:p="http://schemas.microsoft.com/office/2006/metadata/properties" xmlns:ns2="657dac50-e6b3-4d9a-aa14-99e727d68c56" xmlns:ns3="8a1b4351-5a51-4d1b-a3ee-7fbf9bbf3e1c" targetNamespace="http://schemas.microsoft.com/office/2006/metadata/properties" ma:root="true" ma:fieldsID="fe0941237aa901c4927ecf164e045144" ns2:_="" ns3:_="">
    <xsd:import namespace="657dac50-e6b3-4d9a-aa14-99e727d68c56"/>
    <xsd:import namespace="8a1b4351-5a51-4d1b-a3ee-7fbf9bbf3e1c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3:NGTagNote" minOccurs="0"/>
                <xsd:element ref="ns3:Owner"/>
                <xsd:element ref="ns3:Description0" minOccurs="0"/>
                <xsd:element ref="ns3:c47c4feb7d7c49288ca0866576b3e5f8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7dac50-e6b3-4d9a-aa14-99e727d68c56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9" nillable="true" ma:taxonomy="true" ma:internalName="TaxKeywordTaxHTField" ma:taxonomyFieldName="TaxKeyword" ma:displayName="Enterprise Keywords" ma:fieldId="{23f27201-bee3-471e-b2e7-b64fd8b7ca38}" ma:taxonomyMulti="true" ma:sspId="351071bf-d852-476f-bd42-5e676eb0997b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da4081f8-c20c-4759-a8a4-482208cddb14}" ma:internalName="TaxCatchAll" ma:showField="CatchAllData" ma:web="657dac50-e6b3-4d9a-aa14-99e727d68c5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1b4351-5a51-4d1b-a3ee-7fbf9bbf3e1c" elementFormDefault="qualified">
    <xsd:import namespace="http://schemas.microsoft.com/office/2006/documentManagement/types"/>
    <xsd:import namespace="http://schemas.microsoft.com/office/infopath/2007/PartnerControls"/>
    <xsd:element name="NGTagNote" ma:index="11" nillable="true" ma:displayName="Tags and Notes" ma:decimals="2" ma:internalName="_x0024_Resources_x003a_NewsGatorWSS_x002c_Fields_TagNotesName_x003b_">
      <xsd:simpleType>
        <xsd:restriction base="dms:Unknown"/>
      </xsd:simpleType>
    </xsd:element>
    <xsd:element name="Owner" ma:index="12" ma:displayName="Owner" ma:description="Template owner to contact" ma:list="UserInfo" ma:SharePointGroup="0" ma:internalName="Owner" ma:showField="NameWithPictureAndDetails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scription0" ma:index="13" nillable="true" ma:displayName="Description" ma:description="Description of template" ma:internalName="Description0">
      <xsd:simpleType>
        <xsd:restriction base="dms:Text">
          <xsd:maxLength value="255"/>
        </xsd:restriction>
      </xsd:simpleType>
    </xsd:element>
    <xsd:element name="c47c4feb7d7c49288ca0866576b3e5f8" ma:index="15" nillable="true" ma:taxonomy="true" ma:internalName="c47c4feb7d7c49288ca0866576b3e5f8" ma:taxonomyFieldName="QMS_x0020_Process" ma:displayName="QMS Process" ma:default="" ma:fieldId="{c47c4feb-7d7c-4928-8ca0-866576b3e5f8}" ma:taxonomyMulti="true" ma:sspId="351071bf-d852-476f-bd42-5e676eb0997b" ma:termSetId="b88bd63a-3ede-4bb9-b207-d6f3cb4711a6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GTagNote xmlns="8a1b4351-5a51-4d1b-a3ee-7fbf9bbf3e1c" xsi:nil="true"/>
    <TaxKeywordTaxHTField xmlns="657dac50-e6b3-4d9a-aa14-99e727d68c56">
      <Terms xmlns="http://schemas.microsoft.com/office/infopath/2007/PartnerControls"/>
    </TaxKeywordTaxHTField>
    <Description0 xmlns="8a1b4351-5a51-4d1b-a3ee-7fbf9bbf3e1c">Knightec PowerPoint template Eng</Description0>
    <c47c4feb7d7c49288ca0866576b3e5f8 xmlns="8a1b4351-5a51-4d1b-a3ee-7fbf9bbf3e1c">
      <Terms xmlns="http://schemas.microsoft.com/office/infopath/2007/PartnerControls"/>
    </c47c4feb7d7c49288ca0866576b3e5f8>
    <Owner xmlns="8a1b4351-5a51-4d1b-a3ee-7fbf9bbf3e1c">
      <UserInfo>
        <DisplayName>Mathias Båth</DisplayName>
        <AccountId>36</AccountId>
        <AccountType/>
      </UserInfo>
    </Owner>
    <TaxCatchAll xmlns="657dac50-e6b3-4d9a-aa14-99e727d68c56"/>
  </documentManagement>
</p:properties>
</file>

<file path=customXml/itemProps1.xml><?xml version="1.0" encoding="utf-8"?>
<ds:datastoreItem xmlns:ds="http://schemas.openxmlformats.org/officeDocument/2006/customXml" ds:itemID="{FA72EF64-AEDC-4B74-A99B-0678AE31C5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7dac50-e6b3-4d9a-aa14-99e727d68c56"/>
    <ds:schemaRef ds:uri="8a1b4351-5a51-4d1b-a3ee-7fbf9bbf3e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C5B55B-D573-436D-94AD-8B84CBE081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EB4D34-B98D-4359-9812-E088615028CF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8a1b4351-5a51-4d1b-a3ee-7fbf9bbf3e1c"/>
    <ds:schemaRef ds:uri="657dac50-e6b3-4d9a-aa14-99e727d68c5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6967</TotalTime>
  <Words>339</Words>
  <Application>Microsoft Office PowerPoint</Application>
  <PresentationFormat>Bredbild</PresentationFormat>
  <Paragraphs>43</Paragraphs>
  <Slides>5</Slides>
  <Notes>3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5</vt:i4>
      </vt:variant>
    </vt:vector>
  </HeadingPairs>
  <TitlesOfParts>
    <vt:vector size="10" baseType="lpstr">
      <vt:lpstr>Arial</vt:lpstr>
      <vt:lpstr>Calibri</vt:lpstr>
      <vt:lpstr>Courier New</vt:lpstr>
      <vt:lpstr>Verdana</vt:lpstr>
      <vt:lpstr>Knightec - Redigerbara</vt:lpstr>
      <vt:lpstr>If you want to code along with tonight’s R presentation</vt:lpstr>
      <vt:lpstr>Getting started with R Hands on Data Science</vt:lpstr>
      <vt:lpstr>About R</vt:lpstr>
      <vt:lpstr>The Tidyverse</vt:lpstr>
      <vt:lpstr>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Knightec PowerPoint template Eng</dc:title>
  <dc:creator>Jens Kallin</dc:creator>
  <cp:lastModifiedBy>Olof Rännbäck Garpinger</cp:lastModifiedBy>
  <cp:revision>697</cp:revision>
  <dcterms:created xsi:type="dcterms:W3CDTF">2017-03-16T19:12:01Z</dcterms:created>
  <dcterms:modified xsi:type="dcterms:W3CDTF">2018-06-14T07:21:38Z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0x0101000086E80CD0DF5645B00E7507B3A3F3E9</vt:lpwstr>
  </property>
  <property fmtid="{D5CDD505-2E9C-101B-9397-08002B2CF9AE}" pid="3" name="TaxKeyword">
    <vt:lpwstr/>
  </property>
  <property fmtid="{D5CDD505-2E9C-101B-9397-08002B2CF9AE}" pid="4" name="QMS Process">
    <vt:lpwstr/>
  </property>
</Properties>
</file>