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1" r:id="rId3"/>
    <p:sldId id="290" r:id="rId4"/>
    <p:sldId id="324" r:id="rId5"/>
    <p:sldId id="325" r:id="rId6"/>
    <p:sldId id="326" r:id="rId7"/>
    <p:sldId id="327" r:id="rId8"/>
    <p:sldId id="323" r:id="rId9"/>
    <p:sldId id="295" r:id="rId10"/>
    <p:sldId id="328" r:id="rId11"/>
    <p:sldId id="308" r:id="rId12"/>
    <p:sldId id="313" r:id="rId13"/>
    <p:sldId id="318" r:id="rId14"/>
    <p:sldId id="319" r:id="rId15"/>
    <p:sldId id="329" r:id="rId16"/>
    <p:sldId id="277" r:id="rId1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AA2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8" autoAdjust="0"/>
    <p:restoredTop sz="86386" autoAdjust="0"/>
  </p:normalViewPr>
  <p:slideViewPr>
    <p:cSldViewPr snapToGrid="0">
      <p:cViewPr varScale="1">
        <p:scale>
          <a:sx n="140" d="100"/>
          <a:sy n="140" d="100"/>
        </p:scale>
        <p:origin x="924" y="102"/>
      </p:cViewPr>
      <p:guideLst/>
    </p:cSldViewPr>
  </p:slideViewPr>
  <p:outlineViewPr>
    <p:cViewPr>
      <p:scale>
        <a:sx n="33" d="100"/>
        <a:sy n="33" d="100"/>
      </p:scale>
      <p:origin x="0" y="-2146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F3FB75EC-E47F-4CEB-85AA-ABCFE3CA8E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9AEDCD3-469C-40A8-AC4C-0E944D0A08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E7404-C31A-4245-9A62-DB542BF199CE}" type="datetimeFigureOut">
              <a:rPr lang="cs-CZ" smtClean="0"/>
              <a:t>20.07.2022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3955C39-2B59-4AE8-89E7-320347FCF2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D660C51-B9B5-4B34-AB1C-8CE73A1C9A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DA87B-422A-451A-B588-4CECB0DC6280}" type="slidenum">
              <a:rPr lang="cs-CZ" smtClean="0"/>
              <a:t>‹#›</a:t>
            </a:fld>
            <a:endParaRPr lang="cs-CZ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8D8D71E-27DA-4797-BDDE-6912FA5C5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89" y="8500077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49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6B63A-C8B9-4A48-AA6F-3597BD6ED4F9}" type="datetimeFigureOut">
              <a:rPr lang="cs-CZ" smtClean="0"/>
              <a:t>20.07.2022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15278-1D9E-4912-96A5-B65174F718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210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0B0644-8D24-468E-8D63-83B4A12A7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0DF46F0-0D17-4B32-B998-E4AAD911D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775D0F3-D0E3-493F-98FF-5D91AAA7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20.07.2022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8B1723A-54A5-4F32-A912-3B7603E1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0808D95-D052-41BB-A01A-78406F0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74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8292A0-79B8-4E11-8678-C23A4829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8CE8495-2C69-4B17-9962-5DC528319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9CCF76C-8B45-49CA-B24E-2FBB25F5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20.07.2022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237F5A-CC7B-473C-80AE-EC93B811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FEE5356-89D5-47A0-ADE5-B5729169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Obsah obrázku hodiny, kreslení&#10;&#10;Popis byl vytvořen automaticky">
            <a:extLst>
              <a:ext uri="{FF2B5EF4-FFF2-40B4-BE49-F238E27FC236}">
                <a16:creationId xmlns:a16="http://schemas.microsoft.com/office/drawing/2014/main" id="{B9B8B669-6CE3-4AFE-AF50-8E18F29A5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3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B911C60-72B7-4FB2-ADAC-A511452E2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46FC8AB-A922-4BAA-898E-B4460670B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E835D34-BF6E-4563-886C-53D99D95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20.07.2022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7C1CCE1-7FDC-47F8-A6B3-99B09FE9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46FF201-DAC1-4EC6-BA7A-161951BD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Obsah obrázku hodiny, kreslení&#10;&#10;Popis byl vytvořen automaticky">
            <a:extLst>
              <a:ext uri="{FF2B5EF4-FFF2-40B4-BE49-F238E27FC236}">
                <a16:creationId xmlns:a16="http://schemas.microsoft.com/office/drawing/2014/main" id="{277DCDF3-ED28-42FC-9624-296BB5784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9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94FF39-0180-4C28-8094-F718471C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8B9563-06B3-406D-91F0-521D1FA46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5A12689-FD38-4E9E-A834-34C1A369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20.07.2022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7411721-1059-44A8-A10A-5598971B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0A45177-BC96-4CFA-88B9-855A42BC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Obsah obrázku hodiny, kreslení&#10;&#10;Popis byl vytvořen automaticky">
            <a:extLst>
              <a:ext uri="{FF2B5EF4-FFF2-40B4-BE49-F238E27FC236}">
                <a16:creationId xmlns:a16="http://schemas.microsoft.com/office/drawing/2014/main" id="{434C65F3-E193-4050-A987-0EBC11F3DA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FEC145-B9D5-4306-9D47-6A3647F9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9A169F3-4711-4C32-A811-FC2E2C528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E3234C3-1538-4391-B8DA-40AF140B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20.07.2022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459A96F-4FF5-477C-914F-FFF4E8A1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B622C92-C520-4F51-8A17-87A71237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Obsah obrázku hodiny, kreslení&#10;&#10;Popis byl vytvořen automaticky">
            <a:extLst>
              <a:ext uri="{FF2B5EF4-FFF2-40B4-BE49-F238E27FC236}">
                <a16:creationId xmlns:a16="http://schemas.microsoft.com/office/drawing/2014/main" id="{7D8C260A-1ECC-4969-81E1-2F1236B858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5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014B1F-55A6-4210-BF88-BF49D9D7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1405C8-5991-4C27-BC6F-612413678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FD76409-1FC3-4B79-B965-D991AF9B4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757465C-3F4A-49FA-94F4-55F04D4F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20.07.2022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F790F9E-CD41-46BC-8C56-DE7A1200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84F78B3-138A-45F1-935C-7C0C1B0C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8" name="Obrázek 7" descr="Obsah obrázku hodiny, kreslení&#10;&#10;Popis byl vytvořen automaticky">
            <a:extLst>
              <a:ext uri="{FF2B5EF4-FFF2-40B4-BE49-F238E27FC236}">
                <a16:creationId xmlns:a16="http://schemas.microsoft.com/office/drawing/2014/main" id="{938A8BDC-8693-457D-B3C5-DDE10625CE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1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E28716-7DC6-4142-9DE4-89AA073F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D6EC2B5-7300-47E5-9F6A-D4795EFCC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21F193D-9A5A-47F5-A154-C3AECACCF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39A73F6-A671-439B-8577-157BD52E0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27C5C35-9C74-4FEE-B7C5-B9DEEED93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012EA08-A2BB-4063-9AAC-3D5DB4C1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20.07.2022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A607693-5191-4B9F-B46F-3F772EA4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3E8498D-3A5B-480E-B4F0-CDD31FDB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10" name="Obrázek 9" descr="Obsah obrázku hodiny, kreslení&#10;&#10;Popis byl vytvořen automaticky">
            <a:extLst>
              <a:ext uri="{FF2B5EF4-FFF2-40B4-BE49-F238E27FC236}">
                <a16:creationId xmlns:a16="http://schemas.microsoft.com/office/drawing/2014/main" id="{2CBAD44D-9D43-4836-8F0F-D26B0035CA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6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14C939-E625-44EB-9D77-4F2CB6F4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ACCCBC3-D185-4F82-85FE-B2795477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20.07.2022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1774133-0406-4DCE-B201-928929D5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A72B0A2-8A3B-48CF-810B-5B72A115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6" name="Obrázek 5" descr="Obsah obrázku hodiny, kreslení&#10;&#10;Popis byl vytvořen automaticky">
            <a:extLst>
              <a:ext uri="{FF2B5EF4-FFF2-40B4-BE49-F238E27FC236}">
                <a16:creationId xmlns:a16="http://schemas.microsoft.com/office/drawing/2014/main" id="{92343CC0-7C7A-4E8D-B8AF-69EB85704E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0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8E08FFF-6D44-46F2-9B16-AB9B6889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20.07.2022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5A16825-E797-4B71-8F73-BBF6AA32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8400EEE-9E28-401F-8ED6-2C466819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5" name="Obrázek 4" descr="Obsah obrázku hodiny, kreslení&#10;&#10;Popis byl vytvořen automaticky">
            <a:extLst>
              <a:ext uri="{FF2B5EF4-FFF2-40B4-BE49-F238E27FC236}">
                <a16:creationId xmlns:a16="http://schemas.microsoft.com/office/drawing/2014/main" id="{C400E8D4-4954-488C-A38D-19371906F8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1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7974B2-3706-4502-BA11-2B5A0A82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24D69B-2DDB-4B7C-91EE-C8E1B9F10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D9548A1-6E5D-4E6C-8B9E-1E03CC0B3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65E7192-2713-4ED0-A64D-63D913FA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20.07.2022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D9FD756-E3E0-44B0-AF1A-3390D25D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72B3F4B-C2AB-449F-9120-9516E718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8" name="Obrázek 7" descr="Obsah obrázku hodiny, kreslení&#10;&#10;Popis byl vytvořen automaticky">
            <a:extLst>
              <a:ext uri="{FF2B5EF4-FFF2-40B4-BE49-F238E27FC236}">
                <a16:creationId xmlns:a16="http://schemas.microsoft.com/office/drawing/2014/main" id="{43BEA66B-92DE-4596-BBB2-5CEA00F07F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1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D791AA-282D-4273-B98F-1A190039F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03CF1CCD-F5FC-4AE3-A0FA-68108B8C8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5F33C9F-EFEF-4F1F-9FE4-715E8BE54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38C6E1F-D977-4D64-9AF1-F91E1F60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20.07.2022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3B366AA-7305-41C0-8FC7-97C4DCF5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EDACE06-AB78-4AB0-8A2B-C3233FAF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8" name="Obrázek 7" descr="Obsah obrázku hodiny, kreslení&#10;&#10;Popis byl vytvořen automaticky">
            <a:extLst>
              <a:ext uri="{FF2B5EF4-FFF2-40B4-BE49-F238E27FC236}">
                <a16:creationId xmlns:a16="http://schemas.microsoft.com/office/drawing/2014/main" id="{5F5B5684-388D-46DA-A865-17872693E0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0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637BF41-8DCC-499E-9D21-77C7FA46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E943C5B-F6F6-45E6-8D72-8C81CE26F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5ADD6D2-F1CB-4651-A73D-4EE7DF769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3BBEF-2B4A-477D-A54A-F124CCD89594}" type="datetimeFigureOut">
              <a:rPr lang="cs-CZ" smtClean="0"/>
              <a:t>20.07.2022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C7C3CEA-9AAD-4B2D-AD20-4925ED4FF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9C7FFA2-8596-400E-AB23-8673BDA1E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523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guides.net/2018/11/spring-data-jpa-query-creation-from-method-name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ricks.com/glossary/acid-transactio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what-is-mave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what-is-maven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what-is-mave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what-is-mave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ibernate.org/or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F71852-0E0E-497C-B4C8-8F03F8025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700" dirty="0">
                <a:solidFill>
                  <a:srgbClr val="AA2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Academy</a:t>
            </a:r>
            <a:br>
              <a:rPr lang="en-US" dirty="0">
                <a:solidFill>
                  <a:srgbClr val="AA211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cs-CZ" dirty="0">
              <a:solidFill>
                <a:srgbClr val="AA2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2FCE48F-2030-4046-A2B3-E474903E7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9816"/>
            <a:ext cx="9144000" cy="987984"/>
          </a:xfrm>
        </p:spPr>
        <p:txBody>
          <a:bodyPr/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sk-SK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óbert Golej</a:t>
            </a:r>
            <a:endParaRPr lang="cs-CZ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D98CE9A5-A997-4175-8695-A55D10BC2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593" y="5459873"/>
            <a:ext cx="3228975" cy="9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4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Entity lifecycle</a:t>
            </a:r>
            <a:endParaRPr lang="cs-CZ" dirty="0">
              <a:solidFill>
                <a:srgbClr val="AA2111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39DBBD9-55D7-4C24-87A5-6FDD757A6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17254" y="1202793"/>
            <a:ext cx="9425971" cy="481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52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Entity relationships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@OneToOne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@OneToMany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@ManyToOne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@ManyToMany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@JoinColumn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@JoinTable</a:t>
            </a: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FetchType.LAZY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FetchType.EAGER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12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JPA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Java Persistence API (JPA) is a Java specification for accessing, persisting, and managing data between Java objects / classes and a relational database.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spring-boot-starter-data-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spring-data-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@EnableJpaRepositories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need to add manually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Scans @Repository interfaces</a:t>
            </a:r>
          </a:p>
        </p:txBody>
      </p:sp>
    </p:spTree>
    <p:extLst>
      <p:ext uri="{BB962C8B-B14F-4D97-AF65-F5344CB8AC3E}">
        <p14:creationId xmlns:p14="http://schemas.microsoft.com/office/powerpoint/2010/main" val="1143079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 err="1">
                <a:solidFill>
                  <a:srgbClr val="AA2111"/>
                </a:solidFill>
                <a:latin typeface="Arial" panose="020B0604020202020204"/>
              </a:rPr>
              <a:t>JpaRepository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JPARepository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interface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methods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findAll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findById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@Query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JPQL vs Native SQL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@Modifying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Creation from Method Names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https://www.javaguides.net/2018/11/spring-data-jpa-query-creation-from-method-names.html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Pageable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115590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Transactional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 are tools that help us achieve ACID properties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Propagation types: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Mandatory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 new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supported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Rollback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Isolation</a:t>
            </a: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LazyInitializationException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818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Homework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task assignment in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–&gt; lesson7 –&gt; Lesson7Application.java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test your implementation, you can use adjusted tests in lesson7, however they will only be runnable after you adjust repositories to become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r>
              <a:rPr lang="en-US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repositories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710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>
            <a:normAutofit fontScale="90000"/>
          </a:bodyPr>
          <a:lstStyle/>
          <a:p>
            <a:r>
              <a:rPr lang="cs-CZ" dirty="0">
                <a:solidFill>
                  <a:srgbClr val="AA2111"/>
                </a:solidFill>
              </a:rPr>
              <a:t>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your attention.</a:t>
            </a:r>
          </a:p>
          <a:p>
            <a:pPr marL="0" indent="0">
              <a:buNone/>
            </a:pPr>
            <a:endParaRPr lang="en-US" sz="20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7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cs-CZ" sz="2800" b="1" dirty="0">
                <a:solidFill>
                  <a:srgbClr val="AA2111"/>
                </a:solidFill>
                <a:latin typeface="Arial" panose="020B0604020202020204"/>
              </a:rPr>
              <a:t>7. Lesson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H2 database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Liquibase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Transactional</a:t>
            </a: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20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Database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do we use databases?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database is an organized collection of structured information, or data, typically stored electronically in a computer system.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databases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Relational databases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NoSQL databases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(Structured Query Language)</a:t>
            </a:r>
          </a:p>
        </p:txBody>
      </p:sp>
    </p:spTree>
    <p:extLst>
      <p:ext uri="{BB962C8B-B14F-4D97-AF65-F5344CB8AC3E}">
        <p14:creationId xmlns:p14="http://schemas.microsoft.com/office/powerpoint/2010/main" val="17479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ACID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Atomicity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statement in a transaction (to read, write, update or delete data) is treated as a single unit.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Consistency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ensures that transactions only make changes to tables in predefined, predictable ways.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Isolation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multiple users are reading and writing from the same table all at once, isolation of their transactions ensures that the concurrent transactions don’t interfere with or affect one another.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Durability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ensures that changes to your data made by successfully executed transactions will be saved, even in the event of system failure.</a:t>
            </a:r>
          </a:p>
          <a:p>
            <a:pPr marL="457200" lvl="1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https://databricks.com/glossary/acid-transactions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55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H2 database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to use h2 for local development?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H2 console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http://localhost:8080/h2-console</a:t>
            </a: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&lt;dependency&gt;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n-US" sz="1800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en-US" sz="1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&gt;com.h2database&lt;/</a:t>
            </a:r>
            <a:r>
              <a:rPr lang="en-US" sz="1800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en-US" sz="1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n-US" sz="1800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en-US" sz="1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&gt;h2&lt;/</a:t>
            </a:r>
            <a:r>
              <a:rPr lang="en-US" sz="1800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en-US" sz="1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&lt;/dependency&gt;</a:t>
            </a:r>
          </a:p>
          <a:p>
            <a:pPr marL="0" indent="0">
              <a:buNone/>
            </a:pPr>
            <a:endParaRPr lang="en-US" sz="18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&lt;dependency&gt;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n-US" sz="1800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en-US" sz="1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800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org.springframework.boot</a:t>
            </a:r>
            <a:r>
              <a:rPr lang="en-US" sz="1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800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en-US" sz="1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n-US" sz="1800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en-US" sz="1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&gt;spring-boot-starter-data-</a:t>
            </a:r>
            <a:r>
              <a:rPr lang="en-US" sz="1800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r>
              <a:rPr lang="en-US" sz="1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800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en-US" sz="1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&lt;/dependency&gt;</a:t>
            </a:r>
          </a:p>
          <a:p>
            <a:pPr marL="0" indent="0">
              <a:buNone/>
            </a:pPr>
            <a:endParaRPr lang="en-US" sz="20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https://www.baeldung.com/spring-boot-h2-database</a:t>
            </a:r>
          </a:p>
        </p:txBody>
      </p:sp>
    </p:spTree>
    <p:extLst>
      <p:ext uri="{BB962C8B-B14F-4D97-AF65-F5344CB8AC3E}">
        <p14:creationId xmlns:p14="http://schemas.microsoft.com/office/powerpoint/2010/main" val="163972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Database configuration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datasource</a:t>
            </a:r>
            <a:r>
              <a:rPr lang="en-US" sz="20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url: jdbc:h2:mem:mydb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username: </a:t>
            </a:r>
            <a:r>
              <a:rPr lang="en-US" sz="2000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endParaRPr lang="en-US" sz="20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password: password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driverClassName</a:t>
            </a:r>
            <a:r>
              <a:rPr lang="en-US" sz="20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org.h2.Driver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h2: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console: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enabled: true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r>
              <a:rPr lang="en-US" sz="20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spring.jpa.database</a:t>
            </a:r>
            <a:r>
              <a:rPr lang="en-US" sz="20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-platform: org.hibernate.dialect.H2Dialect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generate-</a:t>
            </a:r>
            <a:r>
              <a:rPr lang="en-US" sz="2000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ddl</a:t>
            </a:r>
            <a:r>
              <a:rPr lang="en-US" sz="20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true</a:t>
            </a:r>
          </a:p>
          <a:p>
            <a:pPr marL="0" indent="0">
              <a:buNone/>
            </a:pPr>
            <a:endParaRPr lang="en-US" sz="20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26597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Liquibase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to manage our database schema</a:t>
            </a:r>
          </a:p>
          <a:p>
            <a:r>
              <a:rPr lang="en-US" sz="20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incremental upgrades of schema</a:t>
            </a:r>
          </a:p>
          <a:p>
            <a:r>
              <a:rPr lang="en-US" sz="20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 to work on different databases</a:t>
            </a:r>
          </a:p>
          <a:p>
            <a:pPr marL="0" indent="0">
              <a:buNone/>
            </a:pPr>
            <a:endParaRPr lang="en-US" sz="20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Dependency: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&lt;dependency&gt;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US" sz="1300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en-US" sz="13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300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org.liquibase</a:t>
            </a:r>
            <a:r>
              <a:rPr lang="en-US" sz="13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300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en-US" sz="13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en-US" sz="1300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en-US" sz="13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300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liquibase</a:t>
            </a:r>
            <a:r>
              <a:rPr lang="en-US" sz="13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-core&lt;/</a:t>
            </a:r>
            <a:r>
              <a:rPr lang="en-US" sz="1300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en-US" sz="13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&lt;/dependency&gt;</a:t>
            </a:r>
          </a:p>
          <a:p>
            <a:endParaRPr lang="en-US" sz="20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Properties: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spring: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300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liquibase</a:t>
            </a:r>
            <a:r>
              <a:rPr lang="en-US" sz="13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enabled: true</a:t>
            </a:r>
          </a:p>
          <a:p>
            <a:pPr marL="0" indent="0">
              <a:buNone/>
            </a:pPr>
            <a:r>
              <a:rPr lang="en-US" sz="1300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liquibase</a:t>
            </a:r>
            <a:r>
              <a:rPr lang="en-US" sz="13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change-log: </a:t>
            </a:r>
            <a:r>
              <a:rPr lang="en-US" sz="1300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db.changelog-master.yaml</a:t>
            </a:r>
            <a:endParaRPr lang="en-US" sz="13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599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SQL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DDL vs DML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and/or/not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>
              <a:buNone/>
            </a:pPr>
            <a:endParaRPr lang="en-US" sz="20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>
              <a:buNone/>
            </a:pPr>
            <a:endParaRPr lang="en-US" sz="20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https://www.w3schools.com/sql/sql_select.asp</a:t>
            </a:r>
          </a:p>
        </p:txBody>
      </p:sp>
    </p:spTree>
    <p:extLst>
      <p:ext uri="{BB962C8B-B14F-4D97-AF65-F5344CB8AC3E}">
        <p14:creationId xmlns:p14="http://schemas.microsoft.com/office/powerpoint/2010/main" val="21891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Hibernate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 (Object Relational Mapping)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@Entity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@Id</a:t>
            </a:r>
          </a:p>
          <a:p>
            <a:pPr lvl="2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@GeneratedValue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@Column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@Enumerated</a:t>
            </a: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https://hibernate.org/orm/</a:t>
            </a:r>
            <a:endParaRPr lang="en-US" sz="20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65835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17872</TotalTime>
  <Words>601</Words>
  <Application>Microsoft Office PowerPoint</Application>
  <PresentationFormat>Widescreen</PresentationFormat>
  <Paragraphs>159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Motiv Office</vt:lpstr>
      <vt:lpstr>Java Academy </vt:lpstr>
      <vt:lpstr>7. Lesson</vt:lpstr>
      <vt:lpstr>Database</vt:lpstr>
      <vt:lpstr>ACID</vt:lpstr>
      <vt:lpstr>H2 database</vt:lpstr>
      <vt:lpstr>Database configuration</vt:lpstr>
      <vt:lpstr>Liquibase</vt:lpstr>
      <vt:lpstr>SQL</vt:lpstr>
      <vt:lpstr>Hibernate</vt:lpstr>
      <vt:lpstr>Entity lifecycle</vt:lpstr>
      <vt:lpstr>Entity relationships</vt:lpstr>
      <vt:lpstr>JPA</vt:lpstr>
      <vt:lpstr>JpaRepository</vt:lpstr>
      <vt:lpstr>Transactional</vt:lpstr>
      <vt:lpstr>Homework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Petr Vala</dc:creator>
  <cp:lastModifiedBy>Golej Róbert EXT</cp:lastModifiedBy>
  <cp:revision>144</cp:revision>
  <dcterms:created xsi:type="dcterms:W3CDTF">2019-07-03T17:41:55Z</dcterms:created>
  <dcterms:modified xsi:type="dcterms:W3CDTF">2022-07-20T13:22:04Z</dcterms:modified>
</cp:coreProperties>
</file>