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1" r:id="rId6"/>
    <p:sldId id="262" r:id="rId7"/>
    <p:sldId id="264" r:id="rId8"/>
    <p:sldId id="26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6247" autoAdjust="0"/>
  </p:normalViewPr>
  <p:slideViewPr>
    <p:cSldViewPr snapToGrid="0">
      <p:cViewPr varScale="1">
        <p:scale>
          <a:sx n="98" d="100"/>
          <a:sy n="98" d="100"/>
        </p:scale>
        <p:origin x="78" y="36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FAB53-27EF-469D-AAA8-2A5599E00741}" type="datetimeFigureOut">
              <a:rPr lang="en-GB" smtClean="0"/>
              <a:t>05/04/2025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140CD-4D1E-4695-BE12-1B8C36B1C3D2}" type="slidenum">
              <a:rPr lang="en-GB" smtClean="0"/>
              <a:t>‹#›</a:t>
            </a:fld>
            <a:endParaRPr lang="en-GB"/>
          </a:p>
        </p:txBody>
      </p:sp>
    </p:spTree>
    <p:extLst>
      <p:ext uri="{BB962C8B-B14F-4D97-AF65-F5344CB8AC3E}">
        <p14:creationId xmlns:p14="http://schemas.microsoft.com/office/powerpoint/2010/main" val="110554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24140CD-4D1E-4695-BE12-1B8C36B1C3D2}" type="slidenum">
              <a:rPr lang="en-GB" smtClean="0"/>
              <a:t>1</a:t>
            </a:fld>
            <a:endParaRPr lang="en-GB"/>
          </a:p>
        </p:txBody>
      </p:sp>
    </p:spTree>
    <p:extLst>
      <p:ext uri="{BB962C8B-B14F-4D97-AF65-F5344CB8AC3E}">
        <p14:creationId xmlns:p14="http://schemas.microsoft.com/office/powerpoint/2010/main" val="892393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A915-3F6C-42F1-BEFD-E7D452B2D3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59A847D-62AE-767A-506C-5A8EFB6B7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E3DCB44-D827-70F7-D90F-5B32CB1AB8F1}"/>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5" name="Footer Placeholder 4">
            <a:extLst>
              <a:ext uri="{FF2B5EF4-FFF2-40B4-BE49-F238E27FC236}">
                <a16:creationId xmlns:a16="http://schemas.microsoft.com/office/drawing/2014/main" id="{8E95A4A1-E9E2-C141-4B8D-39BF3B8D4A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0D3FD0-E752-2CBE-61DA-4CDD5743C495}"/>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163741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85B79-F01C-804C-4E61-1A47DA4387D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FE67148-1BF1-63D6-C79F-0B92D410BB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04FDAD9-7303-C2EC-B274-F1DE2C4F5A37}"/>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5" name="Footer Placeholder 4">
            <a:extLst>
              <a:ext uri="{FF2B5EF4-FFF2-40B4-BE49-F238E27FC236}">
                <a16:creationId xmlns:a16="http://schemas.microsoft.com/office/drawing/2014/main" id="{2B8927E0-23E6-C7A2-DD58-9998444735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BB75326-E6D1-014A-49FC-94FC2B5116D5}"/>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2534645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137A79-42D3-4C33-7433-7367718298B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56CA469-E72C-78CB-2781-A427579FED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F5D210-5A80-BA39-ED14-3A2E0142D9E8}"/>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5" name="Footer Placeholder 4">
            <a:extLst>
              <a:ext uri="{FF2B5EF4-FFF2-40B4-BE49-F238E27FC236}">
                <a16:creationId xmlns:a16="http://schemas.microsoft.com/office/drawing/2014/main" id="{A5FA1660-31E5-9DDB-4167-A5C6CD1710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AC283F-675B-9C6F-FF2D-0D967C5F3C02}"/>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2656179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8522-75F0-C278-6E93-CA30104FA4A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581685-227E-128F-BC30-C654D1E0FA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B9F6B14-04EA-17CE-E42A-397A9E1A2FAA}"/>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5" name="Footer Placeholder 4">
            <a:extLst>
              <a:ext uri="{FF2B5EF4-FFF2-40B4-BE49-F238E27FC236}">
                <a16:creationId xmlns:a16="http://schemas.microsoft.com/office/drawing/2014/main" id="{F07918F9-0615-71D8-F2DD-54F68CCDA8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181C4F1-8A9A-2A48-A321-421A432A93A6}"/>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2285213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EF26-2F51-1733-6AEF-9280CC345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8A14F98-0764-6E60-27B0-5E57ACD5ED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00F9B0-CBBD-F94E-C0AC-45DE7901DF9E}"/>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5" name="Footer Placeholder 4">
            <a:extLst>
              <a:ext uri="{FF2B5EF4-FFF2-40B4-BE49-F238E27FC236}">
                <a16:creationId xmlns:a16="http://schemas.microsoft.com/office/drawing/2014/main" id="{EE9837EB-0AF7-9330-C27F-29345A30090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737196-10D9-6B4A-82BB-559A03E4ADB2}"/>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3122196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8FD63-8AE3-DE5A-FE44-E7E2DE1D51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DAE664-EC92-D139-38C3-BF9875ED439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CA4A7C-E733-4A5C-C633-B46CF4CFE5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D4747F5-8416-1226-AF77-C55D81D08AF3}"/>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6" name="Footer Placeholder 5">
            <a:extLst>
              <a:ext uri="{FF2B5EF4-FFF2-40B4-BE49-F238E27FC236}">
                <a16:creationId xmlns:a16="http://schemas.microsoft.com/office/drawing/2014/main" id="{9298BA7F-CE9B-679C-C711-24692D7AAF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716BBC-8845-D159-A31B-2280584EC472}"/>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2078556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75EEF-8BDB-54CC-5182-E4FA9FC4639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0D62F81-3800-3C25-68A7-53FDA16896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088B83-D5D7-8567-F4CA-1EA8CA1A2C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CD1231F-2D5A-4A4B-7B98-20C8B5283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E6405D-3730-BE51-E334-39381A7B37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2A5A373-F82D-D329-481E-858FD5A2CDEC}"/>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8" name="Footer Placeholder 7">
            <a:extLst>
              <a:ext uri="{FF2B5EF4-FFF2-40B4-BE49-F238E27FC236}">
                <a16:creationId xmlns:a16="http://schemas.microsoft.com/office/drawing/2014/main" id="{C3ED4A62-1ECD-D79E-A2CF-DAFAF3AD14B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34ADCC-F10D-3B96-6AA4-1AE08DC4F65B}"/>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2440550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CFAB5-BB91-A5B9-4766-E5069E4B7F0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3B46227-1E11-2C78-1EA6-4E7B2F2C86DA}"/>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4" name="Footer Placeholder 3">
            <a:extLst>
              <a:ext uri="{FF2B5EF4-FFF2-40B4-BE49-F238E27FC236}">
                <a16:creationId xmlns:a16="http://schemas.microsoft.com/office/drawing/2014/main" id="{ED1C9488-4D25-7404-D601-6364700FCE1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BBAB07-2F7F-5E12-E069-31D758B37F8F}"/>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19126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FA0342-315B-7453-D23E-194840221922}"/>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3" name="Footer Placeholder 2">
            <a:extLst>
              <a:ext uri="{FF2B5EF4-FFF2-40B4-BE49-F238E27FC236}">
                <a16:creationId xmlns:a16="http://schemas.microsoft.com/office/drawing/2014/main" id="{332AA699-8312-27CC-5D9B-95EBAF1CDDA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38FD30-2D05-CC48-8E40-8B744AA00B37}"/>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3931757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75ED-58BB-8D92-57C9-C15782B87A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8E3329-3ED5-1188-B8ED-4E0F986B0B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570EC2F-E858-7E41-0A67-F93A4A5590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D805A0-98F7-499E-B879-4A3F6A44EC21}"/>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6" name="Footer Placeholder 5">
            <a:extLst>
              <a:ext uri="{FF2B5EF4-FFF2-40B4-BE49-F238E27FC236}">
                <a16:creationId xmlns:a16="http://schemas.microsoft.com/office/drawing/2014/main" id="{80411C5C-B1EB-91CA-6B8A-474CC8884A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8EA43C7-32D7-1123-469A-4F6833284B0A}"/>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363788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D34C-52A5-D87E-FCA2-B7FAEA67D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9E5D5C2-9925-E6F0-5864-83BC59E7C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C767EC-03EA-76DA-FD35-B01A3FB0C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5BD7A-913B-7FDB-597B-FC57963CD991}"/>
              </a:ext>
            </a:extLst>
          </p:cNvPr>
          <p:cNvSpPr>
            <a:spLocks noGrp="1"/>
          </p:cNvSpPr>
          <p:nvPr>
            <p:ph type="dt" sz="half" idx="10"/>
          </p:nvPr>
        </p:nvSpPr>
        <p:spPr/>
        <p:txBody>
          <a:bodyPr/>
          <a:lstStyle/>
          <a:p>
            <a:fld id="{016CAF03-6D07-473F-9655-B5E7F3C4F9BA}" type="datetimeFigureOut">
              <a:rPr lang="en-GB" smtClean="0"/>
              <a:t>05/04/2025</a:t>
            </a:fld>
            <a:endParaRPr lang="en-GB"/>
          </a:p>
        </p:txBody>
      </p:sp>
      <p:sp>
        <p:nvSpPr>
          <p:cNvPr id="6" name="Footer Placeholder 5">
            <a:extLst>
              <a:ext uri="{FF2B5EF4-FFF2-40B4-BE49-F238E27FC236}">
                <a16:creationId xmlns:a16="http://schemas.microsoft.com/office/drawing/2014/main" id="{6819DECF-3DE6-C485-8AFB-936AA698EA6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8AE66D9-180C-ED7A-849A-5EB4E5D353C0}"/>
              </a:ext>
            </a:extLst>
          </p:cNvPr>
          <p:cNvSpPr>
            <a:spLocks noGrp="1"/>
          </p:cNvSpPr>
          <p:nvPr>
            <p:ph type="sldNum" sz="quarter" idx="12"/>
          </p:nvPr>
        </p:nvSpPr>
        <p:spPr/>
        <p:txBody>
          <a:bodyPr/>
          <a:lstStyle/>
          <a:p>
            <a:fld id="{1183AD44-2AA6-4C68-B73F-07BE6515601D}" type="slidenum">
              <a:rPr lang="en-GB" smtClean="0"/>
              <a:t>‹#›</a:t>
            </a:fld>
            <a:endParaRPr lang="en-GB"/>
          </a:p>
        </p:txBody>
      </p:sp>
    </p:spTree>
    <p:extLst>
      <p:ext uri="{BB962C8B-B14F-4D97-AF65-F5344CB8AC3E}">
        <p14:creationId xmlns:p14="http://schemas.microsoft.com/office/powerpoint/2010/main" val="2333516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646AC-8053-7E85-E5C0-6E3F03E4C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BEB08D-2A32-D722-4E7A-1328F035D7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83F96A-30B8-B087-4978-186C09D6F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6CAF03-6D07-473F-9655-B5E7F3C4F9BA}" type="datetimeFigureOut">
              <a:rPr lang="en-GB" smtClean="0"/>
              <a:t>05/04/2025</a:t>
            </a:fld>
            <a:endParaRPr lang="en-GB"/>
          </a:p>
        </p:txBody>
      </p:sp>
      <p:sp>
        <p:nvSpPr>
          <p:cNvPr id="5" name="Footer Placeholder 4">
            <a:extLst>
              <a:ext uri="{FF2B5EF4-FFF2-40B4-BE49-F238E27FC236}">
                <a16:creationId xmlns:a16="http://schemas.microsoft.com/office/drawing/2014/main" id="{EDD6FEE3-A5A7-6135-A2F0-BED2FD872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B5FAC338-8D5B-F469-A5F7-93410D6A27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83AD44-2AA6-4C68-B73F-07BE6515601D}" type="slidenum">
              <a:rPr lang="en-GB" smtClean="0"/>
              <a:t>‹#›</a:t>
            </a:fld>
            <a:endParaRPr lang="en-GB"/>
          </a:p>
        </p:txBody>
      </p:sp>
    </p:spTree>
    <p:extLst>
      <p:ext uri="{BB962C8B-B14F-4D97-AF65-F5344CB8AC3E}">
        <p14:creationId xmlns:p14="http://schemas.microsoft.com/office/powerpoint/2010/main" val="3422971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www.hl7.org/fhir/overview.html" TargetMode="External"/><Relationship Id="rId2" Type="http://schemas.openxmlformats.org/officeDocument/2006/relationships/hyperlink" Target="https://www.dicomstandard.org/abou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www.hl7.org/fhir/specimen.html" TargetMode="External"/><Relationship Id="rId3" Type="http://schemas.openxmlformats.org/officeDocument/2006/relationships/hyperlink" Target="https://www.hl7.org/fhir/diagnosticreport.html" TargetMode="External"/><Relationship Id="rId7" Type="http://schemas.openxmlformats.org/officeDocument/2006/relationships/hyperlink" Target="https://www.hl7.org/fhir/molecularsequence.html" TargetMode="External"/><Relationship Id="rId2" Type="http://schemas.openxmlformats.org/officeDocument/2006/relationships/hyperlink" Target="https://www.hl7.org/fhir/observation.html" TargetMode="External"/><Relationship Id="rId1" Type="http://schemas.openxmlformats.org/officeDocument/2006/relationships/slideLayout" Target="../slideLayouts/slideLayout2.xml"/><Relationship Id="rId6" Type="http://schemas.openxmlformats.org/officeDocument/2006/relationships/hyperlink" Target="https://www.hl7.org/fhir/imagingstudy.html" TargetMode="External"/><Relationship Id="rId5" Type="http://schemas.openxmlformats.org/officeDocument/2006/relationships/hyperlink" Target="https://www.hl7.org/fhir/imagingselection.html" TargetMode="External"/><Relationship Id="rId4" Type="http://schemas.openxmlformats.org/officeDocument/2006/relationships/hyperlink" Target="https://www.hl7.org/fhir/servicerequest.html" TargetMode="External"/><Relationship Id="rId9" Type="http://schemas.openxmlformats.org/officeDocument/2006/relationships/hyperlink" Target="https://www.hl7.org/fhir/bodystructure.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pypi.org/project/fhir.resources" TargetMode="External"/><Relationship Id="rId3" Type="http://schemas.openxmlformats.org/officeDocument/2006/relationships/hyperlink" Target="https://pypi.org/project/azure-mgmt-healthcareapis/" TargetMode="External"/><Relationship Id="rId7" Type="http://schemas.openxmlformats.org/officeDocument/2006/relationships/hyperlink" Target="https://github.com/glichtner/fhir.resources" TargetMode="External"/><Relationship Id="rId2" Type="http://schemas.openxmlformats.org/officeDocument/2006/relationships/hyperlink" Target="https://pypi.org/project/fhirpy/" TargetMode="External"/><Relationship Id="rId1" Type="http://schemas.openxmlformats.org/officeDocument/2006/relationships/slideLayout" Target="../slideLayouts/slideLayout2.xml"/><Relationship Id="rId6" Type="http://schemas.openxmlformats.org/officeDocument/2006/relationships/hyperlink" Target="https://github.com/pydicom/pydicom" TargetMode="External"/><Relationship Id="rId5" Type="http://schemas.openxmlformats.org/officeDocument/2006/relationships/hyperlink" Target="https://aidbox.app/ui/portal" TargetMode="External"/><Relationship Id="rId4" Type="http://schemas.openxmlformats.org/officeDocument/2006/relationships/hyperlink" Target="https://github.com/Aidbox" TargetMode="External"/><Relationship Id="rId9" Type="http://schemas.openxmlformats.org/officeDocument/2006/relationships/hyperlink" Target="https://www.dicomlibrary.com/dicom/dicom-tag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Freeform: Shape 78">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365" y="-51226"/>
            <a:ext cx="4902679" cy="466700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Shape 80">
            <a:extLst>
              <a:ext uri="{FF2B5EF4-FFF2-40B4-BE49-F238E27FC236}">
                <a16:creationId xmlns:a16="http://schemas.microsoft.com/office/drawing/2014/main" id="{7F5D03CB-1EF4-4575-BA97-23EEE14EB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3365" y="-25446"/>
            <a:ext cx="4902679" cy="4629422"/>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98" y="-25446"/>
            <a:ext cx="4902678" cy="4544235"/>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F85BB-65D7-0B6B-A637-312ABF2024A1}"/>
              </a:ext>
            </a:extLst>
          </p:cNvPr>
          <p:cNvSpPr>
            <a:spLocks noGrp="1"/>
          </p:cNvSpPr>
          <p:nvPr>
            <p:ph type="ctrTitle"/>
          </p:nvPr>
        </p:nvSpPr>
        <p:spPr>
          <a:xfrm>
            <a:off x="514220" y="311289"/>
            <a:ext cx="4024032" cy="2885715"/>
          </a:xfrm>
        </p:spPr>
        <p:txBody>
          <a:bodyPr>
            <a:normAutofit/>
          </a:bodyPr>
          <a:lstStyle/>
          <a:p>
            <a:r>
              <a:rPr lang="en-US" sz="3800" dirty="0">
                <a:solidFill>
                  <a:schemeClr val="bg1"/>
                </a:solidFill>
              </a:rPr>
              <a:t>Tools for Health Data Anonymization</a:t>
            </a:r>
            <a:br>
              <a:rPr lang="en-US" sz="3800" dirty="0">
                <a:solidFill>
                  <a:schemeClr val="bg1"/>
                </a:solidFill>
              </a:rPr>
            </a:br>
            <a:r>
              <a:rPr lang="en-US" sz="3800" dirty="0">
                <a:solidFill>
                  <a:schemeClr val="bg1"/>
                </a:solidFill>
              </a:rPr>
              <a:t>FHIR/DICOM</a:t>
            </a:r>
            <a:br>
              <a:rPr lang="en-US" sz="3800" dirty="0">
                <a:solidFill>
                  <a:schemeClr val="bg1"/>
                </a:solidFill>
              </a:rPr>
            </a:br>
            <a:r>
              <a:rPr lang="en-US" sz="3800" dirty="0">
                <a:solidFill>
                  <a:schemeClr val="bg1"/>
                </a:solidFill>
              </a:rPr>
              <a:t>Presidio</a:t>
            </a:r>
            <a:endParaRPr lang="en-GB" sz="3800" dirty="0">
              <a:solidFill>
                <a:schemeClr val="bg1"/>
              </a:solidFill>
            </a:endParaRPr>
          </a:p>
        </p:txBody>
      </p:sp>
      <p:pic>
        <p:nvPicPr>
          <p:cNvPr id="8" name="Picture 7" descr="A close-up of a website&#10;&#10;Description automatically generated">
            <a:extLst>
              <a:ext uri="{FF2B5EF4-FFF2-40B4-BE49-F238E27FC236}">
                <a16:creationId xmlns:a16="http://schemas.microsoft.com/office/drawing/2014/main" id="{E33213B0-1D13-731A-1FBF-4FC88B01AB6F}"/>
              </a:ext>
            </a:extLst>
          </p:cNvPr>
          <p:cNvPicPr>
            <a:picLocks noChangeAspect="1"/>
          </p:cNvPicPr>
          <p:nvPr/>
        </p:nvPicPr>
        <p:blipFill>
          <a:blip r:embed="rId3"/>
          <a:stretch>
            <a:fillRect/>
          </a:stretch>
        </p:blipFill>
        <p:spPr>
          <a:xfrm>
            <a:off x="5995241" y="1675813"/>
            <a:ext cx="1881144" cy="550234"/>
          </a:xfrm>
          <a:prstGeom prst="rect">
            <a:avLst/>
          </a:prstGeom>
        </p:spPr>
      </p:pic>
      <p:sp>
        <p:nvSpPr>
          <p:cNvPr id="85" name="Oval 84">
            <a:extLst>
              <a:ext uri="{FF2B5EF4-FFF2-40B4-BE49-F238E27FC236}">
                <a16:creationId xmlns:a16="http://schemas.microsoft.com/office/drawing/2014/main" id="{1082DD29-27E2-4278-8271-64F83BAE29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65439" y="578369"/>
            <a:ext cx="2754585" cy="2754585"/>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08538F4-E375-403C-964F-5C453BEDEF75}"/>
              </a:ext>
            </a:extLst>
          </p:cNvPr>
          <p:cNvPicPr>
            <a:picLocks noChangeAspect="1"/>
          </p:cNvPicPr>
          <p:nvPr/>
        </p:nvPicPr>
        <p:blipFill>
          <a:blip r:embed="rId4"/>
          <a:stretch>
            <a:fillRect/>
          </a:stretch>
        </p:blipFill>
        <p:spPr>
          <a:xfrm>
            <a:off x="9007079" y="766644"/>
            <a:ext cx="1712889" cy="668026"/>
          </a:xfrm>
          <a:prstGeom prst="rect">
            <a:avLst/>
          </a:prstGeom>
        </p:spPr>
      </p:pic>
      <p:sp>
        <p:nvSpPr>
          <p:cNvPr id="87" name="Freeform: Shape 86">
            <a:extLst>
              <a:ext uri="{FF2B5EF4-FFF2-40B4-BE49-F238E27FC236}">
                <a16:creationId xmlns:a16="http://schemas.microsoft.com/office/drawing/2014/main" id="{9FA9C90C-2850-4AC9-861F-BD478C7E8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4493" y="-25865"/>
            <a:ext cx="2578684" cy="2355537"/>
          </a:xfrm>
          <a:custGeom>
            <a:avLst/>
            <a:gdLst>
              <a:gd name="connsiteX0" fmla="*/ 564520 w 2578684"/>
              <a:gd name="connsiteY0" fmla="*/ 0 h 2355537"/>
              <a:gd name="connsiteX1" fmla="*/ 2014165 w 2578684"/>
              <a:gd name="connsiteY1" fmla="*/ 0 h 2355537"/>
              <a:gd name="connsiteX2" fmla="*/ 2109483 w 2578684"/>
              <a:gd name="connsiteY2" fmla="*/ 71278 h 2355537"/>
              <a:gd name="connsiteX3" fmla="*/ 2578684 w 2578684"/>
              <a:gd name="connsiteY3" fmla="*/ 1066196 h 2355537"/>
              <a:gd name="connsiteX4" fmla="*/ 1289342 w 2578684"/>
              <a:gd name="connsiteY4" fmla="*/ 2355537 h 2355537"/>
              <a:gd name="connsiteX5" fmla="*/ 0 w 2578684"/>
              <a:gd name="connsiteY5" fmla="*/ 1066196 h 2355537"/>
              <a:gd name="connsiteX6" fmla="*/ 469201 w 2578684"/>
              <a:gd name="connsiteY6" fmla="*/ 71278 h 2355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78684" h="2355537">
                <a:moveTo>
                  <a:pt x="564520" y="0"/>
                </a:moveTo>
                <a:lnTo>
                  <a:pt x="2014165" y="0"/>
                </a:lnTo>
                <a:lnTo>
                  <a:pt x="2109483" y="71278"/>
                </a:lnTo>
                <a:cubicBezTo>
                  <a:pt x="2396036" y="307762"/>
                  <a:pt x="2578684" y="665649"/>
                  <a:pt x="2578684" y="1066196"/>
                </a:cubicBezTo>
                <a:cubicBezTo>
                  <a:pt x="2578684" y="1778279"/>
                  <a:pt x="2001426" y="2355537"/>
                  <a:pt x="1289342" y="2355537"/>
                </a:cubicBezTo>
                <a:cubicBezTo>
                  <a:pt x="577258" y="2355537"/>
                  <a:pt x="0" y="1778279"/>
                  <a:pt x="0" y="1066196"/>
                </a:cubicBezTo>
                <a:cubicBezTo>
                  <a:pt x="0" y="665649"/>
                  <a:pt x="182648" y="307762"/>
                  <a:pt x="469201" y="71278"/>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up of a logo&#10;&#10;Description automatically generated">
            <a:extLst>
              <a:ext uri="{FF2B5EF4-FFF2-40B4-BE49-F238E27FC236}">
                <a16:creationId xmlns:a16="http://schemas.microsoft.com/office/drawing/2014/main" id="{F689E8F3-E4A2-936D-9CD2-A219D3B99D55}"/>
              </a:ext>
            </a:extLst>
          </p:cNvPr>
          <p:cNvPicPr>
            <a:picLocks noChangeAspect="1"/>
          </p:cNvPicPr>
          <p:nvPr/>
        </p:nvPicPr>
        <p:blipFill>
          <a:blip r:embed="rId5"/>
          <a:stretch>
            <a:fillRect/>
          </a:stretch>
        </p:blipFill>
        <p:spPr>
          <a:xfrm>
            <a:off x="6279414" y="5046602"/>
            <a:ext cx="2619934" cy="691662"/>
          </a:xfrm>
          <a:prstGeom prst="rect">
            <a:avLst/>
          </a:prstGeom>
        </p:spPr>
      </p:pic>
      <p:pic>
        <p:nvPicPr>
          <p:cNvPr id="4" name="Picture 3">
            <a:extLst>
              <a:ext uri="{FF2B5EF4-FFF2-40B4-BE49-F238E27FC236}">
                <a16:creationId xmlns:a16="http://schemas.microsoft.com/office/drawing/2014/main" id="{DAD4BD32-3C05-4F05-30D9-6C7CCA80E5B5}"/>
              </a:ext>
            </a:extLst>
          </p:cNvPr>
          <p:cNvPicPr>
            <a:picLocks noChangeAspect="1"/>
          </p:cNvPicPr>
          <p:nvPr/>
        </p:nvPicPr>
        <p:blipFill>
          <a:blip r:embed="rId6"/>
          <a:stretch>
            <a:fillRect/>
          </a:stretch>
        </p:blipFill>
        <p:spPr>
          <a:xfrm>
            <a:off x="9840791" y="3088936"/>
            <a:ext cx="1671764" cy="1485069"/>
          </a:xfrm>
          <a:prstGeom prst="rect">
            <a:avLst/>
          </a:prstGeom>
        </p:spPr>
      </p:pic>
      <p:sp>
        <p:nvSpPr>
          <p:cNvPr id="89" name="Graphic 212">
            <a:extLst>
              <a:ext uri="{FF2B5EF4-FFF2-40B4-BE49-F238E27FC236}">
                <a16:creationId xmlns:a16="http://schemas.microsoft.com/office/drawing/2014/main" id="{E3AAFD78-83D2-474C-BD07-D8DED4BEBD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2623" y="4697954"/>
            <a:ext cx="723998" cy="72399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1" name="Graphic 212">
            <a:extLst>
              <a:ext uri="{FF2B5EF4-FFF2-40B4-BE49-F238E27FC236}">
                <a16:creationId xmlns:a16="http://schemas.microsoft.com/office/drawing/2014/main" id="{36EDFDBD-FB38-459C-94DF-F77B186BB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8975" y="4711602"/>
            <a:ext cx="723998" cy="723998"/>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93" name="Freeform: Shape 92">
            <a:extLst>
              <a:ext uri="{FF2B5EF4-FFF2-40B4-BE49-F238E27FC236}">
                <a16:creationId xmlns:a16="http://schemas.microsoft.com/office/drawing/2014/main" id="{3C02B45F-1857-4597-8699-A5B556654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2966" y="3475324"/>
            <a:ext cx="3854368" cy="3403779"/>
          </a:xfrm>
          <a:custGeom>
            <a:avLst/>
            <a:gdLst>
              <a:gd name="connsiteX0" fmla="*/ 1927184 w 3854368"/>
              <a:gd name="connsiteY0" fmla="*/ 0 h 3403779"/>
              <a:gd name="connsiteX1" fmla="*/ 3854368 w 3854368"/>
              <a:gd name="connsiteY1" fmla="*/ 1927184 h 3403779"/>
              <a:gd name="connsiteX2" fmla="*/ 3289909 w 3854368"/>
              <a:gd name="connsiteY2" fmla="*/ 3289909 h 3403779"/>
              <a:gd name="connsiteX3" fmla="*/ 3164620 w 3854368"/>
              <a:gd name="connsiteY3" fmla="*/ 3403779 h 3403779"/>
              <a:gd name="connsiteX4" fmla="*/ 689748 w 3854368"/>
              <a:gd name="connsiteY4" fmla="*/ 3403779 h 3403779"/>
              <a:gd name="connsiteX5" fmla="*/ 564460 w 3854368"/>
              <a:gd name="connsiteY5" fmla="*/ 3289909 h 3403779"/>
              <a:gd name="connsiteX6" fmla="*/ 0 w 3854368"/>
              <a:gd name="connsiteY6" fmla="*/ 1927184 h 3403779"/>
              <a:gd name="connsiteX7" fmla="*/ 1927184 w 3854368"/>
              <a:gd name="connsiteY7" fmla="*/ 0 h 340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54368" h="3403779">
                <a:moveTo>
                  <a:pt x="1927184" y="0"/>
                </a:moveTo>
                <a:cubicBezTo>
                  <a:pt x="2991538" y="0"/>
                  <a:pt x="3854368" y="862830"/>
                  <a:pt x="3854368" y="1927184"/>
                </a:cubicBezTo>
                <a:cubicBezTo>
                  <a:pt x="3854368" y="2459361"/>
                  <a:pt x="3638661" y="2941157"/>
                  <a:pt x="3289909" y="3289909"/>
                </a:cubicBezTo>
                <a:lnTo>
                  <a:pt x="3164620" y="3403779"/>
                </a:lnTo>
                <a:lnTo>
                  <a:pt x="689748" y="3403779"/>
                </a:lnTo>
                <a:lnTo>
                  <a:pt x="564460" y="3289909"/>
                </a:lnTo>
                <a:cubicBezTo>
                  <a:pt x="215708" y="2941157"/>
                  <a:pt x="0" y="2459361"/>
                  <a:pt x="0" y="1927184"/>
                </a:cubicBezTo>
                <a:cubicBezTo>
                  <a:pt x="0" y="862830"/>
                  <a:pt x="862830" y="0"/>
                  <a:pt x="1927184" y="0"/>
                </a:cubicBezTo>
                <a:close/>
              </a:path>
            </a:pathLst>
          </a:cu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5" name="Oval 94">
            <a:extLst>
              <a:ext uri="{FF2B5EF4-FFF2-40B4-BE49-F238E27FC236}">
                <a16:creationId xmlns:a16="http://schemas.microsoft.com/office/drawing/2014/main" id="{B4082C42-915C-4265-BC9D-AAEF23782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38" y="2599750"/>
            <a:ext cx="2578683" cy="252936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74310" y="5758712"/>
            <a:ext cx="1054466" cy="469689"/>
            <a:chOff x="9841624" y="4115729"/>
            <a:chExt cx="602169" cy="268223"/>
          </a:xfrm>
          <a:solidFill>
            <a:schemeClr val="bg1"/>
          </a:solidFill>
        </p:grpSpPr>
        <p:sp>
          <p:nvSpPr>
            <p:cNvPr id="98" name="Freeform: Shape 97">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5939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CCAD-E1FE-E6B1-2A75-FB9AFEA7CB12}"/>
              </a:ext>
            </a:extLst>
          </p:cNvPr>
          <p:cNvSpPr>
            <a:spLocks noGrp="1"/>
          </p:cNvSpPr>
          <p:nvPr>
            <p:ph type="title"/>
          </p:nvPr>
        </p:nvSpPr>
        <p:spPr/>
        <p:txBody>
          <a:bodyPr>
            <a:normAutofit/>
          </a:bodyPr>
          <a:lstStyle/>
          <a:p>
            <a:r>
              <a:rPr lang="en-GB" sz="2400" b="1" dirty="0"/>
              <a:t>Health Data Formats</a:t>
            </a:r>
          </a:p>
        </p:txBody>
      </p:sp>
      <p:sp>
        <p:nvSpPr>
          <p:cNvPr id="3" name="Content Placeholder 2">
            <a:extLst>
              <a:ext uri="{FF2B5EF4-FFF2-40B4-BE49-F238E27FC236}">
                <a16:creationId xmlns:a16="http://schemas.microsoft.com/office/drawing/2014/main" id="{5FA9E3E0-89D1-3B61-1B62-543CA5A9BB7E}"/>
              </a:ext>
            </a:extLst>
          </p:cNvPr>
          <p:cNvSpPr>
            <a:spLocks noGrp="1"/>
          </p:cNvSpPr>
          <p:nvPr>
            <p:ph idx="1"/>
          </p:nvPr>
        </p:nvSpPr>
        <p:spPr/>
        <p:txBody>
          <a:bodyPr>
            <a:normAutofit fontScale="92500" lnSpcReduction="10000"/>
          </a:bodyPr>
          <a:lstStyle/>
          <a:p>
            <a:r>
              <a:rPr lang="en-US" sz="2400" dirty="0">
                <a:latin typeface="Arial" panose="020B0604020202020204" pitchFamily="34" charset="0"/>
                <a:cs typeface="Arial" panose="020B0604020202020204" pitchFamily="34" charset="0"/>
              </a:rPr>
              <a:t>DICOM — Digital Imaging and Communications in Medicine — is the international standard for medical images and related information. It defines the formats for medical images that can be exchanged with the data and quality necessary for clinical use.   DICOM® is implemented in almost every radiology, cardiology imaging, and radiotherapy device (X-ray, CT, MRI, ultrasound, etc.), and increasingly in devices in other medical domains such as ophthalmology and dentistry. With hundreds of thousands of medical imaging devices in use, DICOM® is one of the most widely deployed healthcare messaging Standards in the world. There are literally billions of DICOM® images currently in use for clinical care. </a:t>
            </a:r>
            <a:r>
              <a:rPr lang="en-US" sz="2400" dirty="0">
                <a:latin typeface="Arial" panose="020B0604020202020204" pitchFamily="34" charset="0"/>
                <a:cs typeface="Arial" panose="020B0604020202020204" pitchFamily="34" charset="0"/>
                <a:hlinkClick r:id="rId2"/>
              </a:rPr>
              <a:t>https://www.dicomstandard.org/about</a:t>
            </a: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FHIR (Fast Healthcare Interoperability Resources) Specification, which is a standard for exchanging healthcare information electronically. </a:t>
            </a:r>
            <a:r>
              <a:rPr lang="en-US" sz="2400" dirty="0">
                <a:latin typeface="Arial" panose="020B0604020202020204" pitchFamily="34" charset="0"/>
                <a:cs typeface="Arial" panose="020B0604020202020204" pitchFamily="34" charset="0"/>
                <a:hlinkClick r:id="rId3"/>
              </a:rPr>
              <a:t>https://www.hl7.org/fhir/overview.html</a:t>
            </a:r>
            <a:endParaRPr lang="en-US" sz="2400"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110517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D7FC3-CB4F-6461-57D2-0F9EB9835BC7}"/>
              </a:ext>
            </a:extLst>
          </p:cNvPr>
          <p:cNvSpPr>
            <a:spLocks noGrp="1"/>
          </p:cNvSpPr>
          <p:nvPr>
            <p:ph type="title"/>
          </p:nvPr>
        </p:nvSpPr>
        <p:spPr/>
        <p:txBody>
          <a:bodyPr/>
          <a:lstStyle/>
          <a:p>
            <a:r>
              <a:rPr lang="en-GB" dirty="0"/>
              <a:t>DICOM Anonymization</a:t>
            </a:r>
          </a:p>
        </p:txBody>
      </p:sp>
      <p:sp>
        <p:nvSpPr>
          <p:cNvPr id="6" name="TextBox 5">
            <a:extLst>
              <a:ext uri="{FF2B5EF4-FFF2-40B4-BE49-F238E27FC236}">
                <a16:creationId xmlns:a16="http://schemas.microsoft.com/office/drawing/2014/main" id="{985ECC58-2B3C-8308-AEE2-DD2B2E98CEFE}"/>
              </a:ext>
            </a:extLst>
          </p:cNvPr>
          <p:cNvSpPr txBox="1"/>
          <p:nvPr/>
        </p:nvSpPr>
        <p:spPr>
          <a:xfrm>
            <a:off x="958970" y="1414192"/>
            <a:ext cx="2436693" cy="369332"/>
          </a:xfrm>
          <a:prstGeom prst="rect">
            <a:avLst/>
          </a:prstGeom>
          <a:noFill/>
        </p:spPr>
        <p:txBody>
          <a:bodyPr wrap="none" rtlCol="0">
            <a:spAutoFit/>
          </a:bodyPr>
          <a:lstStyle/>
          <a:p>
            <a:r>
              <a:rPr lang="en-GB" dirty="0"/>
              <a:t>PII in DICOM Metadata</a:t>
            </a:r>
          </a:p>
        </p:txBody>
      </p:sp>
      <p:pic>
        <p:nvPicPr>
          <p:cNvPr id="15" name="Picture 14">
            <a:extLst>
              <a:ext uri="{FF2B5EF4-FFF2-40B4-BE49-F238E27FC236}">
                <a16:creationId xmlns:a16="http://schemas.microsoft.com/office/drawing/2014/main" id="{E15536DA-7FFD-DCB2-8A65-E4A2CF7D92CD}"/>
              </a:ext>
            </a:extLst>
          </p:cNvPr>
          <p:cNvPicPr>
            <a:picLocks noChangeAspect="1"/>
          </p:cNvPicPr>
          <p:nvPr/>
        </p:nvPicPr>
        <p:blipFill>
          <a:blip r:embed="rId2"/>
          <a:stretch>
            <a:fillRect/>
          </a:stretch>
        </p:blipFill>
        <p:spPr>
          <a:xfrm>
            <a:off x="138023" y="1893229"/>
            <a:ext cx="6159260" cy="4599646"/>
          </a:xfrm>
          <a:prstGeom prst="rect">
            <a:avLst/>
          </a:prstGeom>
        </p:spPr>
      </p:pic>
      <p:pic>
        <p:nvPicPr>
          <p:cNvPr id="19" name="Picture 18">
            <a:extLst>
              <a:ext uri="{FF2B5EF4-FFF2-40B4-BE49-F238E27FC236}">
                <a16:creationId xmlns:a16="http://schemas.microsoft.com/office/drawing/2014/main" id="{DE3570AF-C1F5-8D35-02BA-57579847510F}"/>
              </a:ext>
            </a:extLst>
          </p:cNvPr>
          <p:cNvPicPr>
            <a:picLocks noChangeAspect="1"/>
          </p:cNvPicPr>
          <p:nvPr/>
        </p:nvPicPr>
        <p:blipFill>
          <a:blip r:embed="rId3"/>
          <a:stretch>
            <a:fillRect/>
          </a:stretch>
        </p:blipFill>
        <p:spPr>
          <a:xfrm>
            <a:off x="6197087" y="2002933"/>
            <a:ext cx="5994913" cy="4599647"/>
          </a:xfrm>
          <a:prstGeom prst="rect">
            <a:avLst/>
          </a:prstGeom>
        </p:spPr>
      </p:pic>
      <p:sp>
        <p:nvSpPr>
          <p:cNvPr id="20" name="Rectangle 19">
            <a:extLst>
              <a:ext uri="{FF2B5EF4-FFF2-40B4-BE49-F238E27FC236}">
                <a16:creationId xmlns:a16="http://schemas.microsoft.com/office/drawing/2014/main" id="{705664EA-C8CA-DB03-3D7A-3D76E3D6D6A0}"/>
              </a:ext>
            </a:extLst>
          </p:cNvPr>
          <p:cNvSpPr/>
          <p:nvPr/>
        </p:nvSpPr>
        <p:spPr>
          <a:xfrm>
            <a:off x="138023" y="5719313"/>
            <a:ext cx="4494362" cy="57797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80E381A-A938-523C-F366-7E11ECE6D568}"/>
              </a:ext>
            </a:extLst>
          </p:cNvPr>
          <p:cNvSpPr/>
          <p:nvPr/>
        </p:nvSpPr>
        <p:spPr>
          <a:xfrm>
            <a:off x="6096000" y="4698520"/>
            <a:ext cx="4494362" cy="57797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9241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74E32-9109-68CC-18F1-2C0E943309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637659-EE33-A2A6-2198-2AB5720FA433}"/>
              </a:ext>
            </a:extLst>
          </p:cNvPr>
          <p:cNvSpPr>
            <a:spLocks noGrp="1"/>
          </p:cNvSpPr>
          <p:nvPr>
            <p:ph type="title"/>
          </p:nvPr>
        </p:nvSpPr>
        <p:spPr/>
        <p:txBody>
          <a:bodyPr/>
          <a:lstStyle/>
          <a:p>
            <a:r>
              <a:rPr lang="en-GB" dirty="0"/>
              <a:t>DICOM Anonymization</a:t>
            </a:r>
          </a:p>
        </p:txBody>
      </p:sp>
      <p:sp>
        <p:nvSpPr>
          <p:cNvPr id="6" name="TextBox 5">
            <a:extLst>
              <a:ext uri="{FF2B5EF4-FFF2-40B4-BE49-F238E27FC236}">
                <a16:creationId xmlns:a16="http://schemas.microsoft.com/office/drawing/2014/main" id="{F23A2C71-DF41-5E4C-C698-E176925E630D}"/>
              </a:ext>
            </a:extLst>
          </p:cNvPr>
          <p:cNvSpPr txBox="1"/>
          <p:nvPr/>
        </p:nvSpPr>
        <p:spPr>
          <a:xfrm>
            <a:off x="958970" y="1414192"/>
            <a:ext cx="2549929" cy="369332"/>
          </a:xfrm>
          <a:prstGeom prst="rect">
            <a:avLst/>
          </a:prstGeom>
          <a:noFill/>
        </p:spPr>
        <p:txBody>
          <a:bodyPr wrap="none" rtlCol="0">
            <a:spAutoFit/>
          </a:bodyPr>
          <a:lstStyle/>
          <a:p>
            <a:r>
              <a:rPr lang="en-GB" b="1" dirty="0"/>
              <a:t>PII in DICOM in Images</a:t>
            </a:r>
          </a:p>
        </p:txBody>
      </p:sp>
      <p:pic>
        <p:nvPicPr>
          <p:cNvPr id="8" name="Picture 7">
            <a:extLst>
              <a:ext uri="{FF2B5EF4-FFF2-40B4-BE49-F238E27FC236}">
                <a16:creationId xmlns:a16="http://schemas.microsoft.com/office/drawing/2014/main" id="{C901DF35-DA4A-4BF4-0229-BBA049C18D09}"/>
              </a:ext>
            </a:extLst>
          </p:cNvPr>
          <p:cNvPicPr>
            <a:picLocks noChangeAspect="1"/>
          </p:cNvPicPr>
          <p:nvPr/>
        </p:nvPicPr>
        <p:blipFill>
          <a:blip r:embed="rId2"/>
          <a:stretch>
            <a:fillRect/>
          </a:stretch>
        </p:blipFill>
        <p:spPr>
          <a:xfrm>
            <a:off x="554083" y="1783524"/>
            <a:ext cx="5331812" cy="4304582"/>
          </a:xfrm>
          <a:prstGeom prst="rect">
            <a:avLst/>
          </a:prstGeom>
        </p:spPr>
      </p:pic>
      <p:pic>
        <p:nvPicPr>
          <p:cNvPr id="10" name="Picture 9">
            <a:extLst>
              <a:ext uri="{FF2B5EF4-FFF2-40B4-BE49-F238E27FC236}">
                <a16:creationId xmlns:a16="http://schemas.microsoft.com/office/drawing/2014/main" id="{FE007136-CA6B-3109-964F-C15CC63C63F6}"/>
              </a:ext>
            </a:extLst>
          </p:cNvPr>
          <p:cNvPicPr>
            <a:picLocks noChangeAspect="1"/>
          </p:cNvPicPr>
          <p:nvPr/>
        </p:nvPicPr>
        <p:blipFill>
          <a:blip r:embed="rId3"/>
          <a:stretch>
            <a:fillRect/>
          </a:stretch>
        </p:blipFill>
        <p:spPr>
          <a:xfrm>
            <a:off x="6096000" y="1950320"/>
            <a:ext cx="5229196" cy="4122676"/>
          </a:xfrm>
          <a:prstGeom prst="rect">
            <a:avLst/>
          </a:prstGeom>
        </p:spPr>
      </p:pic>
      <p:sp>
        <p:nvSpPr>
          <p:cNvPr id="11" name="Rectangle 10">
            <a:extLst>
              <a:ext uri="{FF2B5EF4-FFF2-40B4-BE49-F238E27FC236}">
                <a16:creationId xmlns:a16="http://schemas.microsoft.com/office/drawing/2014/main" id="{5B88E6F5-EC95-C374-A614-E7EB9CB5F34D}"/>
              </a:ext>
            </a:extLst>
          </p:cNvPr>
          <p:cNvSpPr/>
          <p:nvPr/>
        </p:nvSpPr>
        <p:spPr>
          <a:xfrm>
            <a:off x="666571" y="1837058"/>
            <a:ext cx="2180146" cy="5007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E1EFD203-44A4-4AEC-2757-DEF3D70BD4C1}"/>
              </a:ext>
            </a:extLst>
          </p:cNvPr>
          <p:cNvSpPr txBox="1"/>
          <p:nvPr/>
        </p:nvSpPr>
        <p:spPr>
          <a:xfrm>
            <a:off x="2391853" y="3826992"/>
            <a:ext cx="1189749" cy="369332"/>
          </a:xfrm>
          <a:prstGeom prst="rect">
            <a:avLst/>
          </a:prstGeom>
          <a:noFill/>
        </p:spPr>
        <p:txBody>
          <a:bodyPr wrap="none" rtlCol="0">
            <a:spAutoFit/>
          </a:bodyPr>
          <a:lstStyle/>
          <a:p>
            <a:r>
              <a:rPr lang="en-GB" dirty="0"/>
              <a:t>ORIGINAL</a:t>
            </a:r>
          </a:p>
        </p:txBody>
      </p:sp>
      <p:sp>
        <p:nvSpPr>
          <p:cNvPr id="17" name="TextBox 16">
            <a:extLst>
              <a:ext uri="{FF2B5EF4-FFF2-40B4-BE49-F238E27FC236}">
                <a16:creationId xmlns:a16="http://schemas.microsoft.com/office/drawing/2014/main" id="{04A6768A-8E9D-DDE0-2375-6325DE0B1690}"/>
              </a:ext>
            </a:extLst>
          </p:cNvPr>
          <p:cNvSpPr txBox="1"/>
          <p:nvPr/>
        </p:nvSpPr>
        <p:spPr>
          <a:xfrm>
            <a:off x="7895941" y="3888638"/>
            <a:ext cx="1844574" cy="369332"/>
          </a:xfrm>
          <a:prstGeom prst="rect">
            <a:avLst/>
          </a:prstGeom>
          <a:noFill/>
        </p:spPr>
        <p:txBody>
          <a:bodyPr wrap="square" rtlCol="0">
            <a:spAutoFit/>
          </a:bodyPr>
          <a:lstStyle/>
          <a:p>
            <a:r>
              <a:rPr lang="en-GB" dirty="0"/>
              <a:t>REDACTED</a:t>
            </a:r>
          </a:p>
        </p:txBody>
      </p:sp>
    </p:spTree>
    <p:extLst>
      <p:ext uri="{BB962C8B-B14F-4D97-AF65-F5344CB8AC3E}">
        <p14:creationId xmlns:p14="http://schemas.microsoft.com/office/powerpoint/2010/main" val="102813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F66A0-2D7F-FBDA-5F81-E6585E50DD4F}"/>
              </a:ext>
            </a:extLst>
          </p:cNvPr>
          <p:cNvSpPr>
            <a:spLocks noGrp="1"/>
          </p:cNvSpPr>
          <p:nvPr>
            <p:ph type="title"/>
          </p:nvPr>
        </p:nvSpPr>
        <p:spPr/>
        <p:txBody>
          <a:bodyPr>
            <a:normAutofit/>
          </a:bodyPr>
          <a:lstStyle/>
          <a:p>
            <a:r>
              <a:rPr lang="en-US" sz="2400" b="1" dirty="0"/>
              <a:t>FHIR (Fast Healthcare Interoperability Resources)</a:t>
            </a:r>
            <a:endParaRPr lang="en-GB" sz="2400" b="1" dirty="0"/>
          </a:p>
        </p:txBody>
      </p:sp>
      <p:pic>
        <p:nvPicPr>
          <p:cNvPr id="5" name="Content Placeholder 4">
            <a:extLst>
              <a:ext uri="{FF2B5EF4-FFF2-40B4-BE49-F238E27FC236}">
                <a16:creationId xmlns:a16="http://schemas.microsoft.com/office/drawing/2014/main" id="{8AD7F341-6176-FEF7-7222-9B944CC85B35}"/>
              </a:ext>
            </a:extLst>
          </p:cNvPr>
          <p:cNvPicPr>
            <a:picLocks noGrp="1" noChangeAspect="1"/>
          </p:cNvPicPr>
          <p:nvPr>
            <p:ph idx="1"/>
          </p:nvPr>
        </p:nvPicPr>
        <p:blipFill>
          <a:blip r:embed="rId2"/>
          <a:stretch>
            <a:fillRect/>
          </a:stretch>
        </p:blipFill>
        <p:spPr>
          <a:xfrm>
            <a:off x="638123" y="2127379"/>
            <a:ext cx="4832814" cy="4351338"/>
          </a:xfrm>
        </p:spPr>
      </p:pic>
      <p:pic>
        <p:nvPicPr>
          <p:cNvPr id="7" name="Picture 6">
            <a:extLst>
              <a:ext uri="{FF2B5EF4-FFF2-40B4-BE49-F238E27FC236}">
                <a16:creationId xmlns:a16="http://schemas.microsoft.com/office/drawing/2014/main" id="{619364A1-BF64-3A21-632F-67F2A3264570}"/>
              </a:ext>
            </a:extLst>
          </p:cNvPr>
          <p:cNvPicPr>
            <a:picLocks noChangeAspect="1"/>
          </p:cNvPicPr>
          <p:nvPr/>
        </p:nvPicPr>
        <p:blipFill>
          <a:blip r:embed="rId3"/>
          <a:stretch>
            <a:fillRect/>
          </a:stretch>
        </p:blipFill>
        <p:spPr>
          <a:xfrm>
            <a:off x="5470937" y="2023533"/>
            <a:ext cx="6282562" cy="3454399"/>
          </a:xfrm>
          <a:prstGeom prst="rect">
            <a:avLst/>
          </a:prstGeom>
        </p:spPr>
      </p:pic>
      <p:sp>
        <p:nvSpPr>
          <p:cNvPr id="9" name="TextBox 8">
            <a:extLst>
              <a:ext uri="{FF2B5EF4-FFF2-40B4-BE49-F238E27FC236}">
                <a16:creationId xmlns:a16="http://schemas.microsoft.com/office/drawing/2014/main" id="{D6DCEB40-0CA1-5AF2-A6FD-143281B7397E}"/>
              </a:ext>
            </a:extLst>
          </p:cNvPr>
          <p:cNvSpPr txBox="1"/>
          <p:nvPr/>
        </p:nvSpPr>
        <p:spPr>
          <a:xfrm>
            <a:off x="5671014" y="1672445"/>
            <a:ext cx="6096000" cy="369332"/>
          </a:xfrm>
          <a:prstGeom prst="rect">
            <a:avLst/>
          </a:prstGeom>
          <a:noFill/>
        </p:spPr>
        <p:txBody>
          <a:bodyPr wrap="square">
            <a:spAutoFit/>
          </a:bodyPr>
          <a:lstStyle/>
          <a:p>
            <a:r>
              <a:rPr lang="en-US" dirty="0"/>
              <a:t>FHIR Servers and the FHIR APIs</a:t>
            </a:r>
            <a:endParaRPr lang="en-GB" dirty="0"/>
          </a:p>
        </p:txBody>
      </p:sp>
      <p:sp>
        <p:nvSpPr>
          <p:cNvPr id="11" name="TextBox 10">
            <a:extLst>
              <a:ext uri="{FF2B5EF4-FFF2-40B4-BE49-F238E27FC236}">
                <a16:creationId xmlns:a16="http://schemas.microsoft.com/office/drawing/2014/main" id="{310F171C-DB4A-2A1F-497C-5510AEAAD1CB}"/>
              </a:ext>
            </a:extLst>
          </p:cNvPr>
          <p:cNvSpPr txBox="1"/>
          <p:nvPr/>
        </p:nvSpPr>
        <p:spPr>
          <a:xfrm>
            <a:off x="638123" y="1672445"/>
            <a:ext cx="4419600" cy="369332"/>
          </a:xfrm>
          <a:prstGeom prst="rect">
            <a:avLst/>
          </a:prstGeom>
          <a:noFill/>
        </p:spPr>
        <p:txBody>
          <a:bodyPr wrap="square">
            <a:spAutoFit/>
          </a:bodyPr>
          <a:lstStyle/>
          <a:p>
            <a:r>
              <a:rPr lang="en-GB" b="0" i="0" dirty="0">
                <a:solidFill>
                  <a:srgbClr val="333333"/>
                </a:solidFill>
                <a:effectLst/>
                <a:latin typeface="verdana" panose="020B0604030504040204" pitchFamily="34" charset="0"/>
              </a:rPr>
              <a:t>FHIR Framework</a:t>
            </a:r>
            <a:endParaRPr lang="en-GB" dirty="0"/>
          </a:p>
        </p:txBody>
      </p:sp>
    </p:spTree>
    <p:extLst>
      <p:ext uri="{BB962C8B-B14F-4D97-AF65-F5344CB8AC3E}">
        <p14:creationId xmlns:p14="http://schemas.microsoft.com/office/powerpoint/2010/main" val="242454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F5E07-3DA1-908E-6E58-BE27C4D70B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AC49B0-FAA6-9F7B-0C0F-A673C1EF0222}"/>
              </a:ext>
            </a:extLst>
          </p:cNvPr>
          <p:cNvSpPr>
            <a:spLocks noGrp="1"/>
          </p:cNvSpPr>
          <p:nvPr>
            <p:ph type="title"/>
          </p:nvPr>
        </p:nvSpPr>
        <p:spPr/>
        <p:txBody>
          <a:bodyPr>
            <a:normAutofit/>
          </a:bodyPr>
          <a:lstStyle/>
          <a:p>
            <a:r>
              <a:rPr lang="en-US" sz="2400" b="1" dirty="0"/>
              <a:t>FHIR (Fast Healthcare Interoperability Resources)</a:t>
            </a:r>
            <a:endParaRPr lang="en-GB" sz="2400" b="1" dirty="0"/>
          </a:p>
        </p:txBody>
      </p:sp>
      <p:sp>
        <p:nvSpPr>
          <p:cNvPr id="9" name="TextBox 8">
            <a:extLst>
              <a:ext uri="{FF2B5EF4-FFF2-40B4-BE49-F238E27FC236}">
                <a16:creationId xmlns:a16="http://schemas.microsoft.com/office/drawing/2014/main" id="{0941FE29-E512-0FDD-027F-06E88EBDAB35}"/>
              </a:ext>
            </a:extLst>
          </p:cNvPr>
          <p:cNvSpPr txBox="1"/>
          <p:nvPr/>
        </p:nvSpPr>
        <p:spPr>
          <a:xfrm>
            <a:off x="5671014" y="1672445"/>
            <a:ext cx="6096000" cy="369332"/>
          </a:xfrm>
          <a:prstGeom prst="rect">
            <a:avLst/>
          </a:prstGeom>
          <a:noFill/>
        </p:spPr>
        <p:txBody>
          <a:bodyPr wrap="square">
            <a:spAutoFit/>
          </a:bodyPr>
          <a:lstStyle/>
          <a:p>
            <a:r>
              <a:rPr lang="en-US" dirty="0"/>
              <a:t>FHIR </a:t>
            </a:r>
            <a:r>
              <a:rPr lang="en-GB" b="0" i="0" dirty="0">
                <a:solidFill>
                  <a:srgbClr val="000000"/>
                </a:solidFill>
                <a:effectLst/>
                <a:latin typeface="Helvetica Neue"/>
              </a:rPr>
              <a:t>Security </a:t>
            </a:r>
          </a:p>
        </p:txBody>
      </p:sp>
      <p:sp>
        <p:nvSpPr>
          <p:cNvPr id="11" name="TextBox 10">
            <a:extLst>
              <a:ext uri="{FF2B5EF4-FFF2-40B4-BE49-F238E27FC236}">
                <a16:creationId xmlns:a16="http://schemas.microsoft.com/office/drawing/2014/main" id="{57D30DC2-E3AC-51CF-6E58-D7B28594B495}"/>
              </a:ext>
            </a:extLst>
          </p:cNvPr>
          <p:cNvSpPr txBox="1"/>
          <p:nvPr/>
        </p:nvSpPr>
        <p:spPr>
          <a:xfrm>
            <a:off x="592781" y="1690688"/>
            <a:ext cx="4419600" cy="369332"/>
          </a:xfrm>
          <a:prstGeom prst="rect">
            <a:avLst/>
          </a:prstGeom>
          <a:noFill/>
        </p:spPr>
        <p:txBody>
          <a:bodyPr wrap="square">
            <a:spAutoFit/>
          </a:bodyPr>
          <a:lstStyle/>
          <a:p>
            <a:r>
              <a:rPr lang="en-GB" b="0" i="0" dirty="0">
                <a:solidFill>
                  <a:srgbClr val="333333"/>
                </a:solidFill>
                <a:effectLst/>
                <a:latin typeface="verdana" panose="020B0604030504040204" pitchFamily="34" charset="0"/>
              </a:rPr>
              <a:t>FHIR </a:t>
            </a:r>
            <a:r>
              <a:rPr lang="en-GB" b="0" i="0" dirty="0">
                <a:solidFill>
                  <a:srgbClr val="000000"/>
                </a:solidFill>
                <a:effectLst/>
                <a:latin typeface="Helvetica Neue"/>
              </a:rPr>
              <a:t>Transactions </a:t>
            </a:r>
          </a:p>
        </p:txBody>
      </p:sp>
      <p:pic>
        <p:nvPicPr>
          <p:cNvPr id="8" name="Content Placeholder 7">
            <a:extLst>
              <a:ext uri="{FF2B5EF4-FFF2-40B4-BE49-F238E27FC236}">
                <a16:creationId xmlns:a16="http://schemas.microsoft.com/office/drawing/2014/main" id="{19E88B22-58D7-78D5-F894-8B8652E74D6F}"/>
              </a:ext>
            </a:extLst>
          </p:cNvPr>
          <p:cNvPicPr>
            <a:picLocks noGrp="1" noChangeAspect="1"/>
          </p:cNvPicPr>
          <p:nvPr>
            <p:ph idx="1"/>
          </p:nvPr>
        </p:nvPicPr>
        <p:blipFill>
          <a:blip r:embed="rId2"/>
          <a:stretch>
            <a:fillRect/>
          </a:stretch>
        </p:blipFill>
        <p:spPr>
          <a:xfrm>
            <a:off x="314271" y="2140034"/>
            <a:ext cx="5266059" cy="4351338"/>
          </a:xfrm>
        </p:spPr>
      </p:pic>
      <p:pic>
        <p:nvPicPr>
          <p:cNvPr id="12" name="Picture 11">
            <a:extLst>
              <a:ext uri="{FF2B5EF4-FFF2-40B4-BE49-F238E27FC236}">
                <a16:creationId xmlns:a16="http://schemas.microsoft.com/office/drawing/2014/main" id="{D5B6C164-97CA-84A2-9BE8-BF4E6AC46959}"/>
              </a:ext>
            </a:extLst>
          </p:cNvPr>
          <p:cNvPicPr>
            <a:picLocks noChangeAspect="1"/>
          </p:cNvPicPr>
          <p:nvPr/>
        </p:nvPicPr>
        <p:blipFill>
          <a:blip r:embed="rId3"/>
          <a:stretch>
            <a:fillRect/>
          </a:stretch>
        </p:blipFill>
        <p:spPr>
          <a:xfrm>
            <a:off x="5671013" y="2060020"/>
            <a:ext cx="6382441" cy="4511367"/>
          </a:xfrm>
          <a:prstGeom prst="rect">
            <a:avLst/>
          </a:prstGeom>
        </p:spPr>
      </p:pic>
    </p:spTree>
    <p:extLst>
      <p:ext uri="{BB962C8B-B14F-4D97-AF65-F5344CB8AC3E}">
        <p14:creationId xmlns:p14="http://schemas.microsoft.com/office/powerpoint/2010/main" val="336141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35ED3-2DFF-332D-ADBB-53DA7BC05D2C}"/>
              </a:ext>
            </a:extLst>
          </p:cNvPr>
          <p:cNvSpPr>
            <a:spLocks noGrp="1"/>
          </p:cNvSpPr>
          <p:nvPr>
            <p:ph type="title"/>
          </p:nvPr>
        </p:nvSpPr>
        <p:spPr>
          <a:xfrm>
            <a:off x="838200" y="713998"/>
            <a:ext cx="10515600" cy="313757"/>
          </a:xfrm>
        </p:spPr>
        <p:txBody>
          <a:bodyPr>
            <a:normAutofit fontScale="90000"/>
          </a:bodyPr>
          <a:lstStyle/>
          <a:p>
            <a:r>
              <a:rPr lang="en-GB" sz="2400" b="0" i="0" dirty="0">
                <a:solidFill>
                  <a:srgbClr val="000000"/>
                </a:solidFill>
                <a:effectLst/>
                <a:latin typeface="Helvetica Neue"/>
              </a:rPr>
              <a:t>Resource Patient - Content</a:t>
            </a:r>
            <a:endParaRPr lang="en-GB" dirty="0"/>
          </a:p>
        </p:txBody>
      </p:sp>
      <p:pic>
        <p:nvPicPr>
          <p:cNvPr id="5" name="Picture 4">
            <a:extLst>
              <a:ext uri="{FF2B5EF4-FFF2-40B4-BE49-F238E27FC236}">
                <a16:creationId xmlns:a16="http://schemas.microsoft.com/office/drawing/2014/main" id="{3E39FDD5-B383-AF73-F34F-BA078BAF020E}"/>
              </a:ext>
            </a:extLst>
          </p:cNvPr>
          <p:cNvPicPr>
            <a:picLocks noChangeAspect="1"/>
          </p:cNvPicPr>
          <p:nvPr/>
        </p:nvPicPr>
        <p:blipFill>
          <a:blip r:embed="rId2"/>
          <a:stretch>
            <a:fillRect/>
          </a:stretch>
        </p:blipFill>
        <p:spPr>
          <a:xfrm>
            <a:off x="765147" y="1225488"/>
            <a:ext cx="5104097" cy="5529439"/>
          </a:xfrm>
          <a:prstGeom prst="rect">
            <a:avLst/>
          </a:prstGeom>
        </p:spPr>
      </p:pic>
      <p:pic>
        <p:nvPicPr>
          <p:cNvPr id="7" name="Picture 6">
            <a:extLst>
              <a:ext uri="{FF2B5EF4-FFF2-40B4-BE49-F238E27FC236}">
                <a16:creationId xmlns:a16="http://schemas.microsoft.com/office/drawing/2014/main" id="{E7A0050E-434A-08E0-4110-A8A4564146D9}"/>
              </a:ext>
            </a:extLst>
          </p:cNvPr>
          <p:cNvPicPr>
            <a:picLocks noChangeAspect="1"/>
          </p:cNvPicPr>
          <p:nvPr/>
        </p:nvPicPr>
        <p:blipFill>
          <a:blip r:embed="rId3"/>
          <a:stretch>
            <a:fillRect/>
          </a:stretch>
        </p:blipFill>
        <p:spPr>
          <a:xfrm>
            <a:off x="6096000" y="1366750"/>
            <a:ext cx="5426521" cy="4777252"/>
          </a:xfrm>
          <a:prstGeom prst="rect">
            <a:avLst/>
          </a:prstGeom>
        </p:spPr>
      </p:pic>
    </p:spTree>
    <p:extLst>
      <p:ext uri="{BB962C8B-B14F-4D97-AF65-F5344CB8AC3E}">
        <p14:creationId xmlns:p14="http://schemas.microsoft.com/office/powerpoint/2010/main" val="129125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2B66-F414-1F93-E4C9-ABB1096B5C30}"/>
              </a:ext>
            </a:extLst>
          </p:cNvPr>
          <p:cNvSpPr>
            <a:spLocks noGrp="1"/>
          </p:cNvSpPr>
          <p:nvPr>
            <p:ph type="title"/>
          </p:nvPr>
        </p:nvSpPr>
        <p:spPr>
          <a:xfrm>
            <a:off x="838200" y="491207"/>
            <a:ext cx="10515600" cy="806516"/>
          </a:xfrm>
        </p:spPr>
        <p:txBody>
          <a:bodyPr>
            <a:normAutofit/>
          </a:bodyPr>
          <a:lstStyle/>
          <a:p>
            <a:r>
              <a:rPr lang="en-GB" sz="2400" b="0" i="0" dirty="0">
                <a:solidFill>
                  <a:srgbClr val="000000"/>
                </a:solidFill>
                <a:effectLst/>
                <a:latin typeface="Helvetica Neue"/>
              </a:rPr>
              <a:t>Diagnostic Medicine Module</a:t>
            </a:r>
            <a:endParaRPr lang="en-GB" sz="2400" dirty="0"/>
          </a:p>
        </p:txBody>
      </p:sp>
      <p:graphicFrame>
        <p:nvGraphicFramePr>
          <p:cNvPr id="4" name="Table 3">
            <a:extLst>
              <a:ext uri="{FF2B5EF4-FFF2-40B4-BE49-F238E27FC236}">
                <a16:creationId xmlns:a16="http://schemas.microsoft.com/office/drawing/2014/main" id="{27315640-DFB8-EDDB-9DB6-A9EBE8EB37CE}"/>
              </a:ext>
            </a:extLst>
          </p:cNvPr>
          <p:cNvGraphicFramePr>
            <a:graphicFrameLocks noGrp="1"/>
          </p:cNvGraphicFramePr>
          <p:nvPr>
            <p:extLst>
              <p:ext uri="{D42A27DB-BD31-4B8C-83A1-F6EECF244321}">
                <p14:modId xmlns:p14="http://schemas.microsoft.com/office/powerpoint/2010/main" val="1586148041"/>
              </p:ext>
            </p:extLst>
          </p:nvPr>
        </p:nvGraphicFramePr>
        <p:xfrm>
          <a:off x="676953" y="1503848"/>
          <a:ext cx="10515600" cy="4692861"/>
        </p:xfrm>
        <a:graphic>
          <a:graphicData uri="http://schemas.openxmlformats.org/drawingml/2006/table">
            <a:tbl>
              <a:tblPr firstRow="1" bandRow="1">
                <a:noFill/>
              </a:tblPr>
              <a:tblGrid>
                <a:gridCol w="2199997">
                  <a:extLst>
                    <a:ext uri="{9D8B030D-6E8A-4147-A177-3AD203B41FA5}">
                      <a16:colId xmlns:a16="http://schemas.microsoft.com/office/drawing/2014/main" val="3545981483"/>
                    </a:ext>
                  </a:extLst>
                </a:gridCol>
                <a:gridCol w="2986858">
                  <a:extLst>
                    <a:ext uri="{9D8B030D-6E8A-4147-A177-3AD203B41FA5}">
                      <a16:colId xmlns:a16="http://schemas.microsoft.com/office/drawing/2014/main" val="1665354555"/>
                    </a:ext>
                  </a:extLst>
                </a:gridCol>
                <a:gridCol w="4729984">
                  <a:extLst>
                    <a:ext uri="{9D8B030D-6E8A-4147-A177-3AD203B41FA5}">
                      <a16:colId xmlns:a16="http://schemas.microsoft.com/office/drawing/2014/main" val="738452667"/>
                    </a:ext>
                  </a:extLst>
                </a:gridCol>
                <a:gridCol w="598761">
                  <a:extLst>
                    <a:ext uri="{9D8B030D-6E8A-4147-A177-3AD203B41FA5}">
                      <a16:colId xmlns:a16="http://schemas.microsoft.com/office/drawing/2014/main" val="3378309167"/>
                    </a:ext>
                  </a:extLst>
                </a:gridCol>
              </a:tblGrid>
              <a:tr h="335247">
                <a:tc>
                  <a:txBody>
                    <a:bodyPr/>
                    <a:lstStyle/>
                    <a:p>
                      <a:pPr fontAlgn="t"/>
                      <a:r>
                        <a:rPr lang="en-GB" sz="1000" b="1">
                          <a:solidFill>
                            <a:schemeClr val="tx1">
                              <a:lumMod val="75000"/>
                              <a:lumOff val="25000"/>
                            </a:schemeClr>
                          </a:solidFill>
                          <a:effectLst/>
                          <a:latin typeface="verdana" panose="020B0604030504040204" pitchFamily="34" charset="0"/>
                        </a:rPr>
                        <a:t>Name</a:t>
                      </a:r>
                      <a:endParaRPr lang="en-GB" sz="1000" b="0">
                        <a:solidFill>
                          <a:schemeClr val="tx1">
                            <a:lumMod val="75000"/>
                            <a:lumOff val="25000"/>
                          </a:schemeClr>
                        </a:solidFill>
                        <a:effectLst/>
                        <a:latin typeface="verdana" panose="020B0604030504040204" pitchFamily="34" charset="0"/>
                      </a:endParaRPr>
                    </a:p>
                  </a:txBody>
                  <a:tcPr marL="126173" marR="75704" marT="75704" marB="7570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fontAlgn="t"/>
                      <a:r>
                        <a:rPr lang="en-GB" sz="1000" b="1">
                          <a:solidFill>
                            <a:schemeClr val="tx1">
                              <a:lumMod val="75000"/>
                              <a:lumOff val="25000"/>
                            </a:schemeClr>
                          </a:solidFill>
                          <a:effectLst/>
                          <a:latin typeface="verdana" panose="020B0604030504040204" pitchFamily="34" charset="0"/>
                        </a:rPr>
                        <a:t>Aliases</a:t>
                      </a:r>
                      <a:endParaRPr lang="en-GB" sz="1000" b="0">
                        <a:solidFill>
                          <a:schemeClr val="tx1">
                            <a:lumMod val="75000"/>
                            <a:lumOff val="25000"/>
                          </a:schemeClr>
                        </a:solidFill>
                        <a:effectLst/>
                        <a:latin typeface="verdana" panose="020B0604030504040204" pitchFamily="34" charset="0"/>
                      </a:endParaRPr>
                    </a:p>
                  </a:txBody>
                  <a:tcPr marL="126173" marR="75704" marT="75704" marB="7570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pPr fontAlgn="t"/>
                      <a:r>
                        <a:rPr lang="en-GB" sz="1000" b="1">
                          <a:solidFill>
                            <a:schemeClr val="tx1">
                              <a:lumMod val="75000"/>
                              <a:lumOff val="25000"/>
                            </a:schemeClr>
                          </a:solidFill>
                          <a:effectLst/>
                          <a:latin typeface="verdana" panose="020B0604030504040204" pitchFamily="34" charset="0"/>
                        </a:rPr>
                        <a:t>Description</a:t>
                      </a:r>
                      <a:endParaRPr lang="en-GB" sz="1000" b="0">
                        <a:solidFill>
                          <a:schemeClr val="tx1">
                            <a:lumMod val="75000"/>
                            <a:lumOff val="25000"/>
                          </a:schemeClr>
                        </a:solidFill>
                        <a:effectLst/>
                        <a:latin typeface="verdana" panose="020B0604030504040204" pitchFamily="34" charset="0"/>
                      </a:endParaRPr>
                    </a:p>
                  </a:txBody>
                  <a:tcPr marL="126173" marR="75704" marT="75704" marB="7570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endParaRPr lang="en-GB" sz="1000">
                        <a:solidFill>
                          <a:schemeClr val="tx1">
                            <a:lumMod val="75000"/>
                            <a:lumOff val="25000"/>
                          </a:schemeClr>
                        </a:solidFill>
                      </a:endParaRPr>
                    </a:p>
                  </a:txBody>
                  <a:tcPr marL="126173" marR="75704" marT="75704" marB="75704">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151496918"/>
                  </a:ext>
                </a:extLst>
              </a:tr>
              <a:tr h="279372">
                <a:tc>
                  <a:txBody>
                    <a:bodyPr/>
                    <a:lstStyle/>
                    <a:p>
                      <a:pPr fontAlgn="t"/>
                      <a:r>
                        <a:rPr lang="en-GB" sz="800" b="0" u="none" strike="noStrike">
                          <a:solidFill>
                            <a:schemeClr val="tx1">
                              <a:lumMod val="75000"/>
                              <a:lumOff val="25000"/>
                            </a:schemeClr>
                          </a:solidFill>
                          <a:effectLst/>
                          <a:latin typeface="verdana" panose="020B0604030504040204" pitchFamily="34" charset="0"/>
                          <a:hlinkClick r:id="rId2">
                            <a:extLst>
                              <a:ext uri="{A12FA001-AC4F-418D-AE19-62706E023703}">
                                <ahyp:hlinkClr xmlns:ahyp="http://schemas.microsoft.com/office/drawing/2018/hyperlinkcolor" val="tx"/>
                              </a:ext>
                            </a:extLst>
                          </a:hlinkClick>
                        </a:rPr>
                        <a:t>Observation</a:t>
                      </a:r>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fontAlgn="t"/>
                      <a:r>
                        <a:rPr lang="en-GB" sz="800" b="0">
                          <a:solidFill>
                            <a:schemeClr val="tx1">
                              <a:lumMod val="75000"/>
                              <a:lumOff val="25000"/>
                            </a:schemeClr>
                          </a:solidFill>
                          <a:effectLst/>
                          <a:latin typeface="verdana" panose="020B0604030504040204" pitchFamily="34" charset="0"/>
                        </a:rPr>
                        <a:t>Vital Signs, Measurement, Results</a:t>
                      </a:r>
                    </a:p>
                  </a:txBody>
                  <a:tcPr marL="126173" marR="65610" marT="65610" marB="65610">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pPr fontAlgn="t"/>
                      <a:r>
                        <a:rPr lang="en-US" sz="800" b="0">
                          <a:solidFill>
                            <a:schemeClr val="tx1">
                              <a:lumMod val="75000"/>
                              <a:lumOff val="25000"/>
                            </a:schemeClr>
                          </a:solidFill>
                          <a:effectLst/>
                          <a:latin typeface="verdana" panose="020B0604030504040204" pitchFamily="34" charset="0"/>
                        </a:rPr>
                        <a:t>Measurements and simple assertions made about a patient, device or other subject.</a:t>
                      </a:r>
                    </a:p>
                  </a:txBody>
                  <a:tcPr marL="126173" marR="65610" marT="65610" marB="65610">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tc>
                  <a:txBody>
                    <a:bodyPr/>
                    <a:lstStyle/>
                    <a:p>
                      <a:endParaRPr lang="en-GB" sz="800">
                        <a:solidFill>
                          <a:schemeClr val="tx1">
                            <a:lumMod val="75000"/>
                            <a:lumOff val="25000"/>
                          </a:schemeClr>
                        </a:solidFill>
                      </a:endParaRPr>
                    </a:p>
                  </a:txBody>
                  <a:tcPr marL="126173" marR="65610" marT="65610" marB="65610">
                    <a:lnL w="12700" cmpd="sng">
                      <a:noFill/>
                      <a:prstDash val="solid"/>
                    </a:lnL>
                    <a:lnR w="12700" cmpd="sng">
                      <a:noFill/>
                      <a:prstDash val="solid"/>
                    </a:lnR>
                    <a:lnT w="12700" cmpd="sng">
                      <a:no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841764857"/>
                  </a:ext>
                </a:extLst>
              </a:tr>
              <a:tr h="1021982">
                <a:tc>
                  <a:txBody>
                    <a:bodyPr/>
                    <a:lstStyle/>
                    <a:p>
                      <a:pPr fontAlgn="t"/>
                      <a:r>
                        <a:rPr lang="en-GB" sz="800" b="0" u="none" strike="noStrike">
                          <a:solidFill>
                            <a:schemeClr val="tx1">
                              <a:lumMod val="75000"/>
                              <a:lumOff val="25000"/>
                            </a:schemeClr>
                          </a:solidFill>
                          <a:effectLst/>
                          <a:latin typeface="verdana" panose="020B0604030504040204" pitchFamily="34" charset="0"/>
                          <a:hlinkClick r:id="rId3">
                            <a:extLst>
                              <a:ext uri="{A12FA001-AC4F-418D-AE19-62706E023703}">
                                <ahyp:hlinkClr xmlns:ahyp="http://schemas.microsoft.com/office/drawing/2018/hyperlinkcolor" val="tx"/>
                              </a:ext>
                            </a:extLst>
                          </a:hlinkClick>
                        </a:rPr>
                        <a:t>DiagnosticReport</a:t>
                      </a:r>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US" sz="800" b="0">
                          <a:solidFill>
                            <a:schemeClr val="tx1">
                              <a:lumMod val="75000"/>
                              <a:lumOff val="25000"/>
                            </a:schemeClr>
                          </a:solidFill>
                          <a:effectLst/>
                          <a:latin typeface="verdana" panose="020B0604030504040204" pitchFamily="34" charset="0"/>
                        </a:rPr>
                        <a:t>Report, Test, Result, Results, Labs</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US" sz="800" b="0" dirty="0">
                          <a:solidFill>
                            <a:schemeClr val="tx1">
                              <a:lumMod val="75000"/>
                              <a:lumOff val="25000"/>
                            </a:schemeClr>
                          </a:solidFill>
                          <a:effectLst/>
                          <a:latin typeface="verdana" panose="020B0604030504040204" pitchFamily="34" charset="0"/>
                        </a:rPr>
                        <a:t>The findings and interpretation of diagnostic tests performed on patients, groups of patients, products, substances, devices, and locations, and/or specimens derived from these. The report includes clinical context such as requesting provider information, and some mix of atomic results, images, textual and coded interpretations, and formatted representation of diagnostic reports. The report also includes non-clinical context such as batch analysis and stability reporting of products and substances.</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endParaRPr lang="en-GB" sz="800">
                        <a:solidFill>
                          <a:schemeClr val="tx1">
                            <a:lumMod val="75000"/>
                            <a:lumOff val="25000"/>
                          </a:schemeClr>
                        </a:solidFill>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998379459"/>
                  </a:ext>
                </a:extLst>
              </a:tr>
              <a:tr h="401598">
                <a:tc>
                  <a:txBody>
                    <a:bodyPr/>
                    <a:lstStyle/>
                    <a:p>
                      <a:pPr fontAlgn="t"/>
                      <a:r>
                        <a:rPr lang="en-GB" sz="800" b="0" u="none" strike="noStrike">
                          <a:solidFill>
                            <a:schemeClr val="tx1">
                              <a:lumMod val="75000"/>
                              <a:lumOff val="25000"/>
                            </a:schemeClr>
                          </a:solidFill>
                          <a:effectLst/>
                          <a:latin typeface="verdana" panose="020B0604030504040204" pitchFamily="34" charset="0"/>
                          <a:hlinkClick r:id="rId4">
                            <a:extLst>
                              <a:ext uri="{A12FA001-AC4F-418D-AE19-62706E023703}">
                                <ahyp:hlinkClr xmlns:ahyp="http://schemas.microsoft.com/office/drawing/2018/hyperlinkcolor" val="tx"/>
                              </a:ext>
                            </a:extLst>
                          </a:hlinkClick>
                        </a:rPr>
                        <a:t>ServiceRequest</a:t>
                      </a:r>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GB" sz="800" b="0">
                          <a:solidFill>
                            <a:schemeClr val="tx1">
                              <a:lumMod val="75000"/>
                              <a:lumOff val="25000"/>
                            </a:schemeClr>
                          </a:solidFill>
                          <a:effectLst/>
                          <a:latin typeface="verdana" panose="020B0604030504040204" pitchFamily="34" charset="0"/>
                        </a:rPr>
                        <a:t>diagnostic request, referral, referral request</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US" sz="800" b="0">
                          <a:solidFill>
                            <a:schemeClr val="tx1">
                              <a:lumMod val="75000"/>
                              <a:lumOff val="25000"/>
                            </a:schemeClr>
                          </a:solidFill>
                          <a:effectLst/>
                          <a:latin typeface="verdana" panose="020B0604030504040204" pitchFamily="34" charset="0"/>
                        </a:rPr>
                        <a:t>A record of a request for service such as diagnostic investigations, treatments, or operations to be performed.</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endParaRPr lang="en-GB" sz="800">
                        <a:solidFill>
                          <a:schemeClr val="tx1">
                            <a:lumMod val="75000"/>
                            <a:lumOff val="25000"/>
                          </a:schemeClr>
                        </a:solidFill>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889065767"/>
                  </a:ext>
                </a:extLst>
              </a:tr>
              <a:tr h="279372">
                <a:tc>
                  <a:txBody>
                    <a:bodyPr/>
                    <a:lstStyle/>
                    <a:p>
                      <a:pPr fontAlgn="t"/>
                      <a:r>
                        <a:rPr lang="en-GB" sz="800" b="0">
                          <a:solidFill>
                            <a:schemeClr val="tx1">
                              <a:lumMod val="75000"/>
                              <a:lumOff val="25000"/>
                            </a:schemeClr>
                          </a:solidFill>
                          <a:effectLst/>
                          <a:latin typeface="verdana" panose="020B0604030504040204" pitchFamily="34" charset="0"/>
                        </a:rPr>
                        <a:t>Media</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GB" sz="800" b="0">
                          <a:solidFill>
                            <a:schemeClr val="tx1">
                              <a:lumMod val="75000"/>
                              <a:lumOff val="25000"/>
                            </a:schemeClr>
                          </a:solidFill>
                          <a:effectLst/>
                          <a:latin typeface="verdana" panose="020B0604030504040204" pitchFamily="34" charset="0"/>
                        </a:rPr>
                        <a:t>(Not defined yet)</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1811926526"/>
                  </a:ext>
                </a:extLst>
              </a:tr>
              <a:tr h="646049">
                <a:tc>
                  <a:txBody>
                    <a:bodyPr/>
                    <a:lstStyle/>
                    <a:p>
                      <a:pPr fontAlgn="t"/>
                      <a:r>
                        <a:rPr lang="en-GB" sz="800" b="0" u="none" strike="noStrike">
                          <a:solidFill>
                            <a:schemeClr val="tx1">
                              <a:lumMod val="75000"/>
                              <a:lumOff val="25000"/>
                            </a:schemeClr>
                          </a:solidFill>
                          <a:effectLst/>
                          <a:latin typeface="verdana" panose="020B0604030504040204" pitchFamily="34" charset="0"/>
                          <a:hlinkClick r:id="rId5">
                            <a:extLst>
                              <a:ext uri="{A12FA001-AC4F-418D-AE19-62706E023703}">
                                <ahyp:hlinkClr xmlns:ahyp="http://schemas.microsoft.com/office/drawing/2018/hyperlinkcolor" val="tx"/>
                              </a:ext>
                            </a:extLst>
                          </a:hlinkClick>
                        </a:rPr>
                        <a:t>ImagingSelection</a:t>
                      </a:r>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US" sz="800" b="0">
                          <a:solidFill>
                            <a:schemeClr val="tx1">
                              <a:lumMod val="75000"/>
                              <a:lumOff val="25000"/>
                            </a:schemeClr>
                          </a:solidFill>
                          <a:effectLst/>
                          <a:latin typeface="verdana" panose="020B0604030504040204" pitchFamily="34" charset="0"/>
                        </a:rPr>
                        <a:t>A selection of DICOM SOP instances and/or frames within a single Study and Series. This might include additional specifics such as an image region, an Observation UID or a Segmentation Number, allowing linkage to an Observation Resource or transferring this information along with the ImagingStudy Resource.</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endParaRPr lang="en-GB" sz="800">
                        <a:solidFill>
                          <a:schemeClr val="tx1">
                            <a:lumMod val="75000"/>
                            <a:lumOff val="25000"/>
                          </a:schemeClr>
                        </a:solidFill>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69789572"/>
                  </a:ext>
                </a:extLst>
              </a:tr>
              <a:tr h="768899">
                <a:tc>
                  <a:txBody>
                    <a:bodyPr/>
                    <a:lstStyle/>
                    <a:p>
                      <a:pPr fontAlgn="t"/>
                      <a:r>
                        <a:rPr lang="en-GB" sz="800" b="0" u="none" strike="noStrike">
                          <a:solidFill>
                            <a:schemeClr val="tx1">
                              <a:lumMod val="75000"/>
                              <a:lumOff val="25000"/>
                            </a:schemeClr>
                          </a:solidFill>
                          <a:effectLst/>
                          <a:latin typeface="verdana" panose="020B0604030504040204" pitchFamily="34" charset="0"/>
                          <a:hlinkClick r:id="rId6">
                            <a:extLst>
                              <a:ext uri="{A12FA001-AC4F-418D-AE19-62706E023703}">
                                <ahyp:hlinkClr xmlns:ahyp="http://schemas.microsoft.com/office/drawing/2018/hyperlinkcolor" val="tx"/>
                              </a:ext>
                            </a:extLst>
                          </a:hlinkClick>
                        </a:rPr>
                        <a:t>ImagingStudy</a:t>
                      </a:r>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US" sz="800" b="0">
                          <a:solidFill>
                            <a:schemeClr val="tx1">
                              <a:lumMod val="75000"/>
                              <a:lumOff val="25000"/>
                            </a:schemeClr>
                          </a:solidFill>
                          <a:effectLst/>
                          <a:latin typeface="verdana" panose="020B0604030504040204" pitchFamily="34" charset="0"/>
                        </a:rPr>
                        <a:t>Representation of the content produced in a DICOM imaging study. A study comprises a set of series, each of which includes a set of Service-Object Pair Instances (SOP Instances - images or other data) acquired or produced in a common context. A series is of only one modality (e.g. X-ray, CT, MR, ultrasound), but a study may have multiple series of different modalities.</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endParaRPr lang="en-GB" sz="800">
                        <a:solidFill>
                          <a:schemeClr val="tx1">
                            <a:lumMod val="75000"/>
                            <a:lumOff val="25000"/>
                          </a:schemeClr>
                        </a:solidFill>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94310506"/>
                  </a:ext>
                </a:extLst>
              </a:tr>
              <a:tr h="279372">
                <a:tc>
                  <a:txBody>
                    <a:bodyPr/>
                    <a:lstStyle/>
                    <a:p>
                      <a:pPr fontAlgn="t"/>
                      <a:r>
                        <a:rPr lang="en-GB" sz="800" b="0" u="none" strike="noStrike">
                          <a:solidFill>
                            <a:schemeClr val="tx1">
                              <a:lumMod val="75000"/>
                              <a:lumOff val="25000"/>
                            </a:schemeClr>
                          </a:solidFill>
                          <a:effectLst/>
                          <a:latin typeface="verdana" panose="020B0604030504040204" pitchFamily="34" charset="0"/>
                          <a:hlinkClick r:id="rId7">
                            <a:extLst>
                              <a:ext uri="{A12FA001-AC4F-418D-AE19-62706E023703}">
                                <ahyp:hlinkClr xmlns:ahyp="http://schemas.microsoft.com/office/drawing/2018/hyperlinkcolor" val="tx"/>
                              </a:ext>
                            </a:extLst>
                          </a:hlinkClick>
                        </a:rPr>
                        <a:t>MolecularSequence</a:t>
                      </a:r>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US" sz="800" b="0">
                          <a:solidFill>
                            <a:schemeClr val="tx1">
                              <a:lumMod val="75000"/>
                              <a:lumOff val="25000"/>
                            </a:schemeClr>
                          </a:solidFill>
                          <a:effectLst/>
                          <a:latin typeface="verdana" panose="020B0604030504040204" pitchFamily="34" charset="0"/>
                        </a:rPr>
                        <a:t>Representation of a molecular sequence.</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endParaRPr lang="en-GB" sz="800">
                        <a:solidFill>
                          <a:schemeClr val="tx1">
                            <a:lumMod val="75000"/>
                            <a:lumOff val="25000"/>
                          </a:schemeClr>
                        </a:solidFill>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3965561162"/>
                  </a:ext>
                </a:extLst>
              </a:tr>
              <a:tr h="279372">
                <a:tc>
                  <a:txBody>
                    <a:bodyPr/>
                    <a:lstStyle/>
                    <a:p>
                      <a:pPr fontAlgn="t"/>
                      <a:r>
                        <a:rPr lang="en-GB" sz="800" b="0" u="none" strike="noStrike">
                          <a:solidFill>
                            <a:schemeClr val="tx1">
                              <a:lumMod val="75000"/>
                              <a:lumOff val="25000"/>
                            </a:schemeClr>
                          </a:solidFill>
                          <a:effectLst/>
                          <a:latin typeface="verdana" panose="020B0604030504040204" pitchFamily="34" charset="0"/>
                          <a:hlinkClick r:id="rId8">
                            <a:extLst>
                              <a:ext uri="{A12FA001-AC4F-418D-AE19-62706E023703}">
                                <ahyp:hlinkClr xmlns:ahyp="http://schemas.microsoft.com/office/drawing/2018/hyperlinkcolor" val="tx"/>
                              </a:ext>
                            </a:extLst>
                          </a:hlinkClick>
                        </a:rPr>
                        <a:t>Specimen</a:t>
                      </a:r>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pPr fontAlgn="t"/>
                      <a:r>
                        <a:rPr lang="en-US" sz="800" b="0">
                          <a:solidFill>
                            <a:schemeClr val="tx1">
                              <a:lumMod val="75000"/>
                              <a:lumOff val="25000"/>
                            </a:schemeClr>
                          </a:solidFill>
                          <a:effectLst/>
                          <a:latin typeface="verdana" panose="020B0604030504040204" pitchFamily="34" charset="0"/>
                        </a:rPr>
                        <a:t>A sample to be used for analysis.</a:t>
                      </a: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tc>
                  <a:txBody>
                    <a:bodyPr/>
                    <a:lstStyle/>
                    <a:p>
                      <a:endParaRPr lang="en-GB" sz="800">
                        <a:solidFill>
                          <a:schemeClr val="tx1">
                            <a:lumMod val="75000"/>
                            <a:lumOff val="25000"/>
                          </a:schemeClr>
                        </a:solidFill>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9050" cap="flat" cmpd="sng" algn="ctr">
                      <a:solidFill>
                        <a:srgbClr val="FFFFFF"/>
                      </a:solidFill>
                      <a:prstDash val="solid"/>
                    </a:lnB>
                    <a:solidFill>
                      <a:srgbClr val="B4BCBE">
                        <a:alpha val="34902"/>
                      </a:srgbClr>
                    </a:solidFill>
                  </a:tcPr>
                </a:tc>
                <a:extLst>
                  <a:ext uri="{0D108BD9-81ED-4DB2-BD59-A6C34878D82A}">
                    <a16:rowId xmlns:a16="http://schemas.microsoft.com/office/drawing/2014/main" val="2618790970"/>
                  </a:ext>
                </a:extLst>
              </a:tr>
              <a:tr h="401598">
                <a:tc>
                  <a:txBody>
                    <a:bodyPr/>
                    <a:lstStyle/>
                    <a:p>
                      <a:pPr fontAlgn="t"/>
                      <a:r>
                        <a:rPr lang="en-GB" sz="800" b="0" u="none" strike="noStrike">
                          <a:solidFill>
                            <a:schemeClr val="tx1">
                              <a:lumMod val="75000"/>
                              <a:lumOff val="25000"/>
                            </a:schemeClr>
                          </a:solidFill>
                          <a:effectLst/>
                          <a:latin typeface="verdana" panose="020B0604030504040204" pitchFamily="34" charset="0"/>
                          <a:hlinkClick r:id="rId9">
                            <a:extLst>
                              <a:ext uri="{A12FA001-AC4F-418D-AE19-62706E023703}">
                                <ahyp:hlinkClr xmlns:ahyp="http://schemas.microsoft.com/office/drawing/2018/hyperlinkcolor" val="tx"/>
                              </a:ext>
                            </a:extLst>
                          </a:hlinkClick>
                        </a:rPr>
                        <a:t>BodyStructure</a:t>
                      </a:r>
                      <a:endParaRPr lang="en-GB" sz="800" b="0">
                        <a:solidFill>
                          <a:schemeClr val="tx1">
                            <a:lumMod val="75000"/>
                            <a:lumOff val="25000"/>
                          </a:schemeClr>
                        </a:solidFill>
                        <a:effectLst/>
                        <a:latin typeface="verdana" panose="020B0604030504040204" pitchFamily="34" charset="0"/>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fontAlgn="t"/>
                      <a:r>
                        <a:rPr lang="en-GB" sz="800" b="0">
                          <a:solidFill>
                            <a:schemeClr val="tx1">
                              <a:lumMod val="75000"/>
                              <a:lumOff val="25000"/>
                            </a:schemeClr>
                          </a:solidFill>
                          <a:effectLst/>
                          <a:latin typeface="verdana" panose="020B0604030504040204" pitchFamily="34" charset="0"/>
                        </a:rPr>
                        <a:t>anatomical location</a:t>
                      </a:r>
                    </a:p>
                  </a:txBody>
                  <a:tcPr marL="126173" marR="65610" marT="65610" marB="65610">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pPr fontAlgn="t"/>
                      <a:r>
                        <a:rPr lang="en-US" sz="800" b="0">
                          <a:solidFill>
                            <a:schemeClr val="tx1">
                              <a:lumMod val="75000"/>
                              <a:lumOff val="25000"/>
                            </a:schemeClr>
                          </a:solidFill>
                          <a:effectLst/>
                          <a:latin typeface="verdana" panose="020B0604030504040204" pitchFamily="34" charset="0"/>
                        </a:rPr>
                        <a:t>Record details about an anatomical structure. This resource may be used when a coded concept does not provide the necessary detail needed for the use case.</a:t>
                      </a:r>
                    </a:p>
                  </a:txBody>
                  <a:tcPr marL="126173" marR="65610" marT="65610" marB="65610">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tc>
                  <a:txBody>
                    <a:bodyPr/>
                    <a:lstStyle/>
                    <a:p>
                      <a:endParaRPr lang="en-GB" sz="800" dirty="0">
                        <a:solidFill>
                          <a:schemeClr val="tx1">
                            <a:lumMod val="75000"/>
                            <a:lumOff val="25000"/>
                          </a:schemeClr>
                        </a:solidFill>
                      </a:endParaRPr>
                    </a:p>
                  </a:txBody>
                  <a:tcPr marL="126173" marR="65610" marT="65610" marB="65610">
                    <a:lnL w="12700" cmpd="sng">
                      <a:noFill/>
                      <a:prstDash val="solid"/>
                    </a:lnL>
                    <a:lnR w="12700" cmpd="sng">
                      <a:noFill/>
                      <a:prstDash val="solid"/>
                    </a:lnR>
                    <a:lnT w="19050" cap="flat" cmpd="sng" algn="ctr">
                      <a:solidFill>
                        <a:srgbClr val="FFFFFF"/>
                      </a:solidFill>
                      <a:prstDash val="solid"/>
                    </a:lnT>
                    <a:lnB w="12700" cmpd="sng">
                      <a:noFill/>
                      <a:prstDash val="solid"/>
                    </a:lnB>
                    <a:solidFill>
                      <a:srgbClr val="B4BCBE">
                        <a:alpha val="34902"/>
                      </a:srgbClr>
                    </a:solidFill>
                  </a:tcPr>
                </a:tc>
                <a:extLst>
                  <a:ext uri="{0D108BD9-81ED-4DB2-BD59-A6C34878D82A}">
                    <a16:rowId xmlns:a16="http://schemas.microsoft.com/office/drawing/2014/main" val="499267818"/>
                  </a:ext>
                </a:extLst>
              </a:tr>
            </a:tbl>
          </a:graphicData>
        </a:graphic>
      </p:graphicFrame>
    </p:spTree>
    <p:extLst>
      <p:ext uri="{BB962C8B-B14F-4D97-AF65-F5344CB8AC3E}">
        <p14:creationId xmlns:p14="http://schemas.microsoft.com/office/powerpoint/2010/main" val="422197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E51F-A4A6-D427-84BF-1A7738513DEE}"/>
              </a:ext>
            </a:extLst>
          </p:cNvPr>
          <p:cNvSpPr>
            <a:spLocks noGrp="1"/>
          </p:cNvSpPr>
          <p:nvPr>
            <p:ph type="title"/>
          </p:nvPr>
        </p:nvSpPr>
        <p:spPr/>
        <p:txBody>
          <a:bodyPr/>
          <a:lstStyle/>
          <a:p>
            <a:r>
              <a:rPr lang="en-GB" dirty="0"/>
              <a:t>Links</a:t>
            </a:r>
          </a:p>
        </p:txBody>
      </p:sp>
      <p:sp>
        <p:nvSpPr>
          <p:cNvPr id="3" name="Content Placeholder 2">
            <a:extLst>
              <a:ext uri="{FF2B5EF4-FFF2-40B4-BE49-F238E27FC236}">
                <a16:creationId xmlns:a16="http://schemas.microsoft.com/office/drawing/2014/main" id="{C224E221-4FE3-ED53-4F4B-C9C7148B2FF8}"/>
              </a:ext>
            </a:extLst>
          </p:cNvPr>
          <p:cNvSpPr>
            <a:spLocks noGrp="1"/>
          </p:cNvSpPr>
          <p:nvPr>
            <p:ph idx="1"/>
          </p:nvPr>
        </p:nvSpPr>
        <p:spPr/>
        <p:txBody>
          <a:bodyPr>
            <a:normAutofit fontScale="85000" lnSpcReduction="20000"/>
          </a:bodyPr>
          <a:lstStyle/>
          <a:p>
            <a:r>
              <a:rPr lang="en-GB" dirty="0"/>
              <a:t>Python Libraries</a:t>
            </a:r>
          </a:p>
          <a:p>
            <a:pPr lvl="1"/>
            <a:r>
              <a:rPr lang="en-GB" dirty="0">
                <a:hlinkClick r:id="rId2"/>
              </a:rPr>
              <a:t>https://pypi.org/project/fhirpy/</a:t>
            </a:r>
            <a:endParaRPr lang="en-GB" dirty="0"/>
          </a:p>
          <a:p>
            <a:pPr lvl="1"/>
            <a:r>
              <a:rPr lang="en-GB" dirty="0">
                <a:hlinkClick r:id="rId3"/>
              </a:rPr>
              <a:t>https://pypi.org/project/azure-mgmt-healthcareapis/</a:t>
            </a:r>
            <a:endParaRPr lang="en-GB" dirty="0"/>
          </a:p>
          <a:p>
            <a:pPr lvl="1"/>
            <a:r>
              <a:rPr lang="en-GB" dirty="0">
                <a:hlinkClick r:id="rId4"/>
              </a:rPr>
              <a:t>https://github.com/Aidbox</a:t>
            </a:r>
            <a:endParaRPr lang="en-GB" dirty="0"/>
          </a:p>
          <a:p>
            <a:pPr lvl="1"/>
            <a:r>
              <a:rPr lang="en-GB" dirty="0">
                <a:hlinkClick r:id="rId5"/>
              </a:rPr>
              <a:t>https://aidbox.app/ui/portal</a:t>
            </a:r>
            <a:endParaRPr lang="en-GB" dirty="0"/>
          </a:p>
          <a:p>
            <a:pPr lvl="1"/>
            <a:r>
              <a:rPr lang="en-GB" dirty="0">
                <a:hlinkClick r:id="rId6"/>
              </a:rPr>
              <a:t>https://github.com/pydicom/pydicom</a:t>
            </a:r>
            <a:endParaRPr lang="en-GB" dirty="0"/>
          </a:p>
          <a:p>
            <a:pPr lvl="1"/>
            <a:endParaRPr lang="en-GB" dirty="0"/>
          </a:p>
          <a:p>
            <a:r>
              <a:rPr lang="en-GB" dirty="0"/>
              <a:t>FHIR resources</a:t>
            </a:r>
          </a:p>
          <a:p>
            <a:pPr lvl="1"/>
            <a:r>
              <a:rPr lang="en-GB" dirty="0">
                <a:hlinkClick r:id="rId7">
                  <a:extLst>
                    <a:ext uri="{A12FA001-AC4F-418D-AE19-62706E023703}">
                      <ahyp:hlinkClr xmlns:ahyp="http://schemas.microsoft.com/office/drawing/2018/hyperlinkcolor" val="tx"/>
                    </a:ext>
                  </a:extLst>
                </a:hlinkClick>
              </a:rPr>
              <a:t>https://github.com/glichtner/fhir.resources</a:t>
            </a:r>
            <a:endParaRPr lang="en-GB" dirty="0"/>
          </a:p>
          <a:p>
            <a:pPr lvl="1"/>
            <a:r>
              <a:rPr lang="en-GB" dirty="0">
                <a:hlinkClick r:id="rId8">
                  <a:extLst>
                    <a:ext uri="{A12FA001-AC4F-418D-AE19-62706E023703}">
                      <ahyp:hlinkClr xmlns:ahyp="http://schemas.microsoft.com/office/drawing/2018/hyperlinkcolor" val="tx"/>
                    </a:ext>
                  </a:extLst>
                </a:hlinkClick>
              </a:rPr>
              <a:t>https://pypi.org/project/fhir.resources</a:t>
            </a:r>
            <a:endParaRPr lang="en-GB" dirty="0"/>
          </a:p>
          <a:p>
            <a:pPr marL="457200" lvl="1" indent="0">
              <a:buNone/>
            </a:pPr>
            <a:endParaRPr lang="en-GB" dirty="0"/>
          </a:p>
          <a:p>
            <a:pPr marL="228600" lvl="1">
              <a:lnSpc>
                <a:spcPct val="100000"/>
              </a:lnSpc>
              <a:spcBef>
                <a:spcPts val="1000"/>
              </a:spcBef>
            </a:pPr>
            <a:r>
              <a:rPr lang="en-GB" sz="2800" dirty="0"/>
              <a:t>DICOM Resources</a:t>
            </a:r>
          </a:p>
          <a:p>
            <a:pPr lvl="1"/>
            <a:r>
              <a:rPr lang="en-GB" dirty="0">
                <a:hlinkClick r:id="rId9"/>
              </a:rPr>
              <a:t>https://www.dicomlibrary.com/dicom/dicom-tags/</a:t>
            </a:r>
            <a:endParaRPr lang="en-GB" dirty="0"/>
          </a:p>
          <a:p>
            <a:pPr lvl="1"/>
            <a:r>
              <a:rPr lang="en-GB" dirty="0"/>
              <a:t>https://pydicom.github.io/</a:t>
            </a:r>
          </a:p>
          <a:p>
            <a:pPr lvl="1"/>
            <a:endParaRPr lang="en-GB" dirty="0"/>
          </a:p>
        </p:txBody>
      </p:sp>
    </p:spTree>
    <p:extLst>
      <p:ext uri="{BB962C8B-B14F-4D97-AF65-F5344CB8AC3E}">
        <p14:creationId xmlns:p14="http://schemas.microsoft.com/office/powerpoint/2010/main" val="2189566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27260</TotalTime>
  <Words>649</Words>
  <Application>Microsoft Office PowerPoint</Application>
  <PresentationFormat>Widescreen</PresentationFormat>
  <Paragraphs>60</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Calibri</vt:lpstr>
      <vt:lpstr>Helvetica Neue</vt:lpstr>
      <vt:lpstr>verdana</vt:lpstr>
      <vt:lpstr>Office Theme</vt:lpstr>
      <vt:lpstr>Tools for Health Data Anonymization FHIR/DICOM Presidio</vt:lpstr>
      <vt:lpstr>Health Data Formats</vt:lpstr>
      <vt:lpstr>DICOM Anonymization</vt:lpstr>
      <vt:lpstr>DICOM Anonymization</vt:lpstr>
      <vt:lpstr>FHIR (Fast Healthcare Interoperability Resources)</vt:lpstr>
      <vt:lpstr>FHIR (Fast Healthcare Interoperability Resources)</vt:lpstr>
      <vt:lpstr>Resource Patient - Content</vt:lpstr>
      <vt:lpstr>Diagnostic Medicine Module</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 Tune Video Transformer VIT Classifier with your own Dataset</dc:title>
  <dc:creator>Salvador Huertas Romero, Juan (Proteams ApS)</dc:creator>
  <cp:lastModifiedBy>Jan SHR</cp:lastModifiedBy>
  <cp:revision>22</cp:revision>
  <dcterms:created xsi:type="dcterms:W3CDTF">2024-01-15T13:00:00Z</dcterms:created>
  <dcterms:modified xsi:type="dcterms:W3CDTF">2025-04-05T14:45:50Z</dcterms:modified>
</cp:coreProperties>
</file>