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72" r:id="rId3"/>
    <p:sldId id="279" r:id="rId4"/>
    <p:sldId id="281" r:id="rId5"/>
    <p:sldId id="283" r:id="rId6"/>
    <p:sldId id="286" r:id="rId7"/>
    <p:sldId id="287" r:id="rId8"/>
    <p:sldId id="288" r:id="rId9"/>
    <p:sldId id="280" r:id="rId10"/>
    <p:sldId id="274" r:id="rId11"/>
    <p:sldId id="277" r:id="rId12"/>
    <p:sldId id="276" r:id="rId13"/>
    <p:sldId id="285" r:id="rId14"/>
    <p:sldId id="282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A7"/>
    <a:srgbClr val="FFDFF1"/>
    <a:srgbClr val="8FFFFC"/>
    <a:srgbClr val="95FFFF"/>
    <a:srgbClr val="00EFFF"/>
    <a:srgbClr val="FFC4F0"/>
    <a:srgbClr val="E4A7C9"/>
    <a:srgbClr val="0AC4D4"/>
    <a:srgbClr val="D6EBFF"/>
    <a:srgbClr val="55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1553-A521-0D44-3049-850C6F658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B2E1C-F685-8ED1-BF0D-B53693D5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931EC-CA0D-5A76-B5F5-7ABB0A51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August 16,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8EFA5-5141-D65F-8E03-79BE6A78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A27B6-5A29-B1B1-D2C0-C494BF08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CBCA-30C8-E2DC-F579-482A236F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91163-D3A1-98BE-0537-5900627C7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E579B-BFC6-53C8-8F28-98633522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August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17593-3335-9386-2D6A-F859CBFB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C84D0-C2B5-BB6D-3F80-D6F7A960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4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73EB6-620E-1D85-E216-1CE688CAB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28FF0-11D3-AA3C-2D18-B26DB44C8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DF295-08FC-0E3F-66EF-096A4610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August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BBA0-0744-F021-99BC-197AC7A2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9A9AA-1562-6762-4554-6B39E80C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3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5176-815D-DF55-5103-ADE29BB9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78AC-19A9-085A-6CB8-1CBED82F1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094D8-AE07-0C11-D851-5221706E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August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9B245-C2AE-C163-5A40-1FC963CD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4C77F-C51E-1456-BC6D-87716C07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9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2AFB-39D6-6B87-B87A-ECAFB200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8935A-4CD7-2996-2E1E-65E48CDB2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400D3-C961-BE60-9DD3-80BE5070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August 16,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60001-C62E-88DF-86E5-5ADEDCA2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92089-B58F-5BE5-BD7A-7B0FBA0A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1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2873-C9D6-9400-1A07-C764369C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A8ED-84AE-D6DF-2494-7336EBBDA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D2D14-3B05-9FE6-5C01-E8DFE4A57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AD416-A46D-5FB1-F423-10A9BA33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August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762BF-4BA3-1ACB-FADF-50F75C98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4F1F2-9953-EEE7-5639-8763BF52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4743-296B-7FD0-B26F-4C80BE69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14C81-9F1E-1432-2752-5459034E9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1BD80-DD84-A751-B458-8746CE5D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9E753-57ED-1D2F-7298-073380B0F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7DD0D-C57A-F6FB-744F-92EB3114C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36723-954B-DED1-58F4-5E9128A3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August 16,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BBA09-C45F-E223-7CEE-EC64A818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5C07D-7909-FF1B-9F80-01DF3A26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2323-7DFE-DA49-D9EF-BB2BBFD4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724B9-DF28-4748-34E8-282D2310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August 16,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6A446-7BEC-8D5A-B0D3-384BA741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82BC6-5352-D3B6-54E5-D87FAC01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4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C5387-6164-72D6-13E2-6BB801C8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August 16,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50610-529A-BD37-8C98-7DBC1314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8C0E7-332D-15AE-3FE6-0732FF15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8C02-ABED-9E74-7AAA-108230BE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C2AF-1627-38D0-0F3B-72DAABA7D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6F57A-1BDA-385A-E830-9A6D66384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B0D6E-275B-14F7-3A92-A295994B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August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E2889-D6C1-7381-0A0E-AFEF4A1A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182FB-C11B-5918-B4BF-2F6DAC7C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29F0-F2F6-D3EF-15F6-E298A582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0D3E3-0030-769F-0301-9798266BF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A3C63-A506-3E82-331E-B8D689767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5FC36-4058-C996-50AF-BB407629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August 16,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01815-FDD4-6468-1D42-43575084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93361-1B13-DFE3-8F93-BB36ABF2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3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D1427-F63E-DD94-E5CF-61661D55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79190-1CC9-3E9A-AA11-5CC8FDCB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144A0-830C-3683-8B6F-4D8211A5E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August 16,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3C2E0-1141-E04A-F299-8A85F25E3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9F207-DB0B-28F4-5E36-F053095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1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jpe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emf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paint art pattern">
            <a:extLst>
              <a:ext uri="{FF2B5EF4-FFF2-40B4-BE49-F238E27FC236}">
                <a16:creationId xmlns:a16="http://schemas.microsoft.com/office/drawing/2014/main" id="{29370997-CE2A-E18B-F487-3E97CB711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7" b="15986"/>
          <a:stretch/>
        </p:blipFill>
        <p:spPr>
          <a:xfrm>
            <a:off x="-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513084-4F54-0AD3-9DE7-5A8050D3B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647700"/>
            <a:ext cx="5448300" cy="3099547"/>
          </a:xfrm>
        </p:spPr>
        <p:txBody>
          <a:bodyPr anchor="t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  <a:highlight>
                  <a:srgbClr val="000000"/>
                </a:highlight>
                <a:latin typeface="Grandview" panose="020B0502040204020203" pitchFamily="34" charset="0"/>
              </a:rPr>
              <a:t>Quantum Resources in Harrow-Hassidim-Lloyd Algorithm</a:t>
            </a:r>
            <a:br>
              <a:rPr lang="en-US" sz="3600" dirty="0">
                <a:solidFill>
                  <a:srgbClr val="FFFFFF"/>
                </a:solidFill>
                <a:highlight>
                  <a:srgbClr val="000000"/>
                </a:highlight>
                <a:latin typeface="Grandview" panose="020B0502040204020203" pitchFamily="34" charset="0"/>
              </a:rPr>
            </a:br>
            <a:r>
              <a:rPr lang="en-IN" sz="18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Grandview" panose="020B0502040204020203" pitchFamily="34" charset="0"/>
              </a:rPr>
              <a:t>Pradeep Kumar, </a:t>
            </a:r>
            <a:r>
              <a:rPr lang="en-IN" sz="18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Grandview" panose="020B0502040204020203" pitchFamily="34" charset="0"/>
              </a:rPr>
              <a:t>Tanoy</a:t>
            </a:r>
            <a:r>
              <a:rPr lang="en-IN" sz="18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Grandview" panose="020B0502040204020203" pitchFamily="34" charset="0"/>
              </a:rPr>
              <a:t> </a:t>
            </a:r>
            <a:r>
              <a:rPr lang="en-IN" sz="18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Grandview" panose="020B0502040204020203" pitchFamily="34" charset="0"/>
              </a:rPr>
              <a:t>Kanti</a:t>
            </a:r>
            <a:r>
              <a:rPr lang="en-IN" sz="18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Grandview" panose="020B0502040204020203" pitchFamily="34" charset="0"/>
              </a:rPr>
              <a:t> </a:t>
            </a:r>
            <a:r>
              <a:rPr lang="en-IN" sz="18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Grandview" panose="020B0502040204020203" pitchFamily="34" charset="0"/>
              </a:rPr>
              <a:t>Konar</a:t>
            </a:r>
            <a:r>
              <a:rPr lang="en-IN" sz="18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Grandview" panose="020B0502040204020203" pitchFamily="34" charset="0"/>
              </a:rPr>
              <a:t>, Leela Ganesh Chandra </a:t>
            </a:r>
            <a:r>
              <a:rPr lang="en-IN" sz="1800" b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Grandview" panose="020B0502040204020203" pitchFamily="34" charset="0"/>
              </a:rPr>
              <a:t>Lakkaraju</a:t>
            </a:r>
            <a:r>
              <a:rPr lang="en-IN" sz="1800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Grandview" panose="020B0502040204020203" pitchFamily="34" charset="0"/>
              </a:rPr>
              <a:t> and Aditi Sen(De) </a:t>
            </a:r>
            <a:br>
              <a:rPr lang="en-IN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Grandview" panose="020B0502040204020203" pitchFamily="34" charset="0"/>
              </a:rPr>
            </a:b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Grandview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D748A-5C19-A834-FF8C-06B6358D5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3288" y="5075227"/>
            <a:ext cx="8101013" cy="906473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effectLst/>
                <a:highlight>
                  <a:srgbClr val="FFFF00"/>
                </a:highlight>
                <a:latin typeface="CourierNewPSMT" panose="02070309020205020404" pitchFamily="49" charset="0"/>
              </a:rPr>
              <a:t>arXiv:2308.04021v1 [quant-</a:t>
            </a:r>
            <a:r>
              <a:rPr lang="en-IN" dirty="0" err="1">
                <a:effectLst/>
                <a:highlight>
                  <a:srgbClr val="FFFF00"/>
                </a:highlight>
                <a:latin typeface="CourierNewPSMT" panose="02070309020205020404" pitchFamily="49" charset="0"/>
              </a:rPr>
              <a:t>ph</a:t>
            </a:r>
            <a:r>
              <a:rPr lang="en-IN" dirty="0">
                <a:effectLst/>
                <a:highlight>
                  <a:srgbClr val="FFFF00"/>
                </a:highlight>
                <a:latin typeface="CourierNewPSMT" panose="02070309020205020404" pitchFamily="49" charset="0"/>
              </a:rPr>
              <a:t>] 8 Aug 2023 </a:t>
            </a:r>
            <a:endParaRPr lang="en-IN" dirty="0">
              <a:effectLst/>
              <a:highlight>
                <a:srgbClr val="FFFF00"/>
              </a:highlight>
            </a:endParaRPr>
          </a:p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1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Gradient pastel colours on a top view">
            <a:extLst>
              <a:ext uri="{FF2B5EF4-FFF2-40B4-BE49-F238E27FC236}">
                <a16:creationId xmlns:a16="http://schemas.microsoft.com/office/drawing/2014/main" id="{81B8FAD0-5978-1802-5A32-2B1D1572E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11" b="5919"/>
          <a:stretch/>
        </p:blipFill>
        <p:spPr>
          <a:xfrm>
            <a:off x="0" y="-2"/>
            <a:ext cx="12191980" cy="685798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B61F85D-C622-F2D6-AFDA-440DAE2879B5}"/>
              </a:ext>
            </a:extLst>
          </p:cNvPr>
          <p:cNvSpPr/>
          <p:nvPr/>
        </p:nvSpPr>
        <p:spPr>
          <a:xfrm>
            <a:off x="4168877" y="-1387911"/>
            <a:ext cx="9885687" cy="9886561"/>
          </a:xfrm>
          <a:prstGeom prst="ellipse">
            <a:avLst/>
          </a:prstGeom>
          <a:pattFill prst="pct5">
            <a:fgClr>
              <a:srgbClr val="E4A7C9"/>
            </a:fgClr>
            <a:bgClr>
              <a:schemeClr val="bg1"/>
            </a:bgClr>
          </a:pattFill>
          <a:ln w="76200">
            <a:solidFill>
              <a:srgbClr val="FDD9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1B0D80-45AC-3386-AEA4-4D65ED047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573" y="928191"/>
            <a:ext cx="3334412" cy="500161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C33DB-DF13-D025-08A2-1273BF57D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993" y="928191"/>
            <a:ext cx="3334412" cy="50016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DBF891-494F-B73D-1B18-A33EDF3D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32" y="81004"/>
            <a:ext cx="4016565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>
                <a:highlight>
                  <a:srgbClr val="FFFF00"/>
                </a:highlight>
                <a:latin typeface="Grandview" panose="020B0502040204020203" pitchFamily="34" charset="0"/>
              </a:rPr>
              <a:t>Quantum Advantage in 3D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27CE54-1C7A-624D-F09C-A3512323FC2D}"/>
              </a:ext>
            </a:extLst>
          </p:cNvPr>
          <p:cNvSpPr/>
          <p:nvPr/>
        </p:nvSpPr>
        <p:spPr>
          <a:xfrm>
            <a:off x="-439497" y="2803882"/>
            <a:ext cx="5309066" cy="1502979"/>
          </a:xfrm>
          <a:prstGeom prst="rect">
            <a:avLst/>
          </a:prstGeom>
          <a:solidFill>
            <a:srgbClr val="FFFF00"/>
          </a:solidFill>
          <a:ln w="0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763735-0339-6F2A-A391-9CF9756CA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32" y="2930251"/>
            <a:ext cx="4681537" cy="125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1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 descr="Aesthetic liquid watercolor and ink">
            <a:extLst>
              <a:ext uri="{FF2B5EF4-FFF2-40B4-BE49-F238E27FC236}">
                <a16:creationId xmlns:a16="http://schemas.microsoft.com/office/drawing/2014/main" id="{30F5F6FF-9A91-5B50-09E1-98A0A941E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24" b="6112"/>
          <a:stretch/>
        </p:blipFill>
        <p:spPr>
          <a:xfrm>
            <a:off x="0" y="0"/>
            <a:ext cx="12191979" cy="685798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89E573B-9F5B-0052-7CD3-1420A0C7396B}"/>
              </a:ext>
            </a:extLst>
          </p:cNvPr>
          <p:cNvSpPr/>
          <p:nvPr/>
        </p:nvSpPr>
        <p:spPr>
          <a:xfrm>
            <a:off x="2837794" y="192880"/>
            <a:ext cx="6472237" cy="6472238"/>
          </a:xfrm>
          <a:prstGeom prst="ellipse">
            <a:avLst/>
          </a:prstGeom>
          <a:pattFill prst="pct5">
            <a:fgClr>
              <a:srgbClr val="00EFFF"/>
            </a:fgClr>
            <a:bgClr>
              <a:schemeClr val="bg1"/>
            </a:bgClr>
          </a:pattFill>
          <a:ln w="76200">
            <a:solidFill>
              <a:srgbClr val="00E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27BC34D-1180-FA54-722C-4AAD48F67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302" y="1612791"/>
            <a:ext cx="4843223" cy="36324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7FBCCF5-D663-C167-1657-64314899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20" y="478177"/>
            <a:ext cx="3658053" cy="113461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highlight>
                  <a:srgbClr val="FFFF00"/>
                </a:highlight>
                <a:latin typeface="Grandview" panose="020B0502040204020203" pitchFamily="34" charset="0"/>
              </a:rPr>
              <a:t>Success Probability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CBB006D-C3C8-C55B-822B-9888C7941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72" y="1853076"/>
            <a:ext cx="2963467" cy="1261556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62DB649-C274-3D27-1876-F196D4FAE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20" y="5370322"/>
            <a:ext cx="5087543" cy="1271886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4753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3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esthetic liquid watercolor and ink">
            <a:extLst>
              <a:ext uri="{FF2B5EF4-FFF2-40B4-BE49-F238E27FC236}">
                <a16:creationId xmlns:a16="http://schemas.microsoft.com/office/drawing/2014/main" id="{ED932F7F-70DB-E12D-7110-AD87B60CC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24" b="6112"/>
          <a:stretch/>
        </p:blipFill>
        <p:spPr>
          <a:xfrm>
            <a:off x="0" y="0"/>
            <a:ext cx="12191979" cy="685798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C0D2619-2760-6964-48A6-7A3596CA97B5}"/>
              </a:ext>
            </a:extLst>
          </p:cNvPr>
          <p:cNvSpPr/>
          <p:nvPr/>
        </p:nvSpPr>
        <p:spPr>
          <a:xfrm>
            <a:off x="873420" y="2502411"/>
            <a:ext cx="4986338" cy="4986338"/>
          </a:xfrm>
          <a:prstGeom prst="ellipse">
            <a:avLst/>
          </a:prstGeom>
          <a:solidFill>
            <a:schemeClr val="bg1"/>
          </a:solidFill>
          <a:ln w="95250">
            <a:solidFill>
              <a:srgbClr val="61CC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91FDC8-912D-A9D9-E3BF-6235DBF24D47}"/>
              </a:ext>
            </a:extLst>
          </p:cNvPr>
          <p:cNvSpPr/>
          <p:nvPr/>
        </p:nvSpPr>
        <p:spPr>
          <a:xfrm>
            <a:off x="873420" y="-621513"/>
            <a:ext cx="4986338" cy="4986338"/>
          </a:xfrm>
          <a:prstGeom prst="ellipse">
            <a:avLst/>
          </a:prstGeom>
          <a:solidFill>
            <a:schemeClr val="bg1"/>
          </a:solidFill>
          <a:ln w="95250">
            <a:solidFill>
              <a:srgbClr val="FF5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64D2F-CF71-9D12-59F5-A89B1B112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560" y="3814762"/>
            <a:ext cx="3936059" cy="236163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336B9F-6656-495C-CEE0-4C5B26F0F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560" y="919444"/>
            <a:ext cx="3936059" cy="236163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B023E24-7E72-1664-F4BA-5AF9747E6A17}"/>
              </a:ext>
            </a:extLst>
          </p:cNvPr>
          <p:cNvSpPr/>
          <p:nvPr/>
        </p:nvSpPr>
        <p:spPr>
          <a:xfrm>
            <a:off x="1398539" y="3043238"/>
            <a:ext cx="763616" cy="8593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5532DC1-EB18-8666-563E-D2C52F53FC4E}"/>
              </a:ext>
            </a:extLst>
          </p:cNvPr>
          <p:cNvSpPr/>
          <p:nvPr/>
        </p:nvSpPr>
        <p:spPr>
          <a:xfrm>
            <a:off x="4637472" y="3193249"/>
            <a:ext cx="658861" cy="7093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01763-1A1B-7B33-1CC4-7F8A3E4D336F}"/>
              </a:ext>
            </a:extLst>
          </p:cNvPr>
          <p:cNvSpPr txBox="1"/>
          <p:nvPr/>
        </p:nvSpPr>
        <p:spPr>
          <a:xfrm>
            <a:off x="8072437" y="919444"/>
            <a:ext cx="3384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ighlight>
                  <a:srgbClr val="FFFF00"/>
                </a:highlight>
                <a:latin typeface="Grandview" panose="020B0502040204020203" pitchFamily="34" charset="0"/>
              </a:rPr>
              <a:t>Imperfections</a:t>
            </a: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63BE15D-1B74-40EA-9AD6-8BFBA1033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650" y="3488587"/>
            <a:ext cx="3534705" cy="1013062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5749B73-71F9-0FBA-740A-7E76F2454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040" y="1997168"/>
            <a:ext cx="4875597" cy="1010486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37568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 descr="Aesthetic liquid watercolor and ink">
            <a:extLst>
              <a:ext uri="{FF2B5EF4-FFF2-40B4-BE49-F238E27FC236}">
                <a16:creationId xmlns:a16="http://schemas.microsoft.com/office/drawing/2014/main" id="{84CBBAC8-5D70-D948-9610-6C7D5BCFE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4" b="6112"/>
          <a:stretch/>
        </p:blipFill>
        <p:spPr>
          <a:xfrm>
            <a:off x="0" y="0"/>
            <a:ext cx="12191979" cy="685798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661B36AC-8230-0A2C-1D6C-6A02F345F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3426" y="1202277"/>
            <a:ext cx="3744686" cy="676048"/>
          </a:xfrm>
        </p:spPr>
        <p:txBody>
          <a:bodyPr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highlight>
                  <a:srgbClr val="000000"/>
                </a:highlight>
                <a:latin typeface="Grandview" panose="020B0502040204020203" pitchFamily="34" charset="0"/>
                <a:ea typeface="+mj-ea"/>
                <a:cs typeface="+mj-cs"/>
              </a:rPr>
              <a:t>The algorithm</a:t>
            </a:r>
            <a:endParaRPr lang="en-US" sz="4000" dirty="0">
              <a:highlight>
                <a:srgbClr val="000000"/>
              </a:highlight>
              <a:latin typeface="Grandview" panose="020B0502040204020203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86E67BD-08EB-707D-C313-50825E1B85D9}"/>
              </a:ext>
            </a:extLst>
          </p:cNvPr>
          <p:cNvSpPr/>
          <p:nvPr/>
        </p:nvSpPr>
        <p:spPr>
          <a:xfrm>
            <a:off x="227241" y="2335601"/>
            <a:ext cx="9468528" cy="4171242"/>
          </a:xfrm>
          <a:prstGeom prst="roundRect">
            <a:avLst/>
          </a:prstGeom>
          <a:ln w="76200">
            <a:solidFill>
              <a:srgbClr val="00F9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2A614D4-1883-3133-694C-242D8DFD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70" y="2624485"/>
            <a:ext cx="8173269" cy="3593474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2BF03F5-BE61-49C6-CB37-FFF5D8F09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80" y="867839"/>
            <a:ext cx="4875597" cy="1010486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EA114BB0-A4A4-966C-3E5D-B02A557A67A0}"/>
              </a:ext>
            </a:extLst>
          </p:cNvPr>
          <p:cNvCxnSpPr/>
          <p:nvPr/>
        </p:nvCxnSpPr>
        <p:spPr>
          <a:xfrm rot="16200000" flipH="1">
            <a:off x="1807369" y="2178844"/>
            <a:ext cx="3471862" cy="2628900"/>
          </a:xfrm>
          <a:prstGeom prst="curvedConnector3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27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 descr="Aesthetic liquid watercolor and ink">
            <a:extLst>
              <a:ext uri="{FF2B5EF4-FFF2-40B4-BE49-F238E27FC236}">
                <a16:creationId xmlns:a16="http://schemas.microsoft.com/office/drawing/2014/main" id="{30F5F6FF-9A91-5B50-09E1-98A0A941E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24" b="6112"/>
          <a:stretch/>
        </p:blipFill>
        <p:spPr>
          <a:xfrm>
            <a:off x="0" y="0"/>
            <a:ext cx="12191979" cy="685798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89E573B-9F5B-0052-7CD3-1420A0C7396B}"/>
              </a:ext>
            </a:extLst>
          </p:cNvPr>
          <p:cNvSpPr/>
          <p:nvPr/>
        </p:nvSpPr>
        <p:spPr>
          <a:xfrm>
            <a:off x="2837794" y="192880"/>
            <a:ext cx="6472237" cy="6472238"/>
          </a:xfrm>
          <a:prstGeom prst="ellipse">
            <a:avLst/>
          </a:prstGeom>
          <a:pattFill prst="pct5">
            <a:fgClr>
              <a:srgbClr val="0AC4D4"/>
            </a:fgClr>
            <a:bgClr>
              <a:schemeClr val="bg1"/>
            </a:bgClr>
          </a:pattFill>
          <a:ln w="76200">
            <a:solidFill>
              <a:srgbClr val="00E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FBCCF5-D663-C167-1657-64314899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95" y="478177"/>
            <a:ext cx="3658053" cy="113461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highlight>
                  <a:srgbClr val="FFFF00"/>
                </a:highlight>
                <a:latin typeface="Grandview" panose="020B0502040204020203" pitchFamily="34" charset="0"/>
              </a:rPr>
              <a:t>Kappa – </a:t>
            </a:r>
            <a:r>
              <a:rPr lang="el-GR" sz="4000" dirty="0">
                <a:highlight>
                  <a:srgbClr val="FFFF00"/>
                </a:highlight>
                <a:latin typeface="Grandview" panose="020B0502040204020203" pitchFamily="34" charset="0"/>
              </a:rPr>
              <a:t>κ</a:t>
            </a:r>
            <a:br>
              <a:rPr lang="en-US" sz="4000" dirty="0">
                <a:highlight>
                  <a:srgbClr val="FFFF00"/>
                </a:highlight>
                <a:latin typeface="Grandview" panose="020B0502040204020203" pitchFamily="34" charset="0"/>
              </a:rPr>
            </a:br>
            <a:r>
              <a:rPr lang="en-US" sz="4000" dirty="0">
                <a:highlight>
                  <a:srgbClr val="FFFF00"/>
                </a:highlight>
                <a:latin typeface="Grandview" panose="020B0502040204020203" pitchFamily="34" charset="0"/>
              </a:rPr>
              <a:t>The condition </a:t>
            </a:r>
            <a:br>
              <a:rPr lang="en-US" sz="4000" dirty="0">
                <a:highlight>
                  <a:srgbClr val="FFFF00"/>
                </a:highlight>
                <a:latin typeface="Grandview" panose="020B0502040204020203" pitchFamily="34" charset="0"/>
              </a:rPr>
            </a:br>
            <a:r>
              <a:rPr lang="en-US" sz="4000" dirty="0">
                <a:highlight>
                  <a:srgbClr val="FFFF00"/>
                </a:highlight>
                <a:latin typeface="Grandview" panose="020B0502040204020203" pitchFamily="34" charset="0"/>
              </a:rPr>
              <a:t>number</a:t>
            </a:r>
            <a:endParaRPr lang="en-US" sz="4000" kern="1200" dirty="0">
              <a:highlight>
                <a:srgbClr val="FFFF00"/>
              </a:highlight>
              <a:latin typeface="Grandview" panose="020B0502040204020203" pitchFamily="34" charset="0"/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9E14FCA5-C142-B85D-C141-71ED3DC7D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988" y="1612791"/>
            <a:ext cx="5031847" cy="3773885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B8633EA-8D75-1092-CF06-7859628CD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95" y="2483733"/>
            <a:ext cx="2032000" cy="101600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7ABB8CA-A5A8-31B5-A366-2CF241F13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605" y="537484"/>
            <a:ext cx="2578100" cy="508000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176018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 descr="Aesthetic liquid watercolor and ink">
            <a:extLst>
              <a:ext uri="{FF2B5EF4-FFF2-40B4-BE49-F238E27FC236}">
                <a16:creationId xmlns:a16="http://schemas.microsoft.com/office/drawing/2014/main" id="{30F5F6FF-9A91-5B50-09E1-98A0A941E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24" b="6112"/>
          <a:stretch/>
        </p:blipFill>
        <p:spPr>
          <a:xfrm>
            <a:off x="0" y="-14288"/>
            <a:ext cx="12191979" cy="685798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89E573B-9F5B-0052-7CD3-1420A0C7396B}"/>
              </a:ext>
            </a:extLst>
          </p:cNvPr>
          <p:cNvSpPr/>
          <p:nvPr/>
        </p:nvSpPr>
        <p:spPr>
          <a:xfrm>
            <a:off x="4488972" y="1821650"/>
            <a:ext cx="3214031" cy="3214688"/>
          </a:xfrm>
          <a:prstGeom prst="ellipse">
            <a:avLst/>
          </a:prstGeom>
          <a:pattFill prst="pct5">
            <a:fgClr>
              <a:srgbClr val="0AC4D4"/>
            </a:fgClr>
            <a:bgClr>
              <a:schemeClr val="bg1"/>
            </a:bgClr>
          </a:pattFill>
          <a:ln w="76200">
            <a:solidFill>
              <a:srgbClr val="00E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FBCCF5-D663-C167-1657-64314899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236" y="3082295"/>
            <a:ext cx="2501505" cy="6933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highlight>
                  <a:srgbClr val="FFFF00"/>
                </a:highlight>
                <a:latin typeface="Grandview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672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paint art pattern">
            <a:extLst>
              <a:ext uri="{FF2B5EF4-FFF2-40B4-BE49-F238E27FC236}">
                <a16:creationId xmlns:a16="http://schemas.microsoft.com/office/drawing/2014/main" id="{29370997-CE2A-E18B-F487-3E97CB711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7" b="15986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661B36AC-8230-0A2C-1D6C-6A02F345F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3426" y="1202277"/>
            <a:ext cx="3744686" cy="676048"/>
          </a:xfrm>
        </p:spPr>
        <p:txBody>
          <a:bodyPr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highlight>
                  <a:srgbClr val="000000"/>
                </a:highlight>
                <a:latin typeface="Grandview" panose="020B0502040204020203" pitchFamily="34" charset="0"/>
                <a:ea typeface="+mj-ea"/>
                <a:cs typeface="+mj-cs"/>
              </a:rPr>
              <a:t>The algorithm</a:t>
            </a:r>
            <a:endParaRPr lang="en-US" sz="4000" dirty="0">
              <a:highlight>
                <a:srgbClr val="000000"/>
              </a:highlight>
              <a:latin typeface="Grandview" panose="020B0502040204020203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86E67BD-08EB-707D-C313-50825E1B85D9}"/>
              </a:ext>
            </a:extLst>
          </p:cNvPr>
          <p:cNvSpPr/>
          <p:nvPr/>
        </p:nvSpPr>
        <p:spPr>
          <a:xfrm>
            <a:off x="227241" y="2335601"/>
            <a:ext cx="9468528" cy="4171242"/>
          </a:xfrm>
          <a:prstGeom prst="roundRect">
            <a:avLst/>
          </a:prstGeom>
          <a:ln w="88900">
            <a:solidFill>
              <a:srgbClr val="FFE8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2A614D4-1883-3133-694C-242D8DFD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70" y="2624485"/>
            <a:ext cx="8173269" cy="3593474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9E3E713-51B5-1918-CAF4-327936AF87D9}"/>
              </a:ext>
            </a:extLst>
          </p:cNvPr>
          <p:cNvSpPr/>
          <p:nvPr/>
        </p:nvSpPr>
        <p:spPr>
          <a:xfrm>
            <a:off x="1009649" y="246527"/>
            <a:ext cx="2828925" cy="1606472"/>
          </a:xfrm>
          <a:prstGeom prst="roundRect">
            <a:avLst/>
          </a:prstGeom>
          <a:solidFill>
            <a:srgbClr val="FFFF00"/>
          </a:solidFill>
          <a:ln w="76200">
            <a:solidFill>
              <a:srgbClr val="FFAB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50F0E54-C081-F45D-4F3C-625E35623BD7}"/>
              </a:ext>
            </a:extLst>
          </p:cNvPr>
          <p:cNvSpPr/>
          <p:nvPr/>
        </p:nvSpPr>
        <p:spPr>
          <a:xfrm>
            <a:off x="4681536" y="214777"/>
            <a:ext cx="2828925" cy="1606472"/>
          </a:xfrm>
          <a:prstGeom prst="roundRect">
            <a:avLst/>
          </a:prstGeom>
          <a:solidFill>
            <a:srgbClr val="FFFF00"/>
          </a:solidFill>
          <a:ln w="76200">
            <a:solidFill>
              <a:srgbClr val="FFAB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3CBB6F2-6C26-AF94-B744-774D3687F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1049763"/>
            <a:ext cx="1371600" cy="44450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A26447-3C77-73DC-D110-0798D3708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063" y="1018013"/>
            <a:ext cx="2578100" cy="508000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F697E5-E278-39CF-62CC-B5F9285349C4}"/>
              </a:ext>
            </a:extLst>
          </p:cNvPr>
          <p:cNvSpPr txBox="1"/>
          <p:nvPr/>
        </p:nvSpPr>
        <p:spPr>
          <a:xfrm>
            <a:off x="1525191" y="402208"/>
            <a:ext cx="1797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Grandview" panose="020B0502040204020203" pitchFamily="34" charset="0"/>
              </a:rPr>
              <a:t>Quantum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00FD9A-2AF1-E97F-5506-5FB3B011F3AB}"/>
              </a:ext>
            </a:extLst>
          </p:cNvPr>
          <p:cNvSpPr txBox="1"/>
          <p:nvPr/>
        </p:nvSpPr>
        <p:spPr>
          <a:xfrm>
            <a:off x="5197078" y="421607"/>
            <a:ext cx="1797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Grandview" panose="020B0502040204020203" pitchFamily="34" charset="0"/>
              </a:rPr>
              <a:t>Classical</a:t>
            </a:r>
          </a:p>
        </p:txBody>
      </p:sp>
    </p:spTree>
    <p:extLst>
      <p:ext uri="{BB962C8B-B14F-4D97-AF65-F5344CB8AC3E}">
        <p14:creationId xmlns:p14="http://schemas.microsoft.com/office/powerpoint/2010/main" val="386728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 descr="Gradient pastel colours on a top view">
            <a:extLst>
              <a:ext uri="{FF2B5EF4-FFF2-40B4-BE49-F238E27FC236}">
                <a16:creationId xmlns:a16="http://schemas.microsoft.com/office/drawing/2014/main" id="{B4D0FB8E-FE2F-8239-BCFE-6F8EF9796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11" b="5919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83F2F7E-0126-D107-E3C5-1F39D6280797}"/>
              </a:ext>
            </a:extLst>
          </p:cNvPr>
          <p:cNvSpPr/>
          <p:nvPr/>
        </p:nvSpPr>
        <p:spPr>
          <a:xfrm>
            <a:off x="339465" y="1106727"/>
            <a:ext cx="2719388" cy="2714625"/>
          </a:xfrm>
          <a:prstGeom prst="ellipse">
            <a:avLst/>
          </a:prstGeom>
          <a:pattFill prst="pct5">
            <a:fgClr>
              <a:srgbClr val="BD6CB6"/>
            </a:fgClr>
            <a:bgClr>
              <a:schemeClr val="bg1"/>
            </a:bgClr>
          </a:pattFill>
          <a:ln w="76200">
            <a:solidFill>
              <a:srgbClr val="FFDF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D7FEED-5FF6-7681-348A-5A2D98A82ED0}"/>
              </a:ext>
            </a:extLst>
          </p:cNvPr>
          <p:cNvSpPr/>
          <p:nvPr/>
        </p:nvSpPr>
        <p:spPr>
          <a:xfrm>
            <a:off x="3267755" y="1106727"/>
            <a:ext cx="2719388" cy="2714625"/>
          </a:xfrm>
          <a:prstGeom prst="ellipse">
            <a:avLst/>
          </a:prstGeom>
          <a:pattFill prst="pct5">
            <a:fgClr>
              <a:srgbClr val="BD6CB6"/>
            </a:fgClr>
            <a:bgClr>
              <a:schemeClr val="bg1"/>
            </a:bgClr>
          </a:pattFill>
          <a:ln w="76200">
            <a:solidFill>
              <a:srgbClr val="FFDF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B200C4-30C3-30D3-52BC-0BB948687A8C}"/>
              </a:ext>
            </a:extLst>
          </p:cNvPr>
          <p:cNvSpPr/>
          <p:nvPr/>
        </p:nvSpPr>
        <p:spPr>
          <a:xfrm>
            <a:off x="6211465" y="1106727"/>
            <a:ext cx="2719388" cy="2714625"/>
          </a:xfrm>
          <a:prstGeom prst="ellipse">
            <a:avLst/>
          </a:prstGeom>
          <a:pattFill prst="pct5">
            <a:fgClr>
              <a:srgbClr val="BD6CB6"/>
            </a:fgClr>
            <a:bgClr>
              <a:schemeClr val="bg1"/>
            </a:bgClr>
          </a:pattFill>
          <a:ln w="76200">
            <a:solidFill>
              <a:srgbClr val="FFDF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C441F3-B4E5-A905-A5C9-96DAE12742E5}"/>
              </a:ext>
            </a:extLst>
          </p:cNvPr>
          <p:cNvSpPr/>
          <p:nvPr/>
        </p:nvSpPr>
        <p:spPr>
          <a:xfrm>
            <a:off x="9155176" y="1106727"/>
            <a:ext cx="2719388" cy="2714625"/>
          </a:xfrm>
          <a:prstGeom prst="ellipse">
            <a:avLst/>
          </a:prstGeom>
          <a:pattFill prst="pct5">
            <a:fgClr>
              <a:srgbClr val="BD6CB6"/>
            </a:fgClr>
            <a:bgClr>
              <a:schemeClr val="bg1"/>
            </a:bgClr>
          </a:pattFill>
          <a:ln w="76200">
            <a:solidFill>
              <a:srgbClr val="FFDF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81C1765-519A-117E-2E6B-C3A9B32B9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29" y="2174061"/>
            <a:ext cx="1373060" cy="579956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FEEA493-A506-0416-DADA-525C3589C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794" y="2024223"/>
            <a:ext cx="1764151" cy="912125"/>
          </a:xfrm>
          <a:prstGeom prst="rect">
            <a:avLst/>
          </a:prstGeom>
        </p:spPr>
      </p:pic>
      <p:pic>
        <p:nvPicPr>
          <p:cNvPr id="23" name="Content Placeholder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630758C-3D96-39DA-F1DE-69832CFB9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226" y="2126966"/>
            <a:ext cx="2415865" cy="706640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2061013-59B7-8513-F607-4AE146357E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1341" y="1877561"/>
            <a:ext cx="2032216" cy="1172956"/>
          </a:xfrm>
          <a:prstGeom prst="rect">
            <a:avLst/>
          </a:prstGeom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A6877DA-D4D9-DACE-3B03-6A125E061A76}"/>
              </a:ext>
            </a:extLst>
          </p:cNvPr>
          <p:cNvSpPr/>
          <p:nvPr/>
        </p:nvSpPr>
        <p:spPr>
          <a:xfrm>
            <a:off x="575716" y="4003264"/>
            <a:ext cx="11040568" cy="2672813"/>
          </a:xfrm>
          <a:prstGeom prst="round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76200">
            <a:solidFill>
              <a:srgbClr val="95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Content Placeholder 8">
            <a:extLst>
              <a:ext uri="{FF2B5EF4-FFF2-40B4-BE49-F238E27FC236}">
                <a16:creationId xmlns:a16="http://schemas.microsoft.com/office/drawing/2014/main" id="{499C234F-254D-E3B4-B85C-79741331C9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540" y="5343470"/>
            <a:ext cx="10737105" cy="993180"/>
          </a:xfrm>
          <a:prstGeom prst="rect">
            <a:avLst/>
          </a:prstGeom>
          <a:ln w="69850">
            <a:noFill/>
          </a:ln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7EFB187-2703-11AC-B1C3-87AF47D83C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6912" y="4076045"/>
            <a:ext cx="4729432" cy="993179"/>
          </a:xfrm>
          <a:prstGeom prst="rect">
            <a:avLst/>
          </a:prstGeom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D33EC67-0EDD-F1D6-DF31-D07237FC63A5}"/>
              </a:ext>
            </a:extLst>
          </p:cNvPr>
          <p:cNvSpPr txBox="1"/>
          <p:nvPr/>
        </p:nvSpPr>
        <p:spPr>
          <a:xfrm>
            <a:off x="7561106" y="196640"/>
            <a:ext cx="4143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ighlight>
                  <a:srgbClr val="FFFF00"/>
                </a:highlight>
                <a:latin typeface="Grandview" panose="020B0502040204020203" pitchFamily="34" charset="0"/>
              </a:rPr>
              <a:t>What we need ?</a:t>
            </a:r>
          </a:p>
        </p:txBody>
      </p:sp>
    </p:spTree>
    <p:extLst>
      <p:ext uri="{BB962C8B-B14F-4D97-AF65-F5344CB8AC3E}">
        <p14:creationId xmlns:p14="http://schemas.microsoft.com/office/powerpoint/2010/main" val="289796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Gradient pastel colours on a top view">
            <a:extLst>
              <a:ext uri="{FF2B5EF4-FFF2-40B4-BE49-F238E27FC236}">
                <a16:creationId xmlns:a16="http://schemas.microsoft.com/office/drawing/2014/main" id="{1F2817D9-25F3-86E7-2511-D7A8A35E2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11" b="5919"/>
          <a:stretch/>
        </p:blipFill>
        <p:spPr>
          <a:xfrm>
            <a:off x="0" y="11"/>
            <a:ext cx="12191980" cy="6857989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4D673BC-76B8-2A3D-48C9-3AD48FC3662C}"/>
              </a:ext>
            </a:extLst>
          </p:cNvPr>
          <p:cNvSpPr/>
          <p:nvPr/>
        </p:nvSpPr>
        <p:spPr>
          <a:xfrm>
            <a:off x="2267986" y="5466618"/>
            <a:ext cx="7656028" cy="9618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6D8DCF-26CD-627E-6F3E-5C59C326ED2E}"/>
              </a:ext>
            </a:extLst>
          </p:cNvPr>
          <p:cNvSpPr/>
          <p:nvPr/>
        </p:nvSpPr>
        <p:spPr>
          <a:xfrm>
            <a:off x="2228850" y="3896770"/>
            <a:ext cx="7558088" cy="9618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766EE28-D082-C803-D764-A28A8D4D2D5A}"/>
              </a:ext>
            </a:extLst>
          </p:cNvPr>
          <p:cNvSpPr/>
          <p:nvPr/>
        </p:nvSpPr>
        <p:spPr>
          <a:xfrm>
            <a:off x="1943100" y="2257425"/>
            <a:ext cx="8472487" cy="4300538"/>
          </a:xfrm>
          <a:prstGeom prst="round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01600">
            <a:solidFill>
              <a:srgbClr val="95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DCDF395-12FB-0330-0EDF-8EB3A58A2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65" y="3908001"/>
            <a:ext cx="7395570" cy="979911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  <a:ln w="76200">
            <a:noFill/>
          </a:ln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2FB38F-8B14-9B40-9C48-B827F83D6FF9}"/>
              </a:ext>
            </a:extLst>
          </p:cNvPr>
          <p:cNvSpPr/>
          <p:nvPr/>
        </p:nvSpPr>
        <p:spPr>
          <a:xfrm>
            <a:off x="3371850" y="2716895"/>
            <a:ext cx="5014913" cy="9572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563C6CB-4A2C-FC95-63C2-06F1B782E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691" y="2634235"/>
            <a:ext cx="4727230" cy="95726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C87E3C3-FECF-F6B1-7894-0D256205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78" y="594768"/>
            <a:ext cx="6401825" cy="13025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dirty="0">
                <a:highlight>
                  <a:srgbClr val="FFFF00"/>
                </a:highlight>
                <a:latin typeface="Grandview" panose="020B0502040204020203" pitchFamily="34" charset="0"/>
              </a:rPr>
              <a:t>HHL Algorithm</a:t>
            </a:r>
          </a:p>
        </p:txBody>
      </p:sp>
      <p:pic>
        <p:nvPicPr>
          <p:cNvPr id="13" name="Content Placeholder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C7FB170-EA44-E32F-7295-F7A3D27D9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465" y="5204416"/>
            <a:ext cx="7259049" cy="961822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D99FF6-DB59-4E22-8674-45037C847091}"/>
              </a:ext>
            </a:extLst>
          </p:cNvPr>
          <p:cNvSpPr/>
          <p:nvPr/>
        </p:nvSpPr>
        <p:spPr>
          <a:xfrm>
            <a:off x="2178843" y="3701597"/>
            <a:ext cx="8001000" cy="141219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8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Gradient pastel colours on a top view">
            <a:extLst>
              <a:ext uri="{FF2B5EF4-FFF2-40B4-BE49-F238E27FC236}">
                <a16:creationId xmlns:a16="http://schemas.microsoft.com/office/drawing/2014/main" id="{2D7457DC-3103-1B97-6544-92694F3C8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11" b="5919"/>
          <a:stretch/>
        </p:blipFill>
        <p:spPr>
          <a:xfrm>
            <a:off x="0" y="-2"/>
            <a:ext cx="12191980" cy="6857989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661B36AC-8230-0A2C-1D6C-6A02F345F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3426" y="1202277"/>
            <a:ext cx="3744686" cy="676048"/>
          </a:xfrm>
        </p:spPr>
        <p:txBody>
          <a:bodyPr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highlight>
                  <a:srgbClr val="000000"/>
                </a:highlight>
                <a:latin typeface="Grandview" panose="020B0502040204020203" pitchFamily="34" charset="0"/>
                <a:ea typeface="+mj-ea"/>
                <a:cs typeface="+mj-cs"/>
              </a:rPr>
              <a:t>The algorithm</a:t>
            </a:r>
            <a:endParaRPr lang="en-US" sz="4000" dirty="0">
              <a:highlight>
                <a:srgbClr val="000000"/>
              </a:highlight>
              <a:latin typeface="Grandview" panose="020B0502040204020203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86E67BD-08EB-707D-C313-50825E1B85D9}"/>
              </a:ext>
            </a:extLst>
          </p:cNvPr>
          <p:cNvSpPr/>
          <p:nvPr/>
        </p:nvSpPr>
        <p:spPr>
          <a:xfrm>
            <a:off x="227241" y="2335601"/>
            <a:ext cx="9468528" cy="4171242"/>
          </a:xfrm>
          <a:prstGeom prst="roundRect">
            <a:avLst/>
          </a:prstGeom>
          <a:ln w="76200">
            <a:solidFill>
              <a:srgbClr val="8FFFF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2A614D4-1883-3133-694C-242D8DFD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70" y="2624485"/>
            <a:ext cx="8173269" cy="359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6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Gradient pastel colours on a top view">
            <a:extLst>
              <a:ext uri="{FF2B5EF4-FFF2-40B4-BE49-F238E27FC236}">
                <a16:creationId xmlns:a16="http://schemas.microsoft.com/office/drawing/2014/main" id="{2D890869-2770-63E2-6A7C-1A6E659D0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11" b="5919"/>
          <a:stretch/>
        </p:blipFill>
        <p:spPr>
          <a:xfrm>
            <a:off x="0" y="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B4E495-E5B5-0FD1-7631-B0FE324E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376"/>
            <a:ext cx="10515600" cy="763312"/>
          </a:xfrm>
        </p:spPr>
        <p:txBody>
          <a:bodyPr>
            <a:normAutofit/>
          </a:bodyPr>
          <a:lstStyle/>
          <a:p>
            <a:r>
              <a:rPr lang="en-US" sz="3500" dirty="0">
                <a:highlight>
                  <a:srgbClr val="FFFF00"/>
                </a:highlight>
                <a:latin typeface="Grandview" panose="020B0502040204020203" pitchFamily="34" charset="0"/>
              </a:rPr>
              <a:t>Nonvanishing </a:t>
            </a:r>
            <a:r>
              <a:rPr lang="en-IN" sz="3500" i="0" u="none" strike="noStrike" dirty="0">
                <a:effectLst/>
                <a:highlight>
                  <a:srgbClr val="FFFF00"/>
                </a:highlight>
                <a:latin typeface="Grandview" panose="020B0502040204020203" pitchFamily="34" charset="0"/>
              </a:rPr>
              <a:t>genuine multipartite entanglement</a:t>
            </a:r>
            <a:endParaRPr lang="en-US" sz="3500" dirty="0">
              <a:highlight>
                <a:srgbClr val="FFFF00"/>
              </a:highlight>
              <a:latin typeface="Grandview" panose="020B0502040204020203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0D8E7B0-4781-F317-B162-E54C17BA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0" y="2098669"/>
            <a:ext cx="10515600" cy="4351338"/>
          </a:xfrm>
        </p:spPr>
        <p:txBody>
          <a:bodyPr/>
          <a:lstStyle/>
          <a:p>
            <a:r>
              <a:rPr lang="en-IN" b="0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Grandview" panose="020B0502040204020203" pitchFamily="34" charset="0"/>
              </a:rPr>
              <a:t>For a successful run of the HHL algorithm, genuine multipartite entanglement should be nonvanishing in the second step</a:t>
            </a:r>
            <a:endParaRPr lang="en-IN" b="0" i="0" u="none" strike="noStrike" dirty="0">
              <a:solidFill>
                <a:schemeClr val="bg1"/>
              </a:solidFill>
              <a:effectLst/>
              <a:highlight>
                <a:srgbClr val="000000"/>
              </a:highlight>
              <a:latin typeface="Grandview" panose="020B0502040204020203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IN" b="0" i="0" u="none" strike="noStrike" dirty="0">
                <a:effectLst/>
                <a:latin typeface="Grandview" panose="020B0502040204020203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We prove that all the single-site local density matrices</a:t>
            </a:r>
            <a:r>
              <a:rPr lang="en-IN" dirty="0">
                <a:latin typeface="Grandview" panose="020B0502040204020203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,       ,       and       of the state </a:t>
            </a:r>
            <a:r>
              <a:rPr lang="el-GR" b="0" i="0" u="none" strike="noStrike" dirty="0">
                <a:effectLst/>
                <a:latin typeface="Grandview" panose="020B0502040204020203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b="0" i="0" u="none" strike="noStrike" dirty="0">
                <a:effectLst/>
                <a:latin typeface="Grandview" panose="020B0502040204020203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      </a:t>
            </a:r>
            <a:r>
              <a:rPr lang="en-IN" b="0" i="0" u="none" strike="noStrike" dirty="0">
                <a:effectLst/>
                <a:latin typeface="Grandview" panose="020B0502040204020203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are mixed i.e.   </a:t>
            </a:r>
          </a:p>
          <a:p>
            <a:r>
              <a:rPr lang="en-IN" b="0" i="0" u="none" strike="noStrike" dirty="0">
                <a:effectLst/>
                <a:latin typeface="Grandview" panose="020B0502040204020203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Since the total state is pure, mixed local density matrices ensure that no </a:t>
            </a:r>
            <a:r>
              <a:rPr lang="en-IN" b="0" i="0" u="none" strike="noStrike" dirty="0" err="1">
                <a:effectLst/>
                <a:latin typeface="Grandview" panose="020B0502040204020203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biparition</a:t>
            </a:r>
            <a:r>
              <a:rPr lang="en-IN" b="0" i="0" u="none" strike="noStrike" dirty="0">
                <a:effectLst/>
                <a:latin typeface="Grandview" panose="020B0502040204020203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 is product, thereby proving nonvanishing GME of </a:t>
            </a:r>
            <a:br>
              <a:rPr lang="el-GR" dirty="0">
                <a:latin typeface="Grandview" panose="020B0502040204020203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br>
              <a:rPr lang="en-IN" dirty="0">
                <a:latin typeface="Grandview" panose="020B0502040204020203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lang="en-US" dirty="0">
              <a:latin typeface="Grandview" panose="020B0502040204020203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6BA4EF8-D2D8-15CB-837F-2B1D08567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617" y="3713076"/>
            <a:ext cx="533400" cy="457200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C5383FD-F0DF-077E-5E45-E61D8D723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849" y="3297337"/>
            <a:ext cx="558800" cy="457200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4610862-A14C-D55D-DF60-B83B43E68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0076" y="3313779"/>
            <a:ext cx="558800" cy="457200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24FB815-E226-31CB-8E7D-375738270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9416" y="5036355"/>
            <a:ext cx="787400" cy="444500"/>
          </a:xfrm>
          <a:prstGeom prst="rect">
            <a:avLst/>
          </a:prstGeom>
        </p:spPr>
      </p:pic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174FF22-3215-57D3-0B7D-62BD973298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0437" y="3786295"/>
            <a:ext cx="1966917" cy="444501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ADC7B85-56A7-85C1-214E-57B99E0CB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9389" y="3835644"/>
            <a:ext cx="643727" cy="363394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56BFC2D6-B6D3-0F39-E52A-C06031332AE0}"/>
              </a:ext>
            </a:extLst>
          </p:cNvPr>
          <p:cNvSpPr txBox="1">
            <a:spLocks/>
          </p:cNvSpPr>
          <p:nvPr/>
        </p:nvSpPr>
        <p:spPr>
          <a:xfrm>
            <a:off x="838200" y="189612"/>
            <a:ext cx="10515600" cy="76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highlight>
                  <a:srgbClr val="FFFF00"/>
                </a:highlight>
                <a:latin typeface="Grandview" panose="020B0502040204020203" pitchFamily="34" charset="0"/>
              </a:rPr>
              <a:t>Theorem -1</a:t>
            </a:r>
          </a:p>
        </p:txBody>
      </p:sp>
    </p:spTree>
    <p:extLst>
      <p:ext uri="{BB962C8B-B14F-4D97-AF65-F5344CB8AC3E}">
        <p14:creationId xmlns:p14="http://schemas.microsoft.com/office/powerpoint/2010/main" val="321519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Gradient pastel colours on a top view">
            <a:extLst>
              <a:ext uri="{FF2B5EF4-FFF2-40B4-BE49-F238E27FC236}">
                <a16:creationId xmlns:a16="http://schemas.microsoft.com/office/drawing/2014/main" id="{2D890869-2770-63E2-6A7C-1A6E659D0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11" b="5919"/>
          <a:stretch/>
        </p:blipFill>
        <p:spPr>
          <a:xfrm>
            <a:off x="-14288" y="11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B4E495-E5B5-0FD1-7631-B0FE324E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948304"/>
            <a:ext cx="11386457" cy="763312"/>
          </a:xfrm>
        </p:spPr>
        <p:txBody>
          <a:bodyPr>
            <a:noAutofit/>
          </a:bodyPr>
          <a:lstStyle/>
          <a:p>
            <a:r>
              <a:rPr lang="en-IN" sz="3300" b="0" i="0" u="none" strike="noStrike" dirty="0">
                <a:effectLst/>
                <a:highlight>
                  <a:srgbClr val="FFFF00"/>
                </a:highlight>
                <a:latin typeface="Grandview" panose="020B0502040204020203" pitchFamily="34" charset="0"/>
              </a:rPr>
              <a:t>Bipartite entanglement between </a:t>
            </a:r>
            <a:r>
              <a:rPr lang="el-GR" sz="3300" b="1" i="0" u="none" strike="noStrike" dirty="0">
                <a:effectLst/>
                <a:highlight>
                  <a:srgbClr val="FFFF00"/>
                </a:highlight>
                <a:latin typeface="Grandview" panose="020B0502040204020203" pitchFamily="34" charset="0"/>
              </a:rPr>
              <a:t>Λ</a:t>
            </a:r>
            <a:r>
              <a:rPr lang="en-US" sz="3300" b="0" i="0" u="none" strike="noStrike" dirty="0">
                <a:effectLst/>
                <a:highlight>
                  <a:srgbClr val="FFFF00"/>
                </a:highlight>
                <a:latin typeface="Grandview" panose="020B0502040204020203" pitchFamily="34" charset="0"/>
              </a:rPr>
              <a:t> and</a:t>
            </a:r>
            <a:r>
              <a:rPr lang="en-IN" sz="3300" b="0" i="0" u="none" strike="noStrike" dirty="0">
                <a:effectLst/>
                <a:highlight>
                  <a:srgbClr val="FFFF00"/>
                </a:highlight>
                <a:latin typeface="Grandview" panose="020B0502040204020203" pitchFamily="34" charset="0"/>
              </a:rPr>
              <a:t> </a:t>
            </a:r>
            <a:r>
              <a:rPr lang="en-IN" sz="3300" b="1" i="0" u="none" strike="noStrike" dirty="0">
                <a:effectLst/>
                <a:highlight>
                  <a:srgbClr val="FFFF00"/>
                </a:highlight>
                <a:latin typeface="Grandview" panose="020B0502040204020203" pitchFamily="34" charset="0"/>
              </a:rPr>
              <a:t>U</a:t>
            </a:r>
            <a:r>
              <a:rPr lang="en-IN" sz="3300" b="0" i="0" u="none" strike="noStrike" dirty="0">
                <a:effectLst/>
                <a:highlight>
                  <a:srgbClr val="FFFF00"/>
                </a:highlight>
                <a:latin typeface="Grandview" panose="020B0502040204020203" pitchFamily="34" charset="0"/>
              </a:rPr>
              <a:t> is nonvanishing</a:t>
            </a:r>
            <a:endParaRPr lang="en-US" sz="3300" dirty="0">
              <a:highlight>
                <a:srgbClr val="FFFF00"/>
              </a:highlight>
              <a:latin typeface="Grandview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398B2-3E44-2AEE-8A73-78F67279F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IN" dirty="0">
                <a:latin typeface="Grandview" panose="020B0502040204020203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lang="en-US" dirty="0">
              <a:latin typeface="Grandview" panose="020B0502040204020203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A52A150-584C-72D7-2618-768BC44C1DE1}"/>
              </a:ext>
            </a:extLst>
          </p:cNvPr>
          <p:cNvSpPr txBox="1">
            <a:spLocks/>
          </p:cNvSpPr>
          <p:nvPr/>
        </p:nvSpPr>
        <p:spPr>
          <a:xfrm>
            <a:off x="838200" y="189612"/>
            <a:ext cx="10515600" cy="76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highlight>
                  <a:srgbClr val="FFFF00"/>
                </a:highlight>
                <a:latin typeface="Grandview" panose="020B0502040204020203" pitchFamily="34" charset="0"/>
              </a:rPr>
              <a:t>Theorem -2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ADC7516-799F-6735-ED3D-DA500FFE2586}"/>
              </a:ext>
            </a:extLst>
          </p:cNvPr>
          <p:cNvSpPr/>
          <p:nvPr/>
        </p:nvSpPr>
        <p:spPr>
          <a:xfrm>
            <a:off x="3567112" y="1941790"/>
            <a:ext cx="5057775" cy="2228850"/>
          </a:xfrm>
          <a:prstGeom prst="roundRect">
            <a:avLst/>
          </a:prstGeom>
          <a:pattFill prst="pct5">
            <a:fgClr>
              <a:srgbClr val="E4A7C9"/>
            </a:fgClr>
            <a:bgClr>
              <a:schemeClr val="bg1"/>
            </a:bgClr>
          </a:pattFill>
          <a:ln w="88900">
            <a:solidFill>
              <a:srgbClr val="FFC4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A0E91B6-9C66-E963-4D63-EB4220EB9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492" y="3540077"/>
            <a:ext cx="2768600" cy="469900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137B9A6-FD4A-FD48-19DF-81598191D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192" y="2216464"/>
            <a:ext cx="2755900" cy="469900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61490A7-710F-F925-2EF0-D2993E7A3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192" y="2878270"/>
            <a:ext cx="2768600" cy="469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400DD5-CDCE-E456-AA3A-B5FBF3FAD9FA}"/>
              </a:ext>
            </a:extLst>
          </p:cNvPr>
          <p:cNvSpPr txBox="1"/>
          <p:nvPr/>
        </p:nvSpPr>
        <p:spPr>
          <a:xfrm>
            <a:off x="838179" y="4400815"/>
            <a:ext cx="10515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0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Grandview" panose="020B0502040204020203" pitchFamily="34" charset="0"/>
              </a:rPr>
              <a:t>Unlike GME, bipartite entanglement between subsystems are always present in different stages of the algorithm</a:t>
            </a:r>
            <a:endParaRPr lang="en-US" sz="3000" dirty="0">
              <a:solidFill>
                <a:schemeClr val="bg1"/>
              </a:solidFill>
              <a:highlight>
                <a:srgbClr val="000000"/>
              </a:highlight>
              <a:latin typeface="Grandview" panose="020B0502040204020203" pitchFamily="34" charset="0"/>
            </a:endParaRPr>
          </a:p>
        </p:txBody>
      </p:sp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C5C168D-3E3C-C0F4-7630-F6EA509A6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160" y="2727832"/>
            <a:ext cx="1127348" cy="6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2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Gradient pastel colours on a top view">
            <a:extLst>
              <a:ext uri="{FF2B5EF4-FFF2-40B4-BE49-F238E27FC236}">
                <a16:creationId xmlns:a16="http://schemas.microsoft.com/office/drawing/2014/main" id="{2D890869-2770-63E2-6A7C-1A6E659D0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11" b="5919"/>
          <a:stretch/>
        </p:blipFill>
        <p:spPr>
          <a:xfrm>
            <a:off x="0" y="11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B4E495-E5B5-0FD1-7631-B0FE324E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376"/>
            <a:ext cx="10515600" cy="763312"/>
          </a:xfrm>
        </p:spPr>
        <p:txBody>
          <a:bodyPr>
            <a:normAutofit/>
          </a:bodyPr>
          <a:lstStyle/>
          <a:p>
            <a:r>
              <a:rPr lang="en-US" sz="3500" dirty="0">
                <a:highlight>
                  <a:srgbClr val="FFFF00"/>
                </a:highlight>
                <a:latin typeface="Grandview" panose="020B0502040204020203" pitchFamily="34" charset="0"/>
              </a:rPr>
              <a:t>The l1-norm coherences are non-vanishing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A52A150-584C-72D7-2618-768BC44C1DE1}"/>
              </a:ext>
            </a:extLst>
          </p:cNvPr>
          <p:cNvSpPr txBox="1">
            <a:spLocks/>
          </p:cNvSpPr>
          <p:nvPr/>
        </p:nvSpPr>
        <p:spPr>
          <a:xfrm>
            <a:off x="838200" y="189612"/>
            <a:ext cx="10515600" cy="76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highlight>
                  <a:srgbClr val="FFFF00"/>
                </a:highlight>
                <a:latin typeface="Grandview" panose="020B0502040204020203" pitchFamily="34" charset="0"/>
              </a:rPr>
              <a:t>Proposition -1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0D8E7B0-4781-F317-B162-E54C17BA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666"/>
            <a:ext cx="10515600" cy="1271886"/>
          </a:xfrm>
        </p:spPr>
        <p:txBody>
          <a:bodyPr>
            <a:noAutofit/>
          </a:bodyPr>
          <a:lstStyle/>
          <a:p>
            <a:r>
              <a:rPr lang="en-IN" b="0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Grandview" panose="020B0502040204020203" pitchFamily="34" charset="0"/>
              </a:rPr>
              <a:t>In computational basis C</a:t>
            </a:r>
            <a:r>
              <a:rPr lang="en-IN" b="0" i="0" u="none" strike="noStrike" baseline="-250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Grandview" panose="020B0502040204020203" pitchFamily="34" charset="0"/>
              </a:rPr>
              <a:t>R</a:t>
            </a:r>
            <a:r>
              <a:rPr lang="en-IN" b="0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Grandview" panose="020B0502040204020203" pitchFamily="34" charset="0"/>
              </a:rPr>
              <a:t>, C</a:t>
            </a:r>
            <a:r>
              <a:rPr lang="en-IN" baseline="-25000" dirty="0">
                <a:solidFill>
                  <a:schemeClr val="bg1"/>
                </a:solidFill>
                <a:highlight>
                  <a:srgbClr val="000000"/>
                </a:highlight>
                <a:latin typeface="Grandview" panose="020B0502040204020203" pitchFamily="34" charset="0"/>
              </a:rPr>
              <a:t>U</a:t>
            </a:r>
            <a:r>
              <a:rPr lang="en-IN" b="0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Grandview" panose="020B0502040204020203" pitchFamily="34" charset="0"/>
              </a:rPr>
              <a:t>, and C</a:t>
            </a:r>
            <a:r>
              <a:rPr lang="el-GR" b="1" i="0" u="none" strike="noStrike" baseline="-250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Grandview" panose="020B0502040204020203" pitchFamily="34" charset="0"/>
              </a:rPr>
              <a:t>Λ</a:t>
            </a:r>
            <a:r>
              <a:rPr lang="en-US" b="1" i="0" u="none" strike="noStrike" baseline="-250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Grandview" panose="020B0502040204020203" pitchFamily="34" charset="0"/>
              </a:rPr>
              <a:t>UR</a:t>
            </a:r>
            <a:r>
              <a:rPr lang="en-US" i="0" u="none" strike="noStrike" baseline="-2500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Grandview" panose="020B0502040204020203" pitchFamily="34" charset="0"/>
              </a:rPr>
              <a:t> </a:t>
            </a:r>
            <a:r>
              <a:rPr lang="en-US" i="0" u="none" strike="noStrike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Grandview" panose="020B0502040204020203" pitchFamily="34" charset="0"/>
              </a:rPr>
              <a:t>are non vanishing</a:t>
            </a:r>
          </a:p>
          <a:p>
            <a:r>
              <a:rPr lang="en-IN" b="0" i="0" u="none" strike="noStrike" dirty="0">
                <a:effectLst/>
                <a:latin typeface="Grandview" panose="020B0502040204020203" pitchFamily="34" charset="0"/>
              </a:rPr>
              <a:t>C</a:t>
            </a:r>
            <a:r>
              <a:rPr lang="el-GR" b="1" i="0" u="none" strike="noStrike" baseline="-25000" dirty="0">
                <a:effectLst/>
                <a:latin typeface="Grandview" panose="020B0502040204020203" pitchFamily="34" charset="0"/>
              </a:rPr>
              <a:t>Λ</a:t>
            </a:r>
            <a:r>
              <a:rPr lang="en-IN" dirty="0">
                <a:latin typeface="Grandview" panose="020B0502040204020203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  <a:t> is zero as        is diagonal in computation basis</a:t>
            </a:r>
            <a:br>
              <a:rPr lang="el-GR" dirty="0">
                <a:latin typeface="Grandview" panose="020B0502040204020203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br>
              <a:rPr lang="en-IN" dirty="0">
                <a:latin typeface="Grandview" panose="020B0502040204020203" pitchFamily="34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lang="en-US" dirty="0">
              <a:latin typeface="Grandview" panose="020B0502040204020203" pitchFamily="34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6BA4EF8-D2D8-15CB-837F-2B1D08567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523" y="2504048"/>
            <a:ext cx="533400" cy="45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7986F-580D-1E9A-6CA9-EF32CB5FBF85}"/>
              </a:ext>
            </a:extLst>
          </p:cNvPr>
          <p:cNvSpPr txBox="1"/>
          <p:nvPr/>
        </p:nvSpPr>
        <p:spPr>
          <a:xfrm>
            <a:off x="909248" y="3846877"/>
            <a:ext cx="91154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highlight>
                  <a:srgbClr val="FFFF00"/>
                </a:highlight>
                <a:latin typeface="Grandview" panose="020B0502040204020203" pitchFamily="34" charset="0"/>
              </a:rPr>
              <a:t>Remark : We found that C</a:t>
            </a:r>
            <a:r>
              <a:rPr lang="en-US" sz="3500" baseline="-25000" dirty="0">
                <a:highlight>
                  <a:srgbClr val="FFFF00"/>
                </a:highlight>
                <a:latin typeface="Grandview" panose="020B0502040204020203" pitchFamily="34" charset="0"/>
              </a:rPr>
              <a:t>R</a:t>
            </a:r>
            <a:r>
              <a:rPr lang="en-US" sz="3500" dirty="0">
                <a:highlight>
                  <a:srgbClr val="FFFF00"/>
                </a:highlight>
                <a:latin typeface="Grandview" panose="020B0502040204020203" pitchFamily="34" charset="0"/>
              </a:rPr>
              <a:t> is closely related to Success Probability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242787A-41B8-38A8-B20F-99CC0DFBC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50" y="5235297"/>
            <a:ext cx="2590449" cy="1102761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07CF6C-3C8A-0276-44A5-3A8F5D255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0" y="5235298"/>
            <a:ext cx="4411043" cy="1102761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148003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B9C5CC5-8E85-41CF-E2D0-0DFE6E464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6" y="5831066"/>
            <a:ext cx="4838700" cy="93980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4" name="Picture 3" descr="Gradient pastel colours on a top view">
            <a:extLst>
              <a:ext uri="{FF2B5EF4-FFF2-40B4-BE49-F238E27FC236}">
                <a16:creationId xmlns:a16="http://schemas.microsoft.com/office/drawing/2014/main" id="{EBC0DFDB-BE12-C248-0CBA-1C10349155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11" b="5919"/>
          <a:stretch/>
        </p:blipFill>
        <p:spPr>
          <a:xfrm>
            <a:off x="0" y="-2"/>
            <a:ext cx="12191980" cy="685798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E6AC53F-A3D3-FF17-8DEB-FCA209992BEC}"/>
              </a:ext>
            </a:extLst>
          </p:cNvPr>
          <p:cNvSpPr txBox="1">
            <a:spLocks/>
          </p:cNvSpPr>
          <p:nvPr/>
        </p:nvSpPr>
        <p:spPr>
          <a:xfrm>
            <a:off x="593071" y="662887"/>
            <a:ext cx="4467792" cy="21779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highlight>
                  <a:srgbClr val="FFFF00"/>
                </a:highlight>
                <a:latin typeface="Grandview" panose="020B0502040204020203" pitchFamily="34" charset="0"/>
              </a:rPr>
              <a:t>Quantum Advantage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5DE344-50B6-D8E3-4638-F965493E57B7}"/>
              </a:ext>
            </a:extLst>
          </p:cNvPr>
          <p:cNvSpPr/>
          <p:nvPr/>
        </p:nvSpPr>
        <p:spPr>
          <a:xfrm>
            <a:off x="5569376" y="192875"/>
            <a:ext cx="6472237" cy="6472238"/>
          </a:xfrm>
          <a:prstGeom prst="ellipse">
            <a:avLst/>
          </a:prstGeom>
          <a:pattFill prst="pct5">
            <a:fgClr>
              <a:srgbClr val="FDD9DD"/>
            </a:fgClr>
            <a:bgClr>
              <a:schemeClr val="bg1"/>
            </a:bgClr>
          </a:pattFill>
          <a:ln w="76200">
            <a:solidFill>
              <a:srgbClr val="E8C7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3C436-68EB-9091-69B0-FFCB7CED6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844" y="1794821"/>
            <a:ext cx="4354645" cy="32683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BA8C23E-B757-F272-BFEE-541BC9F6F010}"/>
              </a:ext>
            </a:extLst>
          </p:cNvPr>
          <p:cNvSpPr/>
          <p:nvPr/>
        </p:nvSpPr>
        <p:spPr>
          <a:xfrm>
            <a:off x="-1185863" y="3566031"/>
            <a:ext cx="6344974" cy="21779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F939385-6A98-2E6C-5203-61C6FAEC7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11" y="3752467"/>
            <a:ext cx="4940300" cy="1104900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D28D391-EF21-BD04-7EF1-D4D70CD54B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243" y="5209192"/>
            <a:ext cx="3937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290C43-1F00-9047-AC7E-A18538D49B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1850" y="5121644"/>
            <a:ext cx="190500" cy="62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A02291-7B48-4E01-8898-183465CE5B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1896" y="5185144"/>
            <a:ext cx="254000" cy="495300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99BA67A-3BA7-517A-1365-BE7914D5D0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3698" y="5204194"/>
            <a:ext cx="355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4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{7FDD6130-440C-814F-8282-45B0956E49B3}tf10001120</Template>
  <TotalTime>4686</TotalTime>
  <Words>212</Words>
  <Application>Microsoft Macintosh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CourierNewPSMT</vt:lpstr>
      <vt:lpstr>Grandview</vt:lpstr>
      <vt:lpstr>Office Theme</vt:lpstr>
      <vt:lpstr>Quantum Resources in Harrow-Hassidim-Lloyd Algorithm Pradeep Kumar, Tanoy Kanti Konar, Leela Ganesh Chandra Lakkaraju and Aditi Sen(De)  </vt:lpstr>
      <vt:lpstr>PowerPoint Presentation</vt:lpstr>
      <vt:lpstr>PowerPoint Presentation</vt:lpstr>
      <vt:lpstr>HHL Algorithm</vt:lpstr>
      <vt:lpstr>PowerPoint Presentation</vt:lpstr>
      <vt:lpstr>Nonvanishing genuine multipartite entanglement</vt:lpstr>
      <vt:lpstr>Bipartite entanglement between Λ and U is nonvanishing</vt:lpstr>
      <vt:lpstr>The l1-norm coherences are non-vanishing</vt:lpstr>
      <vt:lpstr>PowerPoint Presentation</vt:lpstr>
      <vt:lpstr>Quantum Advantage in 3D</vt:lpstr>
      <vt:lpstr>Success Probability</vt:lpstr>
      <vt:lpstr>PowerPoint Presentation</vt:lpstr>
      <vt:lpstr>PowerPoint Presentation</vt:lpstr>
      <vt:lpstr>Kappa – κ The condition  number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Resources in Harrow-Hassidim-Lloyd Algorithm</dc:title>
  <dc:creator>Pradeep Kumar</dc:creator>
  <cp:lastModifiedBy>Pradeep Kumar</cp:lastModifiedBy>
  <cp:revision>10</cp:revision>
  <dcterms:created xsi:type="dcterms:W3CDTF">2023-08-09T21:54:36Z</dcterms:created>
  <dcterms:modified xsi:type="dcterms:W3CDTF">2023-08-16T09:40:02Z</dcterms:modified>
</cp:coreProperties>
</file>