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2" r:id="rId6"/>
    <p:sldId id="270" r:id="rId7"/>
    <p:sldId id="271" r:id="rId8"/>
    <p:sldId id="284" r:id="rId9"/>
    <p:sldId id="285" r:id="rId10"/>
    <p:sldId id="352" r:id="rId11"/>
    <p:sldId id="286" r:id="rId12"/>
    <p:sldId id="266" r:id="rId13"/>
    <p:sldId id="287" r:id="rId14"/>
    <p:sldId id="306" r:id="rId15"/>
    <p:sldId id="275" r:id="rId16"/>
    <p:sldId id="288" r:id="rId17"/>
    <p:sldId id="290" r:id="rId18"/>
    <p:sldId id="291" r:id="rId19"/>
    <p:sldId id="294" r:id="rId20"/>
    <p:sldId id="293" r:id="rId21"/>
    <p:sldId id="350" r:id="rId22"/>
    <p:sldId id="351" r:id="rId23"/>
    <p:sldId id="328" r:id="rId24"/>
    <p:sldId id="329" r:id="rId25"/>
    <p:sldId id="276" r:id="rId26"/>
    <p:sldId id="295" r:id="rId27"/>
    <p:sldId id="296" r:id="rId28"/>
    <p:sldId id="297" r:id="rId29"/>
    <p:sldId id="298" r:id="rId30"/>
    <p:sldId id="299" r:id="rId31"/>
    <p:sldId id="300" r:id="rId32"/>
    <p:sldId id="330" r:id="rId33"/>
    <p:sldId id="331" r:id="rId34"/>
    <p:sldId id="332" r:id="rId35"/>
    <p:sldId id="333" r:id="rId36"/>
    <p:sldId id="353" r:id="rId37"/>
    <p:sldId id="334" r:id="rId38"/>
    <p:sldId id="335" r:id="rId39"/>
    <p:sldId id="336" r:id="rId40"/>
    <p:sldId id="337" r:id="rId41"/>
    <p:sldId id="280" r:id="rId42"/>
    <p:sldId id="303" r:id="rId43"/>
    <p:sldId id="302" r:id="rId44"/>
    <p:sldId id="301" r:id="rId45"/>
    <p:sldId id="273" r:id="rId46"/>
    <p:sldId id="304" r:id="rId47"/>
    <p:sldId id="307" r:id="rId48"/>
    <p:sldId id="308" r:id="rId49"/>
    <p:sldId id="305" r:id="rId50"/>
    <p:sldId id="309" r:id="rId51"/>
    <p:sldId id="310" r:id="rId52"/>
    <p:sldId id="313" r:id="rId53"/>
    <p:sldId id="282" r:id="rId54"/>
    <p:sldId id="311" r:id="rId55"/>
    <p:sldId id="312" r:id="rId56"/>
    <p:sldId id="283" r:id="rId57"/>
    <p:sldId id="314" r:id="rId58"/>
    <p:sldId id="315" r:id="rId59"/>
    <p:sldId id="316" r:id="rId60"/>
    <p:sldId id="274" r:id="rId61"/>
    <p:sldId id="317" r:id="rId62"/>
    <p:sldId id="318" r:id="rId63"/>
    <p:sldId id="322" r:id="rId64"/>
    <p:sldId id="323" r:id="rId65"/>
    <p:sldId id="319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4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B10CE2A0-6CC5-4A7D-9270-7B61D4E7CD01}" type="datetimeFigureOut">
              <a:rPr lang="ko-KR" altLang="en-US" smtClean="0"/>
              <a:pPr/>
              <a:t>2017-10-11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C971816-73F9-4D0F-928E-813E86D63C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www.google.co.kr/url?sa=i&amp;rct=j&amp;q=&amp;esrc=s&amp;source=images&amp;cd=&amp;cad=rja&amp;uact=8&amp;ved=0ahUKEwiTxd3AyaPPAhVDsJQKHZp2CO8QjRwIBw&amp;url=http://www.hypebot.com/.a/6a00d83451b36c69e201b7c7f7ae47970b-popup&amp;bvm=bv.133387755,d.cGc&amp;psig=AFQjCNH_IRveaJrL84KBJd-rRXhKyF9UHg&amp;ust=1474654245095045" TargetMode="External"/><Relationship Id="rId7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862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 b="1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Lecture 1</a:t>
            </a:r>
            <a:br>
              <a:rPr lang="en-US" altLang="ko-KR" b="1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b="1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Basic</a:t>
            </a:r>
            <a:endParaRPr lang="ko-KR" altLang="en-US" b="1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58302"/>
            <a:ext cx="9144000" cy="1655762"/>
          </a:xfrm>
        </p:spPr>
        <p:txBody>
          <a:bodyPr/>
          <a:lstStyle/>
          <a:p>
            <a:r>
              <a:rPr lang="en-US" altLang="ko-KR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Jaeyun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Kang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8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Variables and Assigning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b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(‘python’, ‘life’)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b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‘python’, ‘life’</a:t>
            </a:r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b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[‘python’, ‘life’]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ko-KR" dirty="0"/>
              <a:t>=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 </a:t>
            </a:r>
            <a:r>
              <a:rPr lang="en-US" altLang="ko-KR" dirty="0"/>
              <a:t>= 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b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b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5, b = 3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71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What can be variable names?</a:t>
            </a:r>
          </a:p>
          <a:p>
            <a:endParaRPr lang="en-US" altLang="ko-KR" dirty="0"/>
          </a:p>
          <a:p>
            <a:r>
              <a:rPr lang="en-US" altLang="ko-KR" dirty="0"/>
              <a:t>Combination of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alphabets</a:t>
            </a:r>
            <a:r>
              <a:rPr lang="en-US" altLang="ko-KR" dirty="0"/>
              <a:t> a, b, c, A, B, C,…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digits</a:t>
            </a:r>
            <a:r>
              <a:rPr lang="en-US" altLang="ko-KR" dirty="0"/>
              <a:t> 1, 2, 3,…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underbar</a:t>
            </a:r>
            <a:r>
              <a:rPr lang="en-US" altLang="ko-KR" dirty="0"/>
              <a:t> _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Starts with lower case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Should contain meaning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),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),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),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numOfStudents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),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num_of_students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55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Integer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ko-KR" dirty="0"/>
              <a:t>= 123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ko-KR" dirty="0"/>
              <a:t>= -178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ko-KR" dirty="0"/>
              <a:t>= 0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Floating-point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1.2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-3.45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550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Fundamental operations</a:t>
            </a:r>
          </a:p>
          <a:p>
            <a:endParaRPr lang="en-US" altLang="ko-KR" dirty="0"/>
          </a:p>
          <a:p>
            <a:r>
              <a:rPr lang="en-US" altLang="ko-KR" dirty="0"/>
              <a:t>Plus 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altLang="ko-KR" dirty="0"/>
              <a:t> , Minus 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en-US" altLang="ko-KR" dirty="0"/>
              <a:t> , Multiply 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US" altLang="ko-KR" dirty="0"/>
              <a:t> , Divide 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/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ko-KR" dirty="0"/>
              <a:t>= 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 </a:t>
            </a:r>
            <a:r>
              <a:rPr lang="en-US" altLang="ko-KR" dirty="0"/>
              <a:t>= 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9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–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14 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/>
              <a:t>**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// 49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/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3.5 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/>
              <a:t>//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// 3 </a:t>
            </a:r>
            <a:r>
              <a:rPr lang="en-US" altLang="ko-KR" dirty="0"/>
              <a:t>)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%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8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a * 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5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+= 1 (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$ 3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$= 3)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 =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 *= 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20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55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“KUSITMS is alcohol”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‘KUSITMS is alcohol’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“””KUSITMS is alcohol”””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‘’’KUSITMS is alcohol’’’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‘Python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en-US" altLang="ko-KR" dirty="0"/>
              <a:t>s favorite food is </a:t>
            </a:r>
            <a:r>
              <a:rPr lang="en-US" altLang="ko-KR" dirty="0" err="1"/>
              <a:t>perl</a:t>
            </a:r>
            <a:r>
              <a:rPr lang="en-US" altLang="ko-KR" dirty="0"/>
              <a:t>!’ (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“Python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en-US" altLang="ko-KR" dirty="0"/>
              <a:t>s favorite food is </a:t>
            </a:r>
            <a:r>
              <a:rPr lang="en-US" altLang="ko-KR" dirty="0" err="1"/>
              <a:t>perl</a:t>
            </a:r>
            <a:r>
              <a:rPr lang="en-US" altLang="ko-KR" dirty="0"/>
              <a:t>!” (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‘Python</a:t>
            </a:r>
            <a:r>
              <a:rPr lang="en-US" altLang="ko-KR" dirty="0">
                <a:solidFill>
                  <a:srgbClr val="FF0000"/>
                </a:solidFill>
              </a:rPr>
              <a:t>\’</a:t>
            </a:r>
            <a:r>
              <a:rPr lang="en-US" altLang="ko-KR" dirty="0"/>
              <a:t>s favorite food is </a:t>
            </a:r>
            <a:r>
              <a:rPr lang="en-US" altLang="ko-KR" dirty="0" err="1"/>
              <a:t>perl</a:t>
            </a:r>
            <a:r>
              <a:rPr lang="en-US" altLang="ko-KR" dirty="0"/>
              <a:t>!’ (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7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Life is too short</a:t>
            </a:r>
          </a:p>
          <a:p>
            <a:pPr marL="0" indent="0">
              <a:buNone/>
            </a:pPr>
            <a:r>
              <a:rPr lang="en-US" altLang="ko-KR" dirty="0"/>
              <a:t>You need python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“Life is too short</a:t>
            </a:r>
            <a:r>
              <a:rPr lang="en-US" altLang="ko-KR" dirty="0">
                <a:solidFill>
                  <a:srgbClr val="FF0000"/>
                </a:solidFill>
              </a:rPr>
              <a:t>\</a:t>
            </a:r>
            <a:r>
              <a:rPr lang="en-US" altLang="ko-KR" dirty="0" err="1">
                <a:solidFill>
                  <a:srgbClr val="FF0000"/>
                </a:solidFill>
              </a:rPr>
              <a:t>n</a:t>
            </a:r>
            <a:r>
              <a:rPr lang="en-US" altLang="ko-KR" dirty="0" err="1"/>
              <a:t>You</a:t>
            </a:r>
            <a:r>
              <a:rPr lang="en-US" altLang="ko-KR" dirty="0"/>
              <a:t> need python”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“””</a:t>
            </a:r>
          </a:p>
          <a:p>
            <a:pPr marL="0" indent="0">
              <a:buNone/>
            </a:pPr>
            <a:r>
              <a:rPr lang="en-US" altLang="ko-KR" dirty="0"/>
              <a:t>	Life is too short</a:t>
            </a:r>
          </a:p>
          <a:p>
            <a:pPr marL="0" indent="0">
              <a:buNone/>
            </a:pPr>
            <a:r>
              <a:rPr lang="en-US" altLang="ko-KR" dirty="0"/>
              <a:t>	You need python</a:t>
            </a:r>
          </a:p>
          <a:p>
            <a:pPr marL="0" indent="0">
              <a:buNone/>
            </a:pPr>
            <a:r>
              <a:rPr lang="en-US" altLang="ko-KR" dirty="0"/>
              <a:t>	“””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24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String operations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en-US" altLang="ko-KR" dirty="0"/>
              <a:t> = “Python”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tail</a:t>
            </a:r>
            <a:r>
              <a:rPr lang="en-US" altLang="ko-KR" dirty="0"/>
              <a:t> = “ is fun”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tail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Python is fun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“Python”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2)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PythonPython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(“=“ * 10)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==========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(“Python” + 2)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(“Python” + </a:t>
            </a:r>
            <a:r>
              <a:rPr lang="en-US" altLang="ko-KR" dirty="0" err="1">
                <a:solidFill>
                  <a:srgbClr val="FF0000"/>
                </a:solidFill>
              </a:rPr>
              <a:t>str</a:t>
            </a:r>
            <a:r>
              <a:rPr lang="en-US" altLang="ko-KR" dirty="0"/>
              <a:t>(2))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Python2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65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String Indexing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“Life is too short, You need Python”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[2])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f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[3])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[4])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‘ ‘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[5])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[-1])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n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[-2])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o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[-0])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</a:t>
            </a:r>
          </a:p>
        </p:txBody>
      </p:sp>
    </p:spTree>
    <p:extLst>
      <p:ext uri="{BB962C8B-B14F-4D97-AF65-F5344CB8AC3E}">
        <p14:creationId xmlns:p14="http://schemas.microsoft.com/office/powerpoint/2010/main" val="1490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String Slicing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“Life is too short, You need Python”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How to print Life?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[0]+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[1]+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[2]+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[3])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Life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[0:4])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Life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[0:3])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Lif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[5:7])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is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[19:])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You need Python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[:17])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Life is too short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[:])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Life is too short, You need Python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[19:-7])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You need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 Introduction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786"/>
            <a:ext cx="10515600" cy="3549015"/>
          </a:xfrm>
        </p:spPr>
      </p:pic>
    </p:spTree>
    <p:extLst>
      <p:ext uri="{BB962C8B-B14F-4D97-AF65-F5344CB8AC3E}">
        <p14:creationId xmlns:p14="http://schemas.microsoft.com/office/powerpoint/2010/main" val="123348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String Slicing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“20160930Rainy”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[:8]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weather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[8:]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20160930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weather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Rainy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word</a:t>
            </a:r>
            <a:r>
              <a:rPr lang="en-US" altLang="ko-KR" dirty="0"/>
              <a:t>= “</a:t>
            </a:r>
            <a:r>
              <a:rPr lang="en-US" altLang="ko-KR" dirty="0" err="1"/>
              <a:t>Pithon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word</a:t>
            </a:r>
            <a:r>
              <a:rPr lang="en-US" altLang="ko-KR" dirty="0"/>
              <a:t>[1] = ‘y’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newWord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word</a:t>
            </a:r>
            <a:r>
              <a:rPr lang="en-US" altLang="ko-KR" dirty="0"/>
              <a:t>[:1] + ’y’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word</a:t>
            </a:r>
            <a:r>
              <a:rPr lang="en-US" altLang="ko-KR" dirty="0"/>
              <a:t>[2:]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newWord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Python</a:t>
            </a:r>
          </a:p>
        </p:txBody>
      </p:sp>
    </p:spTree>
    <p:extLst>
      <p:ext uri="{BB962C8B-B14F-4D97-AF65-F5344CB8AC3E}">
        <p14:creationId xmlns:p14="http://schemas.microsoft.com/office/powerpoint/2010/main" val="308435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String Formatting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“I eat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altLang="ko-KR" dirty="0"/>
              <a:t> apples.”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/>
              <a:t>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 eat 3 apples.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“I eat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ko-KR" dirty="0"/>
              <a:t> apples.”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/>
              <a:t> “five”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 eat five apples.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 =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“I eat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altLang="ko-KR" dirty="0"/>
              <a:t> apples.”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 eat 3 apples.</a:t>
            </a:r>
          </a:p>
        </p:txBody>
      </p:sp>
    </p:spTree>
    <p:extLst>
      <p:ext uri="{BB962C8B-B14F-4D97-AF65-F5344CB8AC3E}">
        <p14:creationId xmlns:p14="http://schemas.microsoft.com/office/powerpoint/2010/main" val="14485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String Formatting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 =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day</a:t>
            </a:r>
            <a:r>
              <a:rPr lang="en-US" altLang="ko-KR" dirty="0"/>
              <a:t> = “three”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ko-KR" dirty="0"/>
              <a:t>= “I ate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altLang="ko-KR" dirty="0"/>
              <a:t> apples. So I was sick for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ko-KR" dirty="0"/>
              <a:t> days.”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 ate 10 apples. So I was sick for three days.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ko-KR" dirty="0"/>
              <a:t>: String,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: character,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altLang="ko-KR" dirty="0"/>
              <a:t>: Integer,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: floating-point</a:t>
            </a:r>
          </a:p>
        </p:txBody>
      </p:sp>
    </p:spTree>
    <p:extLst>
      <p:ext uri="{BB962C8B-B14F-4D97-AF65-F5344CB8AC3E}">
        <p14:creationId xmlns:p14="http://schemas.microsoft.com/office/powerpoint/2010/main" val="26996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 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“hobby”</a:t>
            </a:r>
          </a:p>
          <a:p>
            <a:pPr marL="0" indent="0">
              <a:buNone/>
            </a:pPr>
            <a:r>
              <a:rPr lang="en-US" altLang="ko-KR" dirty="0"/>
              <a:t>print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count</a:t>
            </a:r>
            <a:r>
              <a:rPr lang="en-US" altLang="ko-KR" dirty="0"/>
              <a:t>(‘b’))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“Python is best choice”</a:t>
            </a:r>
          </a:p>
          <a:p>
            <a:pPr marL="0" indent="0">
              <a:buNone/>
            </a:pPr>
            <a:r>
              <a:rPr lang="en-US" altLang="ko-KR" dirty="0"/>
              <a:t>print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find</a:t>
            </a:r>
            <a:r>
              <a:rPr lang="en-US" altLang="ko-KR" dirty="0"/>
              <a:t>(‘b’))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10</a:t>
            </a:r>
          </a:p>
          <a:p>
            <a:pPr marL="0" indent="0">
              <a:buNone/>
            </a:pPr>
            <a:r>
              <a:rPr lang="en-US" altLang="ko-KR" dirty="0"/>
              <a:t>print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find</a:t>
            </a:r>
            <a:r>
              <a:rPr lang="en-US" altLang="ko-KR" dirty="0"/>
              <a:t>(‘k’))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-1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“,”</a:t>
            </a:r>
          </a:p>
          <a:p>
            <a:pPr marL="0" indent="0">
              <a:buNone/>
            </a:pPr>
            <a:r>
              <a:rPr lang="en-US" altLang="ko-KR" dirty="0"/>
              <a:t>print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altLang="ko-KR" dirty="0"/>
              <a:t>(‘</a:t>
            </a:r>
            <a:r>
              <a:rPr lang="en-US" altLang="ko-KR" dirty="0" err="1"/>
              <a:t>abcd</a:t>
            </a:r>
            <a:r>
              <a:rPr lang="en-US" altLang="ko-KR" dirty="0"/>
              <a:t>’))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“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a,b,c,d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03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String 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“hi”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upper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“HI”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“HI”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lower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“hi”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 hi “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strip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“hi”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311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List_name</a:t>
            </a:r>
            <a:r>
              <a:rPr lang="en-US" altLang="ko-KR" dirty="0"/>
              <a:t>=[a1, a2, ….]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odd</a:t>
            </a:r>
            <a:r>
              <a:rPr lang="en-US" altLang="ko-KR" dirty="0"/>
              <a:t> = [1, 3, 5, 7,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 = [‘Life’, ‘is’, ‘too’, ‘short’]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altLang="ko-KR" dirty="0"/>
              <a:t> = [1, 2, ’Life’, ’is’]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altLang="ko-KR" dirty="0"/>
              <a:t> = [1, 2, [‘Life’, ’is’]]</a:t>
            </a:r>
          </a:p>
        </p:txBody>
      </p:sp>
    </p:spTree>
    <p:extLst>
      <p:ext uri="{BB962C8B-B14F-4D97-AF65-F5344CB8AC3E}">
        <p14:creationId xmlns:p14="http://schemas.microsoft.com/office/powerpoint/2010/main" val="135237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List indexing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2,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[2])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[0]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[2])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4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[-1])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478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indexing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=[1, 2, 3, [‘a’, ’b’, ’c’]]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[-1])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[‘a’, ‘b’, ‘c’]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[-1][0])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[-1][1])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b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6886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List Slicing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=[1, 2, 3, 4, 5]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[0:2])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2]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[:2])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2]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[2:])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[3, 4, 5]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3, [‘a’, ’b’, ’c’], 4, 5]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[2:5])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[3, [‘a’, ’b’, ’c’], 4]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[3][:2])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[‘a’, ‘b’]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338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Operation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[4, 5, 6]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2, 3, 4, 5, 6]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3)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217994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Programming Language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Common expression &amp; grammar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Distinct philosophy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65" y="3316555"/>
            <a:ext cx="5905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32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List Modification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[2] = 4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2, 4]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[1:2] = [‘a’, ‘b’, ‘c’]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‘a’, ‘b’, ‘c’, 3]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[1] = [‘a’, ‘b’, ‘c’]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[‘a’, ‘b’, ‘c’], 3]</a:t>
            </a:r>
          </a:p>
        </p:txBody>
      </p:sp>
    </p:spTree>
    <p:extLst>
      <p:ext uri="{BB962C8B-B14F-4D97-AF65-F5344CB8AC3E}">
        <p14:creationId xmlns:p14="http://schemas.microsoft.com/office/powerpoint/2010/main" val="1214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List Deletion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‘a’, ‘b’, ‘c’,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[1:3]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‘c’, 3]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‘c’,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del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a</a:t>
            </a:r>
            <a:r>
              <a:rPr lang="en-US" altLang="ko-KR" dirty="0"/>
              <a:t>[1]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[1, 3]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del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a</a:t>
            </a:r>
            <a:r>
              <a:rPr lang="en-US" altLang="ko-KR" dirty="0"/>
              <a:t>[1:3]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[1]</a:t>
            </a:r>
          </a:p>
        </p:txBody>
      </p:sp>
    </p:spTree>
    <p:extLst>
      <p:ext uri="{BB962C8B-B14F-4D97-AF65-F5344CB8AC3E}">
        <p14:creationId xmlns:p14="http://schemas.microsoft.com/office/powerpoint/2010/main" val="5009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 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append</a:t>
            </a:r>
            <a:r>
              <a:rPr lang="en-US" altLang="ko-KR" dirty="0"/>
              <a:t>(4)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[1, 2, 3, 4]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append</a:t>
            </a:r>
            <a:r>
              <a:rPr lang="en-US" altLang="ko-KR" dirty="0"/>
              <a:t>([5, 6])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[1, 2, 3, 4, [5, 6]]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4, 3, 2]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sort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[1, 2, 3, 4]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[‘a’, ‘c’, ‘b’]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sort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[‘a’, ‘b’, ‘c’]</a:t>
            </a:r>
          </a:p>
        </p:txBody>
      </p:sp>
    </p:spTree>
    <p:extLst>
      <p:ext uri="{BB962C8B-B14F-4D97-AF65-F5344CB8AC3E}">
        <p14:creationId xmlns:p14="http://schemas.microsoft.com/office/powerpoint/2010/main" val="36862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 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3, 4]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reverse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[4, 3, 2, 1]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/>
              <a:t>print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index</a:t>
            </a:r>
            <a:r>
              <a:rPr lang="en-US" altLang="ko-KR" dirty="0"/>
              <a:t>(3))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</a:p>
          <a:p>
            <a:pPr marL="0" indent="0">
              <a:buNone/>
            </a:pPr>
            <a:r>
              <a:rPr lang="en-US" altLang="ko-KR" dirty="0"/>
              <a:t>print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index</a:t>
            </a:r>
            <a:r>
              <a:rPr lang="en-US" altLang="ko-KR" dirty="0"/>
              <a:t>(1))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0</a:t>
            </a:r>
          </a:p>
          <a:p>
            <a:pPr marL="0" indent="0">
              <a:buNone/>
            </a:pPr>
            <a:r>
              <a:rPr lang="en-US" altLang="ko-KR" dirty="0"/>
              <a:t>print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index</a:t>
            </a:r>
            <a:r>
              <a:rPr lang="en-US" altLang="ko-KR" dirty="0"/>
              <a:t>(0))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592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 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en-US" altLang="ko-KR" dirty="0"/>
              <a:t>(0, 4)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[4, 1, 2, 3]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en-US" altLang="ko-KR" dirty="0"/>
              <a:t>(3, 5)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[4, 1, 2, 5, 3]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3, 1, 2, 3]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remove</a:t>
            </a:r>
            <a:r>
              <a:rPr lang="en-US" altLang="ko-KR" dirty="0"/>
              <a:t>(3)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[1, 2, 1, 2, 3]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remove</a:t>
            </a:r>
            <a:r>
              <a:rPr lang="en-US" altLang="ko-KR" dirty="0"/>
              <a:t>(3)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[1, 2, 1, 2]</a:t>
            </a:r>
          </a:p>
        </p:txBody>
      </p:sp>
    </p:spTree>
    <p:extLst>
      <p:ext uri="{BB962C8B-B14F-4D97-AF65-F5344CB8AC3E}">
        <p14:creationId xmlns:p14="http://schemas.microsoft.com/office/powerpoint/2010/main" val="34522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List 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pop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a.pop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= 3, a = [1, 2]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pop</a:t>
            </a:r>
            <a:r>
              <a:rPr lang="en-US" altLang="ko-KR" dirty="0"/>
              <a:t>(1)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a.pop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(1) = 2, a = [1, 3]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[1, 2, 3, 1]</a:t>
            </a:r>
          </a:p>
          <a:p>
            <a:pPr marL="0" indent="0">
              <a:buNone/>
            </a:pPr>
            <a:r>
              <a:rPr lang="en-US" altLang="ko-KR" dirty="0"/>
              <a:t>print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count</a:t>
            </a:r>
            <a:r>
              <a:rPr lang="en-US" altLang="ko-KR" dirty="0"/>
              <a:t>(1))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6091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t1</a:t>
            </a:r>
            <a:r>
              <a:rPr lang="en-US" altLang="ko-KR" dirty="0"/>
              <a:t> = 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t2</a:t>
            </a:r>
            <a:r>
              <a:rPr lang="en-US" altLang="ko-KR" dirty="0"/>
              <a:t> = (1,)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t3</a:t>
            </a:r>
            <a:r>
              <a:rPr lang="en-US" altLang="ko-KR" dirty="0"/>
              <a:t> = (1, 2, 3)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t4</a:t>
            </a:r>
            <a:r>
              <a:rPr lang="en-US" altLang="ko-KR" dirty="0"/>
              <a:t> = 1, 2,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t5</a:t>
            </a:r>
            <a:r>
              <a:rPr lang="en-US" altLang="ko-KR" dirty="0"/>
              <a:t> = (‘a’, ‘b’, (‘ab’, ‘cd’))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t1</a:t>
            </a:r>
            <a:r>
              <a:rPr lang="en-US" altLang="ko-KR" dirty="0"/>
              <a:t> = (1, 2, ‘a’, ‘b’)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t1</a:t>
            </a:r>
            <a:r>
              <a:rPr lang="en-US" altLang="ko-KR" dirty="0"/>
              <a:t>[0]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t2</a:t>
            </a:r>
            <a:r>
              <a:rPr lang="en-US" altLang="ko-KR" dirty="0"/>
              <a:t> = (1, 2, ‘a’, ‘b’)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t2</a:t>
            </a:r>
            <a:r>
              <a:rPr lang="en-US" altLang="ko-KR" dirty="0"/>
              <a:t>[0] = ‘c’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Indexing / Slicing / Operations are supported like list</a:t>
            </a:r>
          </a:p>
        </p:txBody>
      </p:sp>
    </p:spTree>
    <p:extLst>
      <p:ext uri="{BB962C8B-B14F-4D97-AF65-F5344CB8AC3E}">
        <p14:creationId xmlns:p14="http://schemas.microsoft.com/office/powerpoint/2010/main" val="456687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{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Key1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Value1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Key2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Value2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Key3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Value3</a:t>
            </a:r>
            <a:r>
              <a:rPr lang="en-US" altLang="ko-KR" dirty="0"/>
              <a:t> …}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dic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‘name’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’</a:t>
            </a:r>
            <a:r>
              <a:rPr lang="en-US" altLang="ko-KR" dirty="0" err="1"/>
              <a:t>pey</a:t>
            </a:r>
            <a:r>
              <a:rPr lang="en-US" altLang="ko-KR" dirty="0"/>
              <a:t>’,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‘phone’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’01068631342’,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‘birth’</a:t>
            </a:r>
            <a:r>
              <a:rPr lang="en-US" altLang="ko-KR" dirty="0"/>
              <a:t>: ’1118’}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altLang="ko-KR" dirty="0"/>
              <a:t>: ’hi’}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‘a’</a:t>
            </a:r>
            <a:r>
              <a:rPr lang="en-US" altLang="ko-KR" dirty="0"/>
              <a:t>: [1, 2, 3]}</a:t>
            </a:r>
          </a:p>
        </p:txBody>
      </p:sp>
    </p:spTree>
    <p:extLst>
      <p:ext uri="{BB962C8B-B14F-4D97-AF65-F5344CB8AC3E}">
        <p14:creationId xmlns:p14="http://schemas.microsoft.com/office/powerpoint/2010/main" val="35609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altLang="ko-KR" dirty="0"/>
              <a:t>: ’a’}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altLang="ko-KR" dirty="0"/>
              <a:t>] = ‘b’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{2: ‘b’, 1: ’a’}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‘name’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= ‘</a:t>
            </a:r>
            <a:r>
              <a:rPr lang="en-US" altLang="ko-KR" dirty="0" err="1"/>
              <a:t>pey</a:t>
            </a:r>
            <a:r>
              <a:rPr lang="en-US" altLang="ko-KR" dirty="0"/>
              <a:t>’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{‘name’: ’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pey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2: ’b’, 1: ’a’}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altLang="ko-KR" dirty="0"/>
              <a:t>] = [1, 2, 3]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a= {‘name’: ’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pey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3: [1, 2, 3], 2: ’b’, 1: ’a’}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a= {‘name’: ‘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pey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3: [1, 2, 3], 2: ’b’}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altLang="ko-KR" dirty="0"/>
              <a:t>: ’a’,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altLang="ko-KR" dirty="0"/>
              <a:t>: ’b’}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[1])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[2])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10,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‘Juliet’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99}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[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/>
              <a:t>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en-US" altLang="ko-KR" dirty="0"/>
              <a:t>])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‘Juliet’</a:t>
            </a:r>
            <a:r>
              <a:rPr lang="en-US" altLang="ko-KR" dirty="0"/>
              <a:t>])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99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1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98" y="1888110"/>
            <a:ext cx="2032667" cy="222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4" y="4170241"/>
            <a:ext cx="2333501" cy="18959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47" y="1725779"/>
            <a:ext cx="3071548" cy="21273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02" y="4215739"/>
            <a:ext cx="3541000" cy="20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Key should be distinct value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altLang="ko-KR" dirty="0"/>
              <a:t>: ’a’,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altLang="ko-KR" dirty="0"/>
              <a:t>: ’b’}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{1: ’b’}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Cannot use lists for keys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{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[1, 2]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’hi’}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8970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True &amp; False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There is 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Boolean</a:t>
            </a:r>
            <a:r>
              <a:rPr lang="en-US" altLang="ko-KR" dirty="0"/>
              <a:t>’ data type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False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(Capital)</a:t>
            </a:r>
          </a:p>
          <a:p>
            <a:pPr marL="0" indent="0">
              <a:buNone/>
            </a:pPr>
            <a:r>
              <a:rPr lang="en-US" altLang="ko-KR" dirty="0"/>
              <a:t>print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Boolean operator : and, or, not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False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en-US" altLang="ko-KR" dirty="0"/>
              <a:t> False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True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True</a:t>
            </a:r>
          </a:p>
          <a:p>
            <a:pPr marL="0" indent="0">
              <a:buNone/>
            </a:pPr>
            <a:r>
              <a:rPr lang="en-US" altLang="ko-KR" dirty="0"/>
              <a:t>True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altLang="ko-KR" dirty="0"/>
              <a:t> False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False</a:t>
            </a:r>
          </a:p>
          <a:p>
            <a:pPr marL="0" indent="0">
              <a:buNone/>
            </a:pPr>
            <a:r>
              <a:rPr lang="en-US" altLang="ko-KR" dirty="0"/>
              <a:t>False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altLang="ko-KR" dirty="0"/>
              <a:t> False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False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True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True</a:t>
            </a:r>
          </a:p>
          <a:p>
            <a:pPr marL="0" indent="0">
              <a:buNone/>
            </a:pPr>
            <a:r>
              <a:rPr lang="en-US" altLang="ko-KR" dirty="0"/>
              <a:t>True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en-US" altLang="ko-KR" dirty="0"/>
              <a:t> False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True</a:t>
            </a:r>
          </a:p>
          <a:p>
            <a:pPr marL="0" indent="0">
              <a:buNone/>
            </a:pPr>
            <a:r>
              <a:rPr lang="en-US" altLang="ko-KR" dirty="0"/>
              <a:t>False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en-US" altLang="ko-KR" dirty="0"/>
              <a:t> False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False 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True &amp; False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True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Boolean operator priority : ( ) &gt; not &gt; and &gt; or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en-US" altLang="ko-KR" dirty="0"/>
              <a:t> False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altLang="ko-KR" dirty="0"/>
              <a:t> False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True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3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True &amp; False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Comparing Operator : &gt;, &lt;, &gt;=, &lt;=, ==, !=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2 ;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&gt;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False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&lt;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2 ;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True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(a</a:t>
            </a:r>
            <a:r>
              <a:rPr lang="en-US" altLang="ko-KR" dirty="0"/>
              <a:t> !=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False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&gt;= 3)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True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== 5)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True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 =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&gt; 6)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False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311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Data Type</a:t>
            </a:r>
            <a:br>
              <a:rPr lang="en-US" altLang="ko-KR" dirty="0"/>
            </a:br>
            <a:r>
              <a:rPr lang="en-US" altLang="ko-KR" dirty="0"/>
              <a:t>True &amp; False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Other Data type also can be True or False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String</a:t>
            </a:r>
          </a:p>
          <a:p>
            <a:pPr marL="0" indent="0">
              <a:buNone/>
            </a:pPr>
            <a:r>
              <a:rPr lang="en-US" altLang="ko-KR" dirty="0"/>
              <a:t>True: “python”</a:t>
            </a:r>
          </a:p>
          <a:p>
            <a:pPr marL="0" indent="0">
              <a:buNone/>
            </a:pPr>
            <a:r>
              <a:rPr lang="en-US" altLang="ko-KR" dirty="0"/>
              <a:t>False: “”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List</a:t>
            </a:r>
          </a:p>
          <a:p>
            <a:pPr marL="0" indent="0">
              <a:buNone/>
            </a:pPr>
            <a:r>
              <a:rPr lang="en-US" altLang="ko-KR" dirty="0"/>
              <a:t>True: [1,2,3]</a:t>
            </a:r>
          </a:p>
          <a:p>
            <a:pPr marL="0" indent="0">
              <a:buNone/>
            </a:pPr>
            <a:r>
              <a:rPr lang="en-US" altLang="ko-KR" dirty="0"/>
              <a:t>False: []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Number</a:t>
            </a:r>
          </a:p>
          <a:p>
            <a:pPr marL="0" indent="0">
              <a:buNone/>
            </a:pPr>
            <a:r>
              <a:rPr lang="en-US" altLang="ko-KR" dirty="0"/>
              <a:t>True: not 0 </a:t>
            </a:r>
          </a:p>
          <a:p>
            <a:pPr marL="0" indent="0">
              <a:buNone/>
            </a:pPr>
            <a:r>
              <a:rPr lang="en-US" altLang="ko-KR" dirty="0"/>
              <a:t>False: 0  </a:t>
            </a:r>
          </a:p>
        </p:txBody>
      </p:sp>
    </p:spTree>
    <p:extLst>
      <p:ext uri="{BB962C8B-B14F-4D97-AF65-F5344CB8AC3E}">
        <p14:creationId xmlns:p14="http://schemas.microsoft.com/office/powerpoint/2010/main" val="37098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Boolean condition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statement1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statement2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money</a:t>
            </a:r>
            <a:r>
              <a:rPr lang="en-US" altLang="ko-KR" dirty="0"/>
              <a:t> = 9000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money</a:t>
            </a:r>
            <a:r>
              <a:rPr lang="en-US" altLang="ko-KR" dirty="0"/>
              <a:t> &gt; 10000: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(“taxi”)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(“bus”)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bus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9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% 2 == 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(“Even”)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(“Odd”)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Odd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20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&gt; 10 and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!= 30: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(“yes”)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yes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(“no”)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7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1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altLang="ko-KR" dirty="0"/>
              <a:t> [1, 2, 3]: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(“yes”)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yes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(“no”)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‘j’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not in </a:t>
            </a:r>
            <a:r>
              <a:rPr lang="en-US" altLang="ko-KR" dirty="0"/>
              <a:t>‘python’: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(“yes”)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yes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(“no”) </a:t>
            </a:r>
          </a:p>
        </p:txBody>
      </p:sp>
    </p:spTree>
    <p:extLst>
      <p:ext uri="{BB962C8B-B14F-4D97-AF65-F5344CB8AC3E}">
        <p14:creationId xmlns:p14="http://schemas.microsoft.com/office/powerpoint/2010/main" val="153606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20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&gt; 10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!= 30: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pass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Nothing happened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(“no”)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% 2 == 0: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(“Even”)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(“Odd”)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Odd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0500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&gt; 5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(“yes”)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(“no”)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&gt; 5: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(“yes”)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(“no”)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Notice :  Don’t forget ‘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altLang="ko-KR" dirty="0"/>
              <a:t> ’ &amp;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Tap</a:t>
            </a:r>
          </a:p>
        </p:txBody>
      </p:sp>
    </p:spTree>
    <p:extLst>
      <p:ext uri="{BB962C8B-B14F-4D97-AF65-F5344CB8AC3E}">
        <p14:creationId xmlns:p14="http://schemas.microsoft.com/office/powerpoint/2010/main" val="318981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98" y="1888110"/>
            <a:ext cx="2032667" cy="22272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53" y="1756591"/>
            <a:ext cx="2215155" cy="2490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65" y="4115324"/>
            <a:ext cx="2550522" cy="12667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83" y="1756591"/>
            <a:ext cx="3224398" cy="18441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9" y="5007499"/>
            <a:ext cx="1710706" cy="13086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737" y="3945382"/>
            <a:ext cx="3161063" cy="21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Boolean condition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Boolean condition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Boolean condition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statement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83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= 76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&gt;= 90: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(“A”)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&gt;= 80: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(“B”)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&gt;= 70: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(“C”)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&gt;= 60: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 </a:t>
            </a:r>
            <a:r>
              <a:rPr lang="en-US" altLang="ko-KR" dirty="0"/>
              <a:t>(“D”)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(“F”)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35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= 86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&gt;= 90: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&gt;= 95: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(“A+”)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(“A0”)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&gt;= 80: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grade</a:t>
            </a:r>
            <a:r>
              <a:rPr lang="en-US" altLang="ko-KR" dirty="0"/>
              <a:t> &gt;= 85: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(“B+”)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B+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(“B0”)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	print </a:t>
            </a:r>
            <a:r>
              <a:rPr lang="en-US" altLang="ko-KR" dirty="0"/>
              <a:t>(“F”)</a:t>
            </a:r>
          </a:p>
        </p:txBody>
      </p:sp>
    </p:spTree>
    <p:extLst>
      <p:ext uri="{BB962C8B-B14F-4D97-AF65-F5344CB8AC3E}">
        <p14:creationId xmlns:p14="http://schemas.microsoft.com/office/powerpoint/2010/main" val="4052549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Boolean condition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statement1</a:t>
            </a:r>
          </a:p>
          <a:p>
            <a:pPr marL="0" indent="0">
              <a:buNone/>
            </a:pPr>
            <a:r>
              <a:rPr lang="en-US" altLang="ko-KR" dirty="0"/>
              <a:t>	statement2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&lt;= 10: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+ 1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 2 3 4 5 6 7 8 9 10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Also don’t forget ‘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altLang="ko-KR" dirty="0"/>
              <a:t> ’ &amp;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Tap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4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&lt; 10: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[‘x’, ‘y’, ‘z’, ‘w’]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&lt; 4: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[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+ 1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x y z w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159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while (Continue &amp; Break)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altLang="ko-KR" dirty="0"/>
              <a:t> True: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ko-KR" dirty="0"/>
              <a:t>&gt;= 100: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lis</a:t>
            </a:r>
            <a:r>
              <a:rPr lang="en-US" altLang="ko-KR" dirty="0"/>
              <a:t> = [‘a’, ‘b’, ‘c’, ‘d’]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= -1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&lt; 3: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=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i </a:t>
            </a:r>
            <a:r>
              <a:rPr lang="en-US" altLang="ko-KR" dirty="0"/>
              <a:t>+ 1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lis</a:t>
            </a:r>
            <a:r>
              <a:rPr lang="en-US" altLang="ko-KR" dirty="0"/>
              <a:t>[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] == ‘c’: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lis</a:t>
            </a:r>
            <a:r>
              <a:rPr lang="en-US" altLang="ko-KR" dirty="0"/>
              <a:t>[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])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b d </a:t>
            </a:r>
          </a:p>
        </p:txBody>
      </p:sp>
    </p:spTree>
    <p:extLst>
      <p:ext uri="{BB962C8B-B14F-4D97-AF65-F5344CB8AC3E}">
        <p14:creationId xmlns:p14="http://schemas.microsoft.com/office/powerpoint/2010/main" val="37291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variable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list_name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statement1</a:t>
            </a:r>
          </a:p>
          <a:p>
            <a:pPr marL="0" indent="0">
              <a:buNone/>
            </a:pPr>
            <a:r>
              <a:rPr lang="en-US" altLang="ko-KR" dirty="0"/>
              <a:t>	statement2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test_list</a:t>
            </a:r>
            <a:r>
              <a:rPr lang="en-US" altLang="ko-KR" dirty="0"/>
              <a:t> = [‘one’, ‘two’, ‘three’]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test_list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one two three</a:t>
            </a:r>
          </a:p>
        </p:txBody>
      </p:sp>
    </p:spTree>
    <p:extLst>
      <p:ext uri="{BB962C8B-B14F-4D97-AF65-F5344CB8AC3E}">
        <p14:creationId xmlns:p14="http://schemas.microsoft.com/office/powerpoint/2010/main" val="22641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marks</a:t>
            </a:r>
            <a:r>
              <a:rPr lang="en-US" altLang="ko-KR" dirty="0"/>
              <a:t> = [90, 25, 67, 45, 80]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mark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marks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 + 1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mark</a:t>
            </a:r>
            <a:r>
              <a:rPr lang="en-US" altLang="ko-KR" dirty="0"/>
              <a:t> &gt;= 60: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) + “ student is passed”)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) + “ student is failed”)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 student is passed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 student is failed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 student is passed …</a:t>
            </a:r>
          </a:p>
        </p:txBody>
      </p:sp>
    </p:spTree>
    <p:extLst>
      <p:ext uri="{BB962C8B-B14F-4D97-AF65-F5344CB8AC3E}">
        <p14:creationId xmlns:p14="http://schemas.microsoft.com/office/powerpoint/2010/main" val="34776333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range</a:t>
            </a:r>
            <a:r>
              <a:rPr lang="en-US" altLang="ko-KR" dirty="0"/>
              <a:t>(1, 11):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 +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55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range</a:t>
            </a:r>
            <a:r>
              <a:rPr lang="en-US" altLang="ko-KR" dirty="0"/>
              <a:t>(5):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0 1 2 3 4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Control Statement</a:t>
            </a:r>
            <a:br>
              <a:rPr lang="en-US" altLang="ko-KR" dirty="0"/>
            </a:b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marks</a:t>
            </a:r>
            <a:r>
              <a:rPr lang="en-US" altLang="ko-KR" dirty="0"/>
              <a:t> = [90, 25, 67, 45, 80]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 range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len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marks</a:t>
            </a:r>
            <a:r>
              <a:rPr lang="en-US" altLang="ko-KR" dirty="0"/>
              <a:t>)):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marks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] &lt; 60: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number</a:t>
            </a:r>
            <a:r>
              <a:rPr lang="en-US" altLang="ko-KR" dirty="0"/>
              <a:t>+1) + “ student is passed”)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 student is passed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 student is passed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5 student is passed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 range</a:t>
            </a:r>
            <a:r>
              <a:rPr lang="en-US" altLang="ko-KR" dirty="0"/>
              <a:t>(2, 10):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j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 range</a:t>
            </a:r>
            <a:r>
              <a:rPr lang="en-US" altLang="ko-KR" dirty="0"/>
              <a:t>(1, 10):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j</a:t>
            </a:r>
            <a:r>
              <a:rPr lang="en-US" altLang="ko-KR" dirty="0"/>
              <a:t>, end = “ “)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(“”)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?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728"/>
            <a:ext cx="3400425" cy="2143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68" y="4738718"/>
            <a:ext cx="2857335" cy="15154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t="41046" r="3662" b="14964"/>
          <a:stretch/>
        </p:blipFill>
        <p:spPr>
          <a:xfrm>
            <a:off x="2886263" y="3526915"/>
            <a:ext cx="2143497" cy="7254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89" y="4943413"/>
            <a:ext cx="1598325" cy="12227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3" y="5262867"/>
            <a:ext cx="1602030" cy="12255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4" t="38179" r="8243" b="13235"/>
          <a:stretch/>
        </p:blipFill>
        <p:spPr>
          <a:xfrm>
            <a:off x="702632" y="4545321"/>
            <a:ext cx="1128156" cy="7362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63" y="4505912"/>
            <a:ext cx="675110" cy="7589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68" y="1346929"/>
            <a:ext cx="2781300" cy="2381250"/>
          </a:xfrm>
          <a:prstGeom prst="rect">
            <a:avLst/>
          </a:prstGeom>
        </p:spPr>
      </p:pic>
      <p:pic>
        <p:nvPicPr>
          <p:cNvPr id="2050" name="Picture 2" descr="java spring에 대한 이미지 검색결과">
            <a:extLst>
              <a:ext uri="{FF2B5EF4-FFF2-40B4-BE49-F238E27FC236}">
                <a16:creationId xmlns:a16="http://schemas.microsoft.com/office/drawing/2014/main" id="{E4E68C46-E64B-47AE-90F0-C13C9F41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09" y="3076652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 below pattern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**</a:t>
            </a:r>
          </a:p>
          <a:p>
            <a:pPr marL="0" indent="0">
              <a:buNone/>
            </a:pP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en-US" altLang="ko-KR" dirty="0"/>
              <a:t>****</a:t>
            </a:r>
          </a:p>
          <a:p>
            <a:pPr marL="0" indent="0">
              <a:buNone/>
            </a:pPr>
            <a:r>
              <a:rPr lang="en-US" altLang="ko-KR" dirty="0"/>
              <a:t>*****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318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Calculate average of student’s score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[70, 60, 55, 75, 95, 90, 80, 80, 85, 100]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Answer: 79.0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112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 all prime number p&lt;=100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Prime number: 2, 3, 5, 7, 11, 13, 17…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1406"/>
            <a:ext cx="6879710" cy="22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 all twin-prime number pair (p1, p2) p2&lt;=100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twin-prime number (p1, p2): </a:t>
            </a:r>
          </a:p>
          <a:p>
            <a:pPr marL="0" indent="0">
              <a:buNone/>
            </a:pPr>
            <a:r>
              <a:rPr lang="en-US" altLang="ko-KR" dirty="0"/>
              <a:t>both p1, p2 are prime numbers and p2 = p1 + 2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twin-prime number: (3, 5), (5, 7), (11, 13), (17, 19) …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18" y="3147085"/>
            <a:ext cx="1676648" cy="33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Make program which print binary notation of number 925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(925 is in decimal notation)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binary notation of number 3 : 11</a:t>
            </a:r>
          </a:p>
          <a:p>
            <a:pPr marL="0" indent="0">
              <a:buNone/>
            </a:pPr>
            <a:r>
              <a:rPr lang="en-US" altLang="ko-KR" dirty="0"/>
              <a:t>Ex) binary notation of number 5 : 101</a:t>
            </a:r>
          </a:p>
          <a:p>
            <a:pPr marL="0" indent="0">
              <a:buNone/>
            </a:pPr>
            <a:r>
              <a:rPr lang="en-US" altLang="ko-KR" dirty="0"/>
              <a:t>Ex) binary notation of number 7 : 111</a:t>
            </a:r>
          </a:p>
          <a:p>
            <a:pPr marL="0" indent="0">
              <a:buNone/>
            </a:pPr>
            <a:r>
              <a:rPr lang="en-US" altLang="ko-KR" dirty="0"/>
              <a:t>Ex) binary notation of number 17 : 10001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Hint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append</a:t>
            </a:r>
            <a:r>
              <a:rPr lang="en-US" altLang="ko-KR" dirty="0"/>
              <a:t>(3)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[3]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append</a:t>
            </a:r>
            <a:r>
              <a:rPr lang="en-US" altLang="ko-KR" dirty="0"/>
              <a:t>(4)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[3, 4]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reverse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[4, 3]</a:t>
            </a:r>
          </a:p>
        </p:txBody>
      </p:sp>
    </p:spTree>
    <p:extLst>
      <p:ext uri="{BB962C8B-B14F-4D97-AF65-F5344CB8AC3E}">
        <p14:creationId xmlns:p14="http://schemas.microsoft.com/office/powerpoint/2010/main" val="3339223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5190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b="1" dirty="0">
                <a:solidFill>
                  <a:schemeClr val="accent4"/>
                </a:solidFill>
              </a:rPr>
              <a:t>Question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7" y="1757712"/>
            <a:ext cx="5152901" cy="1739104"/>
          </a:xfrm>
          <a:prstGeom prst="rect">
            <a:avLst/>
          </a:prstGeom>
        </p:spPr>
      </p:pic>
      <p:pic>
        <p:nvPicPr>
          <p:cNvPr id="4098" name="Picture 2" descr="easy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2849347"/>
            <a:ext cx="2102716" cy="156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0538"/>
            <a:ext cx="2760709" cy="1656425"/>
          </a:xfrm>
          <a:prstGeom prst="rect">
            <a:avLst/>
          </a:prstGeom>
        </p:spPr>
      </p:pic>
      <p:pic>
        <p:nvPicPr>
          <p:cNvPr id="9" name="내용 개체 틀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9"/>
          <a:stretch/>
        </p:blipFill>
        <p:spPr>
          <a:xfrm>
            <a:off x="3722914" y="5249696"/>
            <a:ext cx="1920064" cy="13054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28" y="1284576"/>
            <a:ext cx="3224213" cy="24142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3" y="4618242"/>
            <a:ext cx="1632672" cy="1632672"/>
          </a:xfrm>
          <a:prstGeom prst="rect">
            <a:avLst/>
          </a:prstGeom>
        </p:spPr>
      </p:pic>
      <p:pic>
        <p:nvPicPr>
          <p:cNvPr id="1026" name="Picture 2" descr="데이터분석에 대한 이미지 검색결과">
            <a:extLst>
              <a:ext uri="{FF2B5EF4-FFF2-40B4-BE49-F238E27FC236}">
                <a16:creationId xmlns:a16="http://schemas.microsoft.com/office/drawing/2014/main" id="{C23894A3-088E-49A3-97D0-4C39449E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7" y="2493796"/>
            <a:ext cx="2535404" cy="2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Print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(“Hello, World”)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(5.3)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(1 + 3)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(‘a’)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(‘b’)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(‘a’, ‘b’)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print (‘a’) // tip: comment</a:t>
            </a:r>
          </a:p>
        </p:txBody>
      </p:sp>
    </p:spTree>
    <p:extLst>
      <p:ext uri="{BB962C8B-B14F-4D97-AF65-F5344CB8AC3E}">
        <p14:creationId xmlns:p14="http://schemas.microsoft.com/office/powerpoint/2010/main" val="36229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Variables and Assigning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ko-KR" dirty="0"/>
              <a:t>= 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var0 </a:t>
            </a:r>
            <a:r>
              <a:rPr lang="en-US" altLang="ko-KR" dirty="0"/>
              <a:t>= “Hello”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var1 </a:t>
            </a:r>
            <a:r>
              <a:rPr lang="en-US" altLang="ko-KR" dirty="0"/>
              <a:t>=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var2 </a:t>
            </a:r>
            <a:r>
              <a:rPr lang="en-US" altLang="ko-KR" dirty="0"/>
              <a:t>= 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“Python”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“Python”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14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</TotalTime>
  <Words>3130</Words>
  <Application>Microsoft Office PowerPoint</Application>
  <PresentationFormat>와이드스크린</PresentationFormat>
  <Paragraphs>661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8" baseType="lpstr">
      <vt:lpstr>배달의민족 도현</vt:lpstr>
      <vt:lpstr>Arial</vt:lpstr>
      <vt:lpstr>Office 테마</vt:lpstr>
      <vt:lpstr> Lecture 1 Python Basic</vt:lpstr>
      <vt:lpstr>Python Introduction</vt:lpstr>
      <vt:lpstr>Programming Language</vt:lpstr>
      <vt:lpstr>C </vt:lpstr>
      <vt:lpstr>C++</vt:lpstr>
      <vt:lpstr>JAVA</vt:lpstr>
      <vt:lpstr>Python</vt:lpstr>
      <vt:lpstr>Python Basic – Print</vt:lpstr>
      <vt:lpstr>Python Basic – Variables and Assigning</vt:lpstr>
      <vt:lpstr>Python Basic – Variables and Assigning</vt:lpstr>
      <vt:lpstr>Python Basic – Variables</vt:lpstr>
      <vt:lpstr>Python Basic – Data Type Number</vt:lpstr>
      <vt:lpstr>Python Basic – Data Type Number</vt:lpstr>
      <vt:lpstr>Python Basic – Data Type Number</vt:lpstr>
      <vt:lpstr>Python Basic – Data Type String</vt:lpstr>
      <vt:lpstr>Python Basic – Data Type String</vt:lpstr>
      <vt:lpstr>Python Basic – Data Type String</vt:lpstr>
      <vt:lpstr>Python Basic – Data Type String</vt:lpstr>
      <vt:lpstr>Python Basic – Data Type String</vt:lpstr>
      <vt:lpstr>Python Basic – Data Type String</vt:lpstr>
      <vt:lpstr>Python Basic – Data Type String</vt:lpstr>
      <vt:lpstr>Python Basic – Data Type String</vt:lpstr>
      <vt:lpstr>Python Basic – Data Type String (Functions)</vt:lpstr>
      <vt:lpstr>Python Basic – Data Type String (Functions)</vt:lpstr>
      <vt:lpstr>Python Basic – Data Type List</vt:lpstr>
      <vt:lpstr>Python Basic – Data Type List</vt:lpstr>
      <vt:lpstr>Python Basic – Data Type List</vt:lpstr>
      <vt:lpstr>Python Basic – Data Type List</vt:lpstr>
      <vt:lpstr>Python Basic – Data Type List</vt:lpstr>
      <vt:lpstr>Python Basic – Data Type List</vt:lpstr>
      <vt:lpstr>Python Basic – Data Type List</vt:lpstr>
      <vt:lpstr>Python Basic – Data Type List (Functions)</vt:lpstr>
      <vt:lpstr>Python Basic – Data Type List (Functions)</vt:lpstr>
      <vt:lpstr>Python Basic – Data Type List (Functions)</vt:lpstr>
      <vt:lpstr>Python Basic – Data Type List (Functions)</vt:lpstr>
      <vt:lpstr>Python Basic – Data Type Tuple</vt:lpstr>
      <vt:lpstr>Python Basic – Data Type Dictionary</vt:lpstr>
      <vt:lpstr>Python Basic – Data Type Dictionary</vt:lpstr>
      <vt:lpstr>Python Basic – Data Type Dictionary</vt:lpstr>
      <vt:lpstr>Python Basic – Data Type Dictionary</vt:lpstr>
      <vt:lpstr>Python Basic – Data Type True &amp; False</vt:lpstr>
      <vt:lpstr>Python Basic – Data Type True &amp; False</vt:lpstr>
      <vt:lpstr>Python Basic – Data Type True &amp; False</vt:lpstr>
      <vt:lpstr>Python Basic – Data Type True &amp; False</vt:lpstr>
      <vt:lpstr>Python Basic – Control Statement if, else, elif</vt:lpstr>
      <vt:lpstr>Python Basic – Control Statement if, else, elif</vt:lpstr>
      <vt:lpstr>Python Basic – Control Statement if, else, elif</vt:lpstr>
      <vt:lpstr>Python Basic – Control Statement if, else, elif</vt:lpstr>
      <vt:lpstr>Python Basic – Control Statement if, else, elif</vt:lpstr>
      <vt:lpstr>Python Basic – Control Statement if, else, elif</vt:lpstr>
      <vt:lpstr>Python Basic – Control Statement if, else, elif</vt:lpstr>
      <vt:lpstr>Python Basic – Control Statement if, else, elif</vt:lpstr>
      <vt:lpstr>Python Basic – Control Statement while</vt:lpstr>
      <vt:lpstr>Python Basic – Control Statement while</vt:lpstr>
      <vt:lpstr>Python Basic – Control Statement while (Continue &amp; Break)</vt:lpstr>
      <vt:lpstr>Python Basic – Control Statement for</vt:lpstr>
      <vt:lpstr>Python Basic – Control Statement for</vt:lpstr>
      <vt:lpstr>Python Basic – Control Statement for</vt:lpstr>
      <vt:lpstr>Python Basic – Control Statement for</vt:lpstr>
      <vt:lpstr>Exercise 1</vt:lpstr>
      <vt:lpstr>Exercise 2</vt:lpstr>
      <vt:lpstr>Exercise 3</vt:lpstr>
      <vt:lpstr>Exercise 4</vt:lpstr>
      <vt:lpstr>Exercise 5</vt:lpstr>
      <vt:lpstr>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강재윤</dc:creator>
  <cp:lastModifiedBy>ccswwf</cp:lastModifiedBy>
  <cp:revision>108</cp:revision>
  <dcterms:created xsi:type="dcterms:W3CDTF">2016-09-17T16:15:38Z</dcterms:created>
  <dcterms:modified xsi:type="dcterms:W3CDTF">2017-10-11T01:01:02Z</dcterms:modified>
</cp:coreProperties>
</file>