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69" r:id="rId3"/>
    <p:sldId id="372" r:id="rId4"/>
    <p:sldId id="374" r:id="rId5"/>
    <p:sldId id="376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6" r:id="rId15"/>
    <p:sldId id="384" r:id="rId16"/>
    <p:sldId id="388" r:id="rId17"/>
    <p:sldId id="387" r:id="rId18"/>
    <p:sldId id="389" r:id="rId19"/>
    <p:sldId id="348" r:id="rId20"/>
    <p:sldId id="391" r:id="rId21"/>
    <p:sldId id="390" r:id="rId22"/>
    <p:sldId id="392" r:id="rId23"/>
    <p:sldId id="368" r:id="rId24"/>
    <p:sldId id="370" r:id="rId25"/>
    <p:sldId id="350" r:id="rId26"/>
    <p:sldId id="371" r:id="rId27"/>
    <p:sldId id="373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7" r:id="rId42"/>
    <p:sldId id="408" r:id="rId43"/>
    <p:sldId id="406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9" r:id="rId54"/>
    <p:sldId id="418" r:id="rId55"/>
    <p:sldId id="421" r:id="rId56"/>
    <p:sldId id="420" r:id="rId57"/>
    <p:sldId id="423" r:id="rId58"/>
    <p:sldId id="425" r:id="rId59"/>
    <p:sldId id="426" r:id="rId60"/>
    <p:sldId id="36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AF89-9000-456D-A2B7-704BC0941630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E1B-9C59-4D7E-A3C5-6DDCF616B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E2A0-6CC5-4A7D-9270-7B61D4E7CD01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816-73F9-4D0F-928E-813E86D63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B10CE2A0-6CC5-4A7D-9270-7B61D4E7CD01}" type="datetimeFigureOut">
              <a:rPr lang="ko-KR" altLang="en-US" smtClean="0"/>
              <a:pPr/>
              <a:t>2017-10-19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C971816-73F9-4D0F-928E-813E86D63C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862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Lecture 5</a:t>
            </a:r>
            <a:br>
              <a:rPr lang="en-US" altLang="ko-KR" b="1" dirty="0">
                <a:solidFill>
                  <a:schemeClr val="accent4"/>
                </a:solidFill>
              </a:rPr>
            </a:br>
            <a:r>
              <a:rPr lang="en-US" altLang="ko-KR" b="1" dirty="0">
                <a:solidFill>
                  <a:schemeClr val="accent4"/>
                </a:solidFill>
              </a:rPr>
              <a:t>Machine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Learning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Adv.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58302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Jaeyun</a:t>
            </a:r>
            <a:r>
              <a:rPr lang="en-US" altLang="ko-KR" b="1" dirty="0"/>
              <a:t> Kang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5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Interpreting a Linear Classifier (Review)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CF0B8-9F56-4B11-8121-C7F1B733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788136"/>
            <a:ext cx="9801225" cy="42195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5AF927-BF95-454B-9303-199E1F46646C}"/>
              </a:ext>
            </a:extLst>
          </p:cNvPr>
          <p:cNvSpPr/>
          <p:nvPr/>
        </p:nvSpPr>
        <p:spPr>
          <a:xfrm>
            <a:off x="5603631" y="3213845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Example trained weights of a </a:t>
            </a:r>
          </a:p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 classifier trained on </a:t>
            </a:r>
          </a:p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CIFAR-10:</a:t>
            </a:r>
            <a:endParaRPr lang="ko-KR" altLang="en-US" sz="2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1D50B-250E-4C81-AD57-D5876405289E}"/>
              </a:ext>
            </a:extLst>
          </p:cNvPr>
          <p:cNvSpPr txBox="1"/>
          <p:nvPr/>
        </p:nvSpPr>
        <p:spPr>
          <a:xfrm>
            <a:off x="7299830" y="2358973"/>
            <a:ext cx="2539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 = </a:t>
            </a:r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Wx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Interpreting a Linear Classifier (Review)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CF0B8-9F56-4B11-8121-C7F1B733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788136"/>
            <a:ext cx="9801225" cy="42195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5AF927-BF95-454B-9303-199E1F46646C}"/>
              </a:ext>
            </a:extLst>
          </p:cNvPr>
          <p:cNvSpPr/>
          <p:nvPr/>
        </p:nvSpPr>
        <p:spPr>
          <a:xfrm>
            <a:off x="5603631" y="3213845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matrix with small variance</a:t>
            </a:r>
          </a:p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can represent the</a:t>
            </a:r>
          </a:p>
          <a:p>
            <a:pPr algn="ctr"/>
            <a:r>
              <a:rPr lang="en-US" altLang="ko-KR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 data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1D50B-250E-4C81-AD57-D5876405289E}"/>
              </a:ext>
            </a:extLst>
          </p:cNvPr>
          <p:cNvSpPr txBox="1"/>
          <p:nvPr/>
        </p:nvSpPr>
        <p:spPr>
          <a:xfrm>
            <a:off x="7299830" y="2358973"/>
            <a:ext cx="25394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 = </a:t>
            </a:r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Wx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77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0792-DC33-464F-9A84-F928844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35" y="4077067"/>
            <a:ext cx="3457575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</p:spTree>
    <p:extLst>
      <p:ext uri="{BB962C8B-B14F-4D97-AF65-F5344CB8AC3E}">
        <p14:creationId xmlns:p14="http://schemas.microsoft.com/office/powerpoint/2010/main" val="89947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DACE7-6CB4-4CC3-8545-B063EBE2E209}"/>
                  </a:ext>
                </a:extLst>
              </p:cNvPr>
              <p:cNvSpPr txBox="1"/>
              <p:nvPr/>
            </p:nvSpPr>
            <p:spPr>
              <a:xfrm>
                <a:off x="1729876" y="4428112"/>
                <a:ext cx="32050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DACE7-6CB4-4CC3-8545-B063EBE2E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76" y="4428112"/>
                <a:ext cx="320504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D57220-AB71-4F6A-A665-E263F0E3F9B0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D57220-AB71-4F6A-A665-E263F0E3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3BFBD-7541-438B-92E4-24E9AC532C07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3BFBD-7541-438B-92E4-24E9AC53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2247D-1A39-4616-BB05-A3DB99D393FA}"/>
                  </a:ext>
                </a:extLst>
              </p:cNvPr>
              <p:cNvSpPr txBox="1"/>
              <p:nvPr/>
            </p:nvSpPr>
            <p:spPr>
              <a:xfrm>
                <a:off x="1729876" y="5383153"/>
                <a:ext cx="3719993" cy="624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2247D-1A39-4616-BB05-A3DB99D3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76" y="5383153"/>
                <a:ext cx="3719993" cy="624210"/>
              </a:xfrm>
              <a:prstGeom prst="rect">
                <a:avLst/>
              </a:prstGeom>
              <a:blipFill>
                <a:blip r:embed="rId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0D4FA8-B841-4FFC-9E41-8CCAA81494DA}"/>
              </a:ext>
            </a:extLst>
          </p:cNvPr>
          <p:cNvSpPr txBox="1"/>
          <p:nvPr/>
        </p:nvSpPr>
        <p:spPr>
          <a:xfrm>
            <a:off x="10778299" y="4489667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DFFF6-F648-4C24-955B-FCB32707CCEE}"/>
              </a:ext>
            </a:extLst>
          </p:cNvPr>
          <p:cNvSpPr txBox="1"/>
          <p:nvPr/>
        </p:nvSpPr>
        <p:spPr>
          <a:xfrm>
            <a:off x="10778299" y="5486818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6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DACE7-6CB4-4CC3-8545-B063EBE2E209}"/>
                  </a:ext>
                </a:extLst>
              </p:cNvPr>
              <p:cNvSpPr txBox="1"/>
              <p:nvPr/>
            </p:nvSpPr>
            <p:spPr>
              <a:xfrm>
                <a:off x="1729876" y="4428112"/>
                <a:ext cx="32050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DACE7-6CB4-4CC3-8545-B063EBE2E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76" y="4428112"/>
                <a:ext cx="320504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D57220-AB71-4F6A-A665-E263F0E3F9B0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D57220-AB71-4F6A-A665-E263F0E3F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3BFBD-7541-438B-92E4-24E9AC532C07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3BFBD-7541-438B-92E4-24E9AC53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2247D-1A39-4616-BB05-A3DB99D393FA}"/>
                  </a:ext>
                </a:extLst>
              </p:cNvPr>
              <p:cNvSpPr txBox="1"/>
              <p:nvPr/>
            </p:nvSpPr>
            <p:spPr>
              <a:xfrm>
                <a:off x="1729876" y="5383153"/>
                <a:ext cx="3719993" cy="624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42247D-1A39-4616-BB05-A3DB99D3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76" y="5383153"/>
                <a:ext cx="3719993" cy="624210"/>
              </a:xfrm>
              <a:prstGeom prst="rect">
                <a:avLst/>
              </a:prstGeom>
              <a:blipFill>
                <a:blip r:embed="rId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C5AD1C12-AFD4-4311-B21F-126DFB5E116B}"/>
              </a:ext>
            </a:extLst>
          </p:cNvPr>
          <p:cNvSpPr/>
          <p:nvPr/>
        </p:nvSpPr>
        <p:spPr>
          <a:xfrm>
            <a:off x="7015552" y="5285678"/>
            <a:ext cx="3515963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85A3-4358-404E-BFB9-77F6E086AFB7}"/>
              </a:ext>
            </a:extLst>
          </p:cNvPr>
          <p:cNvSpPr txBox="1"/>
          <p:nvPr/>
        </p:nvSpPr>
        <p:spPr>
          <a:xfrm>
            <a:off x="1782004" y="4894734"/>
            <a:ext cx="32079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adjust 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 of W matrix ?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5263F3-F2D2-4A73-B00E-111ABCB335F6}"/>
              </a:ext>
            </a:extLst>
          </p:cNvPr>
          <p:cNvSpPr/>
          <p:nvPr/>
        </p:nvSpPr>
        <p:spPr>
          <a:xfrm>
            <a:off x="7015552" y="5285678"/>
            <a:ext cx="3515963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4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85A3-4358-404E-BFB9-77F6E086AFB7}"/>
              </a:ext>
            </a:extLst>
          </p:cNvPr>
          <p:cNvSpPr txBox="1"/>
          <p:nvPr/>
        </p:nvSpPr>
        <p:spPr>
          <a:xfrm>
            <a:off x="1665717" y="4380127"/>
            <a:ext cx="34628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adjust 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 of W matrix ?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minimize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square sum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components!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5263F3-F2D2-4A73-B00E-111ABCB335F6}"/>
              </a:ext>
            </a:extLst>
          </p:cNvPr>
          <p:cNvSpPr/>
          <p:nvPr/>
        </p:nvSpPr>
        <p:spPr>
          <a:xfrm>
            <a:off x="7015552" y="5285678"/>
            <a:ext cx="3515963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2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2049443" y="2136110"/>
                <a:ext cx="8093113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43" y="2136110"/>
                <a:ext cx="8093113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5263F3-F2D2-4A73-B00E-111ABCB335F6}"/>
              </a:ext>
            </a:extLst>
          </p:cNvPr>
          <p:cNvSpPr/>
          <p:nvPr/>
        </p:nvSpPr>
        <p:spPr>
          <a:xfrm>
            <a:off x="7015552" y="5285678"/>
            <a:ext cx="3515963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D12BD-B2C1-4C1E-9D94-EDDC3CED34E5}"/>
              </a:ext>
            </a:extLst>
          </p:cNvPr>
          <p:cNvSpPr txBox="1"/>
          <p:nvPr/>
        </p:nvSpPr>
        <p:spPr>
          <a:xfrm>
            <a:off x="1665717" y="4380127"/>
            <a:ext cx="34628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adjust 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 of W matrix ?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minimize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square sum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components!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95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2049443" y="2136110"/>
                <a:ext cx="8093113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4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4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43" y="2136110"/>
                <a:ext cx="8093113" cy="145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/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=[4, 0, 0, 0]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DAB39-64C9-4210-A1FA-8A30ACB8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4380127"/>
                <a:ext cx="350410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/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=[1, 1, 1, 1]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4BA77-C0C6-4A3E-80E8-BB03CBC0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552" y="5380009"/>
                <a:ext cx="351596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5263F3-F2D2-4A73-B00E-111ABCB335F6}"/>
              </a:ext>
            </a:extLst>
          </p:cNvPr>
          <p:cNvSpPr/>
          <p:nvPr/>
        </p:nvSpPr>
        <p:spPr>
          <a:xfrm>
            <a:off x="7015552" y="5285678"/>
            <a:ext cx="3515963" cy="102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D12BD-B2C1-4C1E-9D94-EDDC3CED34E5}"/>
              </a:ext>
            </a:extLst>
          </p:cNvPr>
          <p:cNvSpPr txBox="1"/>
          <p:nvPr/>
        </p:nvSpPr>
        <p:spPr>
          <a:xfrm>
            <a:off x="1665717" y="4380127"/>
            <a:ext cx="34628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adjust 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 of W matrix ?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minimize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square sum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components!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B8580-C557-48CA-A852-2ABA71D6075A}"/>
              </a:ext>
            </a:extLst>
          </p:cNvPr>
          <p:cNvSpPr txBox="1"/>
          <p:nvPr/>
        </p:nvSpPr>
        <p:spPr>
          <a:xfrm>
            <a:off x="6005149" y="1511913"/>
            <a:ext cx="2132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Regularization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Strength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02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Evaluation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How we evaluate the model’s performance?</a:t>
            </a:r>
          </a:p>
          <a:p>
            <a:pPr marL="0" indent="0">
              <a:buNone/>
            </a:pPr>
            <a:r>
              <a:rPr lang="en-US" altLang="ko-KR" dirty="0"/>
              <a:t>(How well trained?)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53430B-C141-47A4-9FBC-D2C67074B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68"/>
          <a:stretch/>
        </p:blipFill>
        <p:spPr>
          <a:xfrm>
            <a:off x="1729456" y="2119174"/>
            <a:ext cx="8733087" cy="2441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0BE442-1F0A-4FF3-8000-0C6B5D056C52}"/>
              </a:ext>
            </a:extLst>
          </p:cNvPr>
          <p:cNvSpPr txBox="1"/>
          <p:nvPr/>
        </p:nvSpPr>
        <p:spPr>
          <a:xfrm>
            <a:off x="2528666" y="5169281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Underfit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05EB6-6EBD-4752-AA22-F79610982A6B}"/>
              </a:ext>
            </a:extLst>
          </p:cNvPr>
          <p:cNvSpPr txBox="1"/>
          <p:nvPr/>
        </p:nvSpPr>
        <p:spPr>
          <a:xfrm>
            <a:off x="5374327" y="5169281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Just Right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06668-AEDC-45BC-8D47-3D054C05B9BC}"/>
              </a:ext>
            </a:extLst>
          </p:cNvPr>
          <p:cNvSpPr txBox="1"/>
          <p:nvPr/>
        </p:nvSpPr>
        <p:spPr>
          <a:xfrm>
            <a:off x="8462041" y="5176333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Overfit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57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Evaluation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How we evaluate the model’s performance?</a:t>
            </a:r>
          </a:p>
          <a:p>
            <a:pPr marL="0" indent="0">
              <a:buNone/>
            </a:pPr>
            <a:r>
              <a:rPr lang="en-US" altLang="ko-KR" dirty="0"/>
              <a:t>(How well trained?)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predicted_label</a:t>
            </a:r>
            <a:r>
              <a:rPr lang="en-US" altLang="ko-KR" dirty="0">
                <a:solidFill>
                  <a:srgbClr val="FF0000"/>
                </a:solidFill>
              </a:rPr>
              <a:t> == </a:t>
            </a:r>
            <a:r>
              <a:rPr lang="en-US" altLang="ko-KR" dirty="0" err="1">
                <a:solidFill>
                  <a:srgbClr val="FF0000"/>
                </a:solidFill>
              </a:rPr>
              <a:t>true_label</a:t>
            </a:r>
            <a:r>
              <a:rPr lang="en-US" altLang="ko-KR" dirty="0"/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total_num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* 100 (%)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6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Evaluation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How we evaluate the model’s performance?</a:t>
            </a:r>
          </a:p>
          <a:p>
            <a:pPr marL="0" indent="0">
              <a:buNone/>
            </a:pPr>
            <a:r>
              <a:rPr lang="en-US" altLang="ko-KR" dirty="0"/>
              <a:t>(How well trained?)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predicted_label</a:t>
            </a:r>
            <a:r>
              <a:rPr lang="en-US" altLang="ko-KR" dirty="0">
                <a:solidFill>
                  <a:srgbClr val="FF0000"/>
                </a:solidFill>
              </a:rPr>
              <a:t> == </a:t>
            </a:r>
            <a:r>
              <a:rPr lang="en-US" altLang="ko-KR" dirty="0" err="1">
                <a:solidFill>
                  <a:srgbClr val="FF0000"/>
                </a:solidFill>
              </a:rPr>
              <a:t>true_label</a:t>
            </a:r>
            <a:r>
              <a:rPr lang="en-US" altLang="ko-KR" dirty="0"/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total_num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* 100 (%)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But, not for </a:t>
            </a:r>
            <a:r>
              <a:rPr lang="en-US" altLang="ko-KR" dirty="0">
                <a:solidFill>
                  <a:srgbClr val="FF0000"/>
                </a:solidFill>
              </a:rPr>
              <a:t>training dataset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6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Evaluation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How we evaluate the model’s performance?</a:t>
            </a:r>
          </a:p>
          <a:p>
            <a:pPr marL="0" indent="0">
              <a:buNone/>
            </a:pPr>
            <a:r>
              <a:rPr lang="en-US" altLang="ko-KR" dirty="0"/>
              <a:t>(How well trained?)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predicted_label</a:t>
            </a:r>
            <a:r>
              <a:rPr lang="en-US" altLang="ko-KR" dirty="0">
                <a:solidFill>
                  <a:srgbClr val="FF0000"/>
                </a:solidFill>
              </a:rPr>
              <a:t> == </a:t>
            </a:r>
            <a:r>
              <a:rPr lang="en-US" altLang="ko-KR" dirty="0" err="1">
                <a:solidFill>
                  <a:srgbClr val="FF0000"/>
                </a:solidFill>
              </a:rPr>
              <a:t>true_label</a:t>
            </a:r>
            <a:r>
              <a:rPr lang="en-US" altLang="ko-KR" dirty="0"/>
              <a:t>) / </a:t>
            </a:r>
            <a:r>
              <a:rPr lang="en-US" altLang="ko-KR" dirty="0" err="1">
                <a:solidFill>
                  <a:srgbClr val="FF0000"/>
                </a:solidFill>
              </a:rPr>
              <a:t>total_num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* 100 (%)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But, not for </a:t>
            </a:r>
            <a:r>
              <a:rPr lang="en-US" altLang="ko-KR" dirty="0">
                <a:solidFill>
                  <a:srgbClr val="FF0000"/>
                </a:solidFill>
              </a:rPr>
              <a:t>training dataset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Overfitting</a:t>
            </a:r>
            <a:r>
              <a:rPr lang="en-US" altLang="ko-KR" dirty="0"/>
              <a:t> may have occurred !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0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Training Set and Test Set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DFE1C-0984-4834-808E-07BD4E07DA5F}"/>
              </a:ext>
            </a:extLst>
          </p:cNvPr>
          <p:cNvSpPr txBox="1"/>
          <p:nvPr/>
        </p:nvSpPr>
        <p:spPr>
          <a:xfrm>
            <a:off x="5682175" y="2064909"/>
            <a:ext cx="4053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Split Dataset into</a:t>
            </a:r>
          </a:p>
          <a:p>
            <a:r>
              <a:rPr lang="en-US" altLang="ko-KR" sz="2000" b="1" dirty="0"/>
              <a:t>Training Set for Training</a:t>
            </a:r>
          </a:p>
          <a:p>
            <a:r>
              <a:rPr lang="en-US" altLang="ko-KR" sz="2000" b="1" dirty="0"/>
              <a:t>Test Set for Testing (Predicting)</a:t>
            </a:r>
            <a:endParaRPr lang="ko-KR" altLang="en-US" sz="2000" b="1" dirty="0"/>
          </a:p>
        </p:txBody>
      </p:sp>
      <p:pic>
        <p:nvPicPr>
          <p:cNvPr id="3074" name="Picture 2" descr="training and test set에 대한 이미지 검색결과">
            <a:extLst>
              <a:ext uri="{FF2B5EF4-FFF2-40B4-BE49-F238E27FC236}">
                <a16:creationId xmlns:a16="http://schemas.microsoft.com/office/drawing/2014/main" id="{BACAF895-D33B-49A3-9221-D3E53DD28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7" b="39581"/>
          <a:stretch/>
        </p:blipFill>
        <p:spPr bwMode="auto">
          <a:xfrm>
            <a:off x="4522876" y="3343107"/>
            <a:ext cx="7289190" cy="12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ifar10에 대한 이미지 검색결과">
            <a:extLst>
              <a:ext uri="{FF2B5EF4-FFF2-40B4-BE49-F238E27FC236}">
                <a16:creationId xmlns:a16="http://schemas.microsoft.com/office/drawing/2014/main" id="{6B2FCA59-0217-4BD5-A147-1276A55F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1854213"/>
            <a:ext cx="3851705" cy="29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099301B8-ACE5-48B6-9A43-C38B47037FCD}"/>
              </a:ext>
            </a:extLst>
          </p:cNvPr>
          <p:cNvSpPr/>
          <p:nvPr/>
        </p:nvSpPr>
        <p:spPr>
          <a:xfrm>
            <a:off x="3929575" y="4855763"/>
            <a:ext cx="3276600" cy="6705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위로 구부러짐 11">
            <a:extLst>
              <a:ext uri="{FF2B5EF4-FFF2-40B4-BE49-F238E27FC236}">
                <a16:creationId xmlns:a16="http://schemas.microsoft.com/office/drawing/2014/main" id="{6FE6D232-53C5-4428-8CE5-7AF1E33EACE1}"/>
              </a:ext>
            </a:extLst>
          </p:cNvPr>
          <p:cNvSpPr/>
          <p:nvPr/>
        </p:nvSpPr>
        <p:spPr>
          <a:xfrm>
            <a:off x="3812343" y="4855763"/>
            <a:ext cx="6386733" cy="10227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5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and Training-Test Error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D1304F-1E24-4EAE-B7FE-87676A9C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24" y="1918396"/>
            <a:ext cx="5692951" cy="4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Set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001-E2CF-4A94-87C3-BA47755B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85" y="2006571"/>
            <a:ext cx="7832289" cy="2712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93C97-283F-4FE2-A31F-B73B5046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9" y="4719098"/>
            <a:ext cx="1367256" cy="655725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DACA3E52-BCF5-4AA9-9A62-B77C9C418F53}"/>
              </a:ext>
            </a:extLst>
          </p:cNvPr>
          <p:cNvSpPr txBox="1"/>
          <p:nvPr/>
        </p:nvSpPr>
        <p:spPr>
          <a:xfrm>
            <a:off x="4868512" y="5983920"/>
            <a:ext cx="316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Hyperparameter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Tuning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2372FAF-EAD2-4E10-A7F1-44F30C12BE50}"/>
              </a:ext>
            </a:extLst>
          </p:cNvPr>
          <p:cNvSpPr txBox="1"/>
          <p:nvPr/>
        </p:nvSpPr>
        <p:spPr>
          <a:xfrm>
            <a:off x="3965966" y="5494705"/>
            <a:ext cx="497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learning rate, regularization strength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04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- MNIST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AE2F3-25AE-4949-BE92-4DA65B00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26" y="1690688"/>
            <a:ext cx="9467824" cy="27201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F35E0CF-93C1-4704-ABA0-F782177EB2E5}"/>
              </a:ext>
            </a:extLst>
          </p:cNvPr>
          <p:cNvSpPr/>
          <p:nvPr/>
        </p:nvSpPr>
        <p:spPr>
          <a:xfrm>
            <a:off x="1584826" y="3203333"/>
            <a:ext cx="7934312" cy="1184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54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- MNIST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AE2F3-25AE-4949-BE92-4DA65B00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26" y="1690688"/>
            <a:ext cx="9467824" cy="27201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F35E0CF-93C1-4704-ABA0-F782177EB2E5}"/>
              </a:ext>
            </a:extLst>
          </p:cNvPr>
          <p:cNvSpPr/>
          <p:nvPr/>
        </p:nvSpPr>
        <p:spPr>
          <a:xfrm>
            <a:off x="1584826" y="3203333"/>
            <a:ext cx="7934312" cy="1184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42F2EF-9302-43F9-B23E-16581CA33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95" y="4946645"/>
            <a:ext cx="2539513" cy="157945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8BCA5A-2667-47D7-B4E4-30E30906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3863" y="5334125"/>
            <a:ext cx="920262" cy="5658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31351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10" name="Picture 2" descr="cifar10에 대한 이미지 검색결과">
            <a:extLst>
              <a:ext uri="{FF2B5EF4-FFF2-40B4-BE49-F238E27FC236}">
                <a16:creationId xmlns:a16="http://schemas.microsoft.com/office/drawing/2014/main" id="{A1F6F7CC-11A2-4024-B7AA-00C2E16C0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66" y="2066085"/>
            <a:ext cx="5059587" cy="39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E35029-3996-4D01-AE69-6CE7128186C7}"/>
              </a:ext>
            </a:extLst>
          </p:cNvPr>
          <p:cNvSpPr/>
          <p:nvPr/>
        </p:nvSpPr>
        <p:spPr>
          <a:xfrm>
            <a:off x="7467244" y="3698725"/>
            <a:ext cx="3571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60000 32x32 </a:t>
            </a:r>
            <a:r>
              <a:rPr lang="en-US" altLang="ko-KR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colour</a:t>
            </a:r>
            <a:r>
              <a:rPr lang="en-US" altLang="ko-KR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images 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 10 classes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38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3E4E7-EBF9-4517-B331-785F26EF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31" y="1831704"/>
            <a:ext cx="5413337" cy="42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C8FAFF-9EC4-4BF0-ACFF-BC2F3A5C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23" y="4129580"/>
            <a:ext cx="3505200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59521-EC0D-46BF-8F27-8643E2D7FE6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59521-EC0D-46BF-8F27-8643E2D7F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5190A9-A8E5-4866-8A0C-DEEE41D55809}"/>
              </a:ext>
            </a:extLst>
          </p:cNvPr>
          <p:cNvSpPr txBox="1"/>
          <p:nvPr/>
        </p:nvSpPr>
        <p:spPr>
          <a:xfrm>
            <a:off x="7172216" y="2262093"/>
            <a:ext cx="3663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 loss goes to 0,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trained model captures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all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training data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’s pattern 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029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A8C00C-0236-4529-BF0C-4020F985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17" y="2422718"/>
            <a:ext cx="5648209" cy="32581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C60D1-CE28-4970-9CF8-AB9D4A11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69" y="3172375"/>
            <a:ext cx="3832768" cy="17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E005-13EC-4B02-B53F-DAAB8707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24" y="1813351"/>
            <a:ext cx="8448152" cy="41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19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B7C1EA-20D6-4FE6-8AC5-838EA66C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47" y="1690688"/>
            <a:ext cx="5218306" cy="47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0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E3525-F2B3-4DFF-B165-DB6A3EC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12" y="2080516"/>
            <a:ext cx="2489277" cy="36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6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E3525-F2B3-4DFF-B165-DB6A3EC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12" y="2080516"/>
            <a:ext cx="2489277" cy="361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F4E8DB-AA4C-45FB-9C3A-8DCE649F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16"/>
          <a:stretch/>
        </p:blipFill>
        <p:spPr>
          <a:xfrm>
            <a:off x="5793987" y="1924399"/>
            <a:ext cx="4935289" cy="11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8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E3525-F2B3-4DFF-B165-DB6A3EC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12" y="2080516"/>
            <a:ext cx="2489277" cy="361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F4E8DB-AA4C-45FB-9C3A-8DCE649F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87" y="1924398"/>
            <a:ext cx="4935289" cy="38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13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8E3525-F2B3-4DFF-B165-DB6A3EC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12" y="2080516"/>
            <a:ext cx="2489277" cy="361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F4E8DB-AA4C-45FB-9C3A-8DCE649F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87" y="1924398"/>
            <a:ext cx="4935289" cy="38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6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27B0F-9CF7-4208-BCA2-449D26F5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87" y="2157528"/>
            <a:ext cx="4729825" cy="13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8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27B0F-9CF7-4208-BCA2-449D26F5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87" y="2157528"/>
            <a:ext cx="4729825" cy="13328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4B4C9D-E6BC-4721-ACDC-EA96C536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00" y="4035230"/>
            <a:ext cx="4328830" cy="17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9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E8082-EA20-41E2-83A8-BEE47495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9" y="2161245"/>
            <a:ext cx="8643242" cy="33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3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A4D54-FED8-4DE3-AFC6-748E0009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7" y="4055818"/>
            <a:ext cx="3448050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C5B4EE-496D-4EA6-8EDE-5FCC5DB475F2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C5B4EE-496D-4EA6-8EDE-5FCC5DB47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952E28-7A1B-4530-AEA2-735ACEC26EA7}"/>
              </a:ext>
            </a:extLst>
          </p:cNvPr>
          <p:cNvSpPr txBox="1"/>
          <p:nvPr/>
        </p:nvSpPr>
        <p:spPr>
          <a:xfrm>
            <a:off x="7516264" y="2673198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about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new data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66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68707-B1A6-4400-B4EE-D43D9FB1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85" y="2116386"/>
            <a:ext cx="3266030" cy="40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02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25B30-83A0-44FD-8FD1-83AF5AA3E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/>
          <a:stretch/>
        </p:blipFill>
        <p:spPr>
          <a:xfrm>
            <a:off x="907556" y="1934308"/>
            <a:ext cx="9772402" cy="3610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DBF2-C1FD-42D3-B029-8F1EEEE57500}"/>
              </a:ext>
            </a:extLst>
          </p:cNvPr>
          <p:cNvSpPr txBox="1"/>
          <p:nvPr/>
        </p:nvSpPr>
        <p:spPr>
          <a:xfrm>
            <a:off x="9537879" y="2171125"/>
            <a:ext cx="9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scores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00EED-DD01-40A4-8A8C-08CD28B3922A}"/>
              </a:ext>
            </a:extLst>
          </p:cNvPr>
          <p:cNvSpPr txBox="1"/>
          <p:nvPr/>
        </p:nvSpPr>
        <p:spPr>
          <a:xfrm>
            <a:off x="1894475" y="5337265"/>
            <a:ext cx="5742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weights, this should be changed during training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6B5D5-70D6-4BB9-93BB-CE28024596CA}"/>
              </a:ext>
            </a:extLst>
          </p:cNvPr>
          <p:cNvSpPr/>
          <p:nvPr/>
        </p:nvSpPr>
        <p:spPr>
          <a:xfrm>
            <a:off x="995383" y="4760183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 Image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2316E-C5F1-47A3-9CB8-9CC7C81A3F03}"/>
              </a:ext>
            </a:extLst>
          </p:cNvPr>
          <p:cNvSpPr/>
          <p:nvPr/>
        </p:nvSpPr>
        <p:spPr>
          <a:xfrm>
            <a:off x="10588165" y="3020895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Cat score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C13FD-B0F1-48D8-A0BF-A155BCD54289}"/>
              </a:ext>
            </a:extLst>
          </p:cNvPr>
          <p:cNvSpPr/>
          <p:nvPr/>
        </p:nvSpPr>
        <p:spPr>
          <a:xfrm>
            <a:off x="10564922" y="3739661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Dog score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7D5-19DD-49CC-99A6-E7FC28655902}"/>
              </a:ext>
            </a:extLst>
          </p:cNvPr>
          <p:cNvSpPr/>
          <p:nvPr/>
        </p:nvSpPr>
        <p:spPr>
          <a:xfrm>
            <a:off x="10532061" y="4535768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Ship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3FF98-0991-4695-8B7C-74E46101C828}"/>
              </a:ext>
            </a:extLst>
          </p:cNvPr>
          <p:cNvSpPr txBox="1"/>
          <p:nvPr/>
        </p:nvSpPr>
        <p:spPr>
          <a:xfrm>
            <a:off x="7792603" y="5336000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bias, also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601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25B30-83A0-44FD-8FD1-83AF5AA3E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 r="43332"/>
          <a:stretch/>
        </p:blipFill>
        <p:spPr>
          <a:xfrm>
            <a:off x="907556" y="1934308"/>
            <a:ext cx="5537849" cy="3610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DBF2-C1FD-42D3-B029-8F1EEEE57500}"/>
              </a:ext>
            </a:extLst>
          </p:cNvPr>
          <p:cNvSpPr txBox="1"/>
          <p:nvPr/>
        </p:nvSpPr>
        <p:spPr>
          <a:xfrm>
            <a:off x="9348309" y="2171125"/>
            <a:ext cx="9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scores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00EED-DD01-40A4-8A8C-08CD28B3922A}"/>
              </a:ext>
            </a:extLst>
          </p:cNvPr>
          <p:cNvSpPr txBox="1"/>
          <p:nvPr/>
        </p:nvSpPr>
        <p:spPr>
          <a:xfrm>
            <a:off x="4396336" y="5265386"/>
            <a:ext cx="1784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 and b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6B5D5-70D6-4BB9-93BB-CE28024596CA}"/>
              </a:ext>
            </a:extLst>
          </p:cNvPr>
          <p:cNvSpPr/>
          <p:nvPr/>
        </p:nvSpPr>
        <p:spPr>
          <a:xfrm>
            <a:off x="995383" y="4760183"/>
            <a:ext cx="1576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 Image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2316E-C5F1-47A3-9CB8-9CC7C81A3F03}"/>
              </a:ext>
            </a:extLst>
          </p:cNvPr>
          <p:cNvSpPr/>
          <p:nvPr/>
        </p:nvSpPr>
        <p:spPr>
          <a:xfrm>
            <a:off x="10588165" y="3020895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Cat score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C13FD-B0F1-48D8-A0BF-A155BCD54289}"/>
              </a:ext>
            </a:extLst>
          </p:cNvPr>
          <p:cNvSpPr/>
          <p:nvPr/>
        </p:nvSpPr>
        <p:spPr>
          <a:xfrm>
            <a:off x="10564922" y="3739661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Dog score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267D5-19DD-49CC-99A6-E7FC28655902}"/>
              </a:ext>
            </a:extLst>
          </p:cNvPr>
          <p:cNvSpPr/>
          <p:nvPr/>
        </p:nvSpPr>
        <p:spPr>
          <a:xfrm>
            <a:off x="10532061" y="4535768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Ship score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03835F-8ACF-4193-B4CA-8759AB9E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2" t="25208" r="19198" b="12293"/>
          <a:stretch/>
        </p:blipFill>
        <p:spPr>
          <a:xfrm>
            <a:off x="6434254" y="2798956"/>
            <a:ext cx="814038" cy="2294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FC9CC4-6B05-49BF-8B89-C9B13AF55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5" t="1656" r="32619"/>
          <a:stretch/>
        </p:blipFill>
        <p:spPr>
          <a:xfrm>
            <a:off x="7654620" y="1932920"/>
            <a:ext cx="909370" cy="36107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348192-6555-4318-AB09-BBBC3A1F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12" t="22323"/>
          <a:stretch/>
        </p:blipFill>
        <p:spPr>
          <a:xfrm>
            <a:off x="8680387" y="2690477"/>
            <a:ext cx="1855626" cy="2851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BDFB5-98C2-46BF-8E8B-3ED8E1A451D5}"/>
              </a:ext>
            </a:extLst>
          </p:cNvPr>
          <p:cNvSpPr txBox="1"/>
          <p:nvPr/>
        </p:nvSpPr>
        <p:spPr>
          <a:xfrm>
            <a:off x="7140128" y="624606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Stacked Image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843B0E6-B1A4-46D9-83E2-62E90C81D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62" t="3416" r="43332" b="90565"/>
          <a:stretch/>
        </p:blipFill>
        <p:spPr>
          <a:xfrm>
            <a:off x="6153100" y="1998530"/>
            <a:ext cx="1691268" cy="2209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2489C7-4308-4CBD-8079-7789F5A1B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5" t="74511" r="32619"/>
          <a:stretch/>
        </p:blipFill>
        <p:spPr>
          <a:xfrm>
            <a:off x="7654619" y="5310220"/>
            <a:ext cx="909370" cy="9358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8000EE-98FB-4D94-B089-20D34C173D75}"/>
              </a:ext>
            </a:extLst>
          </p:cNvPr>
          <p:cNvSpPr/>
          <p:nvPr/>
        </p:nvSpPr>
        <p:spPr>
          <a:xfrm>
            <a:off x="7928518" y="5542385"/>
            <a:ext cx="401444" cy="41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79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344DE-CDAB-41A4-945E-54D5EB8A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96" y="2274847"/>
            <a:ext cx="7115408" cy="2074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8E312-9781-409D-B813-447B9CFF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97" y="5174044"/>
            <a:ext cx="3523205" cy="4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8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5578AD-5931-42F3-B1C6-58E02864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48" y="1968538"/>
            <a:ext cx="8447504" cy="3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2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852F2-6BE4-49C9-83ED-726FDC05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23" y="1943099"/>
            <a:ext cx="7485953" cy="39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48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206F5-0E4F-4853-9CFF-9EE55A6F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85" y="2392865"/>
            <a:ext cx="4024429" cy="30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4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C1468-0CDD-461A-8449-2FA1B959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26" y="2129303"/>
            <a:ext cx="9028347" cy="33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12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C8C5F0-701B-482A-B94D-20902D0D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5" y="1690688"/>
            <a:ext cx="5027109" cy="45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04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D9CCA-B2D9-4E6A-8713-34A1904F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32" y="1869338"/>
            <a:ext cx="5829642" cy="181115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5AEB75-2F79-4C4E-BD3F-78F8B9FB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462" y="4951162"/>
            <a:ext cx="1243073" cy="5658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26.7%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C98F6-91C9-442B-812A-D6ECC22A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54" y="4602666"/>
            <a:ext cx="3700928" cy="12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A4D54-FED8-4DE3-AFC6-748E0009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7" y="4055818"/>
            <a:ext cx="3448050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C5B4EE-496D-4EA6-8EDE-5FCC5DB475F2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C5B4EE-496D-4EA6-8EDE-5FCC5DB47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952E28-7A1B-4530-AEA2-735ACEC26EA7}"/>
              </a:ext>
            </a:extLst>
          </p:cNvPr>
          <p:cNvSpPr txBox="1"/>
          <p:nvPr/>
        </p:nvSpPr>
        <p:spPr>
          <a:xfrm>
            <a:off x="6622090" y="2254276"/>
            <a:ext cx="4599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If the model is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over-fitting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pattern of training data,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it can’t find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pattern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404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D1F35C-6B41-485A-B98A-5A3A06E0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12" y="2111645"/>
            <a:ext cx="8591776" cy="39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8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B7371-3ADC-4526-94AC-4C5D293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55" y="1690688"/>
            <a:ext cx="5305890" cy="47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169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5DB35-77E9-4162-9733-C189736E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37" y="1951463"/>
            <a:ext cx="8881934" cy="6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2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5DB35-77E9-4162-9733-C189736E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37" y="1951463"/>
            <a:ext cx="8881934" cy="657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0AC99-2291-4222-B5BA-8F041236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35" y="3518844"/>
            <a:ext cx="3395138" cy="24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09291-F908-4449-A964-7B6BD47D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56" y="2034656"/>
            <a:ext cx="4431900" cy="39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5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BF780E-C3F5-48F0-AA54-D18DF2D9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84" y="2579703"/>
            <a:ext cx="4909396" cy="145105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D1AB40-3678-447B-B7CB-BB6881B3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151" y="4919771"/>
            <a:ext cx="920262" cy="5658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32%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09291-F908-4449-A964-7B6BD47D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56" y="2034656"/>
            <a:ext cx="4431900" cy="39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40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Tensorflow</a:t>
            </a:r>
            <a:r>
              <a:rPr lang="en-US" altLang="ko-KR" sz="4000" dirty="0"/>
              <a:t> Practice – CIFAR10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04409-46F8-4F90-882B-7C3B8D79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92" y="1690688"/>
            <a:ext cx="5326216" cy="4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Next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8B5A3-6934-4C0F-B400-93DFAD96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14" y="2901096"/>
            <a:ext cx="1933209" cy="183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55E1B-3FF7-498B-99D6-A70C75333043}"/>
              </a:ext>
            </a:extLst>
          </p:cNvPr>
          <p:cNvSpPr txBox="1"/>
          <p:nvPr/>
        </p:nvSpPr>
        <p:spPr>
          <a:xfrm>
            <a:off x="1828576" y="225083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6D2D-C1BE-4D34-8C2D-C6C53138BBAF}"/>
              </a:ext>
            </a:extLst>
          </p:cNvPr>
          <p:cNvSpPr txBox="1"/>
          <p:nvPr/>
        </p:nvSpPr>
        <p:spPr>
          <a:xfrm>
            <a:off x="691437" y="5122985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Array of 32x32x3 numbers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(3072 numbers total)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24FF1-A176-4675-8FFA-1395F1BDBB21}"/>
              </a:ext>
            </a:extLst>
          </p:cNvPr>
          <p:cNvSpPr txBox="1"/>
          <p:nvPr/>
        </p:nvSpPr>
        <p:spPr>
          <a:xfrm>
            <a:off x="5345099" y="3555018"/>
            <a:ext cx="1444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14D95-9185-4A3F-BC7F-C7CFA647F16D}"/>
              </a:ext>
            </a:extLst>
          </p:cNvPr>
          <p:cNvSpPr txBox="1"/>
          <p:nvPr/>
        </p:nvSpPr>
        <p:spPr>
          <a:xfrm>
            <a:off x="4905015" y="4972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parameters or weights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B342-A12E-4A71-9691-05A76B1AC31C}"/>
              </a:ext>
            </a:extLst>
          </p:cNvPr>
          <p:cNvSpPr txBox="1"/>
          <p:nvPr/>
        </p:nvSpPr>
        <p:spPr>
          <a:xfrm>
            <a:off x="9049992" y="3470644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numbers giving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scores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36414AD-0236-471D-A1B5-0F5EF3D4A0C5}"/>
              </a:ext>
            </a:extLst>
          </p:cNvPr>
          <p:cNvSpPr/>
          <p:nvPr/>
        </p:nvSpPr>
        <p:spPr>
          <a:xfrm>
            <a:off x="3399692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8861F76-6962-433C-8DF8-EFFA44221CD8}"/>
              </a:ext>
            </a:extLst>
          </p:cNvPr>
          <p:cNvSpPr/>
          <p:nvPr/>
        </p:nvSpPr>
        <p:spPr>
          <a:xfrm>
            <a:off x="6910101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176B8-CCC4-4BF5-A853-4F4872064646}"/>
              </a:ext>
            </a:extLst>
          </p:cNvPr>
          <p:cNvSpPr txBox="1"/>
          <p:nvPr/>
        </p:nvSpPr>
        <p:spPr>
          <a:xfrm>
            <a:off x="5612900" y="3025759"/>
            <a:ext cx="9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8011BAF-E564-453B-AC71-5BB2DCF0251F}"/>
              </a:ext>
            </a:extLst>
          </p:cNvPr>
          <p:cNvSpPr/>
          <p:nvPr/>
        </p:nvSpPr>
        <p:spPr>
          <a:xfrm flipV="1">
            <a:off x="6314856" y="4109016"/>
            <a:ext cx="134972" cy="779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37642-80FA-4C3F-84BF-296FE71E14A4}"/>
              </a:ext>
            </a:extLst>
          </p:cNvPr>
          <p:cNvSpPr txBox="1"/>
          <p:nvPr/>
        </p:nvSpPr>
        <p:spPr>
          <a:xfrm>
            <a:off x="4224252" y="2004447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 is mathematical function!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873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Next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8B5A3-6934-4C0F-B400-93DFAD96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14" y="2901096"/>
            <a:ext cx="1933209" cy="183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55E1B-3FF7-498B-99D6-A70C75333043}"/>
              </a:ext>
            </a:extLst>
          </p:cNvPr>
          <p:cNvSpPr txBox="1"/>
          <p:nvPr/>
        </p:nvSpPr>
        <p:spPr>
          <a:xfrm>
            <a:off x="1828576" y="225083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6D2D-C1BE-4D34-8C2D-C6C53138BBAF}"/>
              </a:ext>
            </a:extLst>
          </p:cNvPr>
          <p:cNvSpPr txBox="1"/>
          <p:nvPr/>
        </p:nvSpPr>
        <p:spPr>
          <a:xfrm>
            <a:off x="691437" y="5122985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Array of 32x32x3 numbers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(3072 numbers total)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24FF1-A176-4675-8FFA-1395F1BDBB21}"/>
              </a:ext>
            </a:extLst>
          </p:cNvPr>
          <p:cNvSpPr txBox="1"/>
          <p:nvPr/>
        </p:nvSpPr>
        <p:spPr>
          <a:xfrm>
            <a:off x="5345099" y="3555018"/>
            <a:ext cx="1444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14D95-9185-4A3F-BC7F-C7CFA647F16D}"/>
              </a:ext>
            </a:extLst>
          </p:cNvPr>
          <p:cNvSpPr txBox="1"/>
          <p:nvPr/>
        </p:nvSpPr>
        <p:spPr>
          <a:xfrm>
            <a:off x="4905015" y="4972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parameters or weights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B342-A12E-4A71-9691-05A76B1AC31C}"/>
              </a:ext>
            </a:extLst>
          </p:cNvPr>
          <p:cNvSpPr txBox="1"/>
          <p:nvPr/>
        </p:nvSpPr>
        <p:spPr>
          <a:xfrm>
            <a:off x="9049992" y="3470644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numbers giving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scores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36414AD-0236-471D-A1B5-0F5EF3D4A0C5}"/>
              </a:ext>
            </a:extLst>
          </p:cNvPr>
          <p:cNvSpPr/>
          <p:nvPr/>
        </p:nvSpPr>
        <p:spPr>
          <a:xfrm>
            <a:off x="3399692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8861F76-6962-433C-8DF8-EFFA44221CD8}"/>
              </a:ext>
            </a:extLst>
          </p:cNvPr>
          <p:cNvSpPr/>
          <p:nvPr/>
        </p:nvSpPr>
        <p:spPr>
          <a:xfrm>
            <a:off x="6910101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176B8-CCC4-4BF5-A853-4F4872064646}"/>
              </a:ext>
            </a:extLst>
          </p:cNvPr>
          <p:cNvSpPr txBox="1"/>
          <p:nvPr/>
        </p:nvSpPr>
        <p:spPr>
          <a:xfrm>
            <a:off x="5612900" y="3025759"/>
            <a:ext cx="9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8011BAF-E564-453B-AC71-5BB2DCF0251F}"/>
              </a:ext>
            </a:extLst>
          </p:cNvPr>
          <p:cNvSpPr/>
          <p:nvPr/>
        </p:nvSpPr>
        <p:spPr>
          <a:xfrm flipV="1">
            <a:off x="6314856" y="4109016"/>
            <a:ext cx="134972" cy="779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F1EC8-C3C0-45D8-8770-E204F37AD461}"/>
              </a:ext>
            </a:extLst>
          </p:cNvPr>
          <p:cNvSpPr txBox="1"/>
          <p:nvPr/>
        </p:nvSpPr>
        <p:spPr>
          <a:xfrm>
            <a:off x="4625131" y="1717333"/>
            <a:ext cx="3379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Linear </a:t>
            </a:r>
            <a:r>
              <a:rPr lang="en-US" altLang="ko-KR" sz="3000" dirty="0" err="1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Classifer</a:t>
            </a:r>
            <a:endParaRPr lang="en-US" altLang="ko-KR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 = </a:t>
            </a:r>
            <a:r>
              <a:rPr lang="en-US" altLang="ko-KR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Wx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86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Next – Deep Learning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8B5A3-6934-4C0F-B400-93DFAD96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14" y="2901096"/>
            <a:ext cx="1933209" cy="183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55E1B-3FF7-498B-99D6-A70C75333043}"/>
              </a:ext>
            </a:extLst>
          </p:cNvPr>
          <p:cNvSpPr txBox="1"/>
          <p:nvPr/>
        </p:nvSpPr>
        <p:spPr>
          <a:xfrm>
            <a:off x="1828576" y="225083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6D2D-C1BE-4D34-8C2D-C6C53138BBAF}"/>
              </a:ext>
            </a:extLst>
          </p:cNvPr>
          <p:cNvSpPr txBox="1"/>
          <p:nvPr/>
        </p:nvSpPr>
        <p:spPr>
          <a:xfrm>
            <a:off x="691437" y="5122985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Array of 32x32x3 numbers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(3072 numbers total)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24FF1-A176-4675-8FFA-1395F1BDBB21}"/>
              </a:ext>
            </a:extLst>
          </p:cNvPr>
          <p:cNvSpPr txBox="1"/>
          <p:nvPr/>
        </p:nvSpPr>
        <p:spPr>
          <a:xfrm>
            <a:off x="5345099" y="3555018"/>
            <a:ext cx="1444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14D95-9185-4A3F-BC7F-C7CFA647F16D}"/>
              </a:ext>
            </a:extLst>
          </p:cNvPr>
          <p:cNvSpPr txBox="1"/>
          <p:nvPr/>
        </p:nvSpPr>
        <p:spPr>
          <a:xfrm>
            <a:off x="4905015" y="497273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parameters or weights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B342-A12E-4A71-9691-05A76B1AC31C}"/>
              </a:ext>
            </a:extLst>
          </p:cNvPr>
          <p:cNvSpPr txBox="1"/>
          <p:nvPr/>
        </p:nvSpPr>
        <p:spPr>
          <a:xfrm>
            <a:off x="9049992" y="3470644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 numbers giving </a:t>
            </a:r>
          </a:p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</a:t>
            </a:r>
            <a:r>
              <a:rPr lang="en-US" altLang="ko-KR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scores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36414AD-0236-471D-A1B5-0F5EF3D4A0C5}"/>
              </a:ext>
            </a:extLst>
          </p:cNvPr>
          <p:cNvSpPr/>
          <p:nvPr/>
        </p:nvSpPr>
        <p:spPr>
          <a:xfrm>
            <a:off x="3399692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8861F76-6962-433C-8DF8-EFFA44221CD8}"/>
              </a:ext>
            </a:extLst>
          </p:cNvPr>
          <p:cNvSpPr/>
          <p:nvPr/>
        </p:nvSpPr>
        <p:spPr>
          <a:xfrm>
            <a:off x="6910101" y="3683835"/>
            <a:ext cx="1899139" cy="219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176B8-CCC4-4BF5-A853-4F4872064646}"/>
              </a:ext>
            </a:extLst>
          </p:cNvPr>
          <p:cNvSpPr txBox="1"/>
          <p:nvPr/>
        </p:nvSpPr>
        <p:spPr>
          <a:xfrm>
            <a:off x="5612900" y="3025759"/>
            <a:ext cx="9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8011BAF-E564-453B-AC71-5BB2DCF0251F}"/>
              </a:ext>
            </a:extLst>
          </p:cNvPr>
          <p:cNvSpPr/>
          <p:nvPr/>
        </p:nvSpPr>
        <p:spPr>
          <a:xfrm flipV="1">
            <a:off x="6314856" y="4109016"/>
            <a:ext cx="134972" cy="779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F1EC8-C3C0-45D8-8770-E204F37AD461}"/>
              </a:ext>
            </a:extLst>
          </p:cNvPr>
          <p:cNvSpPr txBox="1"/>
          <p:nvPr/>
        </p:nvSpPr>
        <p:spPr>
          <a:xfrm>
            <a:off x="4665205" y="1774904"/>
            <a:ext cx="3299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Neural Network</a:t>
            </a:r>
          </a:p>
          <a:p>
            <a:pPr algn="ctr"/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f(x, W) = 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neural network math에 대한 이미지 검색결과">
            <a:extLst>
              <a:ext uri="{FF2B5EF4-FFF2-40B4-BE49-F238E27FC236}">
                <a16:creationId xmlns:a16="http://schemas.microsoft.com/office/drawing/2014/main" id="{BC9C3A33-5A43-4C10-B420-09B45239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26" y="910099"/>
            <a:ext cx="3052994" cy="174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in에 대한 이미지 검색결과">
            <a:extLst>
              <a:ext uri="{FF2B5EF4-FFF2-40B4-BE49-F238E27FC236}">
                <a16:creationId xmlns:a16="http://schemas.microsoft.com/office/drawing/2014/main" id="{36957A8A-0F5A-4DD5-997A-8400DE227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26" y="2200634"/>
            <a:ext cx="521870" cy="5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4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0792-DC33-464F-9A84-F928844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35" y="4077067"/>
            <a:ext cx="3457575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423005" y="2651243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 data pattern</a:t>
            </a:r>
          </a:p>
        </p:txBody>
      </p:sp>
    </p:spTree>
    <p:extLst>
      <p:ext uri="{BB962C8B-B14F-4D97-AF65-F5344CB8AC3E}">
        <p14:creationId xmlns:p14="http://schemas.microsoft.com/office/powerpoint/2010/main" val="36830772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5190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dirty="0"/>
            </a:br>
            <a:r>
              <a:rPr lang="en-US" altLang="ko-KR" b="1" dirty="0">
                <a:solidFill>
                  <a:schemeClr val="accent4"/>
                </a:solidFill>
              </a:rPr>
              <a:t>Question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0792-DC33-464F-9A84-F928844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35" y="4077067"/>
            <a:ext cx="3457575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6886810" y="2529934"/>
            <a:ext cx="411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train the model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find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 data pattern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278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0792-DC33-464F-9A84-F928844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35" y="4077067"/>
            <a:ext cx="3457575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6909113" y="2222158"/>
            <a:ext cx="4116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can we train the model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 find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common data pattern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  <a:p>
            <a:pPr algn="ctr"/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6688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Overfitting - Regularization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20792-DC33-464F-9A84-F928844F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35" y="4077067"/>
            <a:ext cx="3457575" cy="2009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/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B5ED3E-7F9C-4726-941C-A03E1AE5E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22" y="2124881"/>
                <a:ext cx="4063035" cy="1452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171635-0A33-4A87-8455-41C72C380AA6}"/>
              </a:ext>
            </a:extLst>
          </p:cNvPr>
          <p:cNvSpPr txBox="1"/>
          <p:nvPr/>
        </p:nvSpPr>
        <p:spPr>
          <a:xfrm>
            <a:off x="7156795" y="2222158"/>
            <a:ext cx="36215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For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Regularization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 algn="ctr"/>
            <a:endParaRPr lang="en-US" altLang="ko-KR" sz="20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variance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of </a:t>
            </a:r>
            <a:r>
              <a:rPr lang="en-US" altLang="ko-KR" sz="20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matrix 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must be small</a:t>
            </a:r>
          </a:p>
        </p:txBody>
      </p:sp>
    </p:spTree>
    <p:extLst>
      <p:ext uri="{BB962C8B-B14F-4D97-AF65-F5344CB8AC3E}">
        <p14:creationId xmlns:p14="http://schemas.microsoft.com/office/powerpoint/2010/main" val="271840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980</Words>
  <Application>Microsoft Office PowerPoint</Application>
  <PresentationFormat>와이드스크린</PresentationFormat>
  <Paragraphs>247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배달의민족 도현</vt:lpstr>
      <vt:lpstr>Arial</vt:lpstr>
      <vt:lpstr>Cambria Math</vt:lpstr>
      <vt:lpstr>Office 테마</vt:lpstr>
      <vt:lpstr> Lecture 5 Machine Learning Adv.</vt:lpstr>
      <vt:lpstr>Overfitting</vt:lpstr>
      <vt:lpstr>Overfitting</vt:lpstr>
      <vt:lpstr>Overfitting</vt:lpstr>
      <vt:lpstr>Overfitting</vt:lpstr>
      <vt:lpstr>Overfitting</vt:lpstr>
      <vt:lpstr>Overfitting</vt:lpstr>
      <vt:lpstr>Overfitting - Regularization</vt:lpstr>
      <vt:lpstr>Overfitting - Regularization</vt:lpstr>
      <vt:lpstr>Interpreting a Linear Classifier (Review)</vt:lpstr>
      <vt:lpstr>Interpreting a Linear Classifier (Review)</vt:lpstr>
      <vt:lpstr>Overfitting - Regularization</vt:lpstr>
      <vt:lpstr>Overfitting - Regularization</vt:lpstr>
      <vt:lpstr>Overfitting - Regularization</vt:lpstr>
      <vt:lpstr>Overfitting - Regularization</vt:lpstr>
      <vt:lpstr>Overfitting - Regularization</vt:lpstr>
      <vt:lpstr>Overfitting - Regularization</vt:lpstr>
      <vt:lpstr>Overfitting - Regularization</vt:lpstr>
      <vt:lpstr>Evaluation</vt:lpstr>
      <vt:lpstr>Evaluation</vt:lpstr>
      <vt:lpstr>Evaluation</vt:lpstr>
      <vt:lpstr>Evaluation</vt:lpstr>
      <vt:lpstr>Training Set and Test Set</vt:lpstr>
      <vt:lpstr>Overfitting and Training-Test Error</vt:lpstr>
      <vt:lpstr>Validation Set</vt:lpstr>
      <vt:lpstr>Tensorflow Practice - MNIST</vt:lpstr>
      <vt:lpstr>Tensorflow Practice - MNIST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Tensorflow Practice – CIFAR10</vt:lpstr>
      <vt:lpstr>Next</vt:lpstr>
      <vt:lpstr>Next</vt:lpstr>
      <vt:lpstr>Next – Deep Learning</vt:lpstr>
      <vt:lpstr>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강재윤</dc:creator>
  <cp:lastModifiedBy>ccswwf</cp:lastModifiedBy>
  <cp:revision>172</cp:revision>
  <dcterms:created xsi:type="dcterms:W3CDTF">2016-09-17T16:15:38Z</dcterms:created>
  <dcterms:modified xsi:type="dcterms:W3CDTF">2017-10-19T04:22:16Z</dcterms:modified>
</cp:coreProperties>
</file>