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8" r:id="rId3"/>
    <p:sldId id="339" r:id="rId4"/>
    <p:sldId id="343" r:id="rId5"/>
    <p:sldId id="344" r:id="rId6"/>
    <p:sldId id="345" r:id="rId7"/>
    <p:sldId id="346" r:id="rId8"/>
    <p:sldId id="340" r:id="rId9"/>
    <p:sldId id="341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1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AF89-9000-456D-A2B7-704BC094163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E1B-9C59-4D7E-A3C5-6DDCF616B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1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6AFCE-4A97-B643-A051-3C9031BDE1B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45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6AFCE-4A97-B643-A051-3C9031BDE1B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15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6AFCE-4A97-B643-A051-3C9031BDE1B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838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6AFCE-4A97-B643-A051-3C9031BDE1B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406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6AFCE-4A97-B643-A051-3C9031BDE1B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735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B10CE2A0-6CC5-4A7D-9270-7B61D4E7CD01}" type="datetimeFigureOut">
              <a:rPr lang="ko-KR" altLang="en-US" smtClean="0"/>
              <a:pPr/>
              <a:t>2017-10-06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C971816-73F9-4D0F-928E-813E86D63C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0-beta/doc/py_tutorials/py_tutorials.html" TargetMode="External"/><Relationship Id="rId2" Type="http://schemas.openxmlformats.org/officeDocument/2006/relationships/hyperlink" Target="http://pillow.readthedocs.io/en/4.2.x/reference/Image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862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Lecture 3</a:t>
            </a:r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/>
                </a:solidFill>
              </a:rPr>
              <a:t>Python Advanced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58302"/>
            <a:ext cx="9144000" cy="1655762"/>
          </a:xfrm>
        </p:spPr>
        <p:txBody>
          <a:bodyPr/>
          <a:lstStyle/>
          <a:p>
            <a:r>
              <a:rPr lang="en-US" altLang="ko-KR" b="1" dirty="0" err="1"/>
              <a:t>Jaeyun</a:t>
            </a:r>
            <a:r>
              <a:rPr lang="en-US" altLang="ko-KR" b="1" dirty="0"/>
              <a:t> Kang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558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Module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ko-KR" dirty="0">
                <a:solidFill>
                  <a:schemeClr val="accent4">
                    <a:lumMod val="75000"/>
                  </a:schemeClr>
                </a:solidFill>
              </a:rPr>
              <a:t>import random </a:t>
            </a:r>
          </a:p>
          <a:p>
            <a:pPr marL="0" indent="0">
              <a:buNone/>
            </a:pPr>
            <a:endParaRPr lang="it-IT" altLang="ko-KR" dirty="0"/>
          </a:p>
          <a:p>
            <a:pPr marL="0" indent="0">
              <a:buNone/>
            </a:pPr>
            <a:r>
              <a:rPr lang="it-IT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it-IT" altLang="ko-KR" dirty="0"/>
              <a:t> = [1, 2, 3, 4, 5] </a:t>
            </a:r>
          </a:p>
          <a:p>
            <a:pPr marL="0" indent="0">
              <a:buNone/>
            </a:pPr>
            <a:r>
              <a:rPr lang="it-IT" altLang="ko-KR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it-IT" altLang="ko-KR" dirty="0"/>
              <a:t>.</a:t>
            </a:r>
            <a:r>
              <a:rPr lang="it-IT" altLang="ko-KR" dirty="0">
                <a:solidFill>
                  <a:schemeClr val="accent2">
                    <a:lumMod val="50000"/>
                  </a:schemeClr>
                </a:solidFill>
              </a:rPr>
              <a:t>shuffle</a:t>
            </a:r>
            <a:r>
              <a:rPr lang="it-IT" altLang="ko-KR" dirty="0"/>
              <a:t>(</a:t>
            </a:r>
            <a:r>
              <a:rPr lang="it-IT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it-IT" altLang="ko-KR" dirty="0"/>
              <a:t>) </a:t>
            </a:r>
          </a:p>
          <a:p>
            <a:pPr marL="0" indent="0">
              <a:buNone/>
            </a:pPr>
            <a:endParaRPr lang="it-IT" altLang="ko-KR" dirty="0"/>
          </a:p>
          <a:p>
            <a:pPr marL="0" indent="0">
              <a:buNone/>
            </a:pPr>
            <a:r>
              <a:rPr lang="it-IT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t-IT" altLang="ko-KR" dirty="0"/>
              <a:t>(</a:t>
            </a:r>
            <a:r>
              <a:rPr lang="it-IT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it-IT" altLang="ko-KR" dirty="0"/>
              <a:t>) </a:t>
            </a:r>
            <a:r>
              <a:rPr lang="it-IT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?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3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python library installation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Anaconda Prompt </a:t>
            </a:r>
            <a:r>
              <a:rPr lang="ko-KR" altLang="en-US" dirty="0"/>
              <a:t>관리자 권한으로 실행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pip install &lt;</a:t>
            </a:r>
            <a:r>
              <a:rPr lang="ko-KR" altLang="en-US" dirty="0"/>
              <a:t>패키지명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Ex) pip install 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(Already installed in anaconda)</a:t>
            </a:r>
          </a:p>
        </p:txBody>
      </p:sp>
    </p:spTree>
    <p:extLst>
      <p:ext uri="{BB962C8B-B14F-4D97-AF65-F5344CB8AC3E}">
        <p14:creationId xmlns:p14="http://schemas.microsoft.com/office/powerpoint/2010/main" val="73790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([1, 2, 3])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a rank 1 array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is-IS" altLang="ko-KR" dirty="0"/>
              <a:t>(a))           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"&lt;class 'numpy.ndarray'&gt;"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shape</a:t>
            </a:r>
            <a:r>
              <a:rPr lang="is-IS" altLang="ko-KR" dirty="0"/>
              <a:t>)         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"(3,)"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[0],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[1],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[2])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"1 2 3"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[0] = 5                 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Change an element of the array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)                 </a:t>
            </a: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"[5, 2, 3]"</a:t>
            </a:r>
            <a:b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([[1,2,3],[4,5,6]]) 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a rank 2 array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shape</a:t>
            </a:r>
            <a:r>
              <a:rPr lang="is-IS" altLang="ko-KR" dirty="0"/>
              <a:t>)                  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"(2, 3)"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is-IS" altLang="ko-KR" dirty="0"/>
              <a:t>[0, 0],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is-IS" altLang="ko-KR" dirty="0"/>
              <a:t>[0, 1],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is-IS" altLang="ko-KR" dirty="0"/>
              <a:t>[1, 0])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"1 2 4"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6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zeros</a:t>
            </a:r>
            <a:r>
              <a:rPr lang="is-IS" altLang="ko-KR" dirty="0"/>
              <a:t>((2,2))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an array of all zeros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is-IS" altLang="ko-KR" dirty="0"/>
              <a:t>)             </a:t>
            </a: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"[[ 0.  0.]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/>
              <a:t>                     </a:t>
            </a: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       [ 0.  0.]]"</a:t>
            </a:r>
            <a:br>
              <a:rPr lang="is-IS" altLang="ko-KR" dirty="0"/>
            </a:b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ones</a:t>
            </a:r>
            <a:r>
              <a:rPr lang="is-IS" altLang="ko-KR" dirty="0"/>
              <a:t>((1,2)) 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an array of all ones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is-IS" altLang="ko-KR" dirty="0"/>
              <a:t>)              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"[[ 1.  1.]]"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1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eye</a:t>
            </a:r>
            <a:r>
              <a:rPr lang="is-IS" altLang="ko-KR" dirty="0"/>
              <a:t>(2)      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a 2x2 identity matrix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is-IS" altLang="ko-KR" dirty="0"/>
              <a:t>)             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"[[ 1.  0.]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/>
              <a:t>                        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     [ 0.  1.]]”</a:t>
            </a:r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random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random</a:t>
            </a:r>
            <a:r>
              <a:rPr lang="is-IS" altLang="ko-KR" dirty="0"/>
              <a:t>((2,2))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an array filled with random values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is-IS" altLang="ko-KR" dirty="0"/>
              <a:t>)                              </a:t>
            </a: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Might print "[[ 0.91940167  0.08143941]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/>
              <a:t>                            </a:t>
            </a: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                   [ 0.68744134  0.87236687]]„</a:t>
            </a:r>
          </a:p>
          <a:p>
            <a:pPr marL="0" indent="0">
              <a:buNone/>
            </a:pPr>
            <a:endParaRPr lang="is-IS" altLang="ko-KR" i="1" dirty="0"/>
          </a:p>
          <a:p>
            <a:pPr marL="0" indent="0">
              <a:buNone/>
            </a:pPr>
            <a:endParaRPr lang="is-I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77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the following rank 2 array with shape (3, 4)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[[ 1  2  3  4]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[ 5  6  7  8]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[ 9 10 11 12]]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([[1,2,3,4], [5,6,7,8], [9,10,11,12]])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Use slicing to pull out the subarray consisting of the first 2 rows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and columns 1 and 2; b is the following array of shape (2, 2):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[[2 3]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[6 7]]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[:2, 1:3]</a:t>
            </a:r>
          </a:p>
        </p:txBody>
      </p:sp>
    </p:spTree>
    <p:extLst>
      <p:ext uri="{BB962C8B-B14F-4D97-AF65-F5344CB8AC3E}">
        <p14:creationId xmlns:p14="http://schemas.microsoft.com/office/powerpoint/2010/main" val="187596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([[1,2,3,4], [5,6,7,8], [9,10,11,12]])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[[2 3]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[6 7]]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[:2, 1:3]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A slice of an array is a view into the same data, so modifying it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will modify the original array.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[0, 1]) 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"2"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[0, 0] = 77   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b[0, 0] is the same piece of data as a[0, 1]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[0, 1]) 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"77"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81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the following rank 2 array with shape (3, 4)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[[ 1  2  3  4]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[ 5  6  7  8]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[ 9 10 11 12]]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([[1,2,3,4], [5,6,7,8], [9,10,11,12]])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row_r1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[1, :]  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Rank 1 view of the second row of a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row_r2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[1:2, :]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Rank 2 view of the second row of a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row_r1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row_r1.shape</a:t>
            </a:r>
            <a:r>
              <a:rPr lang="en-US" altLang="ko-KR" dirty="0"/>
              <a:t>)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"[5 6 7 8] (4,)"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row_r2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row_r2.shape</a:t>
            </a:r>
            <a:r>
              <a:rPr lang="en-US" altLang="ko-KR" dirty="0"/>
              <a:t>)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"[[5 6 7 8]] (1, 4)"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Create the following rank 2 array with shape (3, 4)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[[ 1  2  3  4]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[ 5  6  7  8]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[ 9 10 11 12]]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([[1,2,3,4], [5,6,7,8], [9,10,11,12]])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We can make the same distinction when accessing columns of an array: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col_r1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[:, 1]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col_r2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[:, 1:2]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col_r1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col_r1.shape</a:t>
            </a:r>
            <a:r>
              <a:rPr lang="en-US" altLang="ko-KR" dirty="0"/>
              <a:t>) 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"[ 2  6 10] (3,)"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col_r2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col_r2.shape</a:t>
            </a:r>
            <a:r>
              <a:rPr lang="en-US" altLang="ko-KR" dirty="0"/>
              <a:t>)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"[[ 2]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                          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      [ 6]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                          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      [10]] (3, 1)"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23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([1, 2])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Let numpy choose the datatype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is-IS" altLang="ko-KR" dirty="0"/>
              <a:t>)        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"int64"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br>
              <a:rPr lang="is-IS" altLang="ko-KR" dirty="0"/>
            </a:b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 =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 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([1.0, 2.0])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Let numpy choose the datatype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is-IS" altLang="ko-KR" dirty="0"/>
              <a:t>)            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"float64"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br>
              <a:rPr lang="is-IS" altLang="ko-KR" dirty="0"/>
            </a:b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([1, 2],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is-IS" altLang="ko-KR" dirty="0"/>
              <a:t>=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int64</a:t>
            </a:r>
            <a:r>
              <a:rPr lang="is-IS" altLang="ko-KR" dirty="0"/>
              <a:t>)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Force a particular datatype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is-IS" altLang="ko-KR" dirty="0"/>
              <a:t>)                                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"int64"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Built-In Function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enumerate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enumerate</a:t>
            </a:r>
            <a:r>
              <a:rPr lang="en-US" altLang="ko-KR" dirty="0"/>
              <a:t>(['body', 'foo', 'bar’]):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 body </a:t>
            </a:r>
          </a:p>
          <a:p>
            <a:pPr marL="0" indent="0">
              <a:buNone/>
            </a:pPr>
            <a:r>
              <a:rPr lang="en-US" altLang="ko-KR" dirty="0"/>
              <a:t>1 foo </a:t>
            </a:r>
          </a:p>
          <a:p>
            <a:pPr marL="0" indent="0">
              <a:buNone/>
            </a:pPr>
            <a:r>
              <a:rPr lang="en-US" altLang="ko-KR" dirty="0"/>
              <a:t>2 bar</a:t>
            </a:r>
          </a:p>
        </p:txBody>
      </p:sp>
    </p:spTree>
    <p:extLst>
      <p:ext uri="{BB962C8B-B14F-4D97-AF65-F5344CB8AC3E}">
        <p14:creationId xmlns:p14="http://schemas.microsoft.com/office/powerpoint/2010/main" val="113929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([[1,2],[3,4]],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float64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([[5,6],[7,8]],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float64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[[ 6.0  8.0]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[10.0 12.0]]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+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[[-4.0 -4.0]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[-4.0 -4.0]]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-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subtract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6505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([[1,2],[3,4]],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float64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([[5,6],[7,8]],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float64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[[ 5.0 12.0]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[21.0 32.0]]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multiply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x,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[[ 0.2         0.33333333]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[ 0.42857143  0.5       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/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divide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))</a:t>
            </a:r>
            <a:br>
              <a:rPr lang="en-US" altLang="ko-KR" dirty="0"/>
            </a:b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3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([[1,2],[3,4]])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([[5,6],[7,8]])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([9,10])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([11, 12])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Inner product of vectors; both produce 219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dot</a:t>
            </a:r>
            <a:r>
              <a:rPr lang="en-US" altLang="ko-KR" dirty="0"/>
              <a:t>(w))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dot</a:t>
            </a:r>
            <a:r>
              <a:rPr lang="en-US" altLang="ko-KR" dirty="0"/>
              <a:t>(v, w))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09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([[1,2],[3,4]])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([[5,6],[7,8]])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([9,10])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([11, 12])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Matrix / vector product; both produce the rank 1 array [29 67]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dot</a:t>
            </a:r>
            <a:r>
              <a:rPr lang="en-US" altLang="ko-KR" dirty="0"/>
              <a:t>(v))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dot</a:t>
            </a:r>
            <a:r>
              <a:rPr lang="en-US" altLang="ko-KR" dirty="0"/>
              <a:t>(x, v))</a:t>
            </a:r>
          </a:p>
        </p:txBody>
      </p:sp>
    </p:spTree>
    <p:extLst>
      <p:ext uri="{BB962C8B-B14F-4D97-AF65-F5344CB8AC3E}">
        <p14:creationId xmlns:p14="http://schemas.microsoft.com/office/powerpoint/2010/main" val="192922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([[1,2],[3,4]])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([[5,6],[7,8]])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([9,10])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([11, 12])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Matrix / matrix product; both produce the rank 2 array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[[19 22]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[43 50]]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dot</a:t>
            </a:r>
            <a:r>
              <a:rPr lang="en-US" altLang="ko-KR" dirty="0"/>
              <a:t>(y))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dot</a:t>
            </a:r>
            <a:r>
              <a:rPr lang="en-US" altLang="ko-KR" dirty="0"/>
              <a:t>(x, y))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64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([[1,2],[3,4]])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))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Compute sum of all elements; prints "10"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axis</a:t>
            </a:r>
            <a:r>
              <a:rPr lang="en-US" altLang="ko-KR" dirty="0"/>
              <a:t>=0))  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Compute sum of each column; prints "[4 6]"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axis</a:t>
            </a:r>
            <a:r>
              <a:rPr lang="en-US" altLang="ko-KR" dirty="0"/>
              <a:t>=1))  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Compute sum of each row; prints "[3 7]”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72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br>
              <a:rPr lang="is-IS" altLang="ko-KR" dirty="0"/>
            </a:br>
            <a:endParaRPr lang="is-IS" altLang="ko-KR" dirty="0"/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([[1,2], [3,4]])</a:t>
            </a: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)  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"[[1 2]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         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    [3 4]]"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is-IS" altLang="ko-KR" dirty="0"/>
              <a:t>)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"[[1 3]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            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     [2 4]]„</a:t>
            </a:r>
          </a:p>
          <a:p>
            <a:pPr marL="0" indent="0">
              <a:buNone/>
            </a:pPr>
            <a:br>
              <a:rPr lang="is-IS" altLang="ko-KR" dirty="0"/>
            </a:br>
            <a:endParaRPr lang="is-IS" altLang="ko-KR" dirty="0"/>
          </a:p>
          <a:p>
            <a:pPr marL="0" indent="0">
              <a:buNone/>
            </a:pP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Note that taking the transpose of a rank 1 array does nothing: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([1,2,3])</a:t>
            </a: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is-IS" altLang="ko-KR" dirty="0"/>
              <a:t>)   </a:t>
            </a: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"[1 2 3]"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is-IS" altLang="ko-KR" dirty="0"/>
              <a:t>)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"[1 2 3]"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6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is-IS" altLang="ko-KR" dirty="0"/>
          </a:p>
          <a:p>
            <a:pPr marL="0" indent="0">
              <a:buNone/>
            </a:pP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We will add the vector v to each row of the matrix x,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storing the result in the matrix y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([[1,2,3], [4,5,6], [7,8,9], [10, 11, 12]])</a:t>
            </a:r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is-IS" altLang="ko-KR" dirty="0"/>
              <a:t>.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is-IS" altLang="ko-KR" dirty="0"/>
              <a:t>([1, 0, 1])</a:t>
            </a:r>
          </a:p>
          <a:p>
            <a:pPr marL="0" indent="0">
              <a:buNone/>
            </a:pP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is-IS" altLang="ko-KR" dirty="0"/>
              <a:t> =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is-IS" altLang="ko-KR" dirty="0"/>
              <a:t> +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is-IS" altLang="ko-KR" dirty="0"/>
              <a:t>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Add v to each row of x using broadcasting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is-IS" altLang="ko-KR" dirty="0"/>
              <a:t>(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is-IS" altLang="ko-KR" dirty="0"/>
              <a:t>) 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"[[ 2  2  4]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       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      [ 5  5  7]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       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      [ 8  8 10]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s-I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       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is-I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            [11 11 13]]"</a:t>
            </a:r>
            <a:endParaRPr lang="is-I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57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If the arrays do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altLang="ko-KR" dirty="0"/>
              <a:t> have the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same rank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prepend</a:t>
            </a:r>
            <a:r>
              <a:rPr lang="en-US" altLang="ko-KR" dirty="0"/>
              <a:t> the shape of the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lower rank array </a:t>
            </a:r>
            <a:r>
              <a:rPr lang="en-US" altLang="ko-KR" dirty="0"/>
              <a:t>with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s until both shapes have the same length.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The two arrays are said to be </a:t>
            </a:r>
            <a:r>
              <a:rPr lang="en-US" altLang="ko-KR" i="1" dirty="0">
                <a:solidFill>
                  <a:srgbClr val="FF0000"/>
                </a:solidFill>
              </a:rPr>
              <a:t>compatible</a:t>
            </a:r>
            <a:r>
              <a:rPr lang="en-US" altLang="ko-KR" dirty="0"/>
              <a:t> in a dimension if they have the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same size </a:t>
            </a:r>
            <a:r>
              <a:rPr lang="en-US" altLang="ko-KR" dirty="0"/>
              <a:t>in the dimension, or if one of the arrays has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size 1</a:t>
            </a:r>
            <a:r>
              <a:rPr lang="en-US" altLang="ko-KR" dirty="0"/>
              <a:t> in that dimension.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The arrays can be </a:t>
            </a:r>
            <a:r>
              <a:rPr lang="en-US" altLang="ko-KR" dirty="0">
                <a:solidFill>
                  <a:srgbClr val="FF0000"/>
                </a:solidFill>
              </a:rPr>
              <a:t>broadcast</a:t>
            </a:r>
            <a:r>
              <a:rPr lang="en-US" altLang="ko-KR" dirty="0"/>
              <a:t> together if they are</a:t>
            </a:r>
            <a:r>
              <a:rPr lang="en-US" altLang="ko-KR" dirty="0">
                <a:solidFill>
                  <a:srgbClr val="FF0000"/>
                </a:solidFill>
              </a:rPr>
              <a:t> compatible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 all dimensions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In any dimension where one array had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size 1</a:t>
            </a:r>
            <a:r>
              <a:rPr lang="en-US" altLang="ko-KR" dirty="0"/>
              <a:t> and the other array had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size greater than 1</a:t>
            </a:r>
            <a:r>
              <a:rPr lang="en-US" altLang="ko-KR" dirty="0"/>
              <a:t>, the first array behaves as if it were </a:t>
            </a:r>
            <a:r>
              <a:rPr lang="en-US" altLang="ko-KR" dirty="0">
                <a:solidFill>
                  <a:srgbClr val="FF0000"/>
                </a:solidFill>
              </a:rPr>
              <a:t>copied</a:t>
            </a:r>
            <a:r>
              <a:rPr lang="en-US" altLang="ko-KR" dirty="0"/>
              <a:t> along that dimension</a:t>
            </a:r>
          </a:p>
        </p:txBody>
      </p:sp>
    </p:spTree>
    <p:extLst>
      <p:ext uri="{BB962C8B-B14F-4D97-AF65-F5344CB8AC3E}">
        <p14:creationId xmlns:p14="http://schemas.microsoft.com/office/powerpoint/2010/main" val="16629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Compute outer product of vectors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([1,2,3])   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v has shape (3,)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([4,5])  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 has shape (2,)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To compute an outer product, we first reshape v to be a column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vector of shape (3, 1); we can then broadcast it against w to yield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an output of shape (3, 2), which is the outer product of v and w: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[[ 4  5]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[ 8 10]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[12 15]]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reshape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/>
              <a:t>, (3, 1))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37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Built-In Function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lambda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t-BR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pt-BR" altLang="ko-KR" dirty="0"/>
              <a:t> = </a:t>
            </a:r>
            <a:r>
              <a:rPr lang="pt-BR" altLang="ko-KR" dirty="0">
                <a:solidFill>
                  <a:schemeClr val="accent4">
                    <a:lumMod val="75000"/>
                  </a:schemeClr>
                </a:solidFill>
              </a:rPr>
              <a:t>lambda</a:t>
            </a:r>
            <a:r>
              <a:rPr lang="pt-BR" altLang="ko-KR" dirty="0"/>
              <a:t> a, b: a+b </a:t>
            </a:r>
          </a:p>
          <a:p>
            <a:pPr marL="0" indent="0">
              <a:buNone/>
            </a:pPr>
            <a:r>
              <a:rPr lang="pt-BR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pt-BR" altLang="ko-KR" dirty="0"/>
              <a:t>(</a:t>
            </a:r>
            <a:r>
              <a:rPr lang="pt-BR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pt-BR" altLang="ko-KR" dirty="0"/>
              <a:t>(3,4)) </a:t>
            </a:r>
            <a:r>
              <a:rPr lang="pt-BR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endParaRPr lang="pt-BR" altLang="ko-KR" dirty="0"/>
          </a:p>
          <a:p>
            <a:pPr marL="0" indent="0">
              <a:buNone/>
            </a:pPr>
            <a:endParaRPr lang="pt-BR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(a, b):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 err="1"/>
              <a:t>a+b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4958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([1,2,3])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v has shape (3,)</a:t>
            </a:r>
            <a:b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Add a vector to each row of a matrix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([[1,2,3], [4,5,6]])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x has shape (2, 3) and v has shape (3,) so they broadcast to (2, 3),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giving the following matrix: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[[2 4 6]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[5 7 9]]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77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([4,5])  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 has shape (2,)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([[1,2,3], [4,5,6]])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[[ 5  6  7]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[ 9 10 11]]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).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Another solution is to reshape w to be a column vector of shape (2, 1);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we can then broadcast it directly against x to produce the same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output.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+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reshape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altLang="ko-KR" dirty="0"/>
              <a:t>, (2, 1)))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94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US" altLang="ko-KR" dirty="0"/>
              <a:t>([[1,2,3], [4,5,6]])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Multiply a matrix by a constant: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x has shape (2, 3). </a:t>
            </a:r>
            <a:r>
              <a:rPr lang="en-US" altLang="ko-KR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treats scalars as arrays of shape ();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these can be broadcast together to shape (2, 3), producing the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following array: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[[ 2  4  6]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  [ 8 10 12]]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* 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8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Scipy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scipy.misc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imread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imsave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imresize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Read an JPEG image into a </a:t>
            </a:r>
            <a:r>
              <a:rPr lang="en-US" altLang="ko-KR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array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imread</a:t>
            </a:r>
            <a:r>
              <a:rPr lang="en-US" altLang="ko-KR" dirty="0"/>
              <a:t>('assets/</a:t>
            </a:r>
            <a:r>
              <a:rPr lang="en-US" altLang="ko-KR" dirty="0" err="1"/>
              <a:t>cat.jpg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dtype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shape</a:t>
            </a:r>
            <a:r>
              <a:rPr lang="en-US" altLang="ko-KR" dirty="0"/>
              <a:t>)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Prints "uint8 (400, 248, 3)"</a:t>
            </a:r>
            <a:b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</a:t>
            </a:r>
            <a:r>
              <a:rPr lang="en-US" altLang="ko-KR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broadcasting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img_tinted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altLang="ko-KR" dirty="0"/>
              <a:t> * [1, 0.95, 0.9]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Resize the tinted image to be 300 by 300 pixels.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img_tinted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imresize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img_tinted</a:t>
            </a:r>
            <a:r>
              <a:rPr lang="en-US" altLang="ko-KR" dirty="0"/>
              <a:t>, (300, 300))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Write the tinted image back to disk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imsave</a:t>
            </a:r>
            <a:r>
              <a:rPr lang="en-US" altLang="ko-KR" dirty="0"/>
              <a:t>('assets/</a:t>
            </a:r>
            <a:r>
              <a:rPr lang="en-US" altLang="ko-KR" dirty="0" err="1"/>
              <a:t>cat_tinted.jpg</a:t>
            </a:r>
            <a:r>
              <a:rPr lang="en-US" altLang="ko-KR" dirty="0"/>
              <a:t>',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img_tinted</a:t>
            </a:r>
            <a:r>
              <a:rPr lang="en-US" altLang="ko-KR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07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Scipy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29" y="1690688"/>
            <a:ext cx="2652553" cy="427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779486"/>
            <a:ext cx="318951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97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matplotlib.pyplot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as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Compute the x and y coordinates for points on a sine curve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arange</a:t>
            </a:r>
            <a:r>
              <a:rPr lang="en-US" altLang="ko-KR" dirty="0"/>
              <a:t>(0, 3 </a:t>
            </a:r>
            <a:r>
              <a:rPr lang="en-US" altLang="ko-KR" b="1" dirty="0"/>
              <a:t>*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en-US" altLang="ko-KR" dirty="0"/>
              <a:t>, 0.1)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altLang="ko-KR" dirty="0"/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sin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Plot the points using </a:t>
            </a:r>
            <a:r>
              <a:rPr lang="en-US" altLang="ko-KR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matplotlib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plot</a:t>
            </a:r>
            <a:r>
              <a:rPr lang="en-US" altLang="ko-KR" dirty="0"/>
              <a:t>(x, y)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show</a:t>
            </a:r>
            <a:r>
              <a:rPr lang="en-US" altLang="ko-KR" dirty="0"/>
              <a:t>() 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You must call </a:t>
            </a:r>
            <a:r>
              <a:rPr lang="en-US" altLang="ko-KR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plt.show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to make graphics appear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780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06" y="1983015"/>
            <a:ext cx="6258988" cy="42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0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matplotlib.pyplot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as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arange</a:t>
            </a:r>
            <a:r>
              <a:rPr lang="en-US" altLang="ko-KR" dirty="0"/>
              <a:t>(0, 3 </a:t>
            </a:r>
            <a:r>
              <a:rPr lang="en-US" altLang="ko-KR" b="1" dirty="0"/>
              <a:t>*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en-US" altLang="ko-KR" dirty="0"/>
              <a:t>, 0.1)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y_sin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sin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y_cos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cos</a:t>
            </a:r>
            <a:r>
              <a:rPr lang="en-US" altLang="ko-KR" dirty="0"/>
              <a:t>(x)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Plot the points using </a:t>
            </a:r>
            <a:r>
              <a:rPr lang="en-US" altLang="ko-KR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matplotlib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plot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y_sin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plot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y_cos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xlabel</a:t>
            </a:r>
            <a:r>
              <a:rPr lang="en-US" altLang="ko-KR" dirty="0"/>
              <a:t>('x axis label')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ylabel</a:t>
            </a:r>
            <a:r>
              <a:rPr lang="en-US" altLang="ko-KR" dirty="0"/>
              <a:t>('y axis label')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title</a:t>
            </a:r>
            <a:r>
              <a:rPr lang="en-US" altLang="ko-KR" dirty="0"/>
              <a:t>('Sine and Cosine')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legend</a:t>
            </a:r>
            <a:r>
              <a:rPr lang="en-US" altLang="ko-KR" dirty="0"/>
              <a:t>(['Sine', 'Cosine'])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show</a:t>
            </a:r>
            <a:r>
              <a:rPr lang="en-US" altLang="ko-KR" dirty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892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21" y="1824264"/>
            <a:ext cx="6166757" cy="43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3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matplotlib.pyplot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as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Compute the x and y coordinates for points on sine and cosine curves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ko-KR" dirty="0"/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arange</a:t>
            </a:r>
            <a:r>
              <a:rPr lang="en-US" altLang="ko-KR" dirty="0"/>
              <a:t>(0, 3 </a:t>
            </a:r>
            <a:r>
              <a:rPr lang="en-US" altLang="ko-KR" b="1" dirty="0"/>
              <a:t>*</a:t>
            </a:r>
            <a:r>
              <a:rPr lang="en-US" altLang="ko-KR" dirty="0"/>
              <a:t> </a:t>
            </a:r>
            <a:r>
              <a:rPr lang="en-US" altLang="ko-KR" dirty="0" err="1"/>
              <a:t>np</a:t>
            </a:r>
            <a:r>
              <a:rPr lang="en-US" altLang="ko-KR" b="1" dirty="0" err="1"/>
              <a:t>.</a:t>
            </a:r>
            <a:r>
              <a:rPr lang="en-US" altLang="ko-KR" dirty="0" err="1"/>
              <a:t>pi</a:t>
            </a:r>
            <a:r>
              <a:rPr lang="en-US" altLang="ko-KR" dirty="0"/>
              <a:t>, 0.1)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y_sin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sin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y_cos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cos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Set up a subplot grid that has height 2 and width 1,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set the first such subplot as active.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subplot</a:t>
            </a:r>
            <a:r>
              <a:rPr lang="en-US" altLang="ko-KR" dirty="0"/>
              <a:t>(2, 1, 1)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Make the first plot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plot</a:t>
            </a:r>
            <a:r>
              <a:rPr lang="en-US" altLang="ko-KR" dirty="0"/>
              <a:t>(x, </a:t>
            </a:r>
            <a:r>
              <a:rPr lang="en-US" altLang="ko-KR" dirty="0" err="1"/>
              <a:t>y_sin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title</a:t>
            </a:r>
            <a:r>
              <a:rPr lang="en-US" altLang="ko-KR" dirty="0"/>
              <a:t>('Sine')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6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Built-In Function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lambda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t-BR" altLang="ko-KR" dirty="0">
                <a:solidFill>
                  <a:schemeClr val="accent2">
                    <a:lumMod val="50000"/>
                  </a:schemeClr>
                </a:solidFill>
              </a:rPr>
              <a:t>myList</a:t>
            </a:r>
            <a:r>
              <a:rPr lang="pt-BR" altLang="ko-KR" dirty="0"/>
              <a:t> = [</a:t>
            </a:r>
            <a:r>
              <a:rPr lang="pt-BR" altLang="ko-KR" dirty="0">
                <a:solidFill>
                  <a:schemeClr val="accent4">
                    <a:lumMod val="75000"/>
                  </a:schemeClr>
                </a:solidFill>
              </a:rPr>
              <a:t>lambda</a:t>
            </a:r>
            <a:r>
              <a:rPr lang="pt-BR" altLang="ko-KR" dirty="0"/>
              <a:t> a,b:a+b, </a:t>
            </a:r>
            <a:r>
              <a:rPr lang="pt-BR" altLang="ko-KR" dirty="0">
                <a:solidFill>
                  <a:schemeClr val="accent4">
                    <a:lumMod val="75000"/>
                  </a:schemeClr>
                </a:solidFill>
              </a:rPr>
              <a:t>lambda</a:t>
            </a:r>
            <a:r>
              <a:rPr lang="pt-BR" altLang="ko-KR" dirty="0"/>
              <a:t> a,b:a*b]</a:t>
            </a:r>
          </a:p>
          <a:p>
            <a:pPr marL="0" indent="0">
              <a:buNone/>
            </a:pPr>
            <a:endParaRPr lang="pt-BR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myList</a:t>
            </a:r>
            <a:r>
              <a:rPr lang="en-US" altLang="ko-KR" dirty="0"/>
              <a:t>[0](3,4))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  <a:endParaRPr lang="pt-BR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myList</a:t>
            </a:r>
            <a:r>
              <a:rPr lang="en-US" altLang="ko-KR" dirty="0"/>
              <a:t>[1](3,4))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128064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Continued..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Set the second subplot as active, and make the second plot.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subplot</a:t>
            </a:r>
            <a:r>
              <a:rPr lang="en-US" altLang="ko-KR" dirty="0"/>
              <a:t>(2, 1, 2)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plot</a:t>
            </a:r>
            <a:r>
              <a:rPr lang="en-US" altLang="ko-KR" dirty="0"/>
              <a:t>(x, </a:t>
            </a:r>
            <a:r>
              <a:rPr lang="en-US" altLang="ko-KR" dirty="0" err="1"/>
              <a:t>y_cos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title</a:t>
            </a:r>
            <a:r>
              <a:rPr lang="en-US" altLang="ko-KR" dirty="0"/>
              <a:t>('Cosine')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Show the figure.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show</a:t>
            </a:r>
            <a:r>
              <a:rPr lang="en-US" altLang="ko-KR" dirty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30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3" y="1854200"/>
            <a:ext cx="6006193" cy="41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4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s-I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is-IS" altLang="ko-KR" dirty="0"/>
              <a:t>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is-IS" altLang="ko-KR" dirty="0"/>
              <a:t> as </a:t>
            </a:r>
            <a:r>
              <a:rPr lang="is-I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scipy.misc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imread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imresize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matplotlib.pyplot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as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altLang="ko-KR" dirty="0"/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imread</a:t>
            </a:r>
            <a:r>
              <a:rPr lang="en-US" altLang="ko-KR" dirty="0"/>
              <a:t>('assets/</a:t>
            </a:r>
            <a:r>
              <a:rPr lang="en-US" altLang="ko-KR" dirty="0" err="1"/>
              <a:t>cat.jpg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img_tinted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altLang="ko-KR" dirty="0"/>
              <a:t> </a:t>
            </a:r>
            <a:r>
              <a:rPr lang="en-US" altLang="ko-KR" b="1" dirty="0"/>
              <a:t>*</a:t>
            </a:r>
            <a:r>
              <a:rPr lang="en-US" altLang="ko-KR" dirty="0"/>
              <a:t> [1, 0.95, 0.9]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subplot</a:t>
            </a:r>
            <a:r>
              <a:rPr lang="en-US" altLang="ko-KR" dirty="0"/>
              <a:t>(1, 2, 1)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imshow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Show the tinted image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subplot</a:t>
            </a:r>
            <a:r>
              <a:rPr lang="en-US" altLang="ko-KR" dirty="0"/>
              <a:t>(1, 2, 2)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imshow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r>
              <a:rPr lang="en-US" altLang="ko-KR" b="1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uint8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img_tinted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plt</a:t>
            </a:r>
            <a:r>
              <a:rPr lang="en-US" altLang="ko-KR" b="1" dirty="0" err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show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634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Matplotlib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89" y="1836057"/>
            <a:ext cx="5984422" cy="42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2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Additional Python Image Library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Pillow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http://pillow.readthedocs.io/en/4.2.x/reference/Image.html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Try some examples! (Image open, rotate, display..)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OpenCV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http://docs.opencv.org/3.0-beta/doc/py_tutorials/py_tutorials.html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Try some advanced examples! (RGB to BGR conversion, face detection..)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202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5190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b="1" dirty="0">
                <a:solidFill>
                  <a:schemeClr val="accent4"/>
                </a:solidFill>
              </a:rPr>
              <a:t>Question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Built-In Function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list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("python"))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//['p', 'y', 't', 'h', 'o', 'n’]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((1,2,3)))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//[1, 2, 3]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140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Built-In Function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range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dirty="0"/>
              <a:t>(5)))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[0, 1, 2, 3, 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dirty="0"/>
              <a:t>(5, 10)))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[5, 6, 7, 8,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dirty="0"/>
              <a:t>(1, 10, 2)))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3, 5, 7, 9]</a:t>
            </a:r>
          </a:p>
        </p:txBody>
      </p:sp>
    </p:spTree>
    <p:extLst>
      <p:ext uri="{BB962C8B-B14F-4D97-AF65-F5344CB8AC3E}">
        <p14:creationId xmlns:p14="http://schemas.microsoft.com/office/powerpoint/2010/main" val="209793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Built-In Function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zip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zip</a:t>
            </a:r>
            <a:r>
              <a:rPr lang="en-US" altLang="ko-KR" dirty="0"/>
              <a:t>([1, 2, 3], [4, 5, 6])))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[(1, 4), (2, 5), (3, 6)]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zip</a:t>
            </a:r>
            <a:r>
              <a:rPr lang="en-US" altLang="ko-KR" dirty="0"/>
              <a:t>([1, 2, 3], [4, 5, 6], [7, 8, 9])))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[(1, 4, 7), (2, 5, 8), (3, 6, 9)]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zip</a:t>
            </a:r>
            <a:r>
              <a:rPr lang="en-US" altLang="ko-KR" dirty="0"/>
              <a:t>("</a:t>
            </a:r>
            <a:r>
              <a:rPr lang="en-US" altLang="ko-KR" dirty="0" err="1"/>
              <a:t>abc</a:t>
            </a:r>
            <a:r>
              <a:rPr lang="en-US" altLang="ko-KR" dirty="0"/>
              <a:t>", "def")))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[('a', 'd'), ('b', 'e'), ('c', 'f')]</a:t>
            </a:r>
          </a:p>
        </p:txBody>
      </p:sp>
    </p:spTree>
    <p:extLst>
      <p:ext uri="{BB962C8B-B14F-4D97-AF65-F5344CB8AC3E}">
        <p14:creationId xmlns:p14="http://schemas.microsoft.com/office/powerpoint/2010/main" val="200051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Module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sv-SE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sv-SE" altLang="ko-KR" dirty="0"/>
              <a:t> </a:t>
            </a:r>
            <a:r>
              <a:rPr lang="sv-SE" altLang="ko-KR" dirty="0">
                <a:solidFill>
                  <a:schemeClr val="accent4">
                    <a:lumMod val="75000"/>
                  </a:schemeClr>
                </a:solidFill>
              </a:rPr>
              <a:t>random </a:t>
            </a:r>
          </a:p>
          <a:p>
            <a:pPr marL="0" indent="0">
              <a:buNone/>
            </a:pPr>
            <a:r>
              <a:rPr lang="sv-SE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sv-SE" altLang="ko-KR" dirty="0"/>
              <a:t>(</a:t>
            </a:r>
            <a:r>
              <a:rPr lang="sv-SE" altLang="ko-KR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sv-SE" altLang="ko-KR" dirty="0"/>
              <a:t>.</a:t>
            </a:r>
            <a:r>
              <a:rPr lang="sv-SE" altLang="ko-KR" dirty="0">
                <a:solidFill>
                  <a:schemeClr val="accent2">
                    <a:lumMod val="50000"/>
                  </a:schemeClr>
                </a:solidFill>
              </a:rPr>
              <a:t>random</a:t>
            </a:r>
            <a:r>
              <a:rPr lang="sv-SE" altLang="ko-KR" dirty="0"/>
              <a:t>()) </a:t>
            </a:r>
            <a:r>
              <a:rPr lang="sv-SE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0.53840103305098674</a:t>
            </a:r>
          </a:p>
          <a:p>
            <a:pPr marL="0" indent="0">
              <a:buNone/>
            </a:pPr>
            <a:endParaRPr lang="sv-SE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randint</a:t>
            </a:r>
            <a:r>
              <a:rPr lang="en-US" altLang="ko-KR" dirty="0"/>
              <a:t>(1, 10))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randint</a:t>
            </a:r>
            <a:r>
              <a:rPr lang="en-US" altLang="ko-KR" dirty="0"/>
              <a:t>(1, 55))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43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40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Python Advanced – Module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 random_pop.py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random</a:t>
            </a:r>
            <a:r>
              <a:rPr lang="en-US" altLang="ko-KR" dirty="0" err="1"/>
              <a:t>_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pop</a:t>
            </a:r>
            <a:r>
              <a:rPr lang="en-US" altLang="ko-KR" dirty="0"/>
              <a:t>(data):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randint</a:t>
            </a:r>
            <a:r>
              <a:rPr lang="en-US" altLang="ko-KR" dirty="0"/>
              <a:t>(0,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len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)-1)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pop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ko-KR" dirty="0"/>
              <a:t>__ == "__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US" altLang="ko-KR" dirty="0"/>
              <a:t>__":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 = [1, 2, 3, 4, 5]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random_pop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))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?</a:t>
            </a:r>
          </a:p>
        </p:txBody>
      </p:sp>
    </p:spTree>
    <p:extLst>
      <p:ext uri="{BB962C8B-B14F-4D97-AF65-F5344CB8AC3E}">
        <p14:creationId xmlns:p14="http://schemas.microsoft.com/office/powerpoint/2010/main" val="214919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1062</Words>
  <Application>Microsoft Office PowerPoint</Application>
  <PresentationFormat>와이드스크린</PresentationFormat>
  <Paragraphs>453</Paragraphs>
  <Slides>45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배달의민족 도현</vt:lpstr>
      <vt:lpstr>Arial</vt:lpstr>
      <vt:lpstr>Office 테마</vt:lpstr>
      <vt:lpstr> Lecture 3 Python Advanced</vt:lpstr>
      <vt:lpstr>Python Advanced – Built-In Function</vt:lpstr>
      <vt:lpstr>Python Advanced – Built-In Function</vt:lpstr>
      <vt:lpstr>Python Advanced – Built-In Function</vt:lpstr>
      <vt:lpstr>Python Advanced – Built-In Function</vt:lpstr>
      <vt:lpstr>Python Advanced – Built-In Function</vt:lpstr>
      <vt:lpstr>Python Advanced – Built-In Function</vt:lpstr>
      <vt:lpstr>Python Advanced – Module</vt:lpstr>
      <vt:lpstr>Python Advanced – Module</vt:lpstr>
      <vt:lpstr>Python Advanced – Module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Scipy</vt:lpstr>
      <vt:lpstr>Scipy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Additional Python Image Library</vt:lpstr>
      <vt:lpstr>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강재윤</dc:creator>
  <cp:lastModifiedBy>ccswwf</cp:lastModifiedBy>
  <cp:revision>133</cp:revision>
  <dcterms:created xsi:type="dcterms:W3CDTF">2016-09-17T16:15:38Z</dcterms:created>
  <dcterms:modified xsi:type="dcterms:W3CDTF">2017-10-06T02:43:49Z</dcterms:modified>
</cp:coreProperties>
</file>