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12/12/2021</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710878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12/12/2021</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4446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12/12/2021</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36709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12/12/2021</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896327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12/12/2021</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6670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12/12/2021</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05485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12/12/2021</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10139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12/12/2021</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88242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12/12/2021</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452503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12/12/2021</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802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12/12/2021</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839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12/12/2021</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397191"/>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2" r:id="rId6"/>
    <p:sldLayoutId id="2147483748" r:id="rId7"/>
    <p:sldLayoutId id="2147483749" r:id="rId8"/>
    <p:sldLayoutId id="2147483750" r:id="rId9"/>
    <p:sldLayoutId id="2147483751" r:id="rId10"/>
    <p:sldLayoutId id="214748375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utorialspoint.com/sdlc/sdlc_agile_model.htm" TargetMode="External"/><Relationship Id="rId2" Type="http://schemas.openxmlformats.org/officeDocument/2006/relationships/hyperlink" Target="http://testingcycles.com/agile-development-in-sdl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98C10BD4-F3F8-4089-8DB0-71FB15FD9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8F0094-5C9A-40FD-A7B1-71F76C474AF7}"/>
              </a:ext>
            </a:extLst>
          </p:cNvPr>
          <p:cNvSpPr>
            <a:spLocks noGrp="1"/>
          </p:cNvSpPr>
          <p:nvPr>
            <p:ph type="ctrTitle"/>
          </p:nvPr>
        </p:nvSpPr>
        <p:spPr>
          <a:xfrm>
            <a:off x="828074" y="1176617"/>
            <a:ext cx="4949719" cy="2432203"/>
          </a:xfrm>
        </p:spPr>
        <p:txBody>
          <a:bodyPr anchor="b">
            <a:normAutofit/>
          </a:bodyPr>
          <a:lstStyle/>
          <a:p>
            <a:r>
              <a:rPr lang="en-US" dirty="0"/>
              <a:t>Introduction to Scrum-Agile Development</a:t>
            </a:r>
          </a:p>
        </p:txBody>
      </p:sp>
      <p:sp>
        <p:nvSpPr>
          <p:cNvPr id="3" name="Subtitle 2">
            <a:extLst>
              <a:ext uri="{FF2B5EF4-FFF2-40B4-BE49-F238E27FC236}">
                <a16:creationId xmlns:a16="http://schemas.microsoft.com/office/drawing/2014/main" id="{7538852B-BA2D-4C7A-995B-528C6FBA3E0E}"/>
              </a:ext>
            </a:extLst>
          </p:cNvPr>
          <p:cNvSpPr>
            <a:spLocks noGrp="1"/>
          </p:cNvSpPr>
          <p:nvPr>
            <p:ph type="subTitle" idx="1"/>
          </p:nvPr>
        </p:nvSpPr>
        <p:spPr>
          <a:xfrm>
            <a:off x="1529739" y="5084857"/>
            <a:ext cx="3847365" cy="1024942"/>
          </a:xfrm>
        </p:spPr>
        <p:txBody>
          <a:bodyPr anchor="b">
            <a:normAutofit/>
          </a:bodyPr>
          <a:lstStyle/>
          <a:p>
            <a:pPr>
              <a:lnSpc>
                <a:spcPct val="110000"/>
              </a:lnSpc>
            </a:pPr>
            <a:r>
              <a:rPr lang="en-US" sz="1500"/>
              <a:t>SNHU CS210 – Software Development Lifecycle</a:t>
            </a:r>
          </a:p>
          <a:p>
            <a:pPr>
              <a:lnSpc>
                <a:spcPct val="110000"/>
              </a:lnSpc>
            </a:pPr>
            <a:r>
              <a:rPr lang="en-US" sz="1500"/>
              <a:t>Craig O’Loughlin</a:t>
            </a:r>
          </a:p>
        </p:txBody>
      </p:sp>
      <p:cxnSp>
        <p:nvCxnSpPr>
          <p:cNvPr id="28" name="Straight Connector 22">
            <a:extLst>
              <a:ext uri="{FF2B5EF4-FFF2-40B4-BE49-F238E27FC236}">
                <a16:creationId xmlns:a16="http://schemas.microsoft.com/office/drawing/2014/main" id="{76A5D06F-DF26-4A88-BF73-C1B592E66D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1995" y="3924728"/>
            <a:ext cx="0" cy="2115714"/>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5C6FF62-C108-4FB8-BBE5-3B3ADEDA671B}"/>
              </a:ext>
            </a:extLst>
          </p:cNvPr>
          <p:cNvPicPr>
            <a:picLocks noChangeAspect="1"/>
          </p:cNvPicPr>
          <p:nvPr/>
        </p:nvPicPr>
        <p:blipFill>
          <a:blip r:embed="rId2"/>
          <a:stretch>
            <a:fillRect/>
          </a:stretch>
        </p:blipFill>
        <p:spPr>
          <a:xfrm>
            <a:off x="5472419" y="1566583"/>
            <a:ext cx="6096000" cy="4114800"/>
          </a:xfrm>
          <a:prstGeom prst="rect">
            <a:avLst/>
          </a:prstGeom>
        </p:spPr>
      </p:pic>
      <p:sp>
        <p:nvSpPr>
          <p:cNvPr id="6" name="TextBox 5">
            <a:extLst>
              <a:ext uri="{FF2B5EF4-FFF2-40B4-BE49-F238E27FC236}">
                <a16:creationId xmlns:a16="http://schemas.microsoft.com/office/drawing/2014/main" id="{57DCE923-D932-4736-9859-21AB579651AB}"/>
              </a:ext>
            </a:extLst>
          </p:cNvPr>
          <p:cNvSpPr txBox="1"/>
          <p:nvPr/>
        </p:nvSpPr>
        <p:spPr>
          <a:xfrm>
            <a:off x="9630805" y="5681383"/>
            <a:ext cx="2058577" cy="246221"/>
          </a:xfrm>
          <a:prstGeom prst="rect">
            <a:avLst/>
          </a:prstGeom>
          <a:noFill/>
        </p:spPr>
        <p:txBody>
          <a:bodyPr wrap="none" rtlCol="0">
            <a:spAutoFit/>
          </a:bodyPr>
          <a:lstStyle/>
          <a:p>
            <a:r>
              <a:rPr lang="en-US" sz="1000" dirty="0"/>
              <a:t>photo credit Wikimedia Commons</a:t>
            </a:r>
          </a:p>
        </p:txBody>
      </p:sp>
    </p:spTree>
    <p:extLst>
      <p:ext uri="{BB962C8B-B14F-4D97-AF65-F5344CB8AC3E}">
        <p14:creationId xmlns:p14="http://schemas.microsoft.com/office/powerpoint/2010/main" val="274033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3B39-7125-4544-A230-DBF08B41B2C5}"/>
              </a:ext>
            </a:extLst>
          </p:cNvPr>
          <p:cNvSpPr>
            <a:spLocks noGrp="1"/>
          </p:cNvSpPr>
          <p:nvPr>
            <p:ph type="title"/>
          </p:nvPr>
        </p:nvSpPr>
        <p:spPr/>
        <p:txBody>
          <a:bodyPr/>
          <a:lstStyle/>
          <a:p>
            <a:r>
              <a:rPr lang="en-US" dirty="0"/>
              <a:t>What is Scrum-Agile?</a:t>
            </a:r>
          </a:p>
        </p:txBody>
      </p:sp>
      <p:sp>
        <p:nvSpPr>
          <p:cNvPr id="3" name="Content Placeholder 2">
            <a:extLst>
              <a:ext uri="{FF2B5EF4-FFF2-40B4-BE49-F238E27FC236}">
                <a16:creationId xmlns:a16="http://schemas.microsoft.com/office/drawing/2014/main" id="{13610F84-883F-4185-9EC5-EB00324F91CE}"/>
              </a:ext>
            </a:extLst>
          </p:cNvPr>
          <p:cNvSpPr>
            <a:spLocks noGrp="1"/>
          </p:cNvSpPr>
          <p:nvPr>
            <p:ph idx="1"/>
          </p:nvPr>
        </p:nvSpPr>
        <p:spPr/>
        <p:txBody>
          <a:bodyPr>
            <a:normAutofit fontScale="92500" lnSpcReduction="20000"/>
          </a:bodyPr>
          <a:lstStyle/>
          <a:p>
            <a:r>
              <a:rPr lang="en-US" dirty="0"/>
              <a:t>Process model which focuses on adaptability and customer satisfaction </a:t>
            </a:r>
            <a:r>
              <a:rPr lang="en-US" sz="1300" dirty="0"/>
              <a:t>(</a:t>
            </a:r>
            <a:r>
              <a:rPr lang="en-US" sz="1300" dirty="0" err="1"/>
              <a:t>tutorialspoint</a:t>
            </a:r>
            <a:r>
              <a:rPr lang="en-US" sz="1300" dirty="0"/>
              <a:t>, 2021)</a:t>
            </a:r>
          </a:p>
          <a:p>
            <a:pPr marL="788670" lvl="2" indent="-285750"/>
            <a:r>
              <a:rPr lang="en-US" i="1" dirty="0"/>
              <a:t>Many projects have changing or hard to define requirements</a:t>
            </a:r>
          </a:p>
          <a:p>
            <a:pPr marL="788670" lvl="2" indent="-285750"/>
            <a:r>
              <a:rPr lang="en-US" i="1" dirty="0"/>
              <a:t>Customer requirements tend to change or are also similarly difficult to define</a:t>
            </a:r>
          </a:p>
          <a:p>
            <a:r>
              <a:rPr lang="en-US" dirty="0"/>
              <a:t>Project development is iterative and incremental</a:t>
            </a:r>
          </a:p>
          <a:p>
            <a:pPr marL="788670" lvl="2" indent="-285750"/>
            <a:r>
              <a:rPr lang="en-US" i="1" dirty="0"/>
              <a:t>“Sprint” cycles lasting 1 – 3 weeks</a:t>
            </a:r>
          </a:p>
          <a:p>
            <a:r>
              <a:rPr lang="en-US" dirty="0"/>
              <a:t>Working version of the product is displayed at the end of each cycle</a:t>
            </a:r>
          </a:p>
          <a:p>
            <a:pPr marL="788670" lvl="2" indent="-285750"/>
            <a:r>
              <a:rPr lang="en-US" i="1" dirty="0"/>
              <a:t>Customer and other stakeholders can add input</a:t>
            </a:r>
          </a:p>
          <a:p>
            <a:pPr marL="788670" lvl="2" indent="-285750"/>
            <a:r>
              <a:rPr lang="en-US" i="1" dirty="0"/>
              <a:t>Requirements can be updated as project continues	</a:t>
            </a:r>
          </a:p>
          <a:p>
            <a:r>
              <a:rPr lang="en-US" dirty="0"/>
              <a:t>Scrum is added as a project framework</a:t>
            </a:r>
          </a:p>
          <a:p>
            <a:pPr marL="788670" lvl="2" indent="-285750"/>
            <a:r>
              <a:rPr lang="en-US" i="1" dirty="0"/>
              <a:t>Provides tools for communication and collaboration such as daily scrum meeting</a:t>
            </a:r>
          </a:p>
          <a:p>
            <a:pPr lvl="2" indent="0">
              <a:buNone/>
            </a:pPr>
            <a:r>
              <a:rPr lang="en-US" dirty="0"/>
              <a:t>	</a:t>
            </a:r>
          </a:p>
          <a:p>
            <a:endParaRPr lang="en-US" dirty="0"/>
          </a:p>
          <a:p>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137542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A6257-54FA-483B-B8DF-1B6F2F595596}"/>
              </a:ext>
            </a:extLst>
          </p:cNvPr>
          <p:cNvSpPr>
            <a:spLocks noGrp="1"/>
          </p:cNvSpPr>
          <p:nvPr>
            <p:ph type="title"/>
          </p:nvPr>
        </p:nvSpPr>
        <p:spPr/>
        <p:txBody>
          <a:bodyPr>
            <a:normAutofit/>
          </a:bodyPr>
          <a:lstStyle/>
          <a:p>
            <a:r>
              <a:rPr lang="en-US" dirty="0"/>
              <a:t>Individual Roles in an Agile Team </a:t>
            </a:r>
            <a:r>
              <a:rPr lang="en-US" sz="1300" dirty="0"/>
              <a:t>(Cobb, 2015)</a:t>
            </a:r>
          </a:p>
        </p:txBody>
      </p:sp>
      <p:sp>
        <p:nvSpPr>
          <p:cNvPr id="3" name="Content Placeholder 2">
            <a:extLst>
              <a:ext uri="{FF2B5EF4-FFF2-40B4-BE49-F238E27FC236}">
                <a16:creationId xmlns:a16="http://schemas.microsoft.com/office/drawing/2014/main" id="{7FC68C68-EFD6-4CA2-B0EC-8AFFAEF18293}"/>
              </a:ext>
            </a:extLst>
          </p:cNvPr>
          <p:cNvSpPr>
            <a:spLocks noGrp="1"/>
          </p:cNvSpPr>
          <p:nvPr>
            <p:ph idx="1"/>
          </p:nvPr>
        </p:nvSpPr>
        <p:spPr>
          <a:xfrm>
            <a:off x="849759" y="2065984"/>
            <a:ext cx="4812810" cy="1507640"/>
          </a:xfrm>
          <a:prstGeom prst="snip1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a:normAutofit/>
          </a:bodyPr>
          <a:lstStyle/>
          <a:p>
            <a:r>
              <a:rPr lang="en-US" dirty="0"/>
              <a:t>Product Owner</a:t>
            </a:r>
          </a:p>
          <a:p>
            <a:pPr lvl="1"/>
            <a:r>
              <a:rPr lang="en-US" sz="1100" dirty="0"/>
              <a:t>The product owner is responsible for working directly with the customer and understanding the product requirements. Will also break the requirements down into small incremental development points, referred to as “user stories”, for the rest of the team.</a:t>
            </a:r>
          </a:p>
        </p:txBody>
      </p:sp>
      <p:sp>
        <p:nvSpPr>
          <p:cNvPr id="4" name="Content Placeholder 2">
            <a:extLst>
              <a:ext uri="{FF2B5EF4-FFF2-40B4-BE49-F238E27FC236}">
                <a16:creationId xmlns:a16="http://schemas.microsoft.com/office/drawing/2014/main" id="{EF9A45BE-38D3-4070-8EC2-96DCBCC37A19}"/>
              </a:ext>
            </a:extLst>
          </p:cNvPr>
          <p:cNvSpPr txBox="1">
            <a:spLocks/>
          </p:cNvSpPr>
          <p:nvPr/>
        </p:nvSpPr>
        <p:spPr>
          <a:xfrm>
            <a:off x="849759" y="3677250"/>
            <a:ext cx="4812810" cy="1507640"/>
          </a:xfrm>
          <a:prstGeom prst="snip1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Scrum Master</a:t>
            </a:r>
          </a:p>
          <a:p>
            <a:pPr lvl="1"/>
            <a:r>
              <a:rPr lang="en-US" sz="1100" dirty="0">
                <a:solidFill>
                  <a:schemeClr val="bg1"/>
                </a:solidFill>
              </a:rPr>
              <a:t>The scrum master owns the scrum-agile methodology and works continuously to incorporate this mindset among the team. Sets the example, provides the agile framework, and clears obstacles in the way of the team’s progress.</a:t>
            </a:r>
          </a:p>
        </p:txBody>
      </p:sp>
      <p:sp>
        <p:nvSpPr>
          <p:cNvPr id="7" name="Content Placeholder 2">
            <a:extLst>
              <a:ext uri="{FF2B5EF4-FFF2-40B4-BE49-F238E27FC236}">
                <a16:creationId xmlns:a16="http://schemas.microsoft.com/office/drawing/2014/main" id="{8D6DAC07-74BF-4C0E-A1AD-F609AC306449}"/>
              </a:ext>
            </a:extLst>
          </p:cNvPr>
          <p:cNvSpPr txBox="1">
            <a:spLocks/>
          </p:cNvSpPr>
          <p:nvPr/>
        </p:nvSpPr>
        <p:spPr>
          <a:xfrm>
            <a:off x="6063680" y="2065984"/>
            <a:ext cx="4812810" cy="1507640"/>
          </a:xfrm>
          <a:prstGeom prst="snip1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dk1"/>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dk1"/>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dk1"/>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dk1"/>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Developer</a:t>
            </a:r>
          </a:p>
          <a:p>
            <a:pPr lvl="1"/>
            <a:r>
              <a:rPr lang="en-US" sz="1100" dirty="0"/>
              <a:t>The developer(s) among the team is tasked with building the project increments. Provides feedback regarding what is possible development-wise during a sprint and is the subject matter expert regarding the product build.</a:t>
            </a:r>
          </a:p>
        </p:txBody>
      </p:sp>
      <p:sp>
        <p:nvSpPr>
          <p:cNvPr id="8" name="Content Placeholder 2">
            <a:extLst>
              <a:ext uri="{FF2B5EF4-FFF2-40B4-BE49-F238E27FC236}">
                <a16:creationId xmlns:a16="http://schemas.microsoft.com/office/drawing/2014/main" id="{BD5A31EB-39C2-4538-8AC8-CFCCE5708631}"/>
              </a:ext>
            </a:extLst>
          </p:cNvPr>
          <p:cNvSpPr txBox="1">
            <a:spLocks/>
          </p:cNvSpPr>
          <p:nvPr/>
        </p:nvSpPr>
        <p:spPr>
          <a:xfrm>
            <a:off x="6063680" y="3677250"/>
            <a:ext cx="4812810" cy="1507640"/>
          </a:xfrm>
          <a:prstGeom prst="snip1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dk1"/>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dk1"/>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dk1"/>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dk1"/>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Tester</a:t>
            </a:r>
          </a:p>
          <a:p>
            <a:pPr lvl="1"/>
            <a:r>
              <a:rPr lang="en-US" sz="1100" dirty="0"/>
              <a:t>The tester(s) of the team work to define the criteria for acceptance for each user story by working with the product owner. Ensures that the development follows test driven mentality and strives to incorporate quality at each level and among each team member.</a:t>
            </a:r>
          </a:p>
        </p:txBody>
      </p:sp>
    </p:spTree>
    <p:extLst>
      <p:ext uri="{BB962C8B-B14F-4D97-AF65-F5344CB8AC3E}">
        <p14:creationId xmlns:p14="http://schemas.microsoft.com/office/powerpoint/2010/main" val="155388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animBg="1"/>
      <p:bldP spid="4"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D8D3-FFDD-4132-8D08-4F191F75C0BA}"/>
              </a:ext>
            </a:extLst>
          </p:cNvPr>
          <p:cNvSpPr>
            <a:spLocks noGrp="1"/>
          </p:cNvSpPr>
          <p:nvPr>
            <p:ph type="title"/>
          </p:nvPr>
        </p:nvSpPr>
        <p:spPr/>
        <p:txBody>
          <a:bodyPr>
            <a:normAutofit/>
          </a:bodyPr>
          <a:lstStyle/>
          <a:p>
            <a:r>
              <a:rPr lang="en-US" dirty="0"/>
              <a:t>Typical Scrum-Agile Development Cycle </a:t>
            </a:r>
            <a:br>
              <a:rPr lang="en-US" dirty="0"/>
            </a:br>
            <a:r>
              <a:rPr lang="en-US" sz="1300" dirty="0"/>
              <a:t>(Gupta, 2018)</a:t>
            </a:r>
          </a:p>
        </p:txBody>
      </p:sp>
      <p:sp>
        <p:nvSpPr>
          <p:cNvPr id="4" name="Rectangle: Rounded Corners 3">
            <a:extLst>
              <a:ext uri="{FF2B5EF4-FFF2-40B4-BE49-F238E27FC236}">
                <a16:creationId xmlns:a16="http://schemas.microsoft.com/office/drawing/2014/main" id="{B2CC690C-4BAA-45EF-9B8D-3B3F0D9B8FCC}"/>
              </a:ext>
            </a:extLst>
          </p:cNvPr>
          <p:cNvSpPr/>
          <p:nvPr/>
        </p:nvSpPr>
        <p:spPr>
          <a:xfrm>
            <a:off x="1139001" y="5225742"/>
            <a:ext cx="1216404" cy="272576"/>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Story n</a:t>
            </a:r>
          </a:p>
        </p:txBody>
      </p:sp>
      <p:cxnSp>
        <p:nvCxnSpPr>
          <p:cNvPr id="6" name="Straight Connector 5">
            <a:extLst>
              <a:ext uri="{FF2B5EF4-FFF2-40B4-BE49-F238E27FC236}">
                <a16:creationId xmlns:a16="http://schemas.microsoft.com/office/drawing/2014/main" id="{5FB79ED9-3B0C-4DF3-84B9-D5A2D66120A4}"/>
              </a:ext>
            </a:extLst>
          </p:cNvPr>
          <p:cNvCxnSpPr>
            <a:cxnSpLocks/>
          </p:cNvCxnSpPr>
          <p:nvPr/>
        </p:nvCxnSpPr>
        <p:spPr>
          <a:xfrm>
            <a:off x="2625754" y="2273416"/>
            <a:ext cx="0" cy="3724712"/>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9" name="Arrow: Right 8">
            <a:extLst>
              <a:ext uri="{FF2B5EF4-FFF2-40B4-BE49-F238E27FC236}">
                <a16:creationId xmlns:a16="http://schemas.microsoft.com/office/drawing/2014/main" id="{5FDD3E71-21A3-4ECE-9F3F-A16E151C7254}"/>
              </a:ext>
            </a:extLst>
          </p:cNvPr>
          <p:cNvSpPr/>
          <p:nvPr/>
        </p:nvSpPr>
        <p:spPr>
          <a:xfrm>
            <a:off x="2762426" y="4595835"/>
            <a:ext cx="1531687" cy="942230"/>
          </a:xfrm>
          <a:prstGeom prst="rightArrow">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10" name="Straight Connector 9">
            <a:extLst>
              <a:ext uri="{FF2B5EF4-FFF2-40B4-BE49-F238E27FC236}">
                <a16:creationId xmlns:a16="http://schemas.microsoft.com/office/drawing/2014/main" id="{685E07E2-6B24-4D87-B1C8-05AA380FE968}"/>
              </a:ext>
            </a:extLst>
          </p:cNvPr>
          <p:cNvCxnSpPr>
            <a:cxnSpLocks/>
          </p:cNvCxnSpPr>
          <p:nvPr/>
        </p:nvCxnSpPr>
        <p:spPr>
          <a:xfrm>
            <a:off x="4430785" y="2281106"/>
            <a:ext cx="0" cy="3724712"/>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Arrow: Right 10">
            <a:extLst>
              <a:ext uri="{FF2B5EF4-FFF2-40B4-BE49-F238E27FC236}">
                <a16:creationId xmlns:a16="http://schemas.microsoft.com/office/drawing/2014/main" id="{AB38FF57-92F2-45A1-8186-4EEE8AC800FE}"/>
              </a:ext>
            </a:extLst>
          </p:cNvPr>
          <p:cNvSpPr/>
          <p:nvPr/>
        </p:nvSpPr>
        <p:spPr>
          <a:xfrm>
            <a:off x="4610606" y="4595836"/>
            <a:ext cx="2030129" cy="942230"/>
          </a:xfrm>
          <a:prstGeom prst="rightArrow">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Arrow: Curved Right 12">
            <a:extLst>
              <a:ext uri="{FF2B5EF4-FFF2-40B4-BE49-F238E27FC236}">
                <a16:creationId xmlns:a16="http://schemas.microsoft.com/office/drawing/2014/main" id="{2229099B-B183-4882-87B8-260CC61CB587}"/>
              </a:ext>
            </a:extLst>
          </p:cNvPr>
          <p:cNvSpPr/>
          <p:nvPr/>
        </p:nvSpPr>
        <p:spPr>
          <a:xfrm rot="10800000">
            <a:off x="6737059" y="3021435"/>
            <a:ext cx="1283514" cy="2244054"/>
          </a:xfrm>
          <a:prstGeom prst="curvedRightArrow">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Arrow: Bent-Up 14">
            <a:extLst>
              <a:ext uri="{FF2B5EF4-FFF2-40B4-BE49-F238E27FC236}">
                <a16:creationId xmlns:a16="http://schemas.microsoft.com/office/drawing/2014/main" id="{70C6C009-2B5E-40AA-A978-C23E3AE8FBD9}"/>
              </a:ext>
            </a:extLst>
          </p:cNvPr>
          <p:cNvSpPr/>
          <p:nvPr/>
        </p:nvSpPr>
        <p:spPr>
          <a:xfrm rot="10800000">
            <a:off x="5309338" y="3196206"/>
            <a:ext cx="1344257" cy="1533087"/>
          </a:xfrm>
          <a:prstGeom prst="bentUpArrow">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79C2391-D054-4718-8348-12DC66BB561F}"/>
              </a:ext>
            </a:extLst>
          </p:cNvPr>
          <p:cNvCxnSpPr>
            <a:cxnSpLocks/>
          </p:cNvCxnSpPr>
          <p:nvPr/>
        </p:nvCxnSpPr>
        <p:spPr>
          <a:xfrm>
            <a:off x="8786070" y="2273416"/>
            <a:ext cx="0" cy="3724712"/>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D89078AB-E8EE-4897-9D3D-269E8EA6AD21}"/>
              </a:ext>
            </a:extLst>
          </p:cNvPr>
          <p:cNvSpPr/>
          <p:nvPr/>
        </p:nvSpPr>
        <p:spPr>
          <a:xfrm>
            <a:off x="9081383" y="3593533"/>
            <a:ext cx="1216404" cy="1862356"/>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Next Product Version</a:t>
            </a:r>
          </a:p>
        </p:txBody>
      </p:sp>
      <p:sp>
        <p:nvSpPr>
          <p:cNvPr id="18" name="Arrow: Right 17">
            <a:extLst>
              <a:ext uri="{FF2B5EF4-FFF2-40B4-BE49-F238E27FC236}">
                <a16:creationId xmlns:a16="http://schemas.microsoft.com/office/drawing/2014/main" id="{62E48648-73C4-4AB7-8B6B-BFB03AFC7BFE}"/>
              </a:ext>
            </a:extLst>
          </p:cNvPr>
          <p:cNvSpPr/>
          <p:nvPr/>
        </p:nvSpPr>
        <p:spPr>
          <a:xfrm>
            <a:off x="7819396" y="4681056"/>
            <a:ext cx="899562" cy="857009"/>
          </a:xfrm>
          <a:prstGeom prst="rightArrow">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TextBox 18">
            <a:extLst>
              <a:ext uri="{FF2B5EF4-FFF2-40B4-BE49-F238E27FC236}">
                <a16:creationId xmlns:a16="http://schemas.microsoft.com/office/drawing/2014/main" id="{C0AF51CF-7802-4100-96C3-6EC4B6672450}"/>
              </a:ext>
            </a:extLst>
          </p:cNvPr>
          <p:cNvSpPr txBox="1"/>
          <p:nvPr/>
        </p:nvSpPr>
        <p:spPr>
          <a:xfrm>
            <a:off x="846100" y="5712903"/>
            <a:ext cx="1779654" cy="369332"/>
          </a:xfrm>
          <a:prstGeom prst="rect">
            <a:avLst/>
          </a:prstGeom>
          <a:noFill/>
        </p:spPr>
        <p:txBody>
          <a:bodyPr wrap="none" rtlCol="0">
            <a:spAutoFit/>
          </a:bodyPr>
          <a:lstStyle/>
          <a:p>
            <a:r>
              <a:rPr lang="en-US" dirty="0"/>
              <a:t>Product Backlog</a:t>
            </a:r>
          </a:p>
        </p:txBody>
      </p:sp>
      <p:sp>
        <p:nvSpPr>
          <p:cNvPr id="21" name="TextBox 20">
            <a:extLst>
              <a:ext uri="{FF2B5EF4-FFF2-40B4-BE49-F238E27FC236}">
                <a16:creationId xmlns:a16="http://schemas.microsoft.com/office/drawing/2014/main" id="{0EC4E9BC-5268-46BC-A7DC-BB019C8BE394}"/>
              </a:ext>
            </a:extLst>
          </p:cNvPr>
          <p:cNvSpPr txBox="1"/>
          <p:nvPr/>
        </p:nvSpPr>
        <p:spPr>
          <a:xfrm>
            <a:off x="2638662" y="5712903"/>
            <a:ext cx="1723787" cy="369332"/>
          </a:xfrm>
          <a:prstGeom prst="rect">
            <a:avLst/>
          </a:prstGeom>
          <a:noFill/>
        </p:spPr>
        <p:txBody>
          <a:bodyPr wrap="square">
            <a:spAutoFit/>
          </a:bodyPr>
          <a:lstStyle/>
          <a:p>
            <a:r>
              <a:rPr lang="en-US" dirty="0"/>
              <a:t>Sprint Planning</a:t>
            </a:r>
          </a:p>
        </p:txBody>
      </p:sp>
      <p:sp>
        <p:nvSpPr>
          <p:cNvPr id="22" name="TextBox 21">
            <a:extLst>
              <a:ext uri="{FF2B5EF4-FFF2-40B4-BE49-F238E27FC236}">
                <a16:creationId xmlns:a16="http://schemas.microsoft.com/office/drawing/2014/main" id="{B12043C5-9465-4ED3-B1A8-9CED2A66D8D3}"/>
              </a:ext>
            </a:extLst>
          </p:cNvPr>
          <p:cNvSpPr txBox="1"/>
          <p:nvPr/>
        </p:nvSpPr>
        <p:spPr>
          <a:xfrm>
            <a:off x="5867289" y="5712903"/>
            <a:ext cx="1417664" cy="369332"/>
          </a:xfrm>
          <a:prstGeom prst="rect">
            <a:avLst/>
          </a:prstGeom>
          <a:noFill/>
        </p:spPr>
        <p:txBody>
          <a:bodyPr wrap="square">
            <a:spAutoFit/>
          </a:bodyPr>
          <a:lstStyle/>
          <a:p>
            <a:r>
              <a:rPr lang="en-US" dirty="0"/>
              <a:t>Sprint Cycle</a:t>
            </a:r>
          </a:p>
        </p:txBody>
      </p:sp>
      <p:sp>
        <p:nvSpPr>
          <p:cNvPr id="23" name="TextBox 22">
            <a:extLst>
              <a:ext uri="{FF2B5EF4-FFF2-40B4-BE49-F238E27FC236}">
                <a16:creationId xmlns:a16="http://schemas.microsoft.com/office/drawing/2014/main" id="{89E5337B-E302-4D7E-AB09-B560C7EF790D}"/>
              </a:ext>
            </a:extLst>
          </p:cNvPr>
          <p:cNvSpPr txBox="1"/>
          <p:nvPr/>
        </p:nvSpPr>
        <p:spPr>
          <a:xfrm>
            <a:off x="8853183" y="5712903"/>
            <a:ext cx="2029723" cy="369332"/>
          </a:xfrm>
          <a:prstGeom prst="rect">
            <a:avLst/>
          </a:prstGeom>
          <a:noFill/>
        </p:spPr>
        <p:txBody>
          <a:bodyPr wrap="none" rtlCol="0">
            <a:spAutoFit/>
          </a:bodyPr>
          <a:lstStyle/>
          <a:p>
            <a:r>
              <a:rPr lang="en-US" dirty="0"/>
              <a:t>Product Increment</a:t>
            </a:r>
          </a:p>
        </p:txBody>
      </p:sp>
      <p:sp>
        <p:nvSpPr>
          <p:cNvPr id="24" name="TextBox 23">
            <a:extLst>
              <a:ext uri="{FF2B5EF4-FFF2-40B4-BE49-F238E27FC236}">
                <a16:creationId xmlns:a16="http://schemas.microsoft.com/office/drawing/2014/main" id="{E1041351-0F16-4889-80A5-5DF04AC7896E}"/>
              </a:ext>
            </a:extLst>
          </p:cNvPr>
          <p:cNvSpPr txBox="1"/>
          <p:nvPr/>
        </p:nvSpPr>
        <p:spPr>
          <a:xfrm>
            <a:off x="4848837" y="2345143"/>
            <a:ext cx="3473462" cy="646331"/>
          </a:xfrm>
          <a:prstGeom prst="rect">
            <a:avLst/>
          </a:prstGeom>
          <a:noFill/>
        </p:spPr>
        <p:txBody>
          <a:bodyPr wrap="square" rtlCol="0">
            <a:spAutoFit/>
          </a:bodyPr>
          <a:lstStyle/>
          <a:p>
            <a:r>
              <a:rPr lang="en-US" sz="1200" dirty="0"/>
              <a:t>Lasting 1-3 weeks, development of the chosen user stories from backlog. Daily Scrum meetings occur (15 min or less)</a:t>
            </a:r>
          </a:p>
        </p:txBody>
      </p:sp>
      <p:sp>
        <p:nvSpPr>
          <p:cNvPr id="25" name="TextBox 24">
            <a:extLst>
              <a:ext uri="{FF2B5EF4-FFF2-40B4-BE49-F238E27FC236}">
                <a16:creationId xmlns:a16="http://schemas.microsoft.com/office/drawing/2014/main" id="{707C5E6D-1749-45BF-A1A0-C65F10150EC4}"/>
              </a:ext>
            </a:extLst>
          </p:cNvPr>
          <p:cNvSpPr txBox="1"/>
          <p:nvPr/>
        </p:nvSpPr>
        <p:spPr>
          <a:xfrm>
            <a:off x="8891820" y="2345143"/>
            <a:ext cx="2413232" cy="461665"/>
          </a:xfrm>
          <a:prstGeom prst="rect">
            <a:avLst/>
          </a:prstGeom>
          <a:noFill/>
        </p:spPr>
        <p:txBody>
          <a:bodyPr wrap="square" rtlCol="0">
            <a:spAutoFit/>
          </a:bodyPr>
          <a:lstStyle/>
          <a:p>
            <a:r>
              <a:rPr lang="en-US" sz="1200" dirty="0"/>
              <a:t>A new, stable version of the product is released for feedback</a:t>
            </a:r>
          </a:p>
        </p:txBody>
      </p:sp>
      <p:sp>
        <p:nvSpPr>
          <p:cNvPr id="26" name="TextBox 25">
            <a:extLst>
              <a:ext uri="{FF2B5EF4-FFF2-40B4-BE49-F238E27FC236}">
                <a16:creationId xmlns:a16="http://schemas.microsoft.com/office/drawing/2014/main" id="{7CDD943D-739D-4961-9912-162A16737537}"/>
              </a:ext>
            </a:extLst>
          </p:cNvPr>
          <p:cNvSpPr txBox="1"/>
          <p:nvPr/>
        </p:nvSpPr>
        <p:spPr>
          <a:xfrm>
            <a:off x="2851507" y="2379920"/>
            <a:ext cx="1531687" cy="646331"/>
          </a:xfrm>
          <a:prstGeom prst="rect">
            <a:avLst/>
          </a:prstGeom>
          <a:noFill/>
        </p:spPr>
        <p:txBody>
          <a:bodyPr wrap="square" rtlCol="0">
            <a:spAutoFit/>
          </a:bodyPr>
          <a:lstStyle/>
          <a:p>
            <a:r>
              <a:rPr lang="en-US" sz="1200" dirty="0"/>
              <a:t>User stories are selected from the backlog</a:t>
            </a:r>
          </a:p>
        </p:txBody>
      </p:sp>
      <p:sp>
        <p:nvSpPr>
          <p:cNvPr id="27" name="TextBox 26">
            <a:extLst>
              <a:ext uri="{FF2B5EF4-FFF2-40B4-BE49-F238E27FC236}">
                <a16:creationId xmlns:a16="http://schemas.microsoft.com/office/drawing/2014/main" id="{F4E7E379-C233-4C10-978C-C8A28855F2F2}"/>
              </a:ext>
            </a:extLst>
          </p:cNvPr>
          <p:cNvSpPr txBox="1"/>
          <p:nvPr/>
        </p:nvSpPr>
        <p:spPr>
          <a:xfrm>
            <a:off x="1087934" y="2351294"/>
            <a:ext cx="1531687" cy="830997"/>
          </a:xfrm>
          <a:prstGeom prst="rect">
            <a:avLst/>
          </a:prstGeom>
          <a:noFill/>
        </p:spPr>
        <p:txBody>
          <a:bodyPr wrap="square" rtlCol="0">
            <a:spAutoFit/>
          </a:bodyPr>
          <a:lstStyle/>
          <a:p>
            <a:r>
              <a:rPr lang="en-US" sz="1200" dirty="0"/>
              <a:t>A backlog of user stories to be implemented is defined</a:t>
            </a:r>
          </a:p>
        </p:txBody>
      </p:sp>
      <p:sp>
        <p:nvSpPr>
          <p:cNvPr id="28" name="Rectangle: Rounded Corners 27">
            <a:extLst>
              <a:ext uri="{FF2B5EF4-FFF2-40B4-BE49-F238E27FC236}">
                <a16:creationId xmlns:a16="http://schemas.microsoft.com/office/drawing/2014/main" id="{4152F37C-2B38-4897-8392-B448074BB3FA}"/>
              </a:ext>
            </a:extLst>
          </p:cNvPr>
          <p:cNvSpPr/>
          <p:nvPr/>
        </p:nvSpPr>
        <p:spPr>
          <a:xfrm>
            <a:off x="1139001" y="4956494"/>
            <a:ext cx="1216404" cy="272576"/>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t>
            </a:r>
          </a:p>
        </p:txBody>
      </p:sp>
      <p:sp>
        <p:nvSpPr>
          <p:cNvPr id="29" name="Rectangle: Rounded Corners 28">
            <a:extLst>
              <a:ext uri="{FF2B5EF4-FFF2-40B4-BE49-F238E27FC236}">
                <a16:creationId xmlns:a16="http://schemas.microsoft.com/office/drawing/2014/main" id="{C37682E7-5966-4D1B-9E02-1BB5FE94669F}"/>
              </a:ext>
            </a:extLst>
          </p:cNvPr>
          <p:cNvSpPr/>
          <p:nvPr/>
        </p:nvSpPr>
        <p:spPr>
          <a:xfrm>
            <a:off x="1139001" y="4686513"/>
            <a:ext cx="1216404" cy="272576"/>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t>
            </a:r>
          </a:p>
        </p:txBody>
      </p:sp>
      <p:sp>
        <p:nvSpPr>
          <p:cNvPr id="30" name="Rectangle: Rounded Corners 29">
            <a:extLst>
              <a:ext uri="{FF2B5EF4-FFF2-40B4-BE49-F238E27FC236}">
                <a16:creationId xmlns:a16="http://schemas.microsoft.com/office/drawing/2014/main" id="{5D23A405-674C-4DA6-B3C4-B929416C51B7}"/>
              </a:ext>
            </a:extLst>
          </p:cNvPr>
          <p:cNvSpPr/>
          <p:nvPr/>
        </p:nvSpPr>
        <p:spPr>
          <a:xfrm>
            <a:off x="1139001" y="4413937"/>
            <a:ext cx="1216404" cy="272576"/>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Story 2</a:t>
            </a:r>
          </a:p>
        </p:txBody>
      </p:sp>
      <p:sp>
        <p:nvSpPr>
          <p:cNvPr id="31" name="Rectangle: Rounded Corners 30">
            <a:extLst>
              <a:ext uri="{FF2B5EF4-FFF2-40B4-BE49-F238E27FC236}">
                <a16:creationId xmlns:a16="http://schemas.microsoft.com/office/drawing/2014/main" id="{6712F2F9-3507-49C6-B671-A96A99374741}"/>
              </a:ext>
            </a:extLst>
          </p:cNvPr>
          <p:cNvSpPr/>
          <p:nvPr/>
        </p:nvSpPr>
        <p:spPr>
          <a:xfrm>
            <a:off x="1140600" y="4141361"/>
            <a:ext cx="1216404" cy="272576"/>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Story 1</a:t>
            </a:r>
          </a:p>
        </p:txBody>
      </p:sp>
    </p:spTree>
    <p:extLst>
      <p:ext uri="{BB962C8B-B14F-4D97-AF65-F5344CB8AC3E}">
        <p14:creationId xmlns:p14="http://schemas.microsoft.com/office/powerpoint/2010/main" val="33535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par>
                                <p:cTn id="63" presetID="10" presetClass="entr" presetSubtype="0"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500"/>
                                        <p:tgtEl>
                                          <p:spTgt spid="1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1" grpId="0" animBg="1"/>
      <p:bldP spid="13" grpId="0" animBg="1"/>
      <p:bldP spid="15" grpId="0" animBg="1"/>
      <p:bldP spid="17" grpId="0" animBg="1"/>
      <p:bldP spid="18" grpId="0" animBg="1"/>
      <p:bldP spid="19" grpId="0"/>
      <p:bldP spid="21" grpId="0"/>
      <p:bldP spid="22" grpId="0"/>
      <p:bldP spid="23" grpId="0"/>
      <p:bldP spid="24" grpId="0"/>
      <p:bldP spid="25" grpId="0"/>
      <p:bldP spid="26" grpId="0"/>
      <p:bldP spid="27" grpId="0"/>
      <p:bldP spid="28" grpId="0" animBg="1"/>
      <p:bldP spid="29" grpId="0" animBg="1"/>
      <p:bldP spid="30"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4D0D7-5BA6-4016-A629-14FF8DF4E829}"/>
              </a:ext>
            </a:extLst>
          </p:cNvPr>
          <p:cNvSpPr>
            <a:spLocks noGrp="1"/>
          </p:cNvSpPr>
          <p:nvPr>
            <p:ph type="title"/>
          </p:nvPr>
        </p:nvSpPr>
        <p:spPr/>
        <p:txBody>
          <a:bodyPr/>
          <a:lstStyle/>
          <a:p>
            <a:r>
              <a:rPr lang="en-US" dirty="0"/>
              <a:t>Agile vs Waterfall: An Example</a:t>
            </a:r>
          </a:p>
        </p:txBody>
      </p:sp>
      <p:sp>
        <p:nvSpPr>
          <p:cNvPr id="3" name="Content Placeholder 2">
            <a:extLst>
              <a:ext uri="{FF2B5EF4-FFF2-40B4-BE49-F238E27FC236}">
                <a16:creationId xmlns:a16="http://schemas.microsoft.com/office/drawing/2014/main" id="{A1B71562-9516-427A-A0A0-294A43679E3C}"/>
              </a:ext>
            </a:extLst>
          </p:cNvPr>
          <p:cNvSpPr>
            <a:spLocks noGrp="1"/>
          </p:cNvSpPr>
          <p:nvPr>
            <p:ph idx="1"/>
          </p:nvPr>
        </p:nvSpPr>
        <p:spPr>
          <a:xfrm>
            <a:off x="849759" y="1943341"/>
            <a:ext cx="10427841" cy="417157"/>
          </a:xfrm>
        </p:spPr>
        <p:txBody>
          <a:bodyPr>
            <a:normAutofit lnSpcReduction="10000"/>
          </a:bodyPr>
          <a:lstStyle/>
          <a:p>
            <a:pPr marL="0" indent="0">
              <a:buNone/>
            </a:pPr>
            <a:r>
              <a:rPr lang="en-US" dirty="0"/>
              <a:t>Scenario: build a weather application for a local news station</a:t>
            </a:r>
          </a:p>
        </p:txBody>
      </p:sp>
      <p:sp>
        <p:nvSpPr>
          <p:cNvPr id="4" name="Content Placeholder 2">
            <a:extLst>
              <a:ext uri="{FF2B5EF4-FFF2-40B4-BE49-F238E27FC236}">
                <a16:creationId xmlns:a16="http://schemas.microsoft.com/office/drawing/2014/main" id="{B668029A-EDC2-4DB4-8A3F-1038F94E70C2}"/>
              </a:ext>
            </a:extLst>
          </p:cNvPr>
          <p:cNvSpPr txBox="1">
            <a:spLocks/>
          </p:cNvSpPr>
          <p:nvPr/>
        </p:nvSpPr>
        <p:spPr>
          <a:xfrm>
            <a:off x="849758" y="2507356"/>
            <a:ext cx="4879924" cy="364177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u="sng" dirty="0"/>
              <a:t>Waterfall Approach</a:t>
            </a:r>
          </a:p>
          <a:p>
            <a:pPr marL="0" indent="0">
              <a:buFont typeface="Arial" panose="020B0604020202020204" pitchFamily="34" charset="0"/>
              <a:buNone/>
            </a:pPr>
            <a:r>
              <a:rPr lang="en-US" sz="1200" dirty="0"/>
              <a:t>Gather all requirements beforehand</a:t>
            </a:r>
          </a:p>
          <a:p>
            <a:pPr marL="0" indent="0">
              <a:buFont typeface="Arial" panose="020B0604020202020204" pitchFamily="34" charset="0"/>
              <a:buNone/>
            </a:pPr>
            <a:r>
              <a:rPr lang="en-US" sz="1200" dirty="0"/>
              <a:t>Plan out total application design</a:t>
            </a:r>
          </a:p>
          <a:p>
            <a:pPr marL="0" indent="0">
              <a:buFont typeface="Arial" panose="020B0604020202020204" pitchFamily="34" charset="0"/>
              <a:buNone/>
            </a:pPr>
            <a:r>
              <a:rPr lang="en-US" sz="1200" dirty="0"/>
              <a:t>Build the application in its entirety</a:t>
            </a:r>
          </a:p>
          <a:p>
            <a:pPr marL="0" indent="0">
              <a:buFont typeface="Arial" panose="020B0604020202020204" pitchFamily="34" charset="0"/>
              <a:buNone/>
            </a:pPr>
            <a:r>
              <a:rPr lang="en-US" sz="1200" dirty="0"/>
              <a:t>Test the application per the requirements</a:t>
            </a:r>
          </a:p>
          <a:p>
            <a:pPr marL="0" indent="0">
              <a:buFont typeface="Arial" panose="020B0604020202020204" pitchFamily="34" charset="0"/>
              <a:buNone/>
            </a:pPr>
            <a:r>
              <a:rPr lang="en-US" sz="1200" dirty="0"/>
              <a:t>	Find major error, requires significant architecture rebuild</a:t>
            </a:r>
          </a:p>
          <a:p>
            <a:pPr marL="0" indent="0">
              <a:buFont typeface="Arial" panose="020B0604020202020204" pitchFamily="34" charset="0"/>
              <a:buNone/>
            </a:pPr>
            <a:r>
              <a:rPr lang="en-US" sz="1200" dirty="0"/>
              <a:t>Rebuild application</a:t>
            </a:r>
          </a:p>
          <a:p>
            <a:pPr marL="0" indent="0">
              <a:buFont typeface="Arial" panose="020B0604020202020204" pitchFamily="34" charset="0"/>
              <a:buNone/>
            </a:pPr>
            <a:r>
              <a:rPr lang="en-US" sz="1200" dirty="0"/>
              <a:t>Test the application per the requirements</a:t>
            </a:r>
          </a:p>
          <a:p>
            <a:pPr marL="0" indent="0">
              <a:buFont typeface="Arial" panose="020B0604020202020204" pitchFamily="34" charset="0"/>
              <a:buNone/>
            </a:pPr>
            <a:r>
              <a:rPr lang="en-US" sz="1200" dirty="0"/>
              <a:t>Deploy</a:t>
            </a:r>
          </a:p>
          <a:p>
            <a:pPr marL="0" indent="0">
              <a:buFont typeface="Arial" panose="020B0604020202020204" pitchFamily="34" charset="0"/>
              <a:buNone/>
            </a:pPr>
            <a:r>
              <a:rPr lang="en-US" sz="1200" dirty="0"/>
              <a:t>	Customer requirements have changed</a:t>
            </a:r>
          </a:p>
          <a:p>
            <a:pPr marL="0" indent="0">
              <a:buFont typeface="Arial" panose="020B0604020202020204" pitchFamily="34" charset="0"/>
              <a:buNone/>
            </a:pPr>
            <a:r>
              <a:rPr lang="en-US" sz="1200" dirty="0"/>
              <a:t>Rebuild application …</a:t>
            </a:r>
          </a:p>
        </p:txBody>
      </p:sp>
      <p:sp>
        <p:nvSpPr>
          <p:cNvPr id="5" name="Content Placeholder 2">
            <a:extLst>
              <a:ext uri="{FF2B5EF4-FFF2-40B4-BE49-F238E27FC236}">
                <a16:creationId xmlns:a16="http://schemas.microsoft.com/office/drawing/2014/main" id="{147AA6F2-86C0-45B5-921F-53E8DBB01AED}"/>
              </a:ext>
            </a:extLst>
          </p:cNvPr>
          <p:cNvSpPr txBox="1">
            <a:spLocks/>
          </p:cNvSpPr>
          <p:nvPr/>
        </p:nvSpPr>
        <p:spPr>
          <a:xfrm>
            <a:off x="6063679" y="2507356"/>
            <a:ext cx="4879924" cy="36417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u="sng" dirty="0"/>
              <a:t>Scrum-Agile Approach</a:t>
            </a:r>
          </a:p>
          <a:p>
            <a:pPr marL="0" indent="0">
              <a:buFont typeface="Arial" panose="020B0604020202020204" pitchFamily="34" charset="0"/>
              <a:buNone/>
            </a:pPr>
            <a:r>
              <a:rPr lang="en-US" sz="1100" dirty="0"/>
              <a:t>Gather only necessary requirements to begin development</a:t>
            </a:r>
          </a:p>
          <a:p>
            <a:pPr marL="0" indent="0">
              <a:buFont typeface="Arial" panose="020B0604020202020204" pitchFamily="34" charset="0"/>
              <a:buNone/>
            </a:pPr>
            <a:r>
              <a:rPr lang="en-US" sz="1100" dirty="0"/>
              <a:t>Plan the first sprint increment</a:t>
            </a:r>
          </a:p>
          <a:p>
            <a:pPr marL="0" indent="0">
              <a:buFont typeface="Arial" panose="020B0604020202020204" pitchFamily="34" charset="0"/>
              <a:buNone/>
            </a:pPr>
            <a:r>
              <a:rPr lang="en-US" sz="1100" dirty="0"/>
              <a:t>Develop and test the first version of the software</a:t>
            </a:r>
          </a:p>
          <a:p>
            <a:pPr marL="0" indent="0">
              <a:buFont typeface="Arial" panose="020B0604020202020204" pitchFamily="34" charset="0"/>
              <a:buNone/>
            </a:pPr>
            <a:r>
              <a:rPr lang="en-US" sz="1100" dirty="0"/>
              <a:t>Submit the first version for customer review</a:t>
            </a:r>
          </a:p>
          <a:p>
            <a:pPr marL="0" indent="0">
              <a:buFont typeface="Arial" panose="020B0604020202020204" pitchFamily="34" charset="0"/>
              <a:buNone/>
            </a:pPr>
            <a:r>
              <a:rPr lang="en-US" sz="1100" dirty="0"/>
              <a:t>	Customer requirements have changed</a:t>
            </a:r>
          </a:p>
          <a:p>
            <a:pPr marL="0" indent="0">
              <a:buFont typeface="Arial" panose="020B0604020202020204" pitchFamily="34" charset="0"/>
              <a:buNone/>
            </a:pPr>
            <a:r>
              <a:rPr lang="en-US" sz="1100" dirty="0"/>
              <a:t>Incorporate changes into next sprint</a:t>
            </a:r>
          </a:p>
          <a:p>
            <a:pPr marL="0" indent="0">
              <a:buFont typeface="Arial" panose="020B0604020202020204" pitchFamily="34" charset="0"/>
              <a:buNone/>
            </a:pPr>
            <a:r>
              <a:rPr lang="en-US" sz="1100" dirty="0"/>
              <a:t>	Find major error, requires significant architecture rebuild</a:t>
            </a:r>
          </a:p>
          <a:p>
            <a:pPr marL="0" indent="0">
              <a:buFont typeface="Arial" panose="020B0604020202020204" pitchFamily="34" charset="0"/>
              <a:buNone/>
            </a:pPr>
            <a:r>
              <a:rPr lang="en-US" sz="1100" dirty="0"/>
              <a:t>Incorporate changes into next sprint(s)</a:t>
            </a:r>
          </a:p>
          <a:p>
            <a:pPr marL="0" indent="0">
              <a:buFont typeface="Arial" panose="020B0604020202020204" pitchFamily="34" charset="0"/>
              <a:buNone/>
            </a:pPr>
            <a:endParaRPr lang="en-US" sz="1100" dirty="0"/>
          </a:p>
        </p:txBody>
      </p:sp>
      <p:cxnSp>
        <p:nvCxnSpPr>
          <p:cNvPr id="6" name="Straight Connector 5">
            <a:extLst>
              <a:ext uri="{FF2B5EF4-FFF2-40B4-BE49-F238E27FC236}">
                <a16:creationId xmlns:a16="http://schemas.microsoft.com/office/drawing/2014/main" id="{63CE8222-457C-4DC1-AC59-BC8843E57B0A}"/>
              </a:ext>
            </a:extLst>
          </p:cNvPr>
          <p:cNvCxnSpPr>
            <a:cxnSpLocks/>
          </p:cNvCxnSpPr>
          <p:nvPr/>
        </p:nvCxnSpPr>
        <p:spPr>
          <a:xfrm>
            <a:off x="5670958" y="2424418"/>
            <a:ext cx="0" cy="3724712"/>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1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1D784-7232-444F-B6CE-FA1A60300368}"/>
              </a:ext>
            </a:extLst>
          </p:cNvPr>
          <p:cNvSpPr>
            <a:spLocks noGrp="1"/>
          </p:cNvSpPr>
          <p:nvPr>
            <p:ph type="title"/>
          </p:nvPr>
        </p:nvSpPr>
        <p:spPr/>
        <p:txBody>
          <a:bodyPr/>
          <a:lstStyle/>
          <a:p>
            <a:r>
              <a:rPr lang="en-US" dirty="0"/>
              <a:t>Choosing the Best Development Approach</a:t>
            </a:r>
          </a:p>
        </p:txBody>
      </p:sp>
      <p:graphicFrame>
        <p:nvGraphicFramePr>
          <p:cNvPr id="6" name="Table 6">
            <a:extLst>
              <a:ext uri="{FF2B5EF4-FFF2-40B4-BE49-F238E27FC236}">
                <a16:creationId xmlns:a16="http://schemas.microsoft.com/office/drawing/2014/main" id="{A6E3ED3A-3069-4ECC-8622-16B8A56359F5}"/>
              </a:ext>
            </a:extLst>
          </p:cNvPr>
          <p:cNvGraphicFramePr>
            <a:graphicFrameLocks noGrp="1"/>
          </p:cNvGraphicFramePr>
          <p:nvPr>
            <p:extLst>
              <p:ext uri="{D42A27DB-BD31-4B8C-83A1-F6EECF244321}">
                <p14:modId xmlns:p14="http://schemas.microsoft.com/office/powerpoint/2010/main" val="651245736"/>
              </p:ext>
            </p:extLst>
          </p:nvPr>
        </p:nvGraphicFramePr>
        <p:xfrm>
          <a:off x="1822276" y="2321963"/>
          <a:ext cx="8128000" cy="293116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4270288657"/>
                    </a:ext>
                  </a:extLst>
                </a:gridCol>
                <a:gridCol w="4064000">
                  <a:extLst>
                    <a:ext uri="{9D8B030D-6E8A-4147-A177-3AD203B41FA5}">
                      <a16:colId xmlns:a16="http://schemas.microsoft.com/office/drawing/2014/main" val="1816338630"/>
                    </a:ext>
                  </a:extLst>
                </a:gridCol>
              </a:tblGrid>
              <a:tr h="370840">
                <a:tc>
                  <a:txBody>
                    <a:bodyPr/>
                    <a:lstStyle/>
                    <a:p>
                      <a:r>
                        <a:rPr lang="en-US" dirty="0"/>
                        <a:t>When Waterfall methods offer benefits to project management </a:t>
                      </a:r>
                      <a:r>
                        <a:rPr lang="en-US" sz="1200" dirty="0"/>
                        <a:t>(</a:t>
                      </a:r>
                      <a:r>
                        <a:rPr lang="en-US" sz="1200" dirty="0" err="1"/>
                        <a:t>tutorialspoint</a:t>
                      </a:r>
                      <a:r>
                        <a:rPr lang="en-US" sz="1200" dirty="0"/>
                        <a:t>, 2021)</a:t>
                      </a:r>
                      <a:r>
                        <a:rPr lang="en-US" dirty="0"/>
                        <a:t>:</a:t>
                      </a:r>
                    </a:p>
                  </a:txBody>
                  <a:tcPr/>
                </a:tc>
                <a:tc>
                  <a:txBody>
                    <a:bodyPr/>
                    <a:lstStyle/>
                    <a:p>
                      <a:r>
                        <a:rPr lang="en-US" dirty="0"/>
                        <a:t>When Scrum-Agile methods may offer improvements </a:t>
                      </a:r>
                      <a:r>
                        <a:rPr lang="en-US" sz="1200" dirty="0"/>
                        <a:t>(</a:t>
                      </a:r>
                      <a:r>
                        <a:rPr lang="en-US" sz="1200" dirty="0" err="1"/>
                        <a:t>tutorialspoint</a:t>
                      </a:r>
                      <a:r>
                        <a:rPr lang="en-US" sz="1200" dirty="0"/>
                        <a:t>, 2021)</a:t>
                      </a:r>
                      <a:r>
                        <a:rPr lang="en-US" dirty="0"/>
                        <a:t>:</a:t>
                      </a:r>
                    </a:p>
                  </a:txBody>
                  <a:tcPr/>
                </a:tc>
                <a:extLst>
                  <a:ext uri="{0D108BD9-81ED-4DB2-BD59-A6C34878D82A}">
                    <a16:rowId xmlns:a16="http://schemas.microsoft.com/office/drawing/2014/main" val="427664882"/>
                  </a:ext>
                </a:extLst>
              </a:tr>
              <a:tr h="370840">
                <a:tc>
                  <a:txBody>
                    <a:bodyPr/>
                    <a:lstStyle/>
                    <a:p>
                      <a:r>
                        <a:rPr lang="en-US" dirty="0"/>
                        <a:t>Project requirements are well documented beforehand</a:t>
                      </a:r>
                    </a:p>
                  </a:txBody>
                  <a:tcPr/>
                </a:tc>
                <a:tc>
                  <a:txBody>
                    <a:bodyPr/>
                    <a:lstStyle/>
                    <a:p>
                      <a:r>
                        <a:rPr lang="en-US" dirty="0"/>
                        <a:t>The project plan is expected to evolve as the project continues</a:t>
                      </a:r>
                    </a:p>
                  </a:txBody>
                  <a:tcPr/>
                </a:tc>
                <a:extLst>
                  <a:ext uri="{0D108BD9-81ED-4DB2-BD59-A6C34878D82A}">
                    <a16:rowId xmlns:a16="http://schemas.microsoft.com/office/drawing/2014/main" val="3300675291"/>
                  </a:ext>
                </a:extLst>
              </a:tr>
              <a:tr h="370840">
                <a:tc>
                  <a:txBody>
                    <a:bodyPr/>
                    <a:lstStyle/>
                    <a:p>
                      <a:r>
                        <a:rPr lang="en-US" dirty="0"/>
                        <a:t>Product definition is stable</a:t>
                      </a:r>
                    </a:p>
                  </a:txBody>
                  <a:tcPr/>
                </a:tc>
                <a:tc>
                  <a:txBody>
                    <a:bodyPr/>
                    <a:lstStyle/>
                    <a:p>
                      <a:r>
                        <a:rPr lang="en-US" dirty="0"/>
                        <a:t>There is uncertainty regarding project requirements</a:t>
                      </a:r>
                    </a:p>
                  </a:txBody>
                  <a:tcPr/>
                </a:tc>
                <a:extLst>
                  <a:ext uri="{0D108BD9-81ED-4DB2-BD59-A6C34878D82A}">
                    <a16:rowId xmlns:a16="http://schemas.microsoft.com/office/drawing/2014/main" val="303561808"/>
                  </a:ext>
                </a:extLst>
              </a:tr>
              <a:tr h="370840">
                <a:tc>
                  <a:txBody>
                    <a:bodyPr/>
                    <a:lstStyle/>
                    <a:p>
                      <a:r>
                        <a:rPr lang="en-US" dirty="0"/>
                        <a:t>Project is short</a:t>
                      </a:r>
                    </a:p>
                  </a:txBody>
                  <a:tcPr/>
                </a:tc>
                <a:tc>
                  <a:txBody>
                    <a:bodyPr/>
                    <a:lstStyle/>
                    <a:p>
                      <a:r>
                        <a:rPr lang="en-US" dirty="0"/>
                        <a:t>Project has a longer running life</a:t>
                      </a:r>
                    </a:p>
                  </a:txBody>
                  <a:tcPr/>
                </a:tc>
                <a:extLst>
                  <a:ext uri="{0D108BD9-81ED-4DB2-BD59-A6C34878D82A}">
                    <a16:rowId xmlns:a16="http://schemas.microsoft.com/office/drawing/2014/main" val="759158436"/>
                  </a:ext>
                </a:extLst>
              </a:tr>
              <a:tr h="370840">
                <a:tc>
                  <a:txBody>
                    <a:bodyPr/>
                    <a:lstStyle/>
                    <a:p>
                      <a:r>
                        <a:rPr lang="en-US" dirty="0"/>
                        <a:t>Technology behind the project is understood and will not change</a:t>
                      </a:r>
                    </a:p>
                  </a:txBody>
                  <a:tcPr/>
                </a:tc>
                <a:tc>
                  <a:txBody>
                    <a:bodyPr/>
                    <a:lstStyle/>
                    <a:p>
                      <a:r>
                        <a:rPr lang="en-US" dirty="0"/>
                        <a:t>Project is using a new technology architecture</a:t>
                      </a:r>
                    </a:p>
                  </a:txBody>
                  <a:tcPr/>
                </a:tc>
                <a:extLst>
                  <a:ext uri="{0D108BD9-81ED-4DB2-BD59-A6C34878D82A}">
                    <a16:rowId xmlns:a16="http://schemas.microsoft.com/office/drawing/2014/main" val="2097613447"/>
                  </a:ext>
                </a:extLst>
              </a:tr>
            </a:tbl>
          </a:graphicData>
        </a:graphic>
      </p:graphicFrame>
    </p:spTree>
    <p:extLst>
      <p:ext uri="{BB962C8B-B14F-4D97-AF65-F5344CB8AC3E}">
        <p14:creationId xmlns:p14="http://schemas.microsoft.com/office/powerpoint/2010/main" val="322104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A5F77-2FE5-4541-95E8-E4BF9C9A71C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1AF038E-C730-49F6-A8C6-767856703DC3}"/>
              </a:ext>
            </a:extLst>
          </p:cNvPr>
          <p:cNvSpPr>
            <a:spLocks noGrp="1"/>
          </p:cNvSpPr>
          <p:nvPr>
            <p:ph idx="1"/>
          </p:nvPr>
        </p:nvSpPr>
        <p:spPr/>
        <p:txBody>
          <a:bodyPr/>
          <a:lstStyle/>
          <a:p>
            <a:pPr marL="0" indent="0">
              <a:buNone/>
            </a:pPr>
            <a:r>
              <a:rPr lang="en-US" dirty="0"/>
              <a:t>Cobb, Charles G. (2015) </a:t>
            </a:r>
            <a:r>
              <a:rPr lang="en-US" i="1" dirty="0"/>
              <a:t>The project manager’s guide to mastering agile : Principles and practices for an adaptive approach. </a:t>
            </a:r>
            <a:r>
              <a:rPr lang="en-US" dirty="0"/>
              <a:t>Hoboken : Wiley.</a:t>
            </a:r>
          </a:p>
          <a:p>
            <a:pPr marL="0" indent="0">
              <a:buNone/>
            </a:pPr>
            <a:r>
              <a:rPr lang="en-US" dirty="0"/>
              <a:t>Gupta, Hitesh. (2018) </a:t>
            </a:r>
            <a:r>
              <a:rPr lang="en-US" i="1" dirty="0"/>
              <a:t>Agile methodologies in SDLC.</a:t>
            </a:r>
            <a:r>
              <a:rPr lang="en-US" dirty="0"/>
              <a:t> </a:t>
            </a:r>
            <a:r>
              <a:rPr lang="en-US" dirty="0" err="1"/>
              <a:t>testingcycles</a:t>
            </a:r>
            <a:r>
              <a:rPr lang="en-US" dirty="0"/>
              <a:t>. </a:t>
            </a:r>
            <a:r>
              <a:rPr lang="en-US" dirty="0">
                <a:hlinkClick r:id="rId2"/>
              </a:rPr>
              <a:t>http://testingcycles.com/agile-development-in-sdlc/</a:t>
            </a:r>
            <a:endParaRPr lang="en-US" dirty="0"/>
          </a:p>
          <a:p>
            <a:pPr marL="0" indent="0">
              <a:buNone/>
            </a:pPr>
            <a:r>
              <a:rPr lang="en-US" dirty="0" err="1"/>
              <a:t>Tutorialspoint</a:t>
            </a:r>
            <a:r>
              <a:rPr lang="en-US" dirty="0"/>
              <a:t> (2021) </a:t>
            </a:r>
            <a:r>
              <a:rPr lang="en-US" i="1" dirty="0"/>
              <a:t>SDLC – agile model. </a:t>
            </a:r>
            <a:r>
              <a:rPr lang="en-US" dirty="0"/>
              <a:t>Learn SDLC. </a:t>
            </a:r>
            <a:r>
              <a:rPr lang="en-US" dirty="0">
                <a:hlinkClick r:id="rId3"/>
              </a:rPr>
              <a:t>https://www.tutorialspoint.com/sdlc/sdlc_agile_model.htm</a:t>
            </a:r>
            <a:endParaRPr lang="en-US" dirty="0"/>
          </a:p>
          <a:p>
            <a:pPr marL="0" indent="0">
              <a:buNone/>
            </a:pPr>
            <a:endParaRPr lang="en-US" i="1" dirty="0"/>
          </a:p>
        </p:txBody>
      </p:sp>
    </p:spTree>
    <p:extLst>
      <p:ext uri="{BB962C8B-B14F-4D97-AF65-F5344CB8AC3E}">
        <p14:creationId xmlns:p14="http://schemas.microsoft.com/office/powerpoint/2010/main" val="1952687970"/>
      </p:ext>
    </p:extLst>
  </p:cSld>
  <p:clrMapOvr>
    <a:masterClrMapping/>
  </p:clrMapOvr>
</p:sld>
</file>

<file path=ppt/theme/theme1.xml><?xml version="1.0" encoding="utf-8"?>
<a:theme xmlns:a="http://schemas.openxmlformats.org/drawingml/2006/main" name="VaultVTI">
  <a:themeElements>
    <a:clrScheme name="archway">
      <a:dk1>
        <a:sysClr val="windowText" lastClr="000000"/>
      </a:dk1>
      <a:lt1>
        <a:sysClr val="window" lastClr="FFFFFF"/>
      </a:lt1>
      <a:dk2>
        <a:srgbClr val="262626"/>
      </a:dk2>
      <a:lt2>
        <a:srgbClr val="CCC9C2"/>
      </a:lt2>
      <a:accent1>
        <a:srgbClr val="A85E3E"/>
      </a:accent1>
      <a:accent2>
        <a:srgbClr val="C3743C"/>
      </a:accent2>
      <a:accent3>
        <a:srgbClr val="CF6749"/>
      </a:accent3>
      <a:accent4>
        <a:srgbClr val="7D8B71"/>
      </a:accent4>
      <a:accent5>
        <a:srgbClr val="A37A59"/>
      </a:accent5>
      <a:accent6>
        <a:srgbClr val="AB8244"/>
      </a:accent6>
      <a:hlink>
        <a:srgbClr val="B94F31"/>
      </a:hlink>
      <a:folHlink>
        <a:srgbClr val="667458"/>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150</TotalTime>
  <Words>667</Words>
  <Application>Microsoft Office PowerPoint</Application>
  <PresentationFormat>Widescreen</PresentationFormat>
  <Paragraphs>80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Georgia Pro Light</vt:lpstr>
      <vt:lpstr>VaultVTI</vt:lpstr>
      <vt:lpstr>Introduction to Scrum-Agile Development</vt:lpstr>
      <vt:lpstr>What is Scrum-Agile?</vt:lpstr>
      <vt:lpstr>Individual Roles in an Agile Team (Cobb, 2015)</vt:lpstr>
      <vt:lpstr>Typical Scrum-Agile Development Cycle  (Gupta, 2018)</vt:lpstr>
      <vt:lpstr>Agile vs Waterfall: An Example</vt:lpstr>
      <vt:lpstr>Choosing the Best Development Approach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Scrum-Agile Development</dc:title>
  <dc:creator>Oloughlin, Craig</dc:creator>
  <cp:lastModifiedBy>Oloughlin, Craig</cp:lastModifiedBy>
  <cp:revision>17</cp:revision>
  <dcterms:created xsi:type="dcterms:W3CDTF">2021-12-12T19:25:41Z</dcterms:created>
  <dcterms:modified xsi:type="dcterms:W3CDTF">2021-12-12T21:56:29Z</dcterms:modified>
</cp:coreProperties>
</file>