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35"/>
  </p:notesMasterIdLst>
  <p:handoutMasterIdLst>
    <p:handoutMasterId r:id="rId36"/>
  </p:handoutMasterIdLst>
  <p:sldIdLst>
    <p:sldId id="256" r:id="rId2"/>
    <p:sldId id="276" r:id="rId3"/>
    <p:sldId id="257" r:id="rId4"/>
    <p:sldId id="258" r:id="rId5"/>
    <p:sldId id="259" r:id="rId6"/>
    <p:sldId id="267" r:id="rId7"/>
    <p:sldId id="280" r:id="rId8"/>
    <p:sldId id="268" r:id="rId9"/>
    <p:sldId id="269" r:id="rId10"/>
    <p:sldId id="281" r:id="rId11"/>
    <p:sldId id="270" r:id="rId12"/>
    <p:sldId id="271" r:id="rId13"/>
    <p:sldId id="282" r:id="rId14"/>
    <p:sldId id="283" r:id="rId15"/>
    <p:sldId id="272" r:id="rId16"/>
    <p:sldId id="260" r:id="rId17"/>
    <p:sldId id="273" r:id="rId18"/>
    <p:sldId id="261" r:id="rId19"/>
    <p:sldId id="274" r:id="rId20"/>
    <p:sldId id="285" r:id="rId21"/>
    <p:sldId id="286" r:id="rId22"/>
    <p:sldId id="287" r:id="rId23"/>
    <p:sldId id="288" r:id="rId24"/>
    <p:sldId id="289" r:id="rId25"/>
    <p:sldId id="284" r:id="rId26"/>
    <p:sldId id="275" r:id="rId27"/>
    <p:sldId id="263" r:id="rId28"/>
    <p:sldId id="264" r:id="rId29"/>
    <p:sldId id="265" r:id="rId30"/>
    <p:sldId id="266" r:id="rId31"/>
    <p:sldId id="277" r:id="rId32"/>
    <p:sldId id="279" r:id="rId33"/>
    <p:sldId id="278" r:id="rId34"/>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4">
          <p15:clr>
            <a:srgbClr val="A4A3A4"/>
          </p15:clr>
        </p15:guide>
        <p15:guide id="2" pos="280">
          <p15:clr>
            <a:srgbClr val="A4A3A4"/>
          </p15:clr>
        </p15:guide>
        <p15:guide id="3" pos="7404">
          <p15:clr>
            <a:srgbClr val="A4A3A4"/>
          </p15:clr>
        </p15:guide>
        <p15:guide id="4" pos="3838">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A9C"/>
    <a:srgbClr val="010000"/>
    <a:srgbClr val="2483C3"/>
    <a:srgbClr val="60CBED"/>
    <a:srgbClr val="652E93"/>
    <a:srgbClr val="6B6B6B"/>
    <a:srgbClr val="264DAE"/>
    <a:srgbClr val="4ADAD7"/>
    <a:srgbClr val="8A8A8A"/>
    <a:srgbClr val="9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75" autoAdjust="0"/>
  </p:normalViewPr>
  <p:slideViewPr>
    <p:cSldViewPr snapToGrid="0">
      <p:cViewPr varScale="1">
        <p:scale>
          <a:sx n="96" d="100"/>
          <a:sy n="96" d="100"/>
        </p:scale>
        <p:origin x="178" y="77"/>
      </p:cViewPr>
      <p:guideLst>
        <p:guide orient="horz" pos="2234"/>
        <p:guide pos="280"/>
        <p:guide pos="7404"/>
        <p:guide pos="3838"/>
      </p:guideLst>
    </p:cSldViewPr>
  </p:slideViewPr>
  <p:notesTextViewPr>
    <p:cViewPr>
      <p:scale>
        <a:sx n="100" d="100"/>
        <a:sy n="100" d="100"/>
      </p:scale>
      <p:origin x="0" y="0"/>
    </p:cViewPr>
  </p:notesTextViewPr>
  <p:sorterViewPr>
    <p:cViewPr>
      <p:scale>
        <a:sx n="66" d="100"/>
        <a:sy n="66" d="100"/>
      </p:scale>
      <p:origin x="0" y="3754"/>
    </p:cViewPr>
  </p:sorterViewPr>
  <p:notesViewPr>
    <p:cSldViewPr snapToGrid="0" showGuides="1">
      <p:cViewPr varScale="1">
        <p:scale>
          <a:sx n="58" d="100"/>
          <a:sy n="58" d="100"/>
        </p:scale>
        <p:origin x="-2698" y="-77"/>
      </p:cViewPr>
      <p:guideLst>
        <p:guide orient="horz" pos="292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5138"/>
          </a:xfrm>
          <a:prstGeom prst="rect">
            <a:avLst/>
          </a:prstGeom>
        </p:spPr>
        <p:txBody>
          <a:bodyPr vert="horz" lIns="91431" tIns="45716" rIns="91431" bIns="45716"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1"/>
            <a:ext cx="2971800" cy="465138"/>
          </a:xfrm>
          <a:prstGeom prst="rect">
            <a:avLst/>
          </a:prstGeom>
        </p:spPr>
        <p:txBody>
          <a:bodyPr vert="horz" lIns="91431" tIns="45716" rIns="91431" bIns="45716" rtlCol="0"/>
          <a:lstStyle>
            <a:lvl1pPr algn="r">
              <a:defRPr sz="1200"/>
            </a:lvl1pPr>
          </a:lstStyle>
          <a:p>
            <a:fld id="{4F635D66-3B7E-4B52-998E-1824D51866ED}" type="datetimeFigureOut">
              <a:rPr lang="en-US" smtClean="0">
                <a:latin typeface="Arial" panose="020B0604020202020204" pitchFamily="34" charset="0"/>
              </a:rPr>
              <a:t>5/4/2017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31" tIns="45716" rIns="91431" bIns="45716"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31" tIns="45716" rIns="91431" bIns="45716" rtlCol="0" anchor="b"/>
          <a:lstStyle>
            <a:lvl1pPr algn="r">
              <a:defRPr sz="1200"/>
            </a:lvl1pPr>
          </a:lstStyle>
          <a:p>
            <a:fld id="{64DAF609-2A93-4C1D-9C09-D9A052051311}" type="slidenum">
              <a:rPr lang="en-US" smtClean="0">
                <a:latin typeface="Arial" panose="020B0604020202020204" pitchFamily="34" charset="0"/>
              </a:rPr>
              <a:t>‹Nº›</a:t>
            </a:fld>
            <a:endParaRPr lang="en-US" dirty="0">
              <a:latin typeface="Arial" panose="020B0604020202020204" pitchFamily="34" charset="0"/>
            </a:endParaRPr>
          </a:p>
        </p:txBody>
      </p:sp>
    </p:spTree>
    <p:extLst>
      <p:ext uri="{BB962C8B-B14F-4D97-AF65-F5344CB8AC3E}">
        <p14:creationId xmlns:p14="http://schemas.microsoft.com/office/powerpoint/2010/main" val="1603400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6725"/>
          </a:xfrm>
          <a:prstGeom prst="rect">
            <a:avLst/>
          </a:prstGeom>
        </p:spPr>
        <p:txBody>
          <a:bodyPr vert="horz" lIns="91431" tIns="45716" rIns="91431" bIns="45716" rtlCol="0"/>
          <a:lstStyle>
            <a:lvl1pPr algn="l">
              <a:defRPr sz="1200"/>
            </a:lvl1pPr>
          </a:lstStyle>
          <a:p>
            <a:endParaRPr lang="ru-RU"/>
          </a:p>
        </p:txBody>
      </p:sp>
      <p:sp>
        <p:nvSpPr>
          <p:cNvPr id="3" name="Date Placeholder 2"/>
          <p:cNvSpPr>
            <a:spLocks noGrp="1"/>
          </p:cNvSpPr>
          <p:nvPr>
            <p:ph type="dt" idx="1"/>
          </p:nvPr>
        </p:nvSpPr>
        <p:spPr>
          <a:xfrm>
            <a:off x="3884613" y="1"/>
            <a:ext cx="2971800" cy="466725"/>
          </a:xfrm>
          <a:prstGeom prst="rect">
            <a:avLst/>
          </a:prstGeom>
        </p:spPr>
        <p:txBody>
          <a:bodyPr vert="horz" lIns="91431" tIns="45716" rIns="91431" bIns="45716" rtlCol="0"/>
          <a:lstStyle>
            <a:lvl1pPr algn="r">
              <a:defRPr sz="1200"/>
            </a:lvl1pPr>
          </a:lstStyle>
          <a:p>
            <a:fld id="{4D4292E2-9FC0-4809-9973-91C716D60892}" type="datetimeFigureOut">
              <a:rPr lang="ru-RU" smtClean="0"/>
              <a:t>04.05.2017</a:t>
            </a:fld>
            <a:endParaRPr lang="ru-RU"/>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31" tIns="45716" rIns="91431" bIns="45716" rtlCol="0" anchor="ctr"/>
          <a:lstStyle/>
          <a:p>
            <a:endParaRPr lang="ru-RU"/>
          </a:p>
        </p:txBody>
      </p:sp>
      <p:sp>
        <p:nvSpPr>
          <p:cNvPr id="5" name="Notes Placeholder 4"/>
          <p:cNvSpPr>
            <a:spLocks noGrp="1"/>
          </p:cNvSpPr>
          <p:nvPr>
            <p:ph type="body" sz="quarter" idx="3"/>
          </p:nvPr>
        </p:nvSpPr>
        <p:spPr>
          <a:xfrm>
            <a:off x="685800" y="4473576"/>
            <a:ext cx="5486400" cy="3660775"/>
          </a:xfrm>
          <a:prstGeom prst="rect">
            <a:avLst/>
          </a:prstGeom>
        </p:spPr>
        <p:txBody>
          <a:bodyPr vert="horz" lIns="91431" tIns="45716" rIns="91431" bIns="457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829676"/>
            <a:ext cx="2971800" cy="466725"/>
          </a:xfrm>
          <a:prstGeom prst="rect">
            <a:avLst/>
          </a:prstGeom>
        </p:spPr>
        <p:txBody>
          <a:bodyPr vert="horz" lIns="91431" tIns="45716" rIns="91431" bIns="45716"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829676"/>
            <a:ext cx="2971800" cy="466725"/>
          </a:xfrm>
          <a:prstGeom prst="rect">
            <a:avLst/>
          </a:prstGeom>
        </p:spPr>
        <p:txBody>
          <a:bodyPr vert="horz" lIns="91431" tIns="45716" rIns="91431" bIns="45716" rtlCol="0" anchor="b"/>
          <a:lstStyle>
            <a:lvl1pPr algn="r">
              <a:defRPr sz="1200"/>
            </a:lvl1pPr>
          </a:lstStyle>
          <a:p>
            <a:fld id="{E00F100B-399B-48F9-92BF-BF4A378508ED}" type="slidenum">
              <a:rPr lang="ru-RU" smtClean="0"/>
              <a:t>‹Nº›</a:t>
            </a:fld>
            <a:endParaRPr lang="ru-RU"/>
          </a:p>
        </p:txBody>
      </p:sp>
    </p:spTree>
    <p:extLst>
      <p:ext uri="{BB962C8B-B14F-4D97-AF65-F5344CB8AC3E}">
        <p14:creationId xmlns:p14="http://schemas.microsoft.com/office/powerpoint/2010/main" val="389981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3</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4" y="4378326"/>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b="0" dirty="0"/>
          </a:p>
        </p:txBody>
      </p:sp>
    </p:spTree>
    <p:extLst>
      <p:ext uri="{BB962C8B-B14F-4D97-AF65-F5344CB8AC3E}">
        <p14:creationId xmlns:p14="http://schemas.microsoft.com/office/powerpoint/2010/main" val="115063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18678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79655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73809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70293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3189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6136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4044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198">
              <a:defRPr sz="2400">
                <a:solidFill>
                  <a:schemeClr val="tx1"/>
                </a:solidFill>
                <a:latin typeface="Arial" charset="0"/>
                <a:ea typeface="ＭＳ Ｐゴシック" charset="0"/>
                <a:cs typeface="ＭＳ Ｐゴシック" charset="0"/>
              </a:defRPr>
            </a:lvl1pPr>
            <a:lvl2pPr marL="742876" indent="-285722" defTabSz="903198">
              <a:defRPr sz="2400">
                <a:solidFill>
                  <a:schemeClr val="tx1"/>
                </a:solidFill>
                <a:latin typeface="Arial" charset="0"/>
                <a:ea typeface="ＭＳ Ｐゴシック" charset="0"/>
              </a:defRPr>
            </a:lvl2pPr>
            <a:lvl3pPr marL="1142887" indent="-228578" defTabSz="903198">
              <a:defRPr sz="2400">
                <a:solidFill>
                  <a:schemeClr val="tx1"/>
                </a:solidFill>
                <a:latin typeface="Arial" charset="0"/>
                <a:ea typeface="ＭＳ Ｐゴシック" charset="0"/>
              </a:defRPr>
            </a:lvl3pPr>
            <a:lvl4pPr marL="1600041" indent="-228578" defTabSz="903198">
              <a:defRPr sz="2400">
                <a:solidFill>
                  <a:schemeClr val="tx1"/>
                </a:solidFill>
                <a:latin typeface="Arial" charset="0"/>
                <a:ea typeface="ＭＳ Ｐゴシック" charset="0"/>
              </a:defRPr>
            </a:lvl4pPr>
            <a:lvl5pPr marL="2057195" indent="-228578" defTabSz="903198">
              <a:defRPr sz="2400">
                <a:solidFill>
                  <a:schemeClr val="tx1"/>
                </a:solidFill>
                <a:latin typeface="Arial" charset="0"/>
                <a:ea typeface="ＭＳ Ｐゴシック" charset="0"/>
              </a:defRPr>
            </a:lvl5pPr>
            <a:lvl6pPr marL="2514350"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504"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8659"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5813" indent="-228578" algn="ctr" defTabSz="90319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005315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2">
    <p:spTree>
      <p:nvGrpSpPr>
        <p:cNvPr id="1" name=""/>
        <p:cNvGrpSpPr/>
        <p:nvPr/>
      </p:nvGrpSpPr>
      <p:grpSpPr>
        <a:xfrm>
          <a:off x="0" y="0"/>
          <a:ext cx="0" cy="0"/>
          <a:chOff x="0" y="0"/>
          <a:chExt cx="0" cy="0"/>
        </a:xfrm>
      </p:grpSpPr>
      <p:sp>
        <p:nvSpPr>
          <p:cNvPr id="2" name="Rectangle 1"/>
          <p:cNvSpPr/>
          <p:nvPr userDrawn="1"/>
        </p:nvSpPr>
        <p:spPr>
          <a:xfrm>
            <a:off x="0" y="0"/>
            <a:ext cx="12188825" cy="6858000"/>
          </a:xfrm>
          <a:prstGeom prst="rect">
            <a:avLst/>
          </a:prstGeom>
          <a:gradFill flip="none" rotWithShape="1">
            <a:gsLst>
              <a:gs pos="71000">
                <a:srgbClr val="2483C3"/>
              </a:gs>
              <a:gs pos="0">
                <a:srgbClr val="652E93"/>
              </a:gs>
              <a:gs pos="35000">
                <a:srgbClr val="214A9C"/>
              </a:gs>
              <a:gs pos="100000">
                <a:srgbClr val="60CBED"/>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Arial" panose="020B0604020202020204" pitchFamily="34" charset="0"/>
            </a:endParaRPr>
          </a:p>
        </p:txBody>
      </p:sp>
      <p:sp>
        <p:nvSpPr>
          <p:cNvPr id="50" name="Title 1"/>
          <p:cNvSpPr>
            <a:spLocks noGrp="1"/>
          </p:cNvSpPr>
          <p:nvPr>
            <p:ph type="ctrTitle" hasCustomPrompt="1"/>
          </p:nvPr>
        </p:nvSpPr>
        <p:spPr>
          <a:xfrm>
            <a:off x="320039" y="1458427"/>
            <a:ext cx="1025519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Arial" panose="020B0604020202020204" pitchFamily="34" charset="0"/>
                <a:ea typeface="+mj-ea"/>
                <a:cs typeface="Arial" pitchFamily="34" charset="0"/>
              </a:defRPr>
            </a:lvl1pPr>
          </a:lstStyle>
          <a:p>
            <a:r>
              <a:rPr lang="en-US" dirty="0" smtClean="0"/>
              <a:t>Presentation Title Goes Here</a:t>
            </a:r>
            <a:endParaRPr lang="en-US" dirty="0"/>
          </a:p>
        </p:txBody>
      </p:sp>
      <p:sp>
        <p:nvSpPr>
          <p:cNvPr id="6" name="Text Placeholder 5"/>
          <p:cNvSpPr>
            <a:spLocks noGrp="1"/>
          </p:cNvSpPr>
          <p:nvPr>
            <p:ph type="body" sz="quarter" idx="11" hasCustomPrompt="1"/>
          </p:nvPr>
        </p:nvSpPr>
        <p:spPr>
          <a:xfrm>
            <a:off x="320040" y="5824255"/>
            <a:ext cx="4875530" cy="297004"/>
          </a:xfrm>
        </p:spPr>
        <p:txBody>
          <a:bodyPr>
            <a:spAutoFit/>
          </a:bodyPr>
          <a:lstStyle>
            <a:lvl1pPr marL="0" indent="0">
              <a:buFontTx/>
              <a:buNone/>
              <a:defRPr sz="1400">
                <a:solidFill>
                  <a:schemeClr val="bg1"/>
                </a:solidFill>
                <a:latin typeface="Arial" panose="020B0604020202020204" pitchFamily="34" charset="0"/>
                <a:cs typeface="Arial" panose="020B0604020202020204" pitchFamily="34" charset="0"/>
              </a:defRPr>
            </a:lvl1pPr>
          </a:lstStyle>
          <a:p>
            <a:pPr lvl="0"/>
            <a:r>
              <a:rPr lang="en-US" dirty="0" smtClean="0"/>
              <a:t>Date</a:t>
            </a:r>
            <a:endParaRPr lang="en-US" dirty="0"/>
          </a:p>
        </p:txBody>
      </p:sp>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882359" y="365760"/>
            <a:ext cx="3968646" cy="659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Placeholder 2"/>
          <p:cNvSpPr>
            <a:spLocks noGrp="1"/>
          </p:cNvSpPr>
          <p:nvPr>
            <p:ph type="body" sz="quarter" idx="12" hasCustomPrompt="1"/>
          </p:nvPr>
        </p:nvSpPr>
        <p:spPr>
          <a:xfrm>
            <a:off x="320040" y="5429595"/>
            <a:ext cx="4886960" cy="384721"/>
          </a:xfrm>
        </p:spPr>
        <p:txBody>
          <a:bodyPr wrap="square">
            <a:spAutoFit/>
          </a:bodyPr>
          <a:lstStyle>
            <a:lvl1pPr marL="0" indent="0">
              <a:buNone/>
              <a:defRPr sz="2000">
                <a:solidFill>
                  <a:schemeClr val="bg1"/>
                </a:solidFill>
                <a:latin typeface="Arial" panose="020B0604020202020204" pitchFamily="34" charset="0"/>
                <a:cs typeface="Arial" panose="020B0604020202020204" pitchFamily="34" charset="0"/>
              </a:defRPr>
            </a:lvl1pPr>
          </a:lstStyle>
          <a:p>
            <a:pPr lvl="0"/>
            <a:r>
              <a:rPr lang="en-US" dirty="0" smtClean="0"/>
              <a:t>Speaker Name</a:t>
            </a:r>
            <a:endParaRPr lang="en-US" dirty="0"/>
          </a:p>
        </p:txBody>
      </p:sp>
    </p:spTree>
    <p:extLst>
      <p:ext uri="{BB962C8B-B14F-4D97-AF65-F5344CB8AC3E}">
        <p14:creationId xmlns:p14="http://schemas.microsoft.com/office/powerpoint/2010/main" val="793156173"/>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19535" y="1339745"/>
            <a:ext cx="5470158" cy="4965700"/>
          </a:xfrm>
        </p:spPr>
        <p:txBody>
          <a:bodyPr/>
          <a:lstStyle>
            <a:lvl1pPr>
              <a:lnSpc>
                <a:spcPct val="95000"/>
              </a:lnSpc>
              <a:spcBef>
                <a:spcPts val="1480"/>
              </a:spcBef>
              <a:defRPr sz="2200">
                <a:solidFill>
                  <a:srgbClr val="435153"/>
                </a:solidFill>
                <a:latin typeface="Arial" panose="020B0604020202020204" pitchFamily="34" charset="0"/>
              </a:defRPr>
            </a:lvl1pPr>
            <a:lvl2pPr>
              <a:lnSpc>
                <a:spcPct val="95000"/>
              </a:lnSpc>
              <a:spcBef>
                <a:spcPts val="600"/>
              </a:spcBef>
              <a:defRPr>
                <a:solidFill>
                  <a:srgbClr val="435153"/>
                </a:solidFill>
                <a:latin typeface="Arial" panose="020B0604020202020204" pitchFamily="34" charset="0"/>
              </a:defRPr>
            </a:lvl2pPr>
            <a:lvl3pPr>
              <a:defRPr>
                <a:solidFill>
                  <a:srgbClr val="435153"/>
                </a:solidFill>
                <a:latin typeface="Arial" panose="020B0604020202020204" pitchFamily="34" charset="0"/>
              </a:defRPr>
            </a:lvl3pPr>
            <a:lvl4pPr>
              <a:defRPr>
                <a:solidFill>
                  <a:srgbClr val="435153"/>
                </a:solidFill>
                <a:latin typeface="Arial" panose="020B0604020202020204" pitchFamily="34" charset="0"/>
              </a:defRPr>
            </a:lvl4pPr>
            <a:lvl5pPr>
              <a:defRPr>
                <a:solidFill>
                  <a:srgbClr val="435153"/>
                </a:solidFill>
                <a:latin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a:xfrm>
            <a:off x="306190" y="432215"/>
            <a:ext cx="11448832" cy="838200"/>
          </a:xfrm>
        </p:spPr>
        <p:txBody>
          <a:bodyPr/>
          <a:lstStyle/>
          <a:p>
            <a:r>
              <a:rPr lang="en-US" smtClean="0"/>
              <a:t>Click to edit Master title style</a:t>
            </a:r>
            <a:endParaRPr lang="en-US" dirty="0"/>
          </a:p>
        </p:txBody>
      </p:sp>
      <p:sp>
        <p:nvSpPr>
          <p:cNvPr id="10" name="Rounded Rectangle 9"/>
          <p:cNvSpPr/>
          <p:nvPr userDrawn="1"/>
        </p:nvSpPr>
        <p:spPr>
          <a:xfrm>
            <a:off x="6643910" y="1416141"/>
            <a:ext cx="5011655"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5" name="Text Placeholder 3"/>
          <p:cNvSpPr>
            <a:spLocks noGrp="1"/>
          </p:cNvSpPr>
          <p:nvPr>
            <p:ph type="body" sz="quarter" idx="15"/>
          </p:nvPr>
        </p:nvSpPr>
        <p:spPr>
          <a:xfrm>
            <a:off x="6959819" y="1747683"/>
            <a:ext cx="4314844" cy="1900292"/>
          </a:xfrm>
        </p:spPr>
        <p:txBody>
          <a:bodyPr/>
          <a:lstStyle>
            <a:lvl1pPr marL="114300" indent="-114300">
              <a:buFontTx/>
              <a:buNone/>
              <a:defRPr sz="2000">
                <a:latin typeface="Arial" panose="020B0604020202020204" pitchFamily="34" charset="0"/>
              </a:defRPr>
            </a:lvl1pPr>
          </a:lstStyle>
          <a:p>
            <a:pPr lvl="0"/>
            <a:r>
              <a:rPr lang="en-US" smtClean="0"/>
              <a:t>Click to edit Master text styles</a:t>
            </a:r>
          </a:p>
        </p:txBody>
      </p:sp>
      <p:sp>
        <p:nvSpPr>
          <p:cNvPr id="17" name="Text Placeholder 21"/>
          <p:cNvSpPr>
            <a:spLocks noGrp="1"/>
          </p:cNvSpPr>
          <p:nvPr>
            <p:ph type="body" sz="quarter" idx="16"/>
          </p:nvPr>
        </p:nvSpPr>
        <p:spPr>
          <a:xfrm>
            <a:off x="7078322" y="4876801"/>
            <a:ext cx="4058272" cy="326243"/>
          </a:xfrm>
        </p:spPr>
        <p:txBody>
          <a:bodyPr wrap="square">
            <a:spAutoFit/>
          </a:bodyPr>
          <a:lstStyle>
            <a:lvl1pPr marL="0" indent="0">
              <a:buFontTx/>
              <a:buNone/>
              <a:defRPr sz="1600">
                <a:latin typeface="Arial" panose="020B0604020202020204" pitchFamily="34" charset="0"/>
              </a:defRPr>
            </a:lvl1pPr>
          </a:lstStyle>
          <a:p>
            <a:pPr lvl="0"/>
            <a:r>
              <a:rPr lang="en-US" smtClean="0"/>
              <a:t>Click to edit Master text styles</a:t>
            </a:r>
          </a:p>
        </p:txBody>
      </p:sp>
      <p:cxnSp>
        <p:nvCxnSpPr>
          <p:cNvPr id="19" name="Straight Connector 18"/>
          <p:cNvCxnSpPr/>
          <p:nvPr userDrawn="1"/>
        </p:nvCxnSpPr>
        <p:spPr>
          <a:xfrm flipH="1">
            <a:off x="6651789" y="1335314"/>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301752"/>
            <a:ext cx="5497160"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92530" y="1600200"/>
            <a:ext cx="5521538" cy="4526280"/>
          </a:xfrm>
        </p:spPr>
        <p:txBody>
          <a:bodyPr/>
          <a:lstStyle>
            <a:lvl1pPr marL="0" indent="0">
              <a:buNone/>
              <a:defRPr>
                <a:solidFill>
                  <a:schemeClr val="tx2"/>
                </a:solidFill>
                <a:latin typeface="Arial" panose="020B0604020202020204" pitchFamily="34" charset="0"/>
              </a:defRPr>
            </a:lvl1pPr>
            <a:lvl2pPr marL="406400" indent="0">
              <a:buClr>
                <a:schemeClr val="accent5"/>
              </a:buClr>
              <a:buFontTx/>
              <a:buNone/>
              <a:tabLst/>
              <a:defRPr>
                <a:solidFill>
                  <a:schemeClr val="tx2"/>
                </a:solidFill>
                <a:latin typeface="Arial" panose="020B0604020202020204" pitchFamily="34" charset="0"/>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6423511" y="1600200"/>
            <a:ext cx="5338705" cy="4526280"/>
          </a:xfrm>
        </p:spPr>
        <p:txBody>
          <a:bodyPr/>
          <a:lstStyle>
            <a:lvl1pPr marL="0" indent="0">
              <a:buFontTx/>
              <a:buNone/>
              <a:defRPr>
                <a:solidFill>
                  <a:schemeClr val="tx1"/>
                </a:solidFill>
                <a:latin typeface="Arial" panose="020B0604020202020204" pitchFamily="34" charset="0"/>
              </a:defRPr>
            </a:lvl1pPr>
            <a:lvl2pPr marL="406400" indent="0">
              <a:buClr>
                <a:schemeClr val="accent1">
                  <a:lumMod val="40000"/>
                  <a:lumOff val="60000"/>
                </a:schemeClr>
              </a:buClr>
              <a:buFont typeface="Arial" pitchFamily="34" charset="0"/>
              <a:buNone/>
              <a:defRPr>
                <a:solidFill>
                  <a:schemeClr val="tx1"/>
                </a:solidFill>
                <a:latin typeface="Arial" panose="020B0604020202020204" pitchFamily="34" charset="0"/>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6423509" y="301752"/>
            <a:ext cx="5267039"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5980558"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356362" y="1600201"/>
            <a:ext cx="3495823" cy="4391025"/>
          </a:xfrm>
        </p:spPr>
        <p:txBody>
          <a:bodyPr/>
          <a:lstStyle>
            <a:lvl1pPr algn="l" defTabSz="914400" rtl="0" eaLnBrk="1" latinLnBrk="0" hangingPunct="1">
              <a:lnSpc>
                <a:spcPct val="95000"/>
              </a:lnSpc>
              <a:defRPr lang="en-US" sz="2000" kern="1200" dirty="0" smtClean="0">
                <a:solidFill>
                  <a:srgbClr val="435153"/>
                </a:solidFill>
                <a:latin typeface="Arial" panose="020B0604020202020204" pitchFamily="34" charset="0"/>
                <a:ea typeface="+mn-ea"/>
                <a:cs typeface="+mn-cs"/>
              </a:defRPr>
            </a:lvl1pPr>
            <a:lvl2pPr algn="l" defTabSz="914400" rtl="0" eaLnBrk="1" latinLnBrk="0" hangingPunct="1">
              <a:lnSpc>
                <a:spcPct val="95000"/>
              </a:lnSpc>
              <a:defRPr lang="en-US" sz="1600" kern="1200" dirty="0" smtClean="0">
                <a:solidFill>
                  <a:srgbClr val="435153"/>
                </a:solidFill>
                <a:latin typeface="Arial" panose="020B0604020202020204" pitchFamily="34" charset="0"/>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Arial" panose="020B0604020202020204" pitchFamily="34" charset="0"/>
                <a:ea typeface="+mn-ea"/>
                <a:cs typeface="Arial" pitchFamily="34" charset="0"/>
              </a:defRPr>
            </a:lvl4pPr>
            <a:lvl5pPr algn="l" defTabSz="914400" rtl="0" eaLnBrk="1" latinLnBrk="0" hangingPunct="1">
              <a:lnSpc>
                <a:spcPct val="95000"/>
              </a:lnSpc>
              <a:defRPr lang="en-US" sz="1200" kern="1200" dirty="0">
                <a:solidFill>
                  <a:srgbClr val="435153"/>
                </a:solidFill>
                <a:latin typeface="Arial" panose="020B0604020202020204"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4388823" y="1600200"/>
            <a:ext cx="3457733" cy="4362450"/>
          </a:xfrm>
        </p:spPr>
        <p:txBody>
          <a:bodyPr/>
          <a:lstStyle>
            <a:lvl1pPr algn="l" defTabSz="914400" rtl="0" eaLnBrk="1" latinLnBrk="0" hangingPunct="1">
              <a:lnSpc>
                <a:spcPct val="95000"/>
              </a:lnSpc>
              <a:defRPr lang="en-US" sz="2000" kern="1200" dirty="0" smtClean="0">
                <a:solidFill>
                  <a:srgbClr val="435153"/>
                </a:solidFill>
                <a:latin typeface="Arial" panose="020B0604020202020204" pitchFamily="34" charset="0"/>
                <a:ea typeface="+mn-ea"/>
                <a:cs typeface="+mn-cs"/>
              </a:defRPr>
            </a:lvl1pPr>
            <a:lvl2pPr algn="l" defTabSz="914400" rtl="0" eaLnBrk="1" latinLnBrk="0" hangingPunct="1">
              <a:lnSpc>
                <a:spcPct val="95000"/>
              </a:lnSpc>
              <a:defRPr lang="en-US" sz="1600" kern="1200" dirty="0" smtClean="0">
                <a:solidFill>
                  <a:srgbClr val="435153"/>
                </a:solidFill>
                <a:latin typeface="Arial" panose="020B0604020202020204" pitchFamily="34" charset="0"/>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Arial" panose="020B0604020202020204" pitchFamily="34" charset="0"/>
                <a:ea typeface="+mn-ea"/>
                <a:cs typeface="Arial" pitchFamily="34" charset="0"/>
              </a:defRPr>
            </a:lvl4pPr>
            <a:lvl5pPr algn="l" defTabSz="914400" rtl="0" eaLnBrk="1" latinLnBrk="0" hangingPunct="1">
              <a:lnSpc>
                <a:spcPct val="95000"/>
              </a:lnSpc>
              <a:defRPr lang="en-US" sz="1200" kern="1200" dirty="0">
                <a:solidFill>
                  <a:srgbClr val="435153"/>
                </a:solidFill>
                <a:latin typeface="Arial" panose="020B0604020202020204"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8398863" y="1600201"/>
            <a:ext cx="3510635" cy="4333875"/>
          </a:xfrm>
        </p:spPr>
        <p:txBody>
          <a:bodyPr/>
          <a:lstStyle>
            <a:lvl1pPr algn="l" defTabSz="914400" rtl="0" eaLnBrk="1" latinLnBrk="0" hangingPunct="1">
              <a:lnSpc>
                <a:spcPct val="95000"/>
              </a:lnSpc>
              <a:defRPr lang="en-US" sz="2000" kern="1200" dirty="0" smtClean="0">
                <a:solidFill>
                  <a:srgbClr val="435153"/>
                </a:solidFill>
                <a:latin typeface="Arial" panose="020B0604020202020204" pitchFamily="34" charset="0"/>
                <a:ea typeface="+mn-ea"/>
                <a:cs typeface="+mn-cs"/>
              </a:defRPr>
            </a:lvl1pPr>
            <a:lvl2pPr algn="l" defTabSz="914400" rtl="0" eaLnBrk="1" latinLnBrk="0" hangingPunct="1">
              <a:lnSpc>
                <a:spcPct val="95000"/>
              </a:lnSpc>
              <a:defRPr lang="en-US" sz="1600" kern="1200" dirty="0" smtClean="0">
                <a:solidFill>
                  <a:srgbClr val="435153"/>
                </a:solidFill>
                <a:latin typeface="Arial" panose="020B0604020202020204" pitchFamily="34" charset="0"/>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Arial" panose="020B0604020202020204" pitchFamily="34" charset="0"/>
                <a:ea typeface="+mn-ea"/>
                <a:cs typeface="Arial" pitchFamily="34" charset="0"/>
              </a:defRPr>
            </a:lvl4pPr>
            <a:lvl5pPr algn="l" defTabSz="914400" rtl="0" eaLnBrk="1" latinLnBrk="0" hangingPunct="1">
              <a:lnSpc>
                <a:spcPct val="95000"/>
              </a:lnSpc>
              <a:defRPr lang="en-US" sz="1200" kern="1200" dirty="0">
                <a:solidFill>
                  <a:srgbClr val="435153"/>
                </a:solidFill>
                <a:latin typeface="Arial" panose="020B0604020202020204"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323012" y="421732"/>
            <a:ext cx="3559137" cy="830997"/>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4339222" y="421732"/>
            <a:ext cx="3559137" cy="830997"/>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4" name="Text Placeholder 20"/>
          <p:cNvSpPr>
            <a:spLocks noGrp="1" noChangeAspect="1"/>
          </p:cNvSpPr>
          <p:nvPr>
            <p:ph type="body" sz="quarter" idx="19"/>
          </p:nvPr>
        </p:nvSpPr>
        <p:spPr>
          <a:xfrm>
            <a:off x="8362224" y="421732"/>
            <a:ext cx="3559137" cy="830997"/>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cxnSp>
        <p:nvCxnSpPr>
          <p:cNvPr id="11" name="Straight Connector 10"/>
          <p:cNvCxnSpPr/>
          <p:nvPr userDrawn="1"/>
        </p:nvCxnSpPr>
        <p:spPr>
          <a:xfrm>
            <a:off x="4109352"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8108666"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329210" y="439710"/>
            <a:ext cx="11420017"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479561" y="1476375"/>
            <a:ext cx="11249684" cy="4305300"/>
          </a:xfrm>
        </p:spPr>
        <p:txBody>
          <a:bodyPr anchor="ctr" anchorCtr="1"/>
          <a:lstStyle>
            <a:lvl1pPr>
              <a:buNone/>
              <a:defRPr>
                <a:latin typeface="Arial" panose="020B0604020202020204" pitchFamily="34" charset="0"/>
              </a:defRPr>
            </a:lvl1pPr>
          </a:lstStyle>
          <a:p>
            <a:r>
              <a:rPr lang="en-US" smtClean="0"/>
              <a:t>Click icon to add chart</a:t>
            </a:r>
            <a:endParaRPr lang="en-US" dirty="0"/>
          </a:p>
        </p:txBody>
      </p:sp>
      <p:sp>
        <p:nvSpPr>
          <p:cNvPr id="4" name="Text Placeholder 9"/>
          <p:cNvSpPr>
            <a:spLocks noGrp="1"/>
          </p:cNvSpPr>
          <p:nvPr>
            <p:ph type="body" sz="quarter" idx="11" hasCustomPrompt="1"/>
          </p:nvPr>
        </p:nvSpPr>
        <p:spPr>
          <a:xfrm>
            <a:off x="332535" y="6062115"/>
            <a:ext cx="9945743" cy="276999"/>
          </a:xfrm>
        </p:spPr>
        <p:txBody>
          <a:bodyPr wrap="square" anchor="b" anchorCtr="0">
            <a:spAutoFit/>
          </a:bodyPr>
          <a:lstStyle>
            <a:lvl1pPr algn="l" defTabSz="804863">
              <a:lnSpc>
                <a:spcPct val="100000"/>
              </a:lnSpc>
              <a:spcBef>
                <a:spcPct val="50000"/>
              </a:spcBef>
              <a:buNone/>
              <a:defRPr sz="1200">
                <a:solidFill>
                  <a:srgbClr val="435153"/>
                </a:solidFill>
                <a:latin typeface="Arial" panose="020B0604020202020204" pitchFamily="34" charset="0"/>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682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29098" y="1600200"/>
            <a:ext cx="5338705" cy="3749040"/>
          </a:xfrm>
        </p:spPr>
        <p:txBody>
          <a:bodyPr anchor="ctr" anchorCtr="0">
            <a:normAutofit/>
          </a:bodyPr>
          <a:lstStyle>
            <a:lvl1pPr marL="0" indent="0">
              <a:buFontTx/>
              <a:buNone/>
              <a:defRPr sz="2400" baseline="0">
                <a:solidFill>
                  <a:schemeClr val="tx1">
                    <a:lumMod val="75000"/>
                  </a:schemeClr>
                </a:solidFill>
                <a:latin typeface="Arial" panose="020B060402020202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6496644" y="1481559"/>
            <a:ext cx="4570809" cy="3922314"/>
          </a:xfrm>
        </p:spPr>
        <p:txBody>
          <a:bodyPr anchor="ctr" anchorCtr="1"/>
          <a:lstStyle>
            <a:lvl1pPr algn="ctr">
              <a:buFontTx/>
              <a:buNone/>
              <a:defRPr>
                <a:latin typeface="Arial" panose="020B0604020202020204" pitchFamily="34" charset="0"/>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6829" y="5430244"/>
            <a:ext cx="11408626"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41822" y="5852161"/>
            <a:ext cx="10813351"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Arial" panose="020B0604020202020204"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 name="Title 1"/>
          <p:cNvSpPr>
            <a:spLocks noGrp="1"/>
          </p:cNvSpPr>
          <p:nvPr>
            <p:ph type="ctrTitle" hasCustomPrompt="1"/>
          </p:nvPr>
        </p:nvSpPr>
        <p:spPr>
          <a:xfrm>
            <a:off x="292532" y="649224"/>
            <a:ext cx="10813350"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dirty="0">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2" name="Title 1"/>
          <p:cNvSpPr>
            <a:spLocks noGrp="1"/>
          </p:cNvSpPr>
          <p:nvPr>
            <p:ph type="title" hasCustomPrompt="1"/>
          </p:nvPr>
        </p:nvSpPr>
        <p:spPr>
          <a:xfrm>
            <a:off x="316909" y="484633"/>
            <a:ext cx="11416999" cy="4372131"/>
          </a:xfrm>
        </p:spPr>
        <p:txBody>
          <a:bodyPr anchor="b" anchorCtr="0"/>
          <a:lstStyle>
            <a:lvl1pPr marL="228600" indent="-228600">
              <a:buFont typeface="Arial" pitchFamily="34" charset="0"/>
              <a:buChar char="“"/>
              <a:defRPr sz="6000" spc="-200" baseline="0">
                <a:solidFill>
                  <a:schemeClr val="bg1"/>
                </a:solidFill>
                <a:latin typeface="Arial" panose="020B0604020202020204" pitchFamily="34" charset="0"/>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1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7" name="Text Placeholder 4"/>
          <p:cNvSpPr>
            <a:spLocks noGrp="1"/>
          </p:cNvSpPr>
          <p:nvPr>
            <p:ph type="body" sz="quarter" idx="11" hasCustomPrompt="1"/>
          </p:nvPr>
        </p:nvSpPr>
        <p:spPr>
          <a:xfrm>
            <a:off x="613505" y="5358903"/>
            <a:ext cx="11429936" cy="614362"/>
          </a:xfrm>
        </p:spPr>
        <p:txBody>
          <a:bodyPr vert="horz" lIns="91440" tIns="45720" rIns="91440" bIns="45720" rtlCol="0">
            <a:normAutofit/>
          </a:bodyPr>
          <a:lstStyle>
            <a:lvl1pPr marL="0" indent="0">
              <a:buNone/>
              <a:defRPr lang="en-US" sz="2400" kern="1200" dirty="0" smtClean="0">
                <a:solidFill>
                  <a:schemeClr val="bg1"/>
                </a:solidFill>
                <a:latin typeface="Arial" panose="020B0604020202020204" pitchFamily="34" charset="0"/>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Arial" panose="020B0604020202020204" pitchFamily="34" charset="0"/>
              </a:rPr>
              <a:t>© 2015 Cisco and/or its affiliates. All rights reserved.</a:t>
            </a:r>
            <a:endParaRPr lang="en-US" sz="600" dirty="0">
              <a:solidFill>
                <a:srgbClr val="FFFFFF"/>
              </a:solidFill>
              <a:latin typeface="Arial" panose="020B0604020202020204" pitchFamily="34" charset="0"/>
            </a:endParaRPr>
          </a:p>
        </p:txBody>
      </p:sp>
      <p:sp>
        <p:nvSpPr>
          <p:cNvPr id="22"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Arial" panose="020B0604020202020204" pitchFamily="34" charset="0"/>
              </a:rPr>
              <a:pPr algn="r" defTabSz="814388">
                <a:lnSpc>
                  <a:spcPct val="100000"/>
                </a:lnSpc>
              </a:pPr>
              <a:t>‹Nº›</a:t>
            </a:fld>
            <a:endParaRPr lang="en-US" sz="600" dirty="0">
              <a:solidFill>
                <a:schemeClr val="bg1"/>
              </a:solidFill>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06190" y="1918741"/>
            <a:ext cx="5488498"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Arial" panose="020B0604020202020204" pitchFamily="34" charset="0"/>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6561650" y="777667"/>
            <a:ext cx="5192439" cy="5287676"/>
          </a:xfrm>
        </p:spPr>
        <p:txBody>
          <a:bodyPr anchor="ctr" anchorCtr="0">
            <a:normAutofit/>
          </a:bodyPr>
          <a:lstStyle>
            <a:lvl1pPr marL="0" indent="0">
              <a:buFontTx/>
              <a:buNone/>
              <a:defRPr lang="en-US" sz="2000" kern="1200" dirty="0">
                <a:solidFill>
                  <a:srgbClr val="493B93"/>
                </a:solidFill>
                <a:latin typeface="Arial" panose="020B0604020202020204" pitchFamily="34" charset="0"/>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5980558"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315095" y="4464067"/>
            <a:ext cx="1081148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Arial" panose="020B0604020202020204" pitchFamily="34" charset="0"/>
                <a:ea typeface="+mn-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95114" y="1248229"/>
            <a:ext cx="10813350"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
        <p:nvSpPr>
          <p:cNvPr id="5" name="Text Placeholder 3"/>
          <p:cNvSpPr>
            <a:spLocks noGrp="1"/>
          </p:cNvSpPr>
          <p:nvPr>
            <p:ph type="body" sz="quarter" idx="10" hasCustomPrompt="1"/>
          </p:nvPr>
        </p:nvSpPr>
        <p:spPr>
          <a:xfrm>
            <a:off x="315094" y="4862154"/>
            <a:ext cx="10811488" cy="355482"/>
          </a:xfrm>
        </p:spPr>
        <p:txBody>
          <a:bodyPr wrap="square">
            <a:spAutoFit/>
          </a:bodyPr>
          <a:lstStyle>
            <a:lvl1pPr marL="0" indent="0">
              <a:buFontTx/>
              <a:buNone/>
              <a:defRPr sz="1800">
                <a:solidFill>
                  <a:srgbClr val="493B93"/>
                </a:solidFill>
                <a:latin typeface="Arial" panose="020B0604020202020204" pitchFamily="34" charset="0"/>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315092" y="5231003"/>
            <a:ext cx="10811488" cy="297004"/>
          </a:xfrm>
        </p:spPr>
        <p:txBody>
          <a:bodyPr wrap="square">
            <a:spAutoFit/>
          </a:bodyPr>
          <a:lstStyle>
            <a:lvl1pPr marL="0" indent="0">
              <a:buFontTx/>
              <a:buNone/>
              <a:defRPr sz="1400">
                <a:solidFill>
                  <a:srgbClr val="493B93"/>
                </a:solidFill>
                <a:latin typeface="Arial" panose="020B0604020202020204" pitchFamily="34" charset="0"/>
              </a:defRPr>
            </a:lvl1pPr>
          </a:lstStyle>
          <a:p>
            <a:pPr lvl="0"/>
            <a:r>
              <a:rPr lang="en-US" dirty="0" smtClean="0"/>
              <a:t>Date</a:t>
            </a:r>
            <a:endParaRPr lang="en-US" dirty="0"/>
          </a:p>
        </p:txBody>
      </p:sp>
      <p:pic>
        <p:nvPicPr>
          <p:cNvPr id="7"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95115" y="384754"/>
            <a:ext cx="3778122" cy="62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Arial" panose="020B0604020202020204"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31" name="Picture Placeholder 30"/>
          <p:cNvSpPr>
            <a:spLocks noGrp="1"/>
          </p:cNvSpPr>
          <p:nvPr>
            <p:ph type="pic" sz="quarter" idx="10" hasCustomPrompt="1"/>
          </p:nvPr>
        </p:nvSpPr>
        <p:spPr>
          <a:xfrm>
            <a:off x="7482840" y="1620215"/>
            <a:ext cx="3470174" cy="3484220"/>
          </a:xfrm>
        </p:spPr>
        <p:txBody>
          <a:bodyPr anchor="ctr" anchorCtr="1"/>
          <a:lstStyle>
            <a:lvl1pPr algn="ctr">
              <a:buFontTx/>
              <a:buNone/>
              <a:defRPr>
                <a:latin typeface="Arial" panose="020B0604020202020204" pitchFamily="34" charset="0"/>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29" name="Rectangle 28"/>
          <p:cNvSpPr/>
          <p:nvPr/>
        </p:nvSpPr>
        <p:spPr>
          <a:xfrm>
            <a:off x="2521843" y="671342"/>
            <a:ext cx="7130463" cy="44996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3" name="Rectangle 22"/>
          <p:cNvSpPr/>
          <p:nvPr userDrawn="1"/>
        </p:nvSpPr>
        <p:spPr>
          <a:xfrm>
            <a:off x="2521842" y="5164752"/>
            <a:ext cx="7128213"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6" name="Picture Placeholder 25"/>
          <p:cNvSpPr>
            <a:spLocks noGrp="1"/>
          </p:cNvSpPr>
          <p:nvPr>
            <p:ph type="pic" sz="quarter" idx="10" hasCustomPrompt="1"/>
          </p:nvPr>
        </p:nvSpPr>
        <p:spPr>
          <a:xfrm>
            <a:off x="2532991" y="671342"/>
            <a:ext cx="7103800" cy="4499658"/>
          </a:xfrm>
          <a:solidFill>
            <a:schemeClr val="bg1">
              <a:alpha val="30000"/>
            </a:schemeClr>
          </a:solidFill>
          <a:ln>
            <a:solidFill>
              <a:srgbClr val="FFFFFF"/>
            </a:solidFill>
          </a:ln>
        </p:spPr>
        <p:txBody>
          <a:bodyPr anchor="ctr" anchorCtr="0"/>
          <a:lstStyle>
            <a:lvl1pPr algn="ctr">
              <a:buFontTx/>
              <a:buNone/>
              <a:defRPr>
                <a:solidFill>
                  <a:schemeClr val="bg1"/>
                </a:solidFill>
                <a:latin typeface="Arial" panose="020B0604020202020204" pitchFamily="34" charset="0"/>
              </a:defRPr>
            </a:lvl1pPr>
          </a:lstStyle>
          <a:p>
            <a:r>
              <a:rPr lang="en-US" dirty="0" smtClean="0"/>
              <a:t>Insert photo here</a:t>
            </a:r>
            <a:endParaRPr lang="en-US" dirty="0"/>
          </a:p>
        </p:txBody>
      </p:sp>
      <p:sp>
        <p:nvSpPr>
          <p:cNvPr id="11" name="Title 10"/>
          <p:cNvSpPr>
            <a:spLocks noGrp="1"/>
          </p:cNvSpPr>
          <p:nvPr>
            <p:ph type="title"/>
          </p:nvPr>
        </p:nvSpPr>
        <p:spPr>
          <a:xfrm>
            <a:off x="2753777" y="5243838"/>
            <a:ext cx="6763665" cy="838200"/>
          </a:xfrm>
        </p:spPr>
        <p:txBody>
          <a:bodyPr anchor="ctr"/>
          <a:lstStyle>
            <a:lvl1pPr>
              <a:defRPr sz="2600">
                <a:latin typeface="Arial" panose="020B0604020202020204" pitchFamily="34" charset="0"/>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Arial" panose="020B0604020202020204" pitchFamily="34" charset="0"/>
              </a:rPr>
              <a:t>© 2015 Cisco and/or its affiliates. All rights reserved.</a:t>
            </a:r>
            <a:endParaRPr lang="en-US" sz="600" dirty="0">
              <a:solidFill>
                <a:srgbClr val="FFFFFF"/>
              </a:solidFill>
              <a:latin typeface="Arial" panose="020B0604020202020204" pitchFamily="34" charset="0"/>
            </a:endParaRPr>
          </a:p>
        </p:txBody>
      </p:sp>
      <p:sp>
        <p:nvSpPr>
          <p:cNvPr id="12"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Arial" panose="020B0604020202020204" pitchFamily="34" charset="0"/>
              </a:rPr>
              <a:pPr algn="r" defTabSz="814388">
                <a:lnSpc>
                  <a:spcPct val="100000"/>
                </a:lnSpc>
              </a:pPr>
              <a:t>‹Nº›</a:t>
            </a:fld>
            <a:endParaRPr lang="en-US" sz="600" dirty="0">
              <a:solidFill>
                <a:schemeClr val="bg1"/>
              </a:solidFill>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32" name="Rectangle 31"/>
          <p:cNvSpPr/>
          <p:nvPr/>
        </p:nvSpPr>
        <p:spPr>
          <a:xfrm>
            <a:off x="450987" y="310895"/>
            <a:ext cx="4363599" cy="281426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6" name="Picture Placeholder 25"/>
          <p:cNvSpPr>
            <a:spLocks noGrp="1"/>
          </p:cNvSpPr>
          <p:nvPr>
            <p:ph type="pic" sz="quarter" idx="10" hasCustomPrompt="1"/>
          </p:nvPr>
        </p:nvSpPr>
        <p:spPr>
          <a:xfrm>
            <a:off x="450987" y="310895"/>
            <a:ext cx="4363599" cy="2814269"/>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306191" y="3429000"/>
            <a:ext cx="9343297"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Arial" panose="020B0604020202020204" pitchFamily="34" charset="0"/>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Arial" panose="020B0604020202020204" pitchFamily="34" charset="0"/>
              </a:rPr>
              <a:t>© 2015 Cisco and/or its affiliates. All rights reserved.</a:t>
            </a:r>
            <a:endParaRPr lang="en-US" sz="600" dirty="0">
              <a:solidFill>
                <a:srgbClr val="FFFFFF"/>
              </a:solidFill>
              <a:latin typeface="Arial" panose="020B0604020202020204" pitchFamily="34" charset="0"/>
            </a:endParaRPr>
          </a:p>
        </p:txBody>
      </p:sp>
      <p:sp>
        <p:nvSpPr>
          <p:cNvPr id="1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Arial" panose="020B0604020202020204" pitchFamily="34" charset="0"/>
              </a:rPr>
              <a:pPr algn="r" defTabSz="814388">
                <a:lnSpc>
                  <a:spcPct val="100000"/>
                </a:lnSpc>
              </a:pPr>
              <a:t>‹Nº›</a:t>
            </a:fld>
            <a:endParaRPr lang="en-US" sz="600" dirty="0">
              <a:solidFill>
                <a:schemeClr val="bg1"/>
              </a:solidFill>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40" name="Rectangle 39"/>
          <p:cNvSpPr/>
          <p:nvPr/>
        </p:nvSpPr>
        <p:spPr>
          <a:xfrm>
            <a:off x="6562846" y="859536"/>
            <a:ext cx="4931216"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6" name="Picture Placeholder 25"/>
          <p:cNvSpPr>
            <a:spLocks noGrp="1"/>
          </p:cNvSpPr>
          <p:nvPr>
            <p:ph type="pic" sz="quarter" idx="10" hasCustomPrompt="1"/>
          </p:nvPr>
        </p:nvSpPr>
        <p:spPr>
          <a:xfrm>
            <a:off x="6562846" y="859536"/>
            <a:ext cx="4931216"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Arial" panose="020B0604020202020204" pitchFamily="34" charset="0"/>
              </a:defRPr>
            </a:lvl1pPr>
          </a:lstStyle>
          <a:p>
            <a:r>
              <a:rPr lang="en-US" dirty="0" smtClean="0"/>
              <a:t>Insert photo here</a:t>
            </a:r>
            <a:endParaRPr lang="en-US" dirty="0"/>
          </a:p>
        </p:txBody>
      </p:sp>
      <p:sp>
        <p:nvSpPr>
          <p:cNvPr id="9" name="Title 8"/>
          <p:cNvSpPr>
            <a:spLocks noGrp="1"/>
          </p:cNvSpPr>
          <p:nvPr>
            <p:ph type="title"/>
          </p:nvPr>
        </p:nvSpPr>
        <p:spPr>
          <a:xfrm>
            <a:off x="306191" y="728973"/>
            <a:ext cx="5798380" cy="1089529"/>
          </a:xfrm>
        </p:spPr>
        <p:txBody>
          <a:bodyPr anchor="t">
            <a:spAutoFit/>
          </a:bodyPr>
          <a:lstStyle>
            <a:lvl1pPr>
              <a:lnSpc>
                <a:spcPct val="90000"/>
              </a:lnSpc>
              <a:defRPr>
                <a:solidFill>
                  <a:schemeClr val="bg1"/>
                </a:solidFill>
                <a:latin typeface="Arial" panose="020B0604020202020204" pitchFamily="34" charset="0"/>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Arial" panose="020B0604020202020204" pitchFamily="34" charset="0"/>
              </a:rPr>
              <a:t>© 2015 Cisco and/or its affiliates. All rights reserved.</a:t>
            </a:r>
            <a:endParaRPr lang="en-US" sz="600" dirty="0">
              <a:solidFill>
                <a:srgbClr val="FFFFFF"/>
              </a:solidFill>
              <a:latin typeface="Arial" panose="020B0604020202020204" pitchFamily="34" charset="0"/>
            </a:endParaRPr>
          </a:p>
        </p:txBody>
      </p:sp>
      <p:sp>
        <p:nvSpPr>
          <p:cNvPr id="1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Arial" panose="020B0604020202020204" pitchFamily="34" charset="0"/>
              </a:rPr>
              <a:pPr algn="r" defTabSz="814388">
                <a:lnSpc>
                  <a:spcPct val="100000"/>
                </a:lnSpc>
              </a:pPr>
              <a:t>‹Nº›</a:t>
            </a:fld>
            <a:endParaRPr lang="en-US" sz="600" dirty="0">
              <a:solidFill>
                <a:schemeClr val="bg1"/>
              </a:solidFill>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48" name="Rectangle 47"/>
          <p:cNvSpPr/>
          <p:nvPr/>
        </p:nvSpPr>
        <p:spPr>
          <a:xfrm>
            <a:off x="4890343" y="311149"/>
            <a:ext cx="4356380"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49" name="Picture Placeholder 25"/>
          <p:cNvSpPr>
            <a:spLocks noGrp="1"/>
          </p:cNvSpPr>
          <p:nvPr>
            <p:ph type="pic" sz="quarter" idx="11" hasCustomPrompt="1"/>
          </p:nvPr>
        </p:nvSpPr>
        <p:spPr>
          <a:xfrm>
            <a:off x="4890712" y="311149"/>
            <a:ext cx="4356013"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29" name="Rectangle 28"/>
          <p:cNvSpPr/>
          <p:nvPr/>
        </p:nvSpPr>
        <p:spPr>
          <a:xfrm>
            <a:off x="446501" y="311149"/>
            <a:ext cx="4343685"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6" name="Picture Placeholder 25"/>
          <p:cNvSpPr>
            <a:spLocks noGrp="1"/>
          </p:cNvSpPr>
          <p:nvPr>
            <p:ph type="pic" sz="quarter" idx="10" hasCustomPrompt="1"/>
          </p:nvPr>
        </p:nvSpPr>
        <p:spPr>
          <a:xfrm>
            <a:off x="427654" y="311149"/>
            <a:ext cx="4362532"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50" name="Rectangle 49"/>
          <p:cNvSpPr/>
          <p:nvPr/>
        </p:nvSpPr>
        <p:spPr>
          <a:xfrm>
            <a:off x="9346883" y="311150"/>
            <a:ext cx="2408138"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1" name="Picture Placeholder 25"/>
          <p:cNvSpPr>
            <a:spLocks noGrp="1"/>
          </p:cNvSpPr>
          <p:nvPr>
            <p:ph type="pic" sz="quarter" idx="12" hasCustomPrompt="1"/>
          </p:nvPr>
        </p:nvSpPr>
        <p:spPr>
          <a:xfrm>
            <a:off x="9346883" y="311150"/>
            <a:ext cx="2408137"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52" name="Rectangle 51"/>
          <p:cNvSpPr/>
          <p:nvPr/>
        </p:nvSpPr>
        <p:spPr>
          <a:xfrm>
            <a:off x="446501" y="3028951"/>
            <a:ext cx="333508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3" name="Picture Placeholder 25"/>
          <p:cNvSpPr>
            <a:spLocks noGrp="1"/>
          </p:cNvSpPr>
          <p:nvPr>
            <p:ph type="pic" sz="quarter" idx="13" hasCustomPrompt="1"/>
          </p:nvPr>
        </p:nvSpPr>
        <p:spPr>
          <a:xfrm>
            <a:off x="427654" y="3028951"/>
            <a:ext cx="3353932"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54" name="Rectangle 53"/>
          <p:cNvSpPr/>
          <p:nvPr/>
        </p:nvSpPr>
        <p:spPr>
          <a:xfrm>
            <a:off x="3880957" y="3028951"/>
            <a:ext cx="5365768"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5" name="Picture Placeholder 25"/>
          <p:cNvSpPr>
            <a:spLocks noGrp="1"/>
          </p:cNvSpPr>
          <p:nvPr>
            <p:ph type="pic" sz="quarter" idx="14" hasCustomPrompt="1"/>
          </p:nvPr>
        </p:nvSpPr>
        <p:spPr>
          <a:xfrm>
            <a:off x="3876769" y="3028951"/>
            <a:ext cx="536995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56" name="Rectangle 55"/>
          <p:cNvSpPr/>
          <p:nvPr/>
        </p:nvSpPr>
        <p:spPr>
          <a:xfrm>
            <a:off x="9346883" y="1683658"/>
            <a:ext cx="2408138"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7" name="Picture Placeholder 25"/>
          <p:cNvSpPr>
            <a:spLocks noGrp="1"/>
          </p:cNvSpPr>
          <p:nvPr>
            <p:ph type="pic" sz="quarter" idx="15" hasCustomPrompt="1"/>
          </p:nvPr>
        </p:nvSpPr>
        <p:spPr>
          <a:xfrm>
            <a:off x="9346883" y="1676400"/>
            <a:ext cx="2408137"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58" name="Rectangle 57"/>
          <p:cNvSpPr/>
          <p:nvPr/>
        </p:nvSpPr>
        <p:spPr>
          <a:xfrm>
            <a:off x="9346883" y="5182961"/>
            <a:ext cx="2408138"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9" name="Picture Placeholder 25"/>
          <p:cNvSpPr>
            <a:spLocks noGrp="1"/>
          </p:cNvSpPr>
          <p:nvPr>
            <p:ph type="pic" sz="quarter" idx="16" hasCustomPrompt="1"/>
          </p:nvPr>
        </p:nvSpPr>
        <p:spPr>
          <a:xfrm>
            <a:off x="9346883" y="5182961"/>
            <a:ext cx="2408137"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Arial" panose="020B0604020202020204" pitchFamily="34" charset="0"/>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19" name="Rectangle 5"/>
          <p:cNvSpPr>
            <a:spLocks noChangeArrowheads="1"/>
          </p:cNvSpPr>
          <p:nvPr userDrawn="1"/>
        </p:nvSpPr>
        <p:spPr bwMode="ltGray">
          <a:xfrm>
            <a:off x="10347517" y="6584514"/>
            <a:ext cx="1083706"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Arial" panose="020B0604020202020204" pitchFamily="34" charset="0"/>
              </a:rPr>
              <a:t>Cisco Confidential</a:t>
            </a:r>
          </a:p>
        </p:txBody>
      </p:sp>
      <p:sp>
        <p:nvSpPr>
          <p:cNvPr id="2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Arial" panose="020B0604020202020204" pitchFamily="34" charset="0"/>
              </a:rPr>
              <a:t>© 2015 Cisco and/or its affiliates. All rights reserved.</a:t>
            </a:r>
            <a:endParaRPr lang="en-US" sz="600" dirty="0">
              <a:solidFill>
                <a:srgbClr val="FFFFFF"/>
              </a:solidFill>
              <a:latin typeface="Arial" panose="020B0604020202020204" pitchFamily="34" charset="0"/>
            </a:endParaRPr>
          </a:p>
        </p:txBody>
      </p:sp>
      <p:sp>
        <p:nvSpPr>
          <p:cNvPr id="21"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Arial" panose="020B0604020202020204" pitchFamily="34" charset="0"/>
              </a:rPr>
              <a:pPr algn="r" defTabSz="814388">
                <a:lnSpc>
                  <a:spcPct val="100000"/>
                </a:lnSpc>
              </a:pPr>
              <a:t>‹Nº›</a:t>
            </a:fld>
            <a:endParaRPr lang="en-US" sz="600" dirty="0">
              <a:solidFill>
                <a:schemeClr val="bg1"/>
              </a:solidFill>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450986" y="310896"/>
            <a:ext cx="11299041"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 name="Picture Placeholder 4"/>
          <p:cNvSpPr>
            <a:spLocks noGrp="1"/>
          </p:cNvSpPr>
          <p:nvPr>
            <p:ph type="pic" sz="quarter" idx="10" hasCustomPrompt="1"/>
          </p:nvPr>
        </p:nvSpPr>
        <p:spPr>
          <a:xfrm>
            <a:off x="444385" y="339924"/>
            <a:ext cx="11296883"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Arial" panose="020B0604020202020204" pitchFamily="34" charset="0"/>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Arial" panose="020B0604020202020204" pitchFamily="34" charset="0"/>
                <a:ea typeface="+mn-ea"/>
                <a:cs typeface="+mn-cs"/>
              </a:rPr>
              <a:t>Cisco Confidential</a:t>
            </a:r>
          </a:p>
        </p:txBody>
      </p:sp>
      <p:sp>
        <p:nvSpPr>
          <p:cNvPr id="8"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Arial" panose="020B0604020202020204" pitchFamily="34" charset="0"/>
              </a:rPr>
              <a:t>© 2015 Cisco and/or its affiliates. All rights reserved.</a:t>
            </a:r>
            <a:endParaRPr lang="en-US" sz="600" dirty="0">
              <a:solidFill>
                <a:srgbClr val="808080"/>
              </a:solidFill>
              <a:latin typeface="Arial" panose="020B0604020202020204" pitchFamily="34" charset="0"/>
            </a:endParaRPr>
          </a:p>
        </p:txBody>
      </p:sp>
      <p:sp>
        <p:nvSpPr>
          <p:cNvPr id="10"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384" y="6380781"/>
            <a:ext cx="11300057"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121889" y="-91440"/>
            <a:ext cx="12432602" cy="7040880"/>
          </a:xfrm>
        </p:spPr>
        <p:txBody>
          <a:bodyPr anchor="ctr" anchorCtr="1">
            <a:noAutofit/>
          </a:bodyPr>
          <a:lstStyle>
            <a:lvl1pPr algn="ctr">
              <a:buNone/>
              <a:defRPr>
                <a:latin typeface="Arial" panose="020B0604020202020204" pitchFamily="34" charset="0"/>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21" name="Media Placeholder 20"/>
          <p:cNvSpPr>
            <a:spLocks noGrp="1"/>
          </p:cNvSpPr>
          <p:nvPr>
            <p:ph type="media" sz="quarter" idx="10" hasCustomPrompt="1"/>
          </p:nvPr>
        </p:nvSpPr>
        <p:spPr>
          <a:xfrm>
            <a:off x="3522570" y="777240"/>
            <a:ext cx="7861792"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Arial" panose="020B0604020202020204" pitchFamily="34" charset="0"/>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434751" y="5803472"/>
            <a:ext cx="4033077" cy="678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95114" y="1248229"/>
            <a:ext cx="10813350"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10640200" y="6584513"/>
            <a:ext cx="791023"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Arial" panose="020B0604020202020204" pitchFamily="34" charset="0"/>
                <a:ea typeface="+mn-ea"/>
                <a:cs typeface="+mn-cs"/>
              </a:rPr>
              <a:t>Cisco Confidential</a:t>
            </a:r>
          </a:p>
        </p:txBody>
      </p:sp>
      <p:sp>
        <p:nvSpPr>
          <p:cNvPr id="5"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Arial" panose="020B0604020202020204" pitchFamily="34" charset="0"/>
              </a:rPr>
              <a:t>© 2015 Cisco and/or its affiliates. All rights reserved.</a:t>
            </a:r>
            <a:endParaRPr lang="en-US" sz="600" dirty="0">
              <a:solidFill>
                <a:srgbClr val="808080"/>
              </a:solidFill>
              <a:latin typeface="Arial" panose="020B0604020202020204" pitchFamily="34" charset="0"/>
            </a:endParaRPr>
          </a:p>
        </p:txBody>
      </p:sp>
      <p:sp>
        <p:nvSpPr>
          <p:cNvPr id="6"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
        <p:nvSpPr>
          <p:cNvPr id="18" name="Rectangle 17"/>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Arial" panose="020B0604020202020204" pitchFamily="34" charset="0"/>
            </a:endParaRPr>
          </a:p>
        </p:txBody>
      </p:sp>
      <p:sp>
        <p:nvSpPr>
          <p:cNvPr id="19" name="Freeform 18"/>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4" name="Freeform 33"/>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5" name="Freeform 34"/>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6" name="Freeform 35"/>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7" name="Freeform 36"/>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8" name="Freeform 37"/>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9" name="Freeform 38"/>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0" name="Freeform 39"/>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1" name="Freeform 40"/>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2" name="Freeform 41"/>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3" name="Freeform 42"/>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4" name="Freeform 43"/>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5" name="Freeform 44"/>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700"/>
                                        <p:tgtEl>
                                          <p:spTgt spid="3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700"/>
                                        <p:tgtEl>
                                          <p:spTgt spid="39"/>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700"/>
                                        <p:tgtEl>
                                          <p:spTgt spid="41"/>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700"/>
                                        <p:tgtEl>
                                          <p:spTgt spid="43"/>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700"/>
                                        <p:tgtEl>
                                          <p:spTgt spid="45"/>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700"/>
                                        <p:tgtEl>
                                          <p:spTgt spid="38"/>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700"/>
                                        <p:tgtEl>
                                          <p:spTgt spid="40"/>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700"/>
                                        <p:tgtEl>
                                          <p:spTgt spid="4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700"/>
                                        <p:tgtEl>
                                          <p:spTgt spid="44"/>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37"/>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39"/>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41"/>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3"/>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45"/>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38"/>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40"/>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42"/>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44"/>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700"/>
                                        <p:tgtEl>
                                          <p:spTgt spid="34"/>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700"/>
                                        <p:tgtEl>
                                          <p:spTgt spid="18"/>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700"/>
                                        <p:tgtEl>
                                          <p:spTgt spid="36"/>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700"/>
                                        <p:tgtEl>
                                          <p:spTgt spid="19"/>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7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4" grpId="0" animBg="1"/>
      <p:bldP spid="35" grpId="0" animBg="1"/>
      <p:bldP spid="36" grpId="0"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
        <p:nvSpPr>
          <p:cNvPr id="34" name="TextBox 33"/>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Arial" panose="020B0604020202020204" pitchFamily="34" charset="0"/>
              </a:rPr>
              <a:t>Thank you.</a:t>
            </a:r>
            <a:endParaRPr lang="en-US" sz="3600" dirty="0">
              <a:solidFill>
                <a:srgbClr val="FFFFFF"/>
              </a:solidFill>
              <a:latin typeface="Arial" panose="020B0604020202020204" pitchFamily="34" charset="0"/>
            </a:endParaRPr>
          </a:p>
        </p:txBody>
      </p:sp>
      <p:pic>
        <p:nvPicPr>
          <p:cNvPr id="5"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6643867" y="3078071"/>
            <a:ext cx="4747501" cy="79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34" name="Rectangle 33"/>
          <p:cNvSpPr>
            <a:spLocks noChangeArrowheads="1"/>
          </p:cNvSpPr>
          <p:nvPr userDrawn="1"/>
        </p:nvSpPr>
        <p:spPr bwMode="black">
          <a:xfrm>
            <a:off x="5884495" y="5844550"/>
            <a:ext cx="41443" cy="157016"/>
          </a:xfrm>
          <a:prstGeom prst="rect">
            <a:avLst/>
          </a:prstGeom>
          <a:solidFill>
            <a:schemeClr val="bg1"/>
          </a:solidFill>
          <a:ln w="9525">
            <a:noFill/>
            <a:miter lim="800000"/>
            <a:headEnd/>
            <a:tailEnd/>
          </a:ln>
        </p:spPr>
        <p:txBody>
          <a:bodyPr/>
          <a:lstStyle/>
          <a:p>
            <a:endParaRPr lang="en-US" dirty="0">
              <a:solidFill>
                <a:srgbClr val="0096D6"/>
              </a:solidFill>
              <a:latin typeface="Arial" panose="020B0604020202020204" pitchFamily="34" charset="0"/>
            </a:endParaRPr>
          </a:p>
        </p:txBody>
      </p:sp>
      <p:sp>
        <p:nvSpPr>
          <p:cNvPr id="35" name="Freeform 34"/>
          <p:cNvSpPr>
            <a:spLocks/>
          </p:cNvSpPr>
          <p:nvPr userDrawn="1"/>
        </p:nvSpPr>
        <p:spPr bwMode="black">
          <a:xfrm>
            <a:off x="6125923"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6" name="Freeform 35"/>
          <p:cNvSpPr>
            <a:spLocks/>
          </p:cNvSpPr>
          <p:nvPr userDrawn="1"/>
        </p:nvSpPr>
        <p:spPr bwMode="black">
          <a:xfrm>
            <a:off x="5711014"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7" name="Freeform 36"/>
          <p:cNvSpPr>
            <a:spLocks noEditPoints="1"/>
          </p:cNvSpPr>
          <p:nvPr userDrawn="1"/>
        </p:nvSpPr>
        <p:spPr bwMode="black">
          <a:xfrm>
            <a:off x="6289284"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8" name="Freeform 37"/>
          <p:cNvSpPr>
            <a:spLocks/>
          </p:cNvSpPr>
          <p:nvPr userDrawn="1"/>
        </p:nvSpPr>
        <p:spPr bwMode="black">
          <a:xfrm>
            <a:off x="5979427"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39" name="Freeform 38"/>
          <p:cNvSpPr>
            <a:spLocks/>
          </p:cNvSpPr>
          <p:nvPr userDrawn="1"/>
        </p:nvSpPr>
        <p:spPr bwMode="black">
          <a:xfrm>
            <a:off x="5628610"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0" name="Freeform 39"/>
          <p:cNvSpPr>
            <a:spLocks/>
          </p:cNvSpPr>
          <p:nvPr userDrawn="1"/>
        </p:nvSpPr>
        <p:spPr bwMode="black">
          <a:xfrm>
            <a:off x="573799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1" name="Freeform 40"/>
          <p:cNvSpPr>
            <a:spLocks/>
          </p:cNvSpPr>
          <p:nvPr userDrawn="1"/>
        </p:nvSpPr>
        <p:spPr bwMode="black">
          <a:xfrm>
            <a:off x="5845462"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2" name="Freeform 41"/>
          <p:cNvSpPr>
            <a:spLocks/>
          </p:cNvSpPr>
          <p:nvPr userDrawn="1"/>
        </p:nvSpPr>
        <p:spPr bwMode="black">
          <a:xfrm>
            <a:off x="5954851"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3" name="Freeform 42"/>
          <p:cNvSpPr>
            <a:spLocks/>
          </p:cNvSpPr>
          <p:nvPr userDrawn="1"/>
        </p:nvSpPr>
        <p:spPr bwMode="black">
          <a:xfrm>
            <a:off x="6061831"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4" name="Freeform 43"/>
          <p:cNvSpPr>
            <a:spLocks/>
          </p:cNvSpPr>
          <p:nvPr userDrawn="1"/>
        </p:nvSpPr>
        <p:spPr bwMode="black">
          <a:xfrm>
            <a:off x="6171221"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5" name="Freeform 44"/>
          <p:cNvSpPr>
            <a:spLocks/>
          </p:cNvSpPr>
          <p:nvPr userDrawn="1"/>
        </p:nvSpPr>
        <p:spPr bwMode="black">
          <a:xfrm>
            <a:off x="6280611"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6" name="Freeform 45"/>
          <p:cNvSpPr>
            <a:spLocks/>
          </p:cNvSpPr>
          <p:nvPr userDrawn="1"/>
        </p:nvSpPr>
        <p:spPr bwMode="black">
          <a:xfrm>
            <a:off x="6388072"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
        <p:nvSpPr>
          <p:cNvPr id="47" name="Freeform 46"/>
          <p:cNvSpPr>
            <a:spLocks/>
          </p:cNvSpPr>
          <p:nvPr userDrawn="1"/>
        </p:nvSpPr>
        <p:spPr bwMode="black">
          <a:xfrm>
            <a:off x="6497462"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dirty="0">
              <a:solidFill>
                <a:srgbClr val="0096D6"/>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700"/>
                                        <p:tgtEl>
                                          <p:spTgt spid="3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700"/>
                                        <p:tgtEl>
                                          <p:spTgt spid="4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700"/>
                                        <p:tgtEl>
                                          <p:spTgt spid="43"/>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700"/>
                                        <p:tgtEl>
                                          <p:spTgt spid="4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700"/>
                                        <p:tgtEl>
                                          <p:spTgt spid="47"/>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700"/>
                                        <p:tgtEl>
                                          <p:spTgt spid="4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700"/>
                                        <p:tgtEl>
                                          <p:spTgt spid="4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700"/>
                                        <p:tgtEl>
                                          <p:spTgt spid="44"/>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700"/>
                                        <p:tgtEl>
                                          <p:spTgt spid="46"/>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3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4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43"/>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45"/>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47"/>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4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4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44"/>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46"/>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700"/>
                                        <p:tgtEl>
                                          <p:spTgt spid="3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700"/>
                                        <p:tgtEl>
                                          <p:spTgt spid="3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700"/>
                                        <p:tgtEl>
                                          <p:spTgt spid="3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700"/>
                                        <p:tgtEl>
                                          <p:spTgt spid="3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34" name="TextBox 33"/>
          <p:cNvSpPr txBox="1"/>
          <p:nvPr userDrawn="1"/>
        </p:nvSpPr>
        <p:spPr>
          <a:xfrm>
            <a:off x="859364" y="3060489"/>
            <a:ext cx="2467342" cy="646331"/>
          </a:xfrm>
          <a:prstGeom prst="rect">
            <a:avLst/>
          </a:prstGeom>
          <a:noFill/>
        </p:spPr>
        <p:txBody>
          <a:bodyPr wrap="none" rtlCol="0">
            <a:spAutoFit/>
          </a:bodyPr>
          <a:lstStyle/>
          <a:p>
            <a:r>
              <a:rPr lang="en-US" sz="3600" dirty="0" smtClean="0">
                <a:solidFill>
                  <a:srgbClr val="FFFFFF"/>
                </a:solidFill>
                <a:latin typeface="Arial" panose="020B0604020202020204" pitchFamily="34" charset="0"/>
              </a:rPr>
              <a:t>Thank you.</a:t>
            </a:r>
            <a:endParaRPr lang="en-US" sz="3600" dirty="0">
              <a:solidFill>
                <a:srgbClr val="FFFFFF"/>
              </a:solidFill>
              <a:latin typeface="Arial" panose="020B0604020202020204" pitchFamily="34" charset="0"/>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tretch>
            <a:fillRect/>
          </a:stretch>
        </p:blipFill>
        <p:spPr bwMode="auto">
          <a:xfrm>
            <a:off x="6643867" y="3078071"/>
            <a:ext cx="4747501" cy="79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1455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 name="Title 1"/>
          <p:cNvSpPr>
            <a:spLocks noGrp="1"/>
          </p:cNvSpPr>
          <p:nvPr>
            <p:ph type="ctrTitle" hasCustomPrompt="1"/>
          </p:nvPr>
        </p:nvSpPr>
        <p:spPr>
          <a:xfrm>
            <a:off x="295114" y="449942"/>
            <a:ext cx="11395434" cy="35124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Arial" panose="020B0604020202020204" pitchFamily="34" charset="0"/>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Arial" panose="020B0604020202020204" pitchFamily="34" charset="0"/>
                <a:ea typeface="+mn-ea"/>
                <a:cs typeface="+mn-cs"/>
              </a:rPr>
              <a:t>© 2015 Cisco and/or its affiliates. All rights reserved.</a:t>
            </a:r>
            <a:endParaRPr lang="en-US" sz="600" kern="1200" dirty="0">
              <a:solidFill>
                <a:srgbClr val="808080"/>
              </a:solidFill>
              <a:latin typeface="Arial" panose="020B0604020202020204" pitchFamily="34" charset="0"/>
              <a:ea typeface="+mn-ea"/>
              <a:cs typeface="+mn-cs"/>
            </a:endParaRPr>
          </a:p>
        </p:txBody>
      </p:sp>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17513" y="4114799"/>
            <a:ext cx="11315700" cy="2435087"/>
          </a:xfrm>
          <a:prstGeom prst="rect">
            <a:avLst/>
          </a:prstGeom>
        </p:spPr>
      </p:pic>
    </p:spTree>
  </p:cSld>
  <p:clrMapOvr>
    <a:masterClrMapping/>
  </p:clrMapOvr>
  <p:transition>
    <p:wipe dir="r"/>
  </p:transition>
  <p:timing>
    <p:tnLst>
      <p:par>
        <p:cTn id="1" dur="indefinite" restart="never" nodeType="tmRoot"/>
      </p:par>
    </p:tnLst>
  </p:timing>
  <p:extLst mod="1">
    <p:ext uri="{DCECCB84-F9BA-43D5-87BE-67443E8EF086}">
      <p15:sldGuideLst xmlns:p15="http://schemas.microsoft.com/office/powerpoint/2012/main">
        <p15:guide id="1" orient="horz" pos="2592" userDrawn="1">
          <p15:clr>
            <a:srgbClr val="FBAE40"/>
          </p15:clr>
        </p15:guide>
        <p15:guide id="2" pos="263" userDrawn="1">
          <p15:clr>
            <a:srgbClr val="FBAE40"/>
          </p15:clr>
        </p15:guide>
        <p15:guide id="3" pos="7391" userDrawn="1">
          <p15:clr>
            <a:srgbClr val="FBAE40"/>
          </p15:clr>
        </p15:guide>
        <p15:guide id="4" orient="horz" pos="412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Segue">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 name="Title 1"/>
          <p:cNvSpPr>
            <a:spLocks noGrp="1"/>
          </p:cNvSpPr>
          <p:nvPr>
            <p:ph type="ctrTitle" hasCustomPrompt="1"/>
          </p:nvPr>
        </p:nvSpPr>
        <p:spPr>
          <a:xfrm>
            <a:off x="295114" y="449942"/>
            <a:ext cx="11395434" cy="35124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Arial" panose="020B0604020202020204" pitchFamily="34" charset="0"/>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Arial" panose="020B0604020202020204" pitchFamily="34" charset="0"/>
                <a:ea typeface="+mn-ea"/>
                <a:cs typeface="+mn-cs"/>
              </a:rPr>
              <a:t>© 2015 Cisco and/or its affiliates. All rights reserved.</a:t>
            </a:r>
            <a:endParaRPr lang="en-US" sz="600" kern="1200" dirty="0">
              <a:solidFill>
                <a:srgbClr val="808080"/>
              </a:solidFill>
              <a:latin typeface="Arial" panose="020B0604020202020204" pitchFamily="34" charset="0"/>
              <a:ea typeface="+mn-ea"/>
              <a:cs typeface="+mn-cs"/>
            </a:endParaRPr>
          </a:p>
        </p:txBody>
      </p:sp>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spTree>
    <p:extLst>
      <p:ext uri="{BB962C8B-B14F-4D97-AF65-F5344CB8AC3E}">
        <p14:creationId xmlns:p14="http://schemas.microsoft.com/office/powerpoint/2010/main" val="3077661225"/>
      </p:ext>
    </p:extLst>
  </p:cSld>
  <p:clrMapOvr>
    <a:masterClrMapping/>
  </p:clrMapOvr>
  <p:transition>
    <p:wipe dir="r"/>
  </p:transition>
  <p:timing>
    <p:tnLst>
      <p:par>
        <p:cTn id="1" dur="indefinite" restart="never" nodeType="tmRoot"/>
      </p:par>
    </p:tnLst>
  </p:timing>
  <p:extLst mod="1">
    <p:ext uri="{DCECCB84-F9BA-43D5-87BE-67443E8EF086}">
      <p15:sldGuideLst xmlns:p15="http://schemas.microsoft.com/office/powerpoint/2012/main">
        <p15:guide id="1" orient="horz" pos="2592">
          <p15:clr>
            <a:srgbClr val="FBAE40"/>
          </p15:clr>
        </p15:guide>
        <p15:guide id="2" pos="263">
          <p15:clr>
            <a:srgbClr val="FBAE40"/>
          </p15:clr>
        </p15:guide>
        <p15:guide id="3" pos="7391">
          <p15:clr>
            <a:srgbClr val="FBAE40"/>
          </p15:clr>
        </p15:guide>
        <p15:guide id="4" orient="horz" pos="41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egue 2">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 name="Title 1"/>
          <p:cNvSpPr>
            <a:spLocks noGrp="1"/>
          </p:cNvSpPr>
          <p:nvPr>
            <p:ph type="ctrTitle" hasCustomPrompt="1"/>
          </p:nvPr>
        </p:nvSpPr>
        <p:spPr>
          <a:xfrm>
            <a:off x="295114" y="449942"/>
            <a:ext cx="11395434" cy="35124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Arial" panose="020B0604020202020204" pitchFamily="34" charset="0"/>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Arial" panose="020B0604020202020204" pitchFamily="34" charset="0"/>
                <a:ea typeface="+mn-ea"/>
                <a:cs typeface="+mn-cs"/>
              </a:rPr>
              <a:t>© 2015 Cisco and/or its affiliates. All rights reserved.</a:t>
            </a:r>
            <a:endParaRPr lang="en-US" sz="600" kern="1200" dirty="0">
              <a:solidFill>
                <a:srgbClr val="808080"/>
              </a:solidFill>
              <a:latin typeface="Arial" panose="020B0604020202020204" pitchFamily="34" charset="0"/>
              <a:ea typeface="+mn-ea"/>
              <a:cs typeface="+mn-cs"/>
            </a:endParaRPr>
          </a:p>
        </p:txBody>
      </p:sp>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tretch/>
        </p:blipFill>
        <p:spPr>
          <a:xfrm>
            <a:off x="444385" y="4084320"/>
            <a:ext cx="11297829" cy="2459909"/>
          </a:xfrm>
          <a:prstGeom prst="rect">
            <a:avLst/>
          </a:prstGeom>
          <a:noFill/>
          <a:ln>
            <a:noFill/>
          </a:ln>
        </p:spPr>
      </p:pic>
    </p:spTree>
    <p:extLst>
      <p:ext uri="{BB962C8B-B14F-4D97-AF65-F5344CB8AC3E}">
        <p14:creationId xmlns:p14="http://schemas.microsoft.com/office/powerpoint/2010/main" val="131997041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 name="Title 1"/>
          <p:cNvSpPr>
            <a:spLocks noGrp="1"/>
          </p:cNvSpPr>
          <p:nvPr>
            <p:ph type="ctrTitle" hasCustomPrompt="1"/>
          </p:nvPr>
        </p:nvSpPr>
        <p:spPr>
          <a:xfrm>
            <a:off x="295114" y="399142"/>
            <a:ext cx="11395434"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Arial" panose="020B0604020202020204" pitchFamily="34" charset="0"/>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dirty="0">
              <a:latin typeface="Arial" panose="020B0604020202020204" pitchFamily="34" charset="0"/>
            </a:endParaRPr>
          </a:p>
        </p:txBody>
      </p:sp>
      <p:sp>
        <p:nvSpPr>
          <p:cNvPr id="24" name="Rectangle 5"/>
          <p:cNvSpPr>
            <a:spLocks noChangeArrowheads="1"/>
          </p:cNvSpPr>
          <p:nvPr userDrawn="1"/>
        </p:nvSpPr>
        <p:spPr bwMode="ltGray">
          <a:xfrm>
            <a:off x="10349021" y="6584513"/>
            <a:ext cx="791023"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Arial" panose="020B0604020202020204" pitchFamily="34" charset="0"/>
                <a:ea typeface="+mn-ea"/>
                <a:cs typeface="+mn-cs"/>
              </a:rPr>
              <a:t>Cisco Confidential</a:t>
            </a:r>
          </a:p>
        </p:txBody>
      </p:sp>
      <p:sp>
        <p:nvSpPr>
          <p:cNvPr id="10" name="Rectangle 4"/>
          <p:cNvSpPr>
            <a:spLocks noChangeArrowheads="1"/>
          </p:cNvSpPr>
          <p:nvPr userDrawn="1"/>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Arial" panose="020B0604020202020204" pitchFamily="34" charset="0"/>
                <a:ea typeface="+mn-ea"/>
                <a:cs typeface="+mn-cs"/>
              </a:rPr>
              <a:t>© 2015 Cisco and/or its affiliates. All rights reserved.</a:t>
            </a:r>
            <a:endParaRPr lang="en-US" sz="600" kern="1200" dirty="0">
              <a:solidFill>
                <a:srgbClr val="808080"/>
              </a:solidFill>
              <a:latin typeface="Arial" panose="020B0604020202020204" pitchFamily="34" charset="0"/>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4384" y="6380781"/>
            <a:ext cx="11300057" cy="160471"/>
          </a:xfrm>
          <a:prstGeom prst="rect">
            <a:avLst/>
          </a:prstGeom>
          <a:noFill/>
        </p:spPr>
      </p:pic>
      <p:sp>
        <p:nvSpPr>
          <p:cNvPr id="9"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6190" y="432215"/>
            <a:ext cx="11448832"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304721" y="1344168"/>
            <a:ext cx="11433118" cy="4965192"/>
          </a:xfrm>
        </p:spPr>
        <p:txBody>
          <a:bodyPr vert="horz" lIns="91440" tIns="45720" rIns="91440" bIns="45720" rtlCol="0">
            <a:noAutofit/>
          </a:bodyPr>
          <a:lstStyle>
            <a:lvl1pPr>
              <a:defRPr lang="en-US" dirty="0" smtClean="0">
                <a:latin typeface="Arial" panose="020B0604020202020204" pitchFamily="34" charset="0"/>
              </a:defRPr>
            </a:lvl1pPr>
            <a:lvl2pPr>
              <a:defRPr lang="en-US" dirty="0" smtClean="0">
                <a:latin typeface="Arial" panose="020B0604020202020204" pitchFamily="34" charset="0"/>
              </a:defRPr>
            </a:lvl2pPr>
            <a:lvl3pPr>
              <a:defRPr lang="en-US" dirty="0" smtClean="0">
                <a:latin typeface="Arial" panose="020B0604020202020204" pitchFamily="34" charset="0"/>
              </a:defRPr>
            </a:lvl3pPr>
            <a:lvl4pPr>
              <a:defRPr lang="en-US" dirty="0" smtClean="0">
                <a:latin typeface="Arial" panose="020B0604020202020204" pitchFamily="34" charset="0"/>
              </a:defRPr>
            </a:lvl4pPr>
            <a:lvl5pPr>
              <a:defRPr lang="en-US" dirty="0">
                <a:latin typeface="Arial" panose="020B0604020202020204" pitchFamily="34" charset="0"/>
              </a:defRPr>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6274075" y="1339745"/>
            <a:ext cx="549513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Arial" panose="020B0604020202020204" pitchFamily="34" charset="0"/>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Arial" panose="020B0604020202020204" pitchFamily="34" charset="0"/>
                <a:ea typeface="+mn-ea"/>
                <a:cs typeface="+mn-cs"/>
              </a:defRPr>
            </a:lvl2pPr>
            <a:lvl3pPr marL="569912" indent="0"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mn-cs"/>
              </a:defRPr>
            </a:lvl3pPr>
            <a:lvl4pPr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mn-cs"/>
              </a:defRPr>
            </a:lvl4pPr>
            <a:lvl5pPr algn="l" defTabSz="914400" rtl="0" eaLnBrk="1" latinLnBrk="0" hangingPunct="1">
              <a:lnSpc>
                <a:spcPct val="95000"/>
              </a:lnSpc>
              <a:defRPr lang="en-US" sz="1400" kern="1200" dirty="0">
                <a:solidFill>
                  <a:srgbClr val="435153"/>
                </a:solidFill>
                <a:latin typeface="Arial" panose="020B0604020202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smtClean="0"/>
              <a:t>Click to edit Master title style</a:t>
            </a:r>
            <a:endParaRPr lang="en-US" dirty="0"/>
          </a:p>
        </p:txBody>
      </p:sp>
      <p:sp>
        <p:nvSpPr>
          <p:cNvPr id="8" name="Text Placeholder 3"/>
          <p:cNvSpPr>
            <a:spLocks noGrp="1"/>
          </p:cNvSpPr>
          <p:nvPr>
            <p:ph type="body" sz="quarter" idx="12"/>
          </p:nvPr>
        </p:nvSpPr>
        <p:spPr>
          <a:xfrm>
            <a:off x="306190" y="1339745"/>
            <a:ext cx="549513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Arial" panose="020B0604020202020204" pitchFamily="34" charset="0"/>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Arial" panose="020B0604020202020204" pitchFamily="34" charset="0"/>
                <a:ea typeface="+mn-ea"/>
                <a:cs typeface="+mn-cs"/>
              </a:defRPr>
            </a:lvl2pPr>
            <a:lvl3pPr marL="569912" indent="0"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mn-cs"/>
              </a:defRPr>
            </a:lvl3pPr>
            <a:lvl4pPr algn="l" defTabSz="914400" rtl="0" eaLnBrk="1" latinLnBrk="0" hangingPunct="1">
              <a:lnSpc>
                <a:spcPct val="95000"/>
              </a:lnSpc>
              <a:defRPr lang="en-US" sz="1400" kern="1200" dirty="0" smtClean="0">
                <a:solidFill>
                  <a:srgbClr val="435153"/>
                </a:solidFill>
                <a:latin typeface="Arial" panose="020B0604020202020204" pitchFamily="34" charset="0"/>
                <a:ea typeface="+mn-ea"/>
                <a:cs typeface="+mn-cs"/>
              </a:defRPr>
            </a:lvl4pPr>
            <a:lvl5pPr algn="l" defTabSz="914400" rtl="0" eaLnBrk="1" latinLnBrk="0" hangingPunct="1">
              <a:lnSpc>
                <a:spcPct val="95000"/>
              </a:lnSpc>
              <a:defRPr lang="en-US" sz="1400" kern="1200" dirty="0">
                <a:solidFill>
                  <a:srgbClr val="435153"/>
                </a:solidFill>
                <a:latin typeface="Arial" panose="020B0604020202020204" pitchFamily="34" charset="0"/>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7" cstate="screen">
            <a:extLst>
              <a:ext uri="{28A0092B-C50C-407E-A947-70E740481C1C}">
                <a14:useLocalDpi xmlns:a14="http://schemas.microsoft.com/office/drawing/2010/main"/>
              </a:ext>
            </a:extLst>
          </a:blip>
          <a:srcRect/>
          <a:stretch/>
        </p:blipFill>
        <p:spPr>
          <a:xfrm>
            <a:off x="444384" y="6380781"/>
            <a:ext cx="11300057" cy="160471"/>
          </a:xfrm>
          <a:prstGeom prst="rect">
            <a:avLst/>
          </a:prstGeom>
          <a:noFill/>
        </p:spPr>
      </p:pic>
      <p:sp>
        <p:nvSpPr>
          <p:cNvPr id="2"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306190" y="1339746"/>
            <a:ext cx="11433118"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335077" y="6586247"/>
            <a:ext cx="4559499"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Arial" panose="020B0604020202020204" pitchFamily="34" charset="0"/>
              </a:rPr>
              <a:t>© 2016 Cisco and/or its affiliates. All rights reserved.</a:t>
            </a:r>
            <a:endParaRPr lang="en-US" sz="600" dirty="0">
              <a:solidFill>
                <a:srgbClr val="808080"/>
              </a:solidFill>
              <a:latin typeface="Arial" panose="020B0604020202020204" pitchFamily="34" charset="0"/>
            </a:endParaRPr>
          </a:p>
        </p:txBody>
      </p:sp>
      <p:sp>
        <p:nvSpPr>
          <p:cNvPr id="9" name="Rectangle 7"/>
          <p:cNvSpPr>
            <a:spLocks noChangeArrowheads="1"/>
          </p:cNvSpPr>
          <p:nvPr/>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Arial" panose="020B0604020202020204" pitchFamily="34" charset="0"/>
              </a:rPr>
              <a:pPr algn="r" defTabSz="814388">
                <a:lnSpc>
                  <a:spcPct val="100000"/>
                </a:lnSpc>
              </a:pPr>
              <a:t>‹Nº›</a:t>
            </a:fld>
            <a:endParaRPr lang="en-US" sz="600" dirty="0">
              <a:solidFill>
                <a:srgbClr val="80808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41" r:id="rId1"/>
    <p:sldLayoutId id="2147483929" r:id="rId2"/>
    <p:sldLayoutId id="2147483937" r:id="rId3"/>
    <p:sldLayoutId id="2147483900" r:id="rId4"/>
    <p:sldLayoutId id="2147483955" r:id="rId5"/>
    <p:sldLayoutId id="2147483939"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 id="2147483957" r:id="rId35"/>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Arial" panose="020B0604020202020204" pitchFamily="34" charset="0"/>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xml"/><Relationship Id="rId5" Type="http://schemas.openxmlformats.org/officeDocument/2006/relationships/image" Target="../media/image26.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5.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35.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CDP/LLDP &amp; NTP</a:t>
            </a:r>
            <a:endParaRPr lang="ru-RU" dirty="0"/>
          </a:p>
        </p:txBody>
      </p:sp>
      <p:sp>
        <p:nvSpPr>
          <p:cNvPr id="3" name="Text Placeholder 2"/>
          <p:cNvSpPr>
            <a:spLocks noGrp="1"/>
          </p:cNvSpPr>
          <p:nvPr>
            <p:ph type="body" sz="quarter" idx="11"/>
          </p:nvPr>
        </p:nvSpPr>
        <p:spPr/>
        <p:txBody>
          <a:bodyPr/>
          <a:lstStyle/>
          <a:p>
            <a:r>
              <a:rPr lang="es-ES" dirty="0" smtClean="0"/>
              <a:t>15 de Junio del 2016</a:t>
            </a:r>
            <a:endParaRPr lang="es-ES" dirty="0"/>
          </a:p>
        </p:txBody>
      </p:sp>
      <p:sp>
        <p:nvSpPr>
          <p:cNvPr id="4" name="Text Placeholder 3"/>
          <p:cNvSpPr>
            <a:spLocks noGrp="1"/>
          </p:cNvSpPr>
          <p:nvPr>
            <p:ph type="body" sz="quarter" idx="12"/>
          </p:nvPr>
        </p:nvSpPr>
        <p:spPr>
          <a:xfrm>
            <a:off x="308610" y="4480689"/>
            <a:ext cx="4886960" cy="856645"/>
          </a:xfrm>
        </p:spPr>
        <p:txBody>
          <a:bodyPr/>
          <a:lstStyle/>
          <a:p>
            <a:r>
              <a:rPr lang="en-US" dirty="0" smtClean="0"/>
              <a:t>Eugene </a:t>
            </a:r>
            <a:r>
              <a:rPr lang="en-US" dirty="0" err="1" smtClean="0"/>
              <a:t>Morozov</a:t>
            </a:r>
            <a:endParaRPr lang="en-US" dirty="0"/>
          </a:p>
          <a:p>
            <a:r>
              <a:rPr lang="en-US" dirty="0" smtClean="0"/>
              <a:t>Technical Manager, </a:t>
            </a:r>
            <a:r>
              <a:rPr lang="en-US" dirty="0" err="1" smtClean="0"/>
              <a:t>NetAcad</a:t>
            </a:r>
            <a:endParaRPr lang="ru-RU" dirty="0"/>
          </a:p>
        </p:txBody>
      </p:sp>
    </p:spTree>
    <p:extLst>
      <p:ext uri="{BB962C8B-B14F-4D97-AF65-F5344CB8AC3E}">
        <p14:creationId xmlns:p14="http://schemas.microsoft.com/office/powerpoint/2010/main" val="1556876869"/>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90280" y="210047"/>
            <a:ext cx="11448832" cy="838200"/>
          </a:xfrm>
        </p:spPr>
        <p:txBody>
          <a:bodyPr/>
          <a:lstStyle/>
          <a:p>
            <a:r>
              <a:rPr lang="es-ES" dirty="0" smtClean="0"/>
              <a:t>¿Cuál es la información detallada que no vamos a ver con el comando </a:t>
            </a:r>
            <a:r>
              <a:rPr lang="es-ES" b="1" dirty="0" smtClean="0"/>
              <a:t>show </a:t>
            </a:r>
            <a:r>
              <a:rPr lang="es-ES" b="1" dirty="0" err="1" smtClean="0"/>
              <a:t>cdp</a:t>
            </a:r>
            <a:r>
              <a:rPr lang="es-ES" b="1" dirty="0" smtClean="0"/>
              <a:t> </a:t>
            </a:r>
            <a:r>
              <a:rPr lang="es-ES" b="1" dirty="0" err="1" smtClean="0"/>
              <a:t>neighbor</a:t>
            </a:r>
            <a:r>
              <a:rPr lang="es-ES" b="1" dirty="0" smtClean="0"/>
              <a:t> </a:t>
            </a:r>
            <a:r>
              <a:rPr lang="es-ES" b="1" dirty="0" err="1" smtClean="0"/>
              <a:t>detail</a:t>
            </a:r>
            <a:r>
              <a:rPr lang="es-ES" dirty="0" smtClean="0"/>
              <a:t>?</a:t>
            </a:r>
            <a:endParaRPr lang="es-ES" dirty="0"/>
          </a:p>
        </p:txBody>
      </p:sp>
      <p:pic>
        <p:nvPicPr>
          <p:cNvPr id="12" name="Picture 11"/>
          <p:cNvPicPr>
            <a:picLocks noChangeAspect="1"/>
          </p:cNvPicPr>
          <p:nvPr/>
        </p:nvPicPr>
        <p:blipFill>
          <a:blip r:embed="rId2"/>
          <a:stretch>
            <a:fillRect/>
          </a:stretch>
        </p:blipFill>
        <p:spPr>
          <a:xfrm>
            <a:off x="656828" y="1788991"/>
            <a:ext cx="5373778" cy="3687238"/>
          </a:xfrm>
          <a:prstGeom prst="rect">
            <a:avLst/>
          </a:prstGeom>
        </p:spPr>
      </p:pic>
      <p:sp>
        <p:nvSpPr>
          <p:cNvPr id="13" name="TextBox 12"/>
          <p:cNvSpPr txBox="1"/>
          <p:nvPr/>
        </p:nvSpPr>
        <p:spPr>
          <a:xfrm>
            <a:off x="6927012"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Versión de IOS</a:t>
            </a:r>
            <a:endParaRPr lang="es-ES" dirty="0"/>
          </a:p>
        </p:txBody>
      </p:sp>
      <p:sp>
        <p:nvSpPr>
          <p:cNvPr id="14" name="TextBox 13"/>
          <p:cNvSpPr txBox="1"/>
          <p:nvPr/>
        </p:nvSpPr>
        <p:spPr>
          <a:xfrm>
            <a:off x="9434424"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Tipo de Dispositivo</a:t>
            </a:r>
            <a:endParaRPr lang="es-ES" dirty="0"/>
          </a:p>
        </p:txBody>
      </p:sp>
      <p:sp>
        <p:nvSpPr>
          <p:cNvPr id="15" name="TextBox 14"/>
          <p:cNvSpPr txBox="1"/>
          <p:nvPr/>
        </p:nvSpPr>
        <p:spPr>
          <a:xfrm>
            <a:off x="9434423" y="3632610"/>
            <a:ext cx="1880559" cy="1477328"/>
          </a:xfrm>
          <a:prstGeom prst="rect">
            <a:avLst/>
          </a:prstGeom>
          <a:ln w="95250">
            <a:solidFill>
              <a:schemeClr val="tx1">
                <a:lumMod val="75000"/>
              </a:schemeClr>
            </a:solid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Lista Completa de las interfaces de dispositivos</a:t>
            </a:r>
            <a:endParaRPr lang="es-ES" dirty="0"/>
          </a:p>
        </p:txBody>
      </p:sp>
      <p:sp>
        <p:nvSpPr>
          <p:cNvPr id="16" name="TextBox 15"/>
          <p:cNvSpPr txBox="1"/>
          <p:nvPr/>
        </p:nvSpPr>
        <p:spPr>
          <a:xfrm>
            <a:off x="6927012"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Conjunto de características de IOS</a:t>
            </a:r>
          </a:p>
        </p:txBody>
      </p:sp>
      <p:sp>
        <p:nvSpPr>
          <p:cNvPr id="8" name="Rectángulo 7"/>
          <p:cNvSpPr/>
          <p:nvPr/>
        </p:nvSpPr>
        <p:spPr>
          <a:xfrm>
            <a:off x="306190" y="1604325"/>
            <a:ext cx="3095719"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smtClean="0">
                <a:solidFill>
                  <a:schemeClr val="bg2"/>
                </a:solidFill>
              </a:rPr>
              <a:t>neighbors</a:t>
            </a:r>
            <a:r>
              <a:rPr lang="es-ES" b="1" dirty="0" smtClean="0">
                <a:solidFill>
                  <a:schemeClr val="bg2"/>
                </a:solidFill>
              </a:rPr>
              <a:t> </a:t>
            </a:r>
            <a:r>
              <a:rPr lang="es-ES" b="1" dirty="0" err="1" smtClean="0">
                <a:solidFill>
                  <a:schemeClr val="bg2"/>
                </a:solidFill>
              </a:rPr>
              <a:t>detail</a:t>
            </a:r>
            <a:endParaRPr lang="en-US" dirty="0">
              <a:solidFill>
                <a:schemeClr val="bg2"/>
              </a:solidFill>
            </a:endParaRPr>
          </a:p>
        </p:txBody>
      </p:sp>
    </p:spTree>
    <p:extLst>
      <p:ext uri="{BB962C8B-B14F-4D97-AF65-F5344CB8AC3E}">
        <p14:creationId xmlns:p14="http://schemas.microsoft.com/office/powerpoint/2010/main" val="4227460312"/>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370701" y="2124343"/>
            <a:ext cx="5410200" cy="2695575"/>
          </a:xfrm>
          <a:prstGeom prst="rect">
            <a:avLst/>
          </a:prstGeom>
        </p:spPr>
        <p:style>
          <a:lnRef idx="0">
            <a:schemeClr val="accent3"/>
          </a:lnRef>
          <a:fillRef idx="1003">
            <a:schemeClr val="lt2"/>
          </a:fillRef>
          <a:effectRef idx="3">
            <a:schemeClr val="accent3"/>
          </a:effectRef>
          <a:fontRef idx="minor">
            <a:schemeClr val="lt1"/>
          </a:fontRef>
        </p:style>
      </p:pic>
      <p:sp>
        <p:nvSpPr>
          <p:cNvPr id="11" name="Title 10"/>
          <p:cNvSpPr>
            <a:spLocks noGrp="1"/>
          </p:cNvSpPr>
          <p:nvPr>
            <p:ph type="title"/>
          </p:nvPr>
        </p:nvSpPr>
        <p:spPr/>
        <p:txBody>
          <a:bodyPr/>
          <a:lstStyle/>
          <a:p>
            <a:r>
              <a:rPr lang="es-ES" dirty="0"/>
              <a:t>¿Cuál es la información detallada que no vamos a ver con el comando </a:t>
            </a:r>
            <a:r>
              <a:rPr lang="es-ES" b="1" dirty="0"/>
              <a:t>show </a:t>
            </a:r>
            <a:r>
              <a:rPr lang="es-ES" b="1" dirty="0" err="1"/>
              <a:t>cdp</a:t>
            </a:r>
            <a:r>
              <a:rPr lang="es-ES" b="1" dirty="0"/>
              <a:t> </a:t>
            </a:r>
            <a:r>
              <a:rPr lang="es-ES" b="1" dirty="0" err="1"/>
              <a:t>neighbor</a:t>
            </a:r>
            <a:r>
              <a:rPr lang="es-ES" b="1" dirty="0"/>
              <a:t> </a:t>
            </a:r>
            <a:r>
              <a:rPr lang="es-ES" b="1" dirty="0" err="1"/>
              <a:t>detail</a:t>
            </a:r>
            <a:r>
              <a:rPr lang="es-ES" dirty="0"/>
              <a:t>?</a:t>
            </a:r>
            <a:endParaRPr lang="ru-RU" dirty="0"/>
          </a:p>
        </p:txBody>
      </p:sp>
      <p:pic>
        <p:nvPicPr>
          <p:cNvPr id="12" name="Picture 11"/>
          <p:cNvPicPr>
            <a:picLocks noChangeAspect="1"/>
          </p:cNvPicPr>
          <p:nvPr/>
        </p:nvPicPr>
        <p:blipFill>
          <a:blip r:embed="rId3"/>
          <a:stretch>
            <a:fillRect/>
          </a:stretch>
        </p:blipFill>
        <p:spPr>
          <a:xfrm>
            <a:off x="656828" y="1788991"/>
            <a:ext cx="5373778" cy="3687238"/>
          </a:xfrm>
          <a:prstGeom prst="rect">
            <a:avLst/>
          </a:prstGeom>
        </p:spPr>
      </p:pic>
      <p:cxnSp>
        <p:nvCxnSpPr>
          <p:cNvPr id="4" name="Straight Connector 3"/>
          <p:cNvCxnSpPr/>
          <p:nvPr/>
        </p:nvCxnSpPr>
        <p:spPr>
          <a:xfrm>
            <a:off x="6370701" y="3792748"/>
            <a:ext cx="780597" cy="8626"/>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Straight Connector 16"/>
          <p:cNvCxnSpPr/>
          <p:nvPr/>
        </p:nvCxnSpPr>
        <p:spPr>
          <a:xfrm>
            <a:off x="8126083" y="2895601"/>
            <a:ext cx="153550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p:nvCxnSpPr>
        <p:spPr>
          <a:xfrm flipV="1">
            <a:off x="9058549" y="3649862"/>
            <a:ext cx="1758976" cy="5751"/>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Straight Connector 18"/>
          <p:cNvCxnSpPr/>
          <p:nvPr/>
        </p:nvCxnSpPr>
        <p:spPr>
          <a:xfrm flipV="1">
            <a:off x="7151298" y="3045125"/>
            <a:ext cx="3830128" cy="2876"/>
          </a:xfrm>
          <a:prstGeom prst="line">
            <a:avLst/>
          </a:prstGeom>
        </p:spPr>
        <p:style>
          <a:lnRef idx="2">
            <a:schemeClr val="accent6"/>
          </a:lnRef>
          <a:fillRef idx="0">
            <a:schemeClr val="accent6"/>
          </a:fillRef>
          <a:effectRef idx="1">
            <a:schemeClr val="accent6"/>
          </a:effectRef>
          <a:fontRef idx="minor">
            <a:schemeClr val="tx1"/>
          </a:fontRef>
        </p:style>
      </p:cxnSp>
      <p:sp>
        <p:nvSpPr>
          <p:cNvPr id="9" name="TextBox 12"/>
          <p:cNvSpPr txBox="1"/>
          <p:nvPr/>
        </p:nvSpPr>
        <p:spPr>
          <a:xfrm>
            <a:off x="4732107" y="3472130"/>
            <a:ext cx="979031" cy="612350"/>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lnSpcReduction="10000"/>
          </a:bodyPr>
          <a:lstStyle/>
          <a:p>
            <a:pPr algn="ctr"/>
            <a:r>
              <a:rPr lang="es-ES" dirty="0" smtClean="0"/>
              <a:t>Versión de IOS</a:t>
            </a:r>
            <a:endParaRPr lang="es-ES" dirty="0"/>
          </a:p>
        </p:txBody>
      </p:sp>
      <p:sp>
        <p:nvSpPr>
          <p:cNvPr id="10" name="TextBox 13"/>
          <p:cNvSpPr txBox="1"/>
          <p:nvPr/>
        </p:nvSpPr>
        <p:spPr>
          <a:xfrm>
            <a:off x="6040919" y="1324511"/>
            <a:ext cx="1547002" cy="612350"/>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lnSpcReduction="10000"/>
          </a:bodyPr>
          <a:lstStyle/>
          <a:p>
            <a:pPr algn="ctr"/>
            <a:r>
              <a:rPr lang="es-ES" dirty="0" smtClean="0"/>
              <a:t>Tipo de Dispositivo</a:t>
            </a:r>
            <a:endParaRPr lang="es-ES" dirty="0"/>
          </a:p>
        </p:txBody>
      </p:sp>
      <p:sp>
        <p:nvSpPr>
          <p:cNvPr id="13" name="TextBox 14"/>
          <p:cNvSpPr txBox="1"/>
          <p:nvPr/>
        </p:nvSpPr>
        <p:spPr>
          <a:xfrm>
            <a:off x="8045701" y="1219588"/>
            <a:ext cx="3735200" cy="771370"/>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Lista Parcial (</a:t>
            </a:r>
            <a:r>
              <a:rPr lang="es-ES" u="sng" dirty="0" smtClean="0"/>
              <a:t>NO Completa</a:t>
            </a:r>
            <a:r>
              <a:rPr lang="es-ES" dirty="0" smtClean="0"/>
              <a:t>) de las interfaces de dispositivos</a:t>
            </a:r>
            <a:endParaRPr lang="es-ES" dirty="0"/>
          </a:p>
        </p:txBody>
      </p:sp>
      <p:sp>
        <p:nvSpPr>
          <p:cNvPr id="14" name="TextBox 15"/>
          <p:cNvSpPr txBox="1"/>
          <p:nvPr/>
        </p:nvSpPr>
        <p:spPr>
          <a:xfrm>
            <a:off x="9378605" y="5015419"/>
            <a:ext cx="1791442" cy="925322"/>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Conjunto de características de IOS</a:t>
            </a:r>
          </a:p>
        </p:txBody>
      </p:sp>
      <p:cxnSp>
        <p:nvCxnSpPr>
          <p:cNvPr id="3" name="Conector recto de flecha 2"/>
          <p:cNvCxnSpPr/>
          <p:nvPr/>
        </p:nvCxnSpPr>
        <p:spPr>
          <a:xfrm>
            <a:off x="6760999" y="1945570"/>
            <a:ext cx="1969557" cy="756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5711138" y="3792748"/>
            <a:ext cx="659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stCxn id="13" idx="2"/>
          </p:cNvCxnSpPr>
          <p:nvPr/>
        </p:nvCxnSpPr>
        <p:spPr>
          <a:xfrm>
            <a:off x="9913301" y="1990958"/>
            <a:ext cx="201370" cy="947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V="1">
            <a:off x="10274326" y="3649862"/>
            <a:ext cx="234240" cy="1365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93834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9324" y="1753523"/>
            <a:ext cx="5625816" cy="3810509"/>
          </a:xfrm>
          <a:prstGeom prst="rect">
            <a:avLst/>
          </a:prstGeom>
        </p:spPr>
      </p:pic>
      <p:sp>
        <p:nvSpPr>
          <p:cNvPr id="11" name="Title 10"/>
          <p:cNvSpPr>
            <a:spLocks noGrp="1"/>
          </p:cNvSpPr>
          <p:nvPr>
            <p:ph type="title"/>
          </p:nvPr>
        </p:nvSpPr>
        <p:spPr>
          <a:xfrm>
            <a:off x="306190" y="593678"/>
            <a:ext cx="11448832" cy="838200"/>
          </a:xfrm>
        </p:spPr>
        <p:txBody>
          <a:bodyPr/>
          <a:lstStyle/>
          <a:p>
            <a:r>
              <a:rPr lang="es-ES" dirty="0" smtClean="0"/>
              <a:t>¿Qué ocurriría si se desconecta el Router3 y 2 minutos más tarde se ejecuta el comando </a:t>
            </a:r>
            <a:r>
              <a:rPr lang="es-ES" b="1" dirty="0" smtClean="0"/>
              <a:t>show </a:t>
            </a:r>
            <a:r>
              <a:rPr lang="es-ES" b="1" dirty="0" err="1" smtClean="0"/>
              <a:t>cdp</a:t>
            </a:r>
            <a:r>
              <a:rPr lang="es-ES" b="1" dirty="0" smtClean="0"/>
              <a:t> </a:t>
            </a:r>
            <a:r>
              <a:rPr lang="es-ES" b="1" dirty="0" err="1" smtClean="0"/>
              <a:t>neighbor</a:t>
            </a:r>
            <a:r>
              <a:rPr lang="es-ES" dirty="0" smtClean="0"/>
              <a:t> en el Router1?</a:t>
            </a:r>
            <a:endParaRPr lang="es-ES" dirty="0"/>
          </a:p>
        </p:txBody>
      </p:sp>
      <p:sp>
        <p:nvSpPr>
          <p:cNvPr id="13" name="TextBox 12"/>
          <p:cNvSpPr txBox="1"/>
          <p:nvPr/>
        </p:nvSpPr>
        <p:spPr>
          <a:xfrm>
            <a:off x="6927012"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Se muestra Router3</a:t>
            </a:r>
            <a:endParaRPr lang="es-ES" dirty="0"/>
          </a:p>
        </p:txBody>
      </p:sp>
      <p:sp>
        <p:nvSpPr>
          <p:cNvPr id="14" name="TextBox 13"/>
          <p:cNvSpPr txBox="1"/>
          <p:nvPr/>
        </p:nvSpPr>
        <p:spPr>
          <a:xfrm>
            <a:off x="9434424"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No se muestra Router3</a:t>
            </a:r>
            <a:endParaRPr lang="es-ES" dirty="0"/>
          </a:p>
        </p:txBody>
      </p:sp>
      <p:sp>
        <p:nvSpPr>
          <p:cNvPr id="15" name="TextBox 14"/>
          <p:cNvSpPr txBox="1"/>
          <p:nvPr/>
        </p:nvSpPr>
        <p:spPr>
          <a:xfrm>
            <a:off x="9434423" y="3632611"/>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endParaRPr lang="es-ES" dirty="0" smtClean="0"/>
          </a:p>
          <a:p>
            <a:pPr algn="ctr"/>
            <a:r>
              <a:rPr lang="es-ES" dirty="0" smtClean="0"/>
              <a:t> </a:t>
            </a:r>
          </a:p>
          <a:p>
            <a:pPr algn="ctr"/>
            <a:endParaRPr lang="es-ES" dirty="0" smtClean="0"/>
          </a:p>
          <a:p>
            <a:pPr algn="ctr"/>
            <a:endParaRPr lang="es-ES" dirty="0" smtClean="0"/>
          </a:p>
          <a:p>
            <a:pPr algn="ctr"/>
            <a:endParaRPr lang="es-ES" dirty="0"/>
          </a:p>
        </p:txBody>
      </p:sp>
      <p:sp>
        <p:nvSpPr>
          <p:cNvPr id="16" name="TextBox 15"/>
          <p:cNvSpPr txBox="1"/>
          <p:nvPr/>
        </p:nvSpPr>
        <p:spPr>
          <a:xfrm>
            <a:off x="6927012"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Se muestra Router3 como ‘</a:t>
            </a:r>
            <a:r>
              <a:rPr lang="es-ES" i="1" dirty="0" smtClean="0"/>
              <a:t>removed</a:t>
            </a:r>
            <a:r>
              <a:rPr lang="es-ES" dirty="0" smtClean="0"/>
              <a:t>’</a:t>
            </a:r>
          </a:p>
        </p:txBody>
      </p:sp>
      <p:sp>
        <p:nvSpPr>
          <p:cNvPr id="8" name="Rectángulo 7"/>
          <p:cNvSpPr/>
          <p:nvPr/>
        </p:nvSpPr>
        <p:spPr>
          <a:xfrm>
            <a:off x="306190" y="1604325"/>
            <a:ext cx="3095719"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smtClean="0">
                <a:solidFill>
                  <a:schemeClr val="bg2"/>
                </a:solidFill>
              </a:rPr>
              <a:t>neighbors</a:t>
            </a:r>
            <a:r>
              <a:rPr lang="es-ES" b="1" dirty="0" smtClean="0">
                <a:solidFill>
                  <a:schemeClr val="bg2"/>
                </a:solidFill>
              </a:rPr>
              <a:t> </a:t>
            </a:r>
            <a:r>
              <a:rPr lang="es-ES" b="1" dirty="0" err="1" smtClean="0">
                <a:solidFill>
                  <a:schemeClr val="bg2"/>
                </a:solidFill>
              </a:rPr>
              <a:t>detail</a:t>
            </a:r>
            <a:endParaRPr lang="en-US" dirty="0">
              <a:solidFill>
                <a:schemeClr val="bg2"/>
              </a:solidFill>
            </a:endParaRPr>
          </a:p>
        </p:txBody>
      </p:sp>
    </p:spTree>
    <p:extLst>
      <p:ext uri="{BB962C8B-B14F-4D97-AF65-F5344CB8AC3E}">
        <p14:creationId xmlns:p14="http://schemas.microsoft.com/office/powerpoint/2010/main" val="3964201520"/>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9324" y="1753523"/>
            <a:ext cx="5625816" cy="3810509"/>
          </a:xfrm>
          <a:prstGeom prst="rect">
            <a:avLst/>
          </a:prstGeom>
        </p:spPr>
      </p:pic>
      <p:sp>
        <p:nvSpPr>
          <p:cNvPr id="11" name="Title 10"/>
          <p:cNvSpPr>
            <a:spLocks noGrp="1"/>
          </p:cNvSpPr>
          <p:nvPr>
            <p:ph type="title"/>
          </p:nvPr>
        </p:nvSpPr>
        <p:spPr>
          <a:xfrm>
            <a:off x="306190" y="593678"/>
            <a:ext cx="11448832" cy="838200"/>
          </a:xfrm>
        </p:spPr>
        <p:txBody>
          <a:bodyPr/>
          <a:lstStyle/>
          <a:p>
            <a:r>
              <a:rPr lang="es-ES" dirty="0" smtClean="0"/>
              <a:t>¿Qué ocurriría si se desconecta el Router3 y 2 minutos más tarde se ejecuta el comando </a:t>
            </a:r>
            <a:r>
              <a:rPr lang="es-ES" b="1" dirty="0" smtClean="0"/>
              <a:t>show </a:t>
            </a:r>
            <a:r>
              <a:rPr lang="es-ES" b="1" dirty="0" err="1" smtClean="0"/>
              <a:t>cdp</a:t>
            </a:r>
            <a:r>
              <a:rPr lang="es-ES" b="1" dirty="0" smtClean="0"/>
              <a:t> </a:t>
            </a:r>
            <a:r>
              <a:rPr lang="es-ES" b="1" dirty="0" err="1" smtClean="0"/>
              <a:t>neighbor</a:t>
            </a:r>
            <a:r>
              <a:rPr lang="es-ES" dirty="0" smtClean="0"/>
              <a:t> en el Router1?</a:t>
            </a:r>
            <a:endParaRPr lang="es-ES" dirty="0"/>
          </a:p>
        </p:txBody>
      </p:sp>
      <p:sp>
        <p:nvSpPr>
          <p:cNvPr id="13" name="TextBox 12"/>
          <p:cNvSpPr txBox="1"/>
          <p:nvPr/>
        </p:nvSpPr>
        <p:spPr>
          <a:xfrm>
            <a:off x="6927012" y="1511993"/>
            <a:ext cx="1880559" cy="1477328"/>
          </a:xfrm>
          <a:prstGeom prst="rect">
            <a:avLst/>
          </a:prstGeom>
          <a:ln w="53975">
            <a:no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Se muestra Router3</a:t>
            </a:r>
            <a:endParaRPr lang="es-ES" dirty="0"/>
          </a:p>
        </p:txBody>
      </p:sp>
      <p:sp>
        <p:nvSpPr>
          <p:cNvPr id="14" name="TextBox 13"/>
          <p:cNvSpPr txBox="1"/>
          <p:nvPr/>
        </p:nvSpPr>
        <p:spPr>
          <a:xfrm>
            <a:off x="9434424" y="1511993"/>
            <a:ext cx="1880559" cy="1477328"/>
          </a:xfrm>
          <a:prstGeom prst="rect">
            <a:avLst/>
          </a:prstGeom>
          <a:ln w="88900">
            <a:solidFill>
              <a:schemeClr val="accent1">
                <a:shade val="95000"/>
                <a:satMod val="105000"/>
              </a:schemeClr>
            </a:solid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No se muestra Router3</a:t>
            </a:r>
            <a:endParaRPr lang="es-ES" dirty="0"/>
          </a:p>
        </p:txBody>
      </p:sp>
      <p:sp>
        <p:nvSpPr>
          <p:cNvPr id="15" name="TextBox 14"/>
          <p:cNvSpPr txBox="1"/>
          <p:nvPr/>
        </p:nvSpPr>
        <p:spPr>
          <a:xfrm>
            <a:off x="9434423" y="3632611"/>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endParaRPr lang="es-ES" dirty="0" smtClean="0"/>
          </a:p>
          <a:p>
            <a:pPr algn="ctr"/>
            <a:r>
              <a:rPr lang="es-ES" dirty="0" smtClean="0"/>
              <a:t> </a:t>
            </a:r>
          </a:p>
          <a:p>
            <a:pPr algn="ctr"/>
            <a:endParaRPr lang="es-ES" dirty="0" smtClean="0"/>
          </a:p>
          <a:p>
            <a:pPr algn="ctr"/>
            <a:endParaRPr lang="es-ES" dirty="0" smtClean="0"/>
          </a:p>
          <a:p>
            <a:pPr algn="ctr"/>
            <a:endParaRPr lang="es-ES" dirty="0"/>
          </a:p>
        </p:txBody>
      </p:sp>
      <p:sp>
        <p:nvSpPr>
          <p:cNvPr id="16" name="TextBox 15"/>
          <p:cNvSpPr txBox="1"/>
          <p:nvPr/>
        </p:nvSpPr>
        <p:spPr>
          <a:xfrm>
            <a:off x="6927012"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Se muestra Router3 como ‘</a:t>
            </a:r>
            <a:r>
              <a:rPr lang="es-ES" i="1" dirty="0" smtClean="0"/>
              <a:t>removed</a:t>
            </a:r>
            <a:r>
              <a:rPr lang="es-ES" dirty="0" smtClean="0"/>
              <a:t>’</a:t>
            </a:r>
          </a:p>
        </p:txBody>
      </p:sp>
      <p:sp>
        <p:nvSpPr>
          <p:cNvPr id="8" name="Rectángulo 7"/>
          <p:cNvSpPr/>
          <p:nvPr/>
        </p:nvSpPr>
        <p:spPr>
          <a:xfrm>
            <a:off x="306190" y="1604325"/>
            <a:ext cx="3095719"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smtClean="0">
                <a:solidFill>
                  <a:schemeClr val="bg2"/>
                </a:solidFill>
              </a:rPr>
              <a:t>neighbors</a:t>
            </a:r>
            <a:r>
              <a:rPr lang="es-ES" b="1" dirty="0" smtClean="0">
                <a:solidFill>
                  <a:schemeClr val="bg2"/>
                </a:solidFill>
              </a:rPr>
              <a:t> </a:t>
            </a:r>
            <a:r>
              <a:rPr lang="es-ES" b="1" dirty="0" err="1" smtClean="0">
                <a:solidFill>
                  <a:schemeClr val="bg2"/>
                </a:solidFill>
              </a:rPr>
              <a:t>detail</a:t>
            </a:r>
            <a:endParaRPr lang="en-US" dirty="0">
              <a:solidFill>
                <a:schemeClr val="bg2"/>
              </a:solidFill>
            </a:endParaRPr>
          </a:p>
        </p:txBody>
      </p:sp>
      <p:sp>
        <p:nvSpPr>
          <p:cNvPr id="9" name="Rectángulo 8"/>
          <p:cNvSpPr/>
          <p:nvPr/>
        </p:nvSpPr>
        <p:spPr>
          <a:xfrm>
            <a:off x="8826842" y="3069436"/>
            <a:ext cx="3365024" cy="369332"/>
          </a:xfrm>
          <a:prstGeom prst="rect">
            <a:avLst/>
          </a:prstGeom>
        </p:spPr>
        <p:txBody>
          <a:bodyPr wrap="none">
            <a:spAutoFit/>
          </a:bodyPr>
          <a:lstStyle/>
          <a:p>
            <a:r>
              <a:rPr lang="es-ES" b="1" dirty="0" smtClean="0">
                <a:solidFill>
                  <a:schemeClr val="bg2"/>
                </a:solidFill>
              </a:rPr>
              <a:t>Nos podría parecer …. PERO</a:t>
            </a:r>
            <a:endParaRPr lang="en-US" dirty="0">
              <a:solidFill>
                <a:schemeClr val="bg2"/>
              </a:solidFill>
            </a:endParaRPr>
          </a:p>
        </p:txBody>
      </p:sp>
    </p:spTree>
    <p:extLst>
      <p:ext uri="{BB962C8B-B14F-4D97-AF65-F5344CB8AC3E}">
        <p14:creationId xmlns:p14="http://schemas.microsoft.com/office/powerpoint/2010/main" val="338574732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9324" y="1753523"/>
            <a:ext cx="5625816" cy="3810509"/>
          </a:xfrm>
          <a:prstGeom prst="rect">
            <a:avLst/>
          </a:prstGeom>
        </p:spPr>
      </p:pic>
      <p:sp>
        <p:nvSpPr>
          <p:cNvPr id="11" name="Title 10"/>
          <p:cNvSpPr>
            <a:spLocks noGrp="1"/>
          </p:cNvSpPr>
          <p:nvPr>
            <p:ph type="title"/>
          </p:nvPr>
        </p:nvSpPr>
        <p:spPr>
          <a:xfrm>
            <a:off x="306190" y="593678"/>
            <a:ext cx="11448832" cy="838200"/>
          </a:xfrm>
        </p:spPr>
        <p:txBody>
          <a:bodyPr/>
          <a:lstStyle/>
          <a:p>
            <a:r>
              <a:rPr lang="es-ES" dirty="0" smtClean="0"/>
              <a:t>¿Qué ocurriría si se desconecta el Router3 y 2 minutos más tarde se ejecuta el comando </a:t>
            </a:r>
            <a:r>
              <a:rPr lang="es-ES" b="1" dirty="0" smtClean="0"/>
              <a:t>show </a:t>
            </a:r>
            <a:r>
              <a:rPr lang="es-ES" b="1" dirty="0" err="1" smtClean="0"/>
              <a:t>cdp</a:t>
            </a:r>
            <a:r>
              <a:rPr lang="es-ES" b="1" dirty="0" smtClean="0"/>
              <a:t> </a:t>
            </a:r>
            <a:r>
              <a:rPr lang="es-ES" b="1" dirty="0" err="1" smtClean="0"/>
              <a:t>neighbor</a:t>
            </a:r>
            <a:r>
              <a:rPr lang="es-ES" dirty="0" smtClean="0"/>
              <a:t> en el Router1?</a:t>
            </a:r>
            <a:endParaRPr lang="es-ES" dirty="0"/>
          </a:p>
        </p:txBody>
      </p:sp>
      <p:sp>
        <p:nvSpPr>
          <p:cNvPr id="13" name="TextBox 12"/>
          <p:cNvSpPr txBox="1"/>
          <p:nvPr/>
        </p:nvSpPr>
        <p:spPr>
          <a:xfrm>
            <a:off x="6927012" y="1511993"/>
            <a:ext cx="1880559" cy="1477328"/>
          </a:xfrm>
          <a:prstGeom prst="rect">
            <a:avLst/>
          </a:prstGeom>
          <a:ln w="53975">
            <a:solidFill>
              <a:schemeClr val="accent1">
                <a:shade val="95000"/>
                <a:satMod val="105000"/>
              </a:schemeClr>
            </a:solid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Se muestra Router3</a:t>
            </a:r>
            <a:endParaRPr lang="es-ES" dirty="0"/>
          </a:p>
        </p:txBody>
      </p:sp>
      <p:sp>
        <p:nvSpPr>
          <p:cNvPr id="14" name="TextBox 13"/>
          <p:cNvSpPr txBox="1"/>
          <p:nvPr/>
        </p:nvSpPr>
        <p:spPr>
          <a:xfrm>
            <a:off x="9434424" y="1511993"/>
            <a:ext cx="1880559" cy="1477328"/>
          </a:xfrm>
          <a:prstGeom prst="rect">
            <a:avLst/>
          </a:prstGeom>
          <a:ln>
            <a:solidFill>
              <a:schemeClr val="accent1">
                <a:shade val="95000"/>
                <a:satMod val="105000"/>
              </a:schemeClr>
            </a:solid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No se muestra Router3</a:t>
            </a:r>
            <a:endParaRPr lang="es-ES" dirty="0"/>
          </a:p>
        </p:txBody>
      </p:sp>
      <p:sp>
        <p:nvSpPr>
          <p:cNvPr id="15" name="TextBox 14"/>
          <p:cNvSpPr txBox="1"/>
          <p:nvPr/>
        </p:nvSpPr>
        <p:spPr>
          <a:xfrm>
            <a:off x="9434423" y="3632611"/>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endParaRPr lang="es-ES" dirty="0" smtClean="0"/>
          </a:p>
          <a:p>
            <a:pPr algn="ctr"/>
            <a:r>
              <a:rPr lang="es-ES" dirty="0" smtClean="0"/>
              <a:t> </a:t>
            </a:r>
          </a:p>
          <a:p>
            <a:pPr algn="ctr"/>
            <a:endParaRPr lang="es-ES" dirty="0" smtClean="0"/>
          </a:p>
          <a:p>
            <a:pPr algn="ctr"/>
            <a:endParaRPr lang="es-ES" dirty="0" smtClean="0"/>
          </a:p>
          <a:p>
            <a:pPr algn="ctr"/>
            <a:endParaRPr lang="es-ES" dirty="0"/>
          </a:p>
        </p:txBody>
      </p:sp>
      <p:sp>
        <p:nvSpPr>
          <p:cNvPr id="16" name="TextBox 15"/>
          <p:cNvSpPr txBox="1"/>
          <p:nvPr/>
        </p:nvSpPr>
        <p:spPr>
          <a:xfrm>
            <a:off x="6927012"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Se muestra Router3 como ‘</a:t>
            </a:r>
            <a:r>
              <a:rPr lang="es-ES" i="1" dirty="0" smtClean="0"/>
              <a:t>removed</a:t>
            </a:r>
            <a:r>
              <a:rPr lang="es-ES" dirty="0" smtClean="0"/>
              <a:t>’</a:t>
            </a:r>
          </a:p>
        </p:txBody>
      </p:sp>
      <p:sp>
        <p:nvSpPr>
          <p:cNvPr id="8" name="Rectángulo 7"/>
          <p:cNvSpPr/>
          <p:nvPr/>
        </p:nvSpPr>
        <p:spPr>
          <a:xfrm>
            <a:off x="306190" y="1604325"/>
            <a:ext cx="3095719"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smtClean="0">
                <a:solidFill>
                  <a:schemeClr val="bg2"/>
                </a:solidFill>
              </a:rPr>
              <a:t>neighbors</a:t>
            </a:r>
            <a:r>
              <a:rPr lang="es-ES" b="1" dirty="0" smtClean="0">
                <a:solidFill>
                  <a:schemeClr val="bg2"/>
                </a:solidFill>
              </a:rPr>
              <a:t> </a:t>
            </a:r>
            <a:r>
              <a:rPr lang="es-ES" b="1" dirty="0" err="1" smtClean="0">
                <a:solidFill>
                  <a:schemeClr val="bg2"/>
                </a:solidFill>
              </a:rPr>
              <a:t>detail</a:t>
            </a:r>
            <a:endParaRPr lang="en-US" dirty="0">
              <a:solidFill>
                <a:schemeClr val="bg2"/>
              </a:solidFill>
            </a:endParaRPr>
          </a:p>
        </p:txBody>
      </p:sp>
    </p:spTree>
    <p:extLst>
      <p:ext uri="{BB962C8B-B14F-4D97-AF65-F5344CB8AC3E}">
        <p14:creationId xmlns:p14="http://schemas.microsoft.com/office/powerpoint/2010/main" val="328529411"/>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306190" y="638279"/>
            <a:ext cx="11448832" cy="838200"/>
          </a:xfrm>
        </p:spPr>
        <p:txBody>
          <a:bodyPr/>
          <a:lstStyle/>
          <a:p>
            <a:r>
              <a:rPr lang="es-ES" dirty="0"/>
              <a:t>¿Qué ocurriría si se desconecta el Router3 y 2 minutos más tarde se ejecuta el comando </a:t>
            </a:r>
            <a:r>
              <a:rPr lang="es-ES" b="1" dirty="0"/>
              <a:t>show </a:t>
            </a:r>
            <a:r>
              <a:rPr lang="es-ES" b="1" dirty="0" err="1"/>
              <a:t>cdp</a:t>
            </a:r>
            <a:r>
              <a:rPr lang="es-ES" b="1" dirty="0"/>
              <a:t> </a:t>
            </a:r>
            <a:r>
              <a:rPr lang="es-ES" b="1" dirty="0" err="1"/>
              <a:t>neighbor</a:t>
            </a:r>
            <a:r>
              <a:rPr lang="es-ES" dirty="0"/>
              <a:t> en el Router1?</a:t>
            </a:r>
            <a:endParaRPr lang="ru-RU" dirty="0"/>
          </a:p>
        </p:txBody>
      </p:sp>
      <p:pic>
        <p:nvPicPr>
          <p:cNvPr id="2" name="Picture 1"/>
          <p:cNvPicPr>
            <a:picLocks noChangeAspect="1"/>
          </p:cNvPicPr>
          <p:nvPr/>
        </p:nvPicPr>
        <p:blipFill>
          <a:blip r:embed="rId2"/>
          <a:stretch>
            <a:fillRect/>
          </a:stretch>
        </p:blipFill>
        <p:spPr>
          <a:xfrm>
            <a:off x="559324" y="1753523"/>
            <a:ext cx="5625816" cy="3810509"/>
          </a:xfrm>
          <a:prstGeom prst="rect">
            <a:avLst/>
          </a:prstGeom>
        </p:spPr>
      </p:pic>
      <p:pic>
        <p:nvPicPr>
          <p:cNvPr id="3" name="Picture 2"/>
          <p:cNvPicPr>
            <a:picLocks noChangeAspect="1"/>
          </p:cNvPicPr>
          <p:nvPr/>
        </p:nvPicPr>
        <p:blipFill>
          <a:blip r:embed="rId3"/>
          <a:stretch>
            <a:fillRect/>
          </a:stretch>
        </p:blipFill>
        <p:spPr>
          <a:xfrm>
            <a:off x="6316004" y="2086694"/>
            <a:ext cx="5543550" cy="1390650"/>
          </a:xfrm>
          <a:prstGeom prst="rect">
            <a:avLst/>
          </a:prstGeom>
        </p:spPr>
        <p:style>
          <a:lnRef idx="0">
            <a:schemeClr val="accent3"/>
          </a:lnRef>
          <a:fillRef idx="1003">
            <a:schemeClr val="lt2"/>
          </a:fillRef>
          <a:effectRef idx="3">
            <a:schemeClr val="accent3"/>
          </a:effectRef>
          <a:fontRef idx="minor">
            <a:schemeClr val="lt1"/>
          </a:fontRef>
        </p:style>
      </p:pic>
      <p:sp>
        <p:nvSpPr>
          <p:cNvPr id="4" name="TextBox 3"/>
          <p:cNvSpPr txBox="1"/>
          <p:nvPr/>
        </p:nvSpPr>
        <p:spPr>
          <a:xfrm>
            <a:off x="6316004" y="4087559"/>
            <a:ext cx="4967048" cy="1477328"/>
          </a:xfrm>
          <a:prstGeom prst="rect">
            <a:avLst/>
          </a:prstGeom>
          <a:noFill/>
        </p:spPr>
        <p:txBody>
          <a:bodyPr wrap="square" rtlCol="0">
            <a:spAutoFit/>
          </a:bodyPr>
          <a:lstStyle/>
          <a:p>
            <a:r>
              <a:rPr lang="es-ES" dirty="0" smtClean="0"/>
              <a:t>Las actualizaciones de CDP (</a:t>
            </a:r>
            <a:r>
              <a:rPr lang="es-ES" i="1" dirty="0" err="1" smtClean="0"/>
              <a:t>updates</a:t>
            </a:r>
            <a:r>
              <a:rPr lang="es-ES" dirty="0" smtClean="0"/>
              <a:t>) se envían cada 30 segundos</a:t>
            </a:r>
          </a:p>
          <a:p>
            <a:endParaRPr lang="es-ES" dirty="0" smtClean="0"/>
          </a:p>
          <a:p>
            <a:r>
              <a:rPr lang="es-ES" dirty="0" smtClean="0"/>
              <a:t>El tiempo para mantener la información es </a:t>
            </a:r>
            <a:r>
              <a:rPr lang="es-ES" b="1" dirty="0" smtClean="0"/>
              <a:t>CDP </a:t>
            </a:r>
            <a:r>
              <a:rPr lang="es-ES" b="1" dirty="0" err="1" smtClean="0"/>
              <a:t>hold</a:t>
            </a:r>
            <a:r>
              <a:rPr lang="es-ES" b="1" dirty="0" smtClean="0"/>
              <a:t> time</a:t>
            </a:r>
            <a:r>
              <a:rPr lang="es-ES" dirty="0" smtClean="0"/>
              <a:t> de 180 segundos</a:t>
            </a:r>
            <a:endParaRPr lang="es-ES" dirty="0"/>
          </a:p>
        </p:txBody>
      </p:sp>
    </p:spTree>
    <p:extLst>
      <p:ext uri="{BB962C8B-B14F-4D97-AF65-F5344CB8AC3E}">
        <p14:creationId xmlns:p14="http://schemas.microsoft.com/office/powerpoint/2010/main" val="1207314561"/>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06189" y="432215"/>
            <a:ext cx="11779793" cy="838200"/>
          </a:xfrm>
        </p:spPr>
        <p:txBody>
          <a:bodyPr/>
          <a:lstStyle/>
          <a:p>
            <a:pPr eaLnBrk="1" hangingPunct="1"/>
            <a:r>
              <a:rPr lang="es-ES" dirty="0" smtClean="0">
                <a:latin typeface="Arial" charset="0"/>
              </a:rPr>
              <a:t>Descubrimiento de Dispositivos con LLDP: Vista General de </a:t>
            </a:r>
            <a:r>
              <a:rPr lang="es-ES" sz="3000" dirty="0" smtClean="0">
                <a:latin typeface="Arial" charset="0"/>
              </a:rPr>
              <a:t>LLDP</a:t>
            </a:r>
            <a:endParaRPr lang="es-ES" sz="3000" dirty="0">
              <a:latin typeface="Arial" charset="0"/>
            </a:endParaRPr>
          </a:p>
        </p:txBody>
      </p:sp>
      <p:sp>
        <p:nvSpPr>
          <p:cNvPr id="2" name="Content Placeholder 1"/>
          <p:cNvSpPr>
            <a:spLocks noGrp="1"/>
          </p:cNvSpPr>
          <p:nvPr>
            <p:ph idx="1"/>
          </p:nvPr>
        </p:nvSpPr>
        <p:spPr>
          <a:xfrm>
            <a:off x="306189" y="1126125"/>
            <a:ext cx="11779793" cy="4902862"/>
          </a:xfrm>
        </p:spPr>
        <p:txBody>
          <a:bodyPr/>
          <a:lstStyle/>
          <a:p>
            <a:r>
              <a:rPr lang="es-ES" sz="1800" dirty="0" smtClean="0"/>
              <a:t>El Protocolo de Capa de Enlace </a:t>
            </a:r>
            <a:r>
              <a:rPr lang="es-ES" sz="1800" b="1" dirty="0" smtClean="0"/>
              <a:t>Link </a:t>
            </a:r>
            <a:r>
              <a:rPr lang="es-ES" sz="1800" b="1" dirty="0" err="1" smtClean="0"/>
              <a:t>Layer</a:t>
            </a:r>
            <a:r>
              <a:rPr lang="es-ES" sz="1800" b="1" dirty="0" smtClean="0"/>
              <a:t> Discovery </a:t>
            </a:r>
            <a:r>
              <a:rPr lang="es-ES" sz="1800" b="1" dirty="0" err="1" smtClean="0"/>
              <a:t>Protocol</a:t>
            </a:r>
            <a:r>
              <a:rPr lang="es-ES" sz="1800" b="1" dirty="0" smtClean="0"/>
              <a:t> (LLDP)</a:t>
            </a:r>
            <a:r>
              <a:rPr lang="es-ES" sz="1800" dirty="0" smtClean="0"/>
              <a:t> es un protocolo de descubrimiento de vecinos abierto y no propietario similar a CDP que también puede ejecutarse en dispositivos Cisco. </a:t>
            </a:r>
          </a:p>
          <a:p>
            <a:r>
              <a:rPr lang="es-ES" sz="1800" dirty="0" smtClean="0"/>
              <a:t>A través del protocolo LLDP los dispositivos anuncian su </a:t>
            </a:r>
            <a:r>
              <a:rPr lang="es-ES" sz="1800" b="1" dirty="0" smtClean="0"/>
              <a:t>identidad</a:t>
            </a:r>
            <a:r>
              <a:rPr lang="es-ES" sz="1800" dirty="0" smtClean="0"/>
              <a:t> y sus </a:t>
            </a:r>
            <a:r>
              <a:rPr lang="es-ES" sz="1800" b="1" dirty="0" smtClean="0"/>
              <a:t>prestaciones</a:t>
            </a:r>
            <a:r>
              <a:rPr lang="es-ES" sz="1800" dirty="0" smtClean="0"/>
              <a:t> a otros dispositivos y reciben información de aquellos dispositivos conectados físicamente a nivel 2 con el dispositivo.</a:t>
            </a:r>
          </a:p>
          <a:p>
            <a:r>
              <a:rPr lang="es-ES" sz="1800" b="1" dirty="0" smtClean="0"/>
              <a:t>LLDP está inhabilitado por defecto</a:t>
            </a:r>
            <a:r>
              <a:rPr lang="es-ES" sz="1800" dirty="0" smtClean="0"/>
              <a:t>. Para </a:t>
            </a:r>
            <a:r>
              <a:rPr lang="es-ES" sz="1800" b="1" dirty="0" smtClean="0"/>
              <a:t>habilitar LLDP</a:t>
            </a:r>
            <a:r>
              <a:rPr lang="es-ES" sz="1800" dirty="0" smtClean="0"/>
              <a:t>, se deben usar los siguientes comandos:</a:t>
            </a:r>
          </a:p>
          <a:p>
            <a:pPr marL="742950" lvl="1" indent="-285750">
              <a:buFont typeface="Arial" panose="020B0604020202020204" pitchFamily="34" charset="0"/>
              <a:buChar char="•"/>
            </a:pPr>
            <a:r>
              <a:rPr lang="es-ES" sz="1400" b="1" dirty="0" smtClean="0"/>
              <a:t>Habilitar globalmente</a:t>
            </a:r>
            <a:r>
              <a:rPr lang="es-ES" sz="1400" dirty="0" smtClean="0"/>
              <a:t>- Con el comando de configuración global </a:t>
            </a:r>
            <a:r>
              <a:rPr lang="es-ES" sz="1400" b="1" dirty="0" err="1" smtClean="0"/>
              <a:t>lldp</a:t>
            </a:r>
            <a:r>
              <a:rPr lang="es-ES" sz="1400" b="1" dirty="0" smtClean="0"/>
              <a:t> run</a:t>
            </a:r>
            <a:r>
              <a:rPr lang="es-ES" sz="1400" dirty="0" smtClean="0"/>
              <a:t>.</a:t>
            </a:r>
          </a:p>
          <a:p>
            <a:pPr marL="742950" lvl="1" indent="-285750">
              <a:buFont typeface="Arial" panose="020B0604020202020204" pitchFamily="34" charset="0"/>
              <a:buChar char="•"/>
            </a:pPr>
            <a:r>
              <a:rPr lang="es-ES" sz="1400" b="1" dirty="0" smtClean="0"/>
              <a:t>Habilitar / Inhabilitar en una interface</a:t>
            </a:r>
            <a:r>
              <a:rPr lang="es-ES" sz="1400" dirty="0" smtClean="0"/>
              <a:t>- con los comandos de configuración de interface </a:t>
            </a:r>
            <a:r>
              <a:rPr lang="es-ES" sz="1400" b="1" dirty="0" err="1" smtClean="0"/>
              <a:t>lldp</a:t>
            </a:r>
            <a:r>
              <a:rPr lang="es-ES" sz="1400" b="1" dirty="0" smtClean="0"/>
              <a:t> </a:t>
            </a:r>
            <a:r>
              <a:rPr lang="es-ES" sz="1400" b="1" dirty="0" err="1" smtClean="0"/>
              <a:t>transmit</a:t>
            </a:r>
            <a:r>
              <a:rPr lang="es-ES" sz="1400" dirty="0" smtClean="0"/>
              <a:t> y </a:t>
            </a:r>
            <a:r>
              <a:rPr lang="es-ES" sz="1400" b="1" dirty="0" err="1" smtClean="0"/>
              <a:t>lldp</a:t>
            </a:r>
            <a:r>
              <a:rPr lang="es-ES" sz="1400" b="1" dirty="0" smtClean="0"/>
              <a:t> </a:t>
            </a:r>
            <a:r>
              <a:rPr lang="es-ES" sz="1400" b="1" dirty="0" err="1" smtClean="0"/>
              <a:t>receive</a:t>
            </a:r>
            <a:r>
              <a:rPr lang="es-ES" sz="1400" dirty="0" smtClean="0"/>
              <a:t>.</a:t>
            </a:r>
          </a:p>
          <a:p>
            <a:endParaRPr lang="es-ES" sz="1800" dirty="0" smtClean="0"/>
          </a:p>
          <a:p>
            <a:endParaRPr lang="es-ES" sz="1800" dirty="0"/>
          </a:p>
        </p:txBody>
      </p:sp>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05188" y="3485322"/>
            <a:ext cx="6270163" cy="2821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278856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Historia de LLDP</a:t>
            </a:r>
            <a:endParaRPr lang="es-ES" dirty="0"/>
          </a:p>
        </p:txBody>
      </p:sp>
      <p:sp>
        <p:nvSpPr>
          <p:cNvPr id="3" name="Content Placeholder 2"/>
          <p:cNvSpPr>
            <a:spLocks noGrp="1"/>
          </p:cNvSpPr>
          <p:nvPr>
            <p:ph idx="1"/>
          </p:nvPr>
        </p:nvSpPr>
        <p:spPr/>
        <p:txBody>
          <a:bodyPr/>
          <a:lstStyle/>
          <a:p>
            <a:r>
              <a:rPr lang="es-ES" dirty="0" smtClean="0"/>
              <a:t>Comenzó como </a:t>
            </a:r>
            <a:r>
              <a:rPr lang="es-ES" dirty="0"/>
              <a:t>G</a:t>
            </a:r>
            <a:r>
              <a:rPr lang="es-ES" dirty="0" smtClean="0"/>
              <a:t>rupo de Trabajo de IETF, RFC 2922 publicado en 2000</a:t>
            </a:r>
          </a:p>
          <a:p>
            <a:r>
              <a:rPr lang="es-ES" dirty="0" smtClean="0"/>
              <a:t>Cisco trabajó con IEEE para crear 802.1AB, que se abrió a todos en 2005</a:t>
            </a:r>
          </a:p>
          <a:p>
            <a:r>
              <a:rPr lang="es-ES" dirty="0" smtClean="0"/>
              <a:t>La TIA desarrolló luego LLDP-MED, qué define extensiones de LLDP que </a:t>
            </a:r>
            <a:r>
              <a:rPr lang="es-ES" dirty="0" err="1" smtClean="0"/>
              <a:t>amplian</a:t>
            </a:r>
            <a:r>
              <a:rPr lang="es-ES" dirty="0" smtClean="0"/>
              <a:t> las funcionalidades entre puntos extremos (hosts) y dispositivos de red.</a:t>
            </a:r>
            <a:endParaRPr lang="es-ES" dirty="0"/>
          </a:p>
        </p:txBody>
      </p:sp>
    </p:spTree>
    <p:extLst>
      <p:ext uri="{BB962C8B-B14F-4D97-AF65-F5344CB8AC3E}">
        <p14:creationId xmlns:p14="http://schemas.microsoft.com/office/powerpoint/2010/main" val="92562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dirty="0" smtClean="0">
                <a:latin typeface="Arial" charset="0"/>
              </a:rPr>
              <a:t>Descubriendo Dispositivos con LLDP: Configurar y Verificar </a:t>
            </a:r>
            <a:r>
              <a:rPr lang="es-ES" sz="3000" dirty="0" smtClean="0">
                <a:latin typeface="Arial" charset="0"/>
              </a:rPr>
              <a:t>LLDP</a:t>
            </a:r>
            <a:endParaRPr lang="es-ES" sz="3000" dirty="0">
              <a:latin typeface="Arial" charset="0"/>
            </a:endParaRPr>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54608" y="1270415"/>
            <a:ext cx="5635379" cy="5097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ángulo 3"/>
          <p:cNvSpPr/>
          <p:nvPr/>
        </p:nvSpPr>
        <p:spPr>
          <a:xfrm>
            <a:off x="4315482" y="901083"/>
            <a:ext cx="3095719" cy="369332"/>
          </a:xfrm>
          <a:prstGeom prst="rect">
            <a:avLst/>
          </a:prstGeom>
        </p:spPr>
        <p:txBody>
          <a:bodyPr wrap="none">
            <a:spAutoFit/>
          </a:bodyPr>
          <a:lstStyle/>
          <a:p>
            <a:r>
              <a:rPr lang="es-ES" b="1" dirty="0">
                <a:solidFill>
                  <a:schemeClr val="bg2"/>
                </a:solidFill>
              </a:rPr>
              <a:t>show </a:t>
            </a:r>
            <a:r>
              <a:rPr lang="es-ES" b="1" dirty="0" err="1" smtClean="0">
                <a:solidFill>
                  <a:schemeClr val="bg2"/>
                </a:solidFill>
              </a:rPr>
              <a:t>lldp</a:t>
            </a:r>
            <a:r>
              <a:rPr lang="es-ES" b="1" dirty="0" smtClean="0">
                <a:solidFill>
                  <a:schemeClr val="bg2"/>
                </a:solidFill>
              </a:rPr>
              <a:t> </a:t>
            </a:r>
            <a:r>
              <a:rPr lang="es-ES" b="1" dirty="0" err="1" smtClean="0">
                <a:solidFill>
                  <a:schemeClr val="bg2"/>
                </a:solidFill>
              </a:rPr>
              <a:t>neighbors</a:t>
            </a:r>
            <a:r>
              <a:rPr lang="es-ES" b="1" dirty="0" smtClean="0">
                <a:solidFill>
                  <a:schemeClr val="bg2"/>
                </a:solidFill>
              </a:rPr>
              <a:t> </a:t>
            </a:r>
            <a:r>
              <a:rPr lang="es-ES" b="1" dirty="0" err="1" smtClean="0">
                <a:solidFill>
                  <a:schemeClr val="bg2"/>
                </a:solidFill>
              </a:rPr>
              <a:t>detail</a:t>
            </a:r>
            <a:endParaRPr lang="en-US" dirty="0">
              <a:solidFill>
                <a:schemeClr val="bg2"/>
              </a:solidFill>
            </a:endParaRPr>
          </a:p>
        </p:txBody>
      </p:sp>
    </p:spTree>
    <p:extLst>
      <p:ext uri="{BB962C8B-B14F-4D97-AF65-F5344CB8AC3E}">
        <p14:creationId xmlns:p14="http://schemas.microsoft.com/office/powerpoint/2010/main" val="158690705"/>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LLDP </a:t>
            </a:r>
            <a:r>
              <a:rPr lang="en-US" dirty="0" err="1" smtClean="0"/>
              <a:t>Ejemplo</a:t>
            </a:r>
            <a:r>
              <a:rPr lang="en-US" dirty="0" smtClean="0"/>
              <a:t>: </a:t>
            </a:r>
            <a:r>
              <a:rPr lang="en-US" dirty="0" err="1" smtClean="0"/>
              <a:t>Tenemos</a:t>
            </a:r>
            <a:r>
              <a:rPr lang="en-US" dirty="0" smtClean="0"/>
              <a:t> LLDP </a:t>
            </a:r>
            <a:r>
              <a:rPr lang="en-US" dirty="0" err="1" smtClean="0"/>
              <a:t>habilitado</a:t>
            </a:r>
            <a:r>
              <a:rPr lang="en-US" dirty="0" smtClean="0"/>
              <a:t> </a:t>
            </a:r>
            <a:r>
              <a:rPr lang="en-US" dirty="0" err="1" smtClean="0"/>
              <a:t>por</a:t>
            </a:r>
            <a:r>
              <a:rPr lang="en-US" dirty="0" smtClean="0"/>
              <a:t> </a:t>
            </a:r>
            <a:r>
              <a:rPr lang="en-US" dirty="0" err="1" smtClean="0"/>
              <a:t>defecto</a:t>
            </a:r>
            <a:r>
              <a:rPr lang="en-US" dirty="0" smtClean="0"/>
              <a:t>?</a:t>
            </a:r>
            <a:endParaRPr lang="ru-RU" dirty="0"/>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89059" y="1606458"/>
            <a:ext cx="3552840" cy="3473245"/>
          </a:xfrm>
          <a:prstGeom prst="rect">
            <a:avLst/>
          </a:prstGeom>
        </p:spPr>
      </p:pic>
      <p:pic>
        <p:nvPicPr>
          <p:cNvPr id="2" name="Imagen 1"/>
          <p:cNvPicPr>
            <a:picLocks noChangeAspect="1"/>
          </p:cNvPicPr>
          <p:nvPr/>
        </p:nvPicPr>
        <p:blipFill>
          <a:blip r:embed="rId3"/>
          <a:stretch>
            <a:fillRect/>
          </a:stretch>
        </p:blipFill>
        <p:spPr>
          <a:xfrm>
            <a:off x="1432260" y="1606458"/>
            <a:ext cx="3657600" cy="838200"/>
          </a:xfrm>
          <a:prstGeom prst="rect">
            <a:avLst/>
          </a:prstGeom>
        </p:spPr>
      </p:pic>
      <p:pic>
        <p:nvPicPr>
          <p:cNvPr id="3" name="Imagen 2"/>
          <p:cNvPicPr>
            <a:picLocks noChangeAspect="1"/>
          </p:cNvPicPr>
          <p:nvPr/>
        </p:nvPicPr>
        <p:blipFill>
          <a:blip r:embed="rId4"/>
          <a:stretch>
            <a:fillRect/>
          </a:stretch>
        </p:blipFill>
        <p:spPr>
          <a:xfrm>
            <a:off x="3803120" y="2368555"/>
            <a:ext cx="2227486" cy="974525"/>
          </a:xfrm>
          <a:prstGeom prst="rect">
            <a:avLst/>
          </a:prstGeom>
        </p:spPr>
      </p:pic>
      <p:pic>
        <p:nvPicPr>
          <p:cNvPr id="5" name="Imagen 4"/>
          <p:cNvPicPr>
            <a:picLocks noChangeAspect="1"/>
          </p:cNvPicPr>
          <p:nvPr/>
        </p:nvPicPr>
        <p:blipFill>
          <a:blip r:embed="rId5"/>
          <a:stretch>
            <a:fillRect/>
          </a:stretch>
        </p:blipFill>
        <p:spPr>
          <a:xfrm>
            <a:off x="534764" y="3542799"/>
            <a:ext cx="6293402" cy="2598942"/>
          </a:xfrm>
          <a:prstGeom prst="rect">
            <a:avLst/>
          </a:prstGeom>
        </p:spPr>
      </p:pic>
      <p:sp>
        <p:nvSpPr>
          <p:cNvPr id="6" name="Rectángulo 5"/>
          <p:cNvSpPr/>
          <p:nvPr/>
        </p:nvSpPr>
        <p:spPr>
          <a:xfrm>
            <a:off x="534764" y="3542799"/>
            <a:ext cx="2259951" cy="283614"/>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ectángulo 8"/>
          <p:cNvSpPr/>
          <p:nvPr/>
        </p:nvSpPr>
        <p:spPr>
          <a:xfrm>
            <a:off x="534764" y="4506539"/>
            <a:ext cx="1624561" cy="252708"/>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Content Placeholder 1"/>
          <p:cNvSpPr txBox="1">
            <a:spLocks/>
          </p:cNvSpPr>
          <p:nvPr/>
        </p:nvSpPr>
        <p:spPr>
          <a:xfrm>
            <a:off x="6655377" y="5017326"/>
            <a:ext cx="2396065" cy="402440"/>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ca-ES" sz="2000" dirty="0" smtClean="0">
                <a:solidFill>
                  <a:schemeClr val="accent2"/>
                </a:solidFill>
              </a:rPr>
              <a:t>LLDP ACTIVE</a:t>
            </a:r>
            <a:endParaRPr lang="ca-ES" sz="2000" dirty="0">
              <a:solidFill>
                <a:schemeClr val="accent2"/>
              </a:solidFill>
            </a:endParaRPr>
          </a:p>
        </p:txBody>
      </p:sp>
      <p:cxnSp>
        <p:nvCxnSpPr>
          <p:cNvPr id="11" name="Conector recto de flecha 10"/>
          <p:cNvCxnSpPr/>
          <p:nvPr/>
        </p:nvCxnSpPr>
        <p:spPr>
          <a:xfrm flipH="1">
            <a:off x="2159325" y="5204898"/>
            <a:ext cx="4577941" cy="27296"/>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98140426"/>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dirty="0" smtClean="0"/>
              <a:t>Nuevos Contenidos del Curso Puente</a:t>
            </a:r>
            <a:endParaRPr lang="es-ES" dirty="0"/>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6190" y="1382558"/>
            <a:ext cx="7509342" cy="4512574"/>
          </a:xfrm>
          <a:prstGeom prst="rect">
            <a:avLst/>
          </a:prstGeom>
        </p:spPr>
      </p:pic>
      <p:sp>
        <p:nvSpPr>
          <p:cNvPr id="8" name="Rectangle 7"/>
          <p:cNvSpPr/>
          <p:nvPr/>
        </p:nvSpPr>
        <p:spPr>
          <a:xfrm>
            <a:off x="8319752" y="1270415"/>
            <a:ext cx="3791735" cy="1477328"/>
          </a:xfrm>
          <a:prstGeom prst="rect">
            <a:avLst/>
          </a:prstGeom>
        </p:spPr>
        <p:txBody>
          <a:bodyPr wrap="square">
            <a:spAutoFit/>
          </a:bodyPr>
          <a:lstStyle/>
          <a:p>
            <a:r>
              <a:rPr lang="es-ES" dirty="0" smtClean="0"/>
              <a:t>Leyenda: </a:t>
            </a:r>
          </a:p>
          <a:p>
            <a:r>
              <a:rPr lang="es-ES" b="1" dirty="0" smtClean="0"/>
              <a:t>C</a:t>
            </a:r>
            <a:r>
              <a:rPr lang="es-ES" dirty="0" smtClean="0"/>
              <a:t> = Capítulo (contiene Secciones), </a:t>
            </a:r>
          </a:p>
          <a:p>
            <a:r>
              <a:rPr lang="es-ES" b="1" dirty="0" smtClean="0"/>
              <a:t>S</a:t>
            </a:r>
            <a:r>
              <a:rPr lang="es-ES" dirty="0" smtClean="0"/>
              <a:t> = Sección (contiene Temas), </a:t>
            </a:r>
          </a:p>
          <a:p>
            <a:r>
              <a:rPr lang="es-ES" b="1" dirty="0" smtClean="0"/>
              <a:t>T</a:t>
            </a:r>
            <a:r>
              <a:rPr lang="es-ES" dirty="0" smtClean="0"/>
              <a:t> = Tema (Contiene Páginas), </a:t>
            </a:r>
          </a:p>
          <a:p>
            <a:r>
              <a:rPr lang="es-ES" b="1" dirty="0" smtClean="0"/>
              <a:t>P</a:t>
            </a:r>
            <a:r>
              <a:rPr lang="es-ES" dirty="0" smtClean="0"/>
              <a:t> = Página.</a:t>
            </a:r>
            <a:endParaRPr lang="es-ES" dirty="0"/>
          </a:p>
        </p:txBody>
      </p:sp>
    </p:spTree>
    <p:extLst>
      <p:ext uri="{BB962C8B-B14F-4D97-AF65-F5344CB8AC3E}">
        <p14:creationId xmlns:p14="http://schemas.microsoft.com/office/powerpoint/2010/main" val="372414238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LLDP </a:t>
            </a:r>
            <a:r>
              <a:rPr lang="en-US" dirty="0" err="1" smtClean="0"/>
              <a:t>Ejemplo</a:t>
            </a:r>
            <a:r>
              <a:rPr lang="en-US" dirty="0" smtClean="0"/>
              <a:t>: </a:t>
            </a:r>
            <a:r>
              <a:rPr lang="en-US" dirty="0" err="1" smtClean="0"/>
              <a:t>Información</a:t>
            </a:r>
            <a:r>
              <a:rPr lang="en-US" dirty="0" smtClean="0"/>
              <a:t> del enlace</a:t>
            </a:r>
            <a:endParaRPr lang="ru-RU" dirty="0"/>
          </a:p>
        </p:txBody>
      </p:sp>
      <p:pic>
        <p:nvPicPr>
          <p:cNvPr id="2" name="Imagen 1"/>
          <p:cNvPicPr>
            <a:picLocks noChangeAspect="1"/>
          </p:cNvPicPr>
          <p:nvPr/>
        </p:nvPicPr>
        <p:blipFill>
          <a:blip r:embed="rId2"/>
          <a:stretch>
            <a:fillRect/>
          </a:stretch>
        </p:blipFill>
        <p:spPr>
          <a:xfrm>
            <a:off x="1432260" y="1606458"/>
            <a:ext cx="3657600" cy="838200"/>
          </a:xfrm>
          <a:prstGeom prst="rect">
            <a:avLst/>
          </a:prstGeom>
        </p:spPr>
      </p:pic>
      <p:pic>
        <p:nvPicPr>
          <p:cNvPr id="3" name="Imagen 2"/>
          <p:cNvPicPr>
            <a:picLocks noChangeAspect="1"/>
          </p:cNvPicPr>
          <p:nvPr/>
        </p:nvPicPr>
        <p:blipFill>
          <a:blip r:embed="rId3"/>
          <a:stretch>
            <a:fillRect/>
          </a:stretch>
        </p:blipFill>
        <p:spPr>
          <a:xfrm>
            <a:off x="1693517" y="2444658"/>
            <a:ext cx="5595542" cy="2116395"/>
          </a:xfrm>
          <a:prstGeom prst="rect">
            <a:avLst/>
          </a:prstGeom>
        </p:spPr>
      </p:pic>
      <p:sp>
        <p:nvSpPr>
          <p:cNvPr id="6" name="Content Placeholder 1"/>
          <p:cNvSpPr txBox="1">
            <a:spLocks/>
          </p:cNvSpPr>
          <p:nvPr/>
        </p:nvSpPr>
        <p:spPr>
          <a:xfrm>
            <a:off x="7976382" y="3123027"/>
            <a:ext cx="3221501" cy="998806"/>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000" dirty="0" smtClean="0">
                <a:solidFill>
                  <a:schemeClr val="accent2"/>
                </a:solidFill>
              </a:rPr>
              <a:t>Realmente tenemos doble enlace entre los conmutadores</a:t>
            </a:r>
            <a:endParaRPr lang="es-ES" sz="2000" dirty="0">
              <a:solidFill>
                <a:schemeClr val="accent2"/>
              </a:solidFill>
            </a:endParaRPr>
          </a:p>
        </p:txBody>
      </p:sp>
      <p:cxnSp>
        <p:nvCxnSpPr>
          <p:cNvPr id="7" name="Conector recto de flecha 6"/>
          <p:cNvCxnSpPr/>
          <p:nvPr/>
        </p:nvCxnSpPr>
        <p:spPr>
          <a:xfrm flipH="1">
            <a:off x="6668087" y="3601329"/>
            <a:ext cx="1308295" cy="17573"/>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958100329"/>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LLDP </a:t>
            </a:r>
            <a:r>
              <a:rPr lang="en-US" dirty="0" err="1" smtClean="0"/>
              <a:t>Ejemplo</a:t>
            </a:r>
            <a:r>
              <a:rPr lang="en-US" dirty="0" smtClean="0"/>
              <a:t>: </a:t>
            </a:r>
            <a:r>
              <a:rPr lang="en-US" dirty="0" err="1" smtClean="0"/>
              <a:t>Información</a:t>
            </a:r>
            <a:r>
              <a:rPr lang="en-US" dirty="0" smtClean="0"/>
              <a:t> </a:t>
            </a:r>
            <a:r>
              <a:rPr lang="en-US" dirty="0" err="1" smtClean="0"/>
              <a:t>más</a:t>
            </a:r>
            <a:r>
              <a:rPr lang="en-US" dirty="0" smtClean="0"/>
              <a:t> </a:t>
            </a:r>
            <a:r>
              <a:rPr lang="en-US" dirty="0" err="1" smtClean="0"/>
              <a:t>detallada</a:t>
            </a:r>
            <a:endParaRPr lang="ru-RU" dirty="0"/>
          </a:p>
        </p:txBody>
      </p:sp>
      <p:pic>
        <p:nvPicPr>
          <p:cNvPr id="2" name="Imagen 1"/>
          <p:cNvPicPr>
            <a:picLocks noChangeAspect="1"/>
          </p:cNvPicPr>
          <p:nvPr/>
        </p:nvPicPr>
        <p:blipFill>
          <a:blip r:embed="rId2"/>
          <a:stretch>
            <a:fillRect/>
          </a:stretch>
        </p:blipFill>
        <p:spPr>
          <a:xfrm>
            <a:off x="1108703" y="1250668"/>
            <a:ext cx="3657600" cy="838200"/>
          </a:xfrm>
          <a:prstGeom prst="rect">
            <a:avLst/>
          </a:prstGeom>
        </p:spPr>
      </p:pic>
      <p:pic>
        <p:nvPicPr>
          <p:cNvPr id="5" name="Imagen 4"/>
          <p:cNvPicPr>
            <a:picLocks noChangeAspect="1"/>
          </p:cNvPicPr>
          <p:nvPr/>
        </p:nvPicPr>
        <p:blipFill>
          <a:blip r:embed="rId3"/>
          <a:stretch>
            <a:fillRect/>
          </a:stretch>
        </p:blipFill>
        <p:spPr>
          <a:xfrm>
            <a:off x="198145" y="2069120"/>
            <a:ext cx="5124450" cy="4267200"/>
          </a:xfrm>
          <a:prstGeom prst="rect">
            <a:avLst/>
          </a:prstGeom>
        </p:spPr>
      </p:pic>
      <p:pic>
        <p:nvPicPr>
          <p:cNvPr id="8" name="Imagen 7"/>
          <p:cNvPicPr>
            <a:picLocks noChangeAspect="1"/>
          </p:cNvPicPr>
          <p:nvPr/>
        </p:nvPicPr>
        <p:blipFill>
          <a:blip r:embed="rId4"/>
          <a:stretch>
            <a:fillRect/>
          </a:stretch>
        </p:blipFill>
        <p:spPr>
          <a:xfrm>
            <a:off x="5322595" y="1431021"/>
            <a:ext cx="5181600" cy="4895850"/>
          </a:xfrm>
          <a:prstGeom prst="rect">
            <a:avLst/>
          </a:prstGeom>
        </p:spPr>
      </p:pic>
      <p:sp>
        <p:nvSpPr>
          <p:cNvPr id="9" name="Rectángulo 8"/>
          <p:cNvSpPr/>
          <p:nvPr/>
        </p:nvSpPr>
        <p:spPr>
          <a:xfrm>
            <a:off x="198145" y="2069120"/>
            <a:ext cx="2259951" cy="283614"/>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Rectángulo 9"/>
          <p:cNvSpPr/>
          <p:nvPr/>
        </p:nvSpPr>
        <p:spPr>
          <a:xfrm>
            <a:off x="198145" y="2532185"/>
            <a:ext cx="1067947" cy="194782"/>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Rectángulo 12"/>
          <p:cNvSpPr/>
          <p:nvPr/>
        </p:nvSpPr>
        <p:spPr>
          <a:xfrm>
            <a:off x="5328352" y="1727800"/>
            <a:ext cx="1067947" cy="194782"/>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15" name="Conector recto 14"/>
          <p:cNvCxnSpPr/>
          <p:nvPr/>
        </p:nvCxnSpPr>
        <p:spPr>
          <a:xfrm flipV="1">
            <a:off x="1108703" y="3010486"/>
            <a:ext cx="691962" cy="140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flipV="1">
            <a:off x="6168618" y="2219361"/>
            <a:ext cx="691962" cy="140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flipV="1">
            <a:off x="6514599" y="4017681"/>
            <a:ext cx="691962" cy="1406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Rectángulo 17"/>
          <p:cNvSpPr/>
          <p:nvPr/>
        </p:nvSpPr>
        <p:spPr>
          <a:xfrm>
            <a:off x="198145" y="3189259"/>
            <a:ext cx="5124450" cy="1073252"/>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Rectángulo 18"/>
          <p:cNvSpPr/>
          <p:nvPr/>
        </p:nvSpPr>
        <p:spPr>
          <a:xfrm>
            <a:off x="5360297" y="5791018"/>
            <a:ext cx="1846264" cy="173684"/>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906292903"/>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LLDP </a:t>
            </a:r>
            <a:r>
              <a:rPr lang="en-US" dirty="0" err="1" smtClean="0"/>
              <a:t>Ejemplo</a:t>
            </a:r>
            <a:r>
              <a:rPr lang="en-US" dirty="0" smtClean="0"/>
              <a:t>: </a:t>
            </a:r>
            <a:r>
              <a:rPr lang="en-US" dirty="0" err="1" smtClean="0"/>
              <a:t>Información</a:t>
            </a:r>
            <a:r>
              <a:rPr lang="en-US" dirty="0" smtClean="0"/>
              <a:t> a </a:t>
            </a:r>
            <a:r>
              <a:rPr lang="en-US" dirty="0" err="1" smtClean="0"/>
              <a:t>nivel</a:t>
            </a:r>
            <a:r>
              <a:rPr lang="en-US" dirty="0" smtClean="0"/>
              <a:t> interface?</a:t>
            </a:r>
            <a:endParaRPr lang="ru-RU" dirty="0"/>
          </a:p>
        </p:txBody>
      </p:sp>
      <p:pic>
        <p:nvPicPr>
          <p:cNvPr id="2" name="Imagen 1"/>
          <p:cNvPicPr>
            <a:picLocks noChangeAspect="1"/>
          </p:cNvPicPr>
          <p:nvPr/>
        </p:nvPicPr>
        <p:blipFill>
          <a:blip r:embed="rId2"/>
          <a:stretch>
            <a:fillRect/>
          </a:stretch>
        </p:blipFill>
        <p:spPr>
          <a:xfrm>
            <a:off x="1108703" y="1250668"/>
            <a:ext cx="3657600" cy="838200"/>
          </a:xfrm>
          <a:prstGeom prst="rect">
            <a:avLst/>
          </a:prstGeom>
        </p:spPr>
      </p:pic>
      <p:pic>
        <p:nvPicPr>
          <p:cNvPr id="3" name="Imagen 2"/>
          <p:cNvPicPr>
            <a:picLocks noChangeAspect="1"/>
          </p:cNvPicPr>
          <p:nvPr/>
        </p:nvPicPr>
        <p:blipFill>
          <a:blip r:embed="rId3"/>
          <a:stretch>
            <a:fillRect/>
          </a:stretch>
        </p:blipFill>
        <p:spPr>
          <a:xfrm>
            <a:off x="4766303" y="1382151"/>
            <a:ext cx="2371725" cy="4572000"/>
          </a:xfrm>
          <a:prstGeom prst="rect">
            <a:avLst/>
          </a:prstGeom>
        </p:spPr>
      </p:pic>
      <p:sp>
        <p:nvSpPr>
          <p:cNvPr id="20" name="Content Placeholder 1"/>
          <p:cNvSpPr txBox="1">
            <a:spLocks/>
          </p:cNvSpPr>
          <p:nvPr/>
        </p:nvSpPr>
        <p:spPr>
          <a:xfrm>
            <a:off x="7272997" y="3235562"/>
            <a:ext cx="3221501" cy="151931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000" dirty="0" smtClean="0">
                <a:solidFill>
                  <a:schemeClr val="accent2"/>
                </a:solidFill>
              </a:rPr>
              <a:t>En todas las interfaces tenemos habilitada TRANSMISIÓN y RECEPCIÓN de mensajes LLDP</a:t>
            </a:r>
            <a:endParaRPr lang="es-ES" sz="2000" dirty="0">
              <a:solidFill>
                <a:schemeClr val="accent2"/>
              </a:solidFill>
            </a:endParaRPr>
          </a:p>
        </p:txBody>
      </p:sp>
      <p:cxnSp>
        <p:nvCxnSpPr>
          <p:cNvPr id="21" name="Conector recto de flecha 20"/>
          <p:cNvCxnSpPr/>
          <p:nvPr/>
        </p:nvCxnSpPr>
        <p:spPr>
          <a:xfrm flipH="1">
            <a:off x="5964702" y="3967089"/>
            <a:ext cx="1308295" cy="17573"/>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79992705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LLDP </a:t>
            </a:r>
            <a:r>
              <a:rPr lang="en-US" dirty="0" err="1" smtClean="0"/>
              <a:t>Ejemplo</a:t>
            </a:r>
            <a:r>
              <a:rPr lang="en-US" dirty="0" smtClean="0"/>
              <a:t>: </a:t>
            </a:r>
            <a:r>
              <a:rPr lang="en-US" dirty="0" err="1" smtClean="0"/>
              <a:t>Vamos</a:t>
            </a:r>
            <a:r>
              <a:rPr lang="en-US" dirty="0" smtClean="0"/>
              <a:t> a </a:t>
            </a:r>
            <a:r>
              <a:rPr lang="en-US" dirty="0" err="1" smtClean="0"/>
              <a:t>inhabilitar</a:t>
            </a:r>
            <a:r>
              <a:rPr lang="en-US" dirty="0" smtClean="0"/>
              <a:t> TRANSMISIÓN </a:t>
            </a:r>
            <a:r>
              <a:rPr lang="en-US" dirty="0" err="1" smtClean="0"/>
              <a:t>en</a:t>
            </a:r>
            <a:r>
              <a:rPr lang="en-US" dirty="0" smtClean="0"/>
              <a:t> Switch3 interface fa0/3</a:t>
            </a:r>
            <a:endParaRPr lang="ru-RU" dirty="0"/>
          </a:p>
        </p:txBody>
      </p:sp>
      <p:pic>
        <p:nvPicPr>
          <p:cNvPr id="2" name="Imagen 1"/>
          <p:cNvPicPr>
            <a:picLocks noChangeAspect="1"/>
          </p:cNvPicPr>
          <p:nvPr/>
        </p:nvPicPr>
        <p:blipFill>
          <a:blip r:embed="rId2"/>
          <a:stretch>
            <a:fillRect/>
          </a:stretch>
        </p:blipFill>
        <p:spPr>
          <a:xfrm>
            <a:off x="1108703" y="1250668"/>
            <a:ext cx="3657600" cy="838200"/>
          </a:xfrm>
          <a:prstGeom prst="rect">
            <a:avLst/>
          </a:prstGeom>
        </p:spPr>
      </p:pic>
      <p:pic>
        <p:nvPicPr>
          <p:cNvPr id="5" name="Imagen 4"/>
          <p:cNvPicPr>
            <a:picLocks noChangeAspect="1"/>
          </p:cNvPicPr>
          <p:nvPr/>
        </p:nvPicPr>
        <p:blipFill>
          <a:blip r:embed="rId3"/>
          <a:stretch>
            <a:fillRect/>
          </a:stretch>
        </p:blipFill>
        <p:spPr>
          <a:xfrm>
            <a:off x="5361207" y="1014852"/>
            <a:ext cx="5793467" cy="3346133"/>
          </a:xfrm>
          <a:prstGeom prst="rect">
            <a:avLst/>
          </a:prstGeom>
        </p:spPr>
      </p:pic>
      <p:sp>
        <p:nvSpPr>
          <p:cNvPr id="8" name="Rectángulo 7"/>
          <p:cNvSpPr/>
          <p:nvPr/>
        </p:nvSpPr>
        <p:spPr>
          <a:xfrm>
            <a:off x="5361207" y="1766209"/>
            <a:ext cx="2896733" cy="203267"/>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ectángulo 8"/>
          <p:cNvSpPr/>
          <p:nvPr/>
        </p:nvSpPr>
        <p:spPr>
          <a:xfrm>
            <a:off x="5361207" y="2855470"/>
            <a:ext cx="2629242" cy="169084"/>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Content Placeholder 1"/>
          <p:cNvSpPr txBox="1">
            <a:spLocks/>
          </p:cNvSpPr>
          <p:nvPr/>
        </p:nvSpPr>
        <p:spPr>
          <a:xfrm>
            <a:off x="7990449" y="3151157"/>
            <a:ext cx="1955409" cy="59085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000" dirty="0" smtClean="0">
                <a:solidFill>
                  <a:schemeClr val="accent2"/>
                </a:solidFill>
              </a:rPr>
              <a:t>TRANSMISIÓN inhabilitada</a:t>
            </a:r>
            <a:endParaRPr lang="es-ES" sz="2000" dirty="0">
              <a:solidFill>
                <a:schemeClr val="accent2"/>
              </a:solidFill>
            </a:endParaRPr>
          </a:p>
        </p:txBody>
      </p:sp>
      <p:cxnSp>
        <p:nvCxnSpPr>
          <p:cNvPr id="11" name="Conector recto de flecha 10"/>
          <p:cNvCxnSpPr/>
          <p:nvPr/>
        </p:nvCxnSpPr>
        <p:spPr>
          <a:xfrm flipH="1">
            <a:off x="6682154" y="3446584"/>
            <a:ext cx="1308295" cy="17573"/>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pic>
        <p:nvPicPr>
          <p:cNvPr id="6" name="Imagen 5"/>
          <p:cNvPicPr>
            <a:picLocks noChangeAspect="1"/>
          </p:cNvPicPr>
          <p:nvPr/>
        </p:nvPicPr>
        <p:blipFill>
          <a:blip r:embed="rId4"/>
          <a:stretch>
            <a:fillRect/>
          </a:stretch>
        </p:blipFill>
        <p:spPr>
          <a:xfrm>
            <a:off x="306190" y="2002446"/>
            <a:ext cx="4895850" cy="1809750"/>
          </a:xfrm>
          <a:prstGeom prst="rect">
            <a:avLst/>
          </a:prstGeom>
        </p:spPr>
      </p:pic>
      <p:sp>
        <p:nvSpPr>
          <p:cNvPr id="13" name="Content Placeholder 1"/>
          <p:cNvSpPr txBox="1">
            <a:spLocks/>
          </p:cNvSpPr>
          <p:nvPr/>
        </p:nvSpPr>
        <p:spPr>
          <a:xfrm>
            <a:off x="1404120" y="4065561"/>
            <a:ext cx="2042461" cy="213829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ES" sz="2000" dirty="0" smtClean="0">
                <a:solidFill>
                  <a:schemeClr val="accent2"/>
                </a:solidFill>
              </a:rPr>
              <a:t>Switch1 NO RECIBE INFORMACION LLDP de Switch3 a través de enlace Fa0/3</a:t>
            </a:r>
            <a:endParaRPr lang="es-ES" sz="2000" dirty="0">
              <a:solidFill>
                <a:schemeClr val="accent2"/>
              </a:solidFill>
            </a:endParaRPr>
          </a:p>
        </p:txBody>
      </p:sp>
      <p:cxnSp>
        <p:nvCxnSpPr>
          <p:cNvPr id="14" name="Conector recto de flecha 13"/>
          <p:cNvCxnSpPr/>
          <p:nvPr/>
        </p:nvCxnSpPr>
        <p:spPr>
          <a:xfrm flipH="1" flipV="1">
            <a:off x="2416998" y="3151157"/>
            <a:ext cx="1" cy="914404"/>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pic>
        <p:nvPicPr>
          <p:cNvPr id="12" name="Imagen 11"/>
          <p:cNvPicPr>
            <a:picLocks noChangeAspect="1"/>
          </p:cNvPicPr>
          <p:nvPr/>
        </p:nvPicPr>
        <p:blipFill>
          <a:blip r:embed="rId5"/>
          <a:stretch>
            <a:fillRect/>
          </a:stretch>
        </p:blipFill>
        <p:spPr>
          <a:xfrm>
            <a:off x="7154123" y="4334289"/>
            <a:ext cx="4895850" cy="1981200"/>
          </a:xfrm>
          <a:prstGeom prst="rect">
            <a:avLst/>
          </a:prstGeom>
        </p:spPr>
      </p:pic>
      <p:sp>
        <p:nvSpPr>
          <p:cNvPr id="17" name="Content Placeholder 1"/>
          <p:cNvSpPr txBox="1">
            <a:spLocks/>
          </p:cNvSpPr>
          <p:nvPr/>
        </p:nvSpPr>
        <p:spPr>
          <a:xfrm>
            <a:off x="4010848" y="4269092"/>
            <a:ext cx="2042461" cy="213829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ES" sz="2000" dirty="0" smtClean="0">
                <a:solidFill>
                  <a:schemeClr val="accent2"/>
                </a:solidFill>
              </a:rPr>
              <a:t>Switch3 SI RECIBE INFORMACION LLDP de Switch1 a través de enlace Fa0/3</a:t>
            </a:r>
            <a:endParaRPr lang="es-ES" sz="2000" dirty="0">
              <a:solidFill>
                <a:schemeClr val="accent2"/>
              </a:solidFill>
            </a:endParaRPr>
          </a:p>
        </p:txBody>
      </p:sp>
      <p:cxnSp>
        <p:nvCxnSpPr>
          <p:cNvPr id="18" name="Conector recto de flecha 17"/>
          <p:cNvCxnSpPr/>
          <p:nvPr/>
        </p:nvCxnSpPr>
        <p:spPr>
          <a:xfrm flipV="1">
            <a:off x="6030606" y="5514535"/>
            <a:ext cx="1177629" cy="3427"/>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88156958"/>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991851" y="4386615"/>
            <a:ext cx="4914900" cy="1790700"/>
          </a:xfrm>
          <a:prstGeom prst="rect">
            <a:avLst/>
          </a:prstGeom>
        </p:spPr>
      </p:pic>
      <p:pic>
        <p:nvPicPr>
          <p:cNvPr id="3" name="Imagen 2"/>
          <p:cNvPicPr>
            <a:picLocks noChangeAspect="1"/>
          </p:cNvPicPr>
          <p:nvPr/>
        </p:nvPicPr>
        <p:blipFill>
          <a:blip r:embed="rId3"/>
          <a:stretch>
            <a:fillRect/>
          </a:stretch>
        </p:blipFill>
        <p:spPr>
          <a:xfrm>
            <a:off x="5532305" y="885819"/>
            <a:ext cx="5076825" cy="2609850"/>
          </a:xfrm>
          <a:prstGeom prst="rect">
            <a:avLst/>
          </a:prstGeom>
        </p:spPr>
      </p:pic>
      <p:sp>
        <p:nvSpPr>
          <p:cNvPr id="4" name="Title 3"/>
          <p:cNvSpPr>
            <a:spLocks noGrp="1"/>
          </p:cNvSpPr>
          <p:nvPr>
            <p:ph type="title"/>
          </p:nvPr>
        </p:nvSpPr>
        <p:spPr/>
        <p:txBody>
          <a:bodyPr/>
          <a:lstStyle/>
          <a:p>
            <a:r>
              <a:rPr lang="en-US" dirty="0" smtClean="0"/>
              <a:t>LLDP </a:t>
            </a:r>
            <a:r>
              <a:rPr lang="en-US" dirty="0" err="1" smtClean="0"/>
              <a:t>Ejemplo</a:t>
            </a:r>
            <a:r>
              <a:rPr lang="en-US" dirty="0" smtClean="0"/>
              <a:t>: </a:t>
            </a:r>
            <a:r>
              <a:rPr lang="en-US" dirty="0" err="1" smtClean="0"/>
              <a:t>Vamos</a:t>
            </a:r>
            <a:r>
              <a:rPr lang="en-US" dirty="0" smtClean="0"/>
              <a:t> a </a:t>
            </a:r>
            <a:r>
              <a:rPr lang="en-US" dirty="0" err="1" smtClean="0"/>
              <a:t>inhabilitar</a:t>
            </a:r>
            <a:r>
              <a:rPr lang="en-US" dirty="0" smtClean="0"/>
              <a:t> RECEPCIÓN </a:t>
            </a:r>
            <a:r>
              <a:rPr lang="en-US" dirty="0" err="1" smtClean="0"/>
              <a:t>en</a:t>
            </a:r>
            <a:r>
              <a:rPr lang="en-US" dirty="0" smtClean="0"/>
              <a:t> Switch3 interface fa0/4</a:t>
            </a:r>
            <a:endParaRPr lang="ru-RU" dirty="0"/>
          </a:p>
        </p:txBody>
      </p:sp>
      <p:pic>
        <p:nvPicPr>
          <p:cNvPr id="2" name="Imagen 1"/>
          <p:cNvPicPr>
            <a:picLocks noChangeAspect="1"/>
          </p:cNvPicPr>
          <p:nvPr/>
        </p:nvPicPr>
        <p:blipFill>
          <a:blip r:embed="rId4"/>
          <a:stretch>
            <a:fillRect/>
          </a:stretch>
        </p:blipFill>
        <p:spPr>
          <a:xfrm>
            <a:off x="1108703" y="1250668"/>
            <a:ext cx="3657600" cy="838200"/>
          </a:xfrm>
          <a:prstGeom prst="rect">
            <a:avLst/>
          </a:prstGeom>
        </p:spPr>
      </p:pic>
      <p:sp>
        <p:nvSpPr>
          <p:cNvPr id="8" name="Rectángulo 7"/>
          <p:cNvSpPr/>
          <p:nvPr/>
        </p:nvSpPr>
        <p:spPr>
          <a:xfrm>
            <a:off x="5342717" y="1351433"/>
            <a:ext cx="2896733" cy="203267"/>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9" name="Rectángulo 8"/>
          <p:cNvSpPr/>
          <p:nvPr/>
        </p:nvSpPr>
        <p:spPr>
          <a:xfrm>
            <a:off x="5441475" y="2190744"/>
            <a:ext cx="2629242" cy="169084"/>
          </a:xfrm>
          <a:prstGeom prst="rect">
            <a:avLst/>
          </a:prstGeom>
          <a:no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 name="Content Placeholder 1"/>
          <p:cNvSpPr txBox="1">
            <a:spLocks/>
          </p:cNvSpPr>
          <p:nvPr/>
        </p:nvSpPr>
        <p:spPr>
          <a:xfrm>
            <a:off x="7934383" y="2612993"/>
            <a:ext cx="1955409" cy="59085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ES" sz="2000" dirty="0" smtClean="0">
                <a:solidFill>
                  <a:schemeClr val="accent2"/>
                </a:solidFill>
              </a:rPr>
              <a:t>RECEPCIÓN inhabilitada</a:t>
            </a:r>
            <a:endParaRPr lang="es-ES" sz="2000" dirty="0">
              <a:solidFill>
                <a:schemeClr val="accent2"/>
              </a:solidFill>
            </a:endParaRPr>
          </a:p>
        </p:txBody>
      </p:sp>
      <p:cxnSp>
        <p:nvCxnSpPr>
          <p:cNvPr id="11" name="Conector recto de flecha 10"/>
          <p:cNvCxnSpPr/>
          <p:nvPr/>
        </p:nvCxnSpPr>
        <p:spPr>
          <a:xfrm flipH="1">
            <a:off x="6626088" y="2908420"/>
            <a:ext cx="1308295" cy="17573"/>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pic>
        <p:nvPicPr>
          <p:cNvPr id="6" name="Imagen 5"/>
          <p:cNvPicPr>
            <a:picLocks noChangeAspect="1"/>
          </p:cNvPicPr>
          <p:nvPr/>
        </p:nvPicPr>
        <p:blipFill>
          <a:blip r:embed="rId5"/>
          <a:stretch>
            <a:fillRect/>
          </a:stretch>
        </p:blipFill>
        <p:spPr>
          <a:xfrm>
            <a:off x="306190" y="2002446"/>
            <a:ext cx="4895850" cy="1809750"/>
          </a:xfrm>
          <a:prstGeom prst="rect">
            <a:avLst/>
          </a:prstGeom>
        </p:spPr>
      </p:pic>
      <p:sp>
        <p:nvSpPr>
          <p:cNvPr id="13" name="Content Placeholder 1"/>
          <p:cNvSpPr txBox="1">
            <a:spLocks/>
          </p:cNvSpPr>
          <p:nvPr/>
        </p:nvSpPr>
        <p:spPr>
          <a:xfrm>
            <a:off x="1404120" y="4065561"/>
            <a:ext cx="2042461" cy="213829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ES" sz="2000" dirty="0" smtClean="0">
                <a:solidFill>
                  <a:schemeClr val="accent2"/>
                </a:solidFill>
              </a:rPr>
              <a:t>Switch1 NO RECIBE INFORMACION LLDP de Switch3 a través de enlace Fa0/3</a:t>
            </a:r>
            <a:endParaRPr lang="es-ES" sz="2000" dirty="0">
              <a:solidFill>
                <a:schemeClr val="accent2"/>
              </a:solidFill>
            </a:endParaRPr>
          </a:p>
        </p:txBody>
      </p:sp>
      <p:cxnSp>
        <p:nvCxnSpPr>
          <p:cNvPr id="14" name="Conector recto de flecha 13"/>
          <p:cNvCxnSpPr/>
          <p:nvPr/>
        </p:nvCxnSpPr>
        <p:spPr>
          <a:xfrm flipH="1" flipV="1">
            <a:off x="2416998" y="3151157"/>
            <a:ext cx="1" cy="914404"/>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sp>
        <p:nvSpPr>
          <p:cNvPr id="17" name="Content Placeholder 1"/>
          <p:cNvSpPr txBox="1">
            <a:spLocks/>
          </p:cNvSpPr>
          <p:nvPr/>
        </p:nvSpPr>
        <p:spPr>
          <a:xfrm>
            <a:off x="4010848" y="4269092"/>
            <a:ext cx="2042461" cy="2138291"/>
          </a:xfrm>
          <a:prstGeom prst="rect">
            <a:avLst/>
          </a:prstGeom>
          <a:ln>
            <a:solidFill>
              <a:schemeClr val="accent2"/>
            </a:solidFill>
          </a:ln>
        </p:spPr>
        <p:txBody>
          <a:bodyPr/>
          <a:lst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Arial" panose="020B0604020202020204" pitchFamily="34" charset="0"/>
                <a:ea typeface="+mn-ea"/>
                <a:cs typeface="Arial" panose="020B0604020202020204" pitchFamily="34" charset="0"/>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Arial" panose="020B0604020202020204" pitchFamily="34" charset="0"/>
                <a:ea typeface="+mn-ea"/>
                <a:cs typeface="Arial" panose="020B0604020202020204" pitchFamily="34" charset="0"/>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Arial" panose="020B0604020202020204" pitchFamily="34" charset="0"/>
                <a:ea typeface="+mn-ea"/>
                <a:cs typeface="Arial" panose="020B0604020202020204" pitchFamily="34" charset="0"/>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Arial" panose="020B0604020202020204" pitchFamily="34" charset="0"/>
                <a:ea typeface="+mn-ea"/>
                <a:cs typeface="Arial" panose="020B0604020202020204" pitchFamily="34" charset="0"/>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s-ES" sz="2000" dirty="0" smtClean="0">
                <a:solidFill>
                  <a:schemeClr val="accent2"/>
                </a:solidFill>
              </a:rPr>
              <a:t>Switch3 NO RECIBE INFORMACION LLDP de Switch1 a través de enlace Fa0/4</a:t>
            </a:r>
            <a:endParaRPr lang="es-ES" sz="2000" dirty="0">
              <a:solidFill>
                <a:schemeClr val="accent2"/>
              </a:solidFill>
            </a:endParaRPr>
          </a:p>
        </p:txBody>
      </p:sp>
      <p:cxnSp>
        <p:nvCxnSpPr>
          <p:cNvPr id="18" name="Conector recto de flecha 17"/>
          <p:cNvCxnSpPr/>
          <p:nvPr/>
        </p:nvCxnSpPr>
        <p:spPr>
          <a:xfrm flipV="1">
            <a:off x="6030606" y="5514535"/>
            <a:ext cx="1177629" cy="3427"/>
          </a:xfrm>
          <a:prstGeom prst="straightConnector1">
            <a:avLst/>
          </a:prstGeom>
          <a:ln>
            <a:solidFill>
              <a:schemeClr val="accent2"/>
            </a:solidFill>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5565184"/>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LLDP Demo</a:t>
            </a:r>
            <a:endParaRPr lang="ru-RU" dirty="0"/>
          </a:p>
        </p:txBody>
      </p:sp>
      <p:pic>
        <p:nvPicPr>
          <p:cNvPr id="7" name="Picture 6"/>
          <p:cNvPicPr>
            <a:picLocks noChangeAspect="1"/>
          </p:cNvPicPr>
          <p:nvPr/>
        </p:nvPicPr>
        <p:blipFill>
          <a:blip r:embed="rId2"/>
          <a:stretch>
            <a:fillRect/>
          </a:stretch>
        </p:blipFill>
        <p:spPr>
          <a:xfrm>
            <a:off x="404790" y="2176218"/>
            <a:ext cx="5625816" cy="3810509"/>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89059" y="1606458"/>
            <a:ext cx="3552840" cy="3473245"/>
          </a:xfrm>
          <a:prstGeom prst="rect">
            <a:avLst/>
          </a:prstGeom>
        </p:spPr>
      </p:pic>
    </p:spTree>
    <p:extLst>
      <p:ext uri="{BB962C8B-B14F-4D97-AF65-F5344CB8AC3E}">
        <p14:creationId xmlns:p14="http://schemas.microsoft.com/office/powerpoint/2010/main" val="1920334054"/>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RSE Bridging 2.3: </a:t>
            </a:r>
            <a:br>
              <a:rPr lang="en-GB" dirty="0"/>
            </a:br>
            <a:r>
              <a:rPr lang="es-ES" dirty="0" smtClean="0"/>
              <a:t>Gestión de Dispositivos</a:t>
            </a:r>
            <a:endParaRPr lang="es-ES" dirty="0"/>
          </a:p>
        </p:txBody>
      </p:sp>
    </p:spTree>
    <p:extLst>
      <p:ext uri="{BB962C8B-B14F-4D97-AF65-F5344CB8AC3E}">
        <p14:creationId xmlns:p14="http://schemas.microsoft.com/office/powerpoint/2010/main" val="1352054717"/>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03159" y="0"/>
            <a:ext cx="11448832" cy="838200"/>
          </a:xfrm>
        </p:spPr>
        <p:txBody>
          <a:bodyPr/>
          <a:lstStyle/>
          <a:p>
            <a:pPr eaLnBrk="1" hangingPunct="1"/>
            <a:r>
              <a:rPr lang="es-ES" dirty="0" smtClean="0">
                <a:latin typeface="Arial" charset="0"/>
              </a:rPr>
              <a:t>NTP: Configuración de la Hora del Sistema</a:t>
            </a:r>
            <a:endParaRPr lang="es-ES" sz="3000" dirty="0">
              <a:latin typeface="Arial" charset="0"/>
            </a:endParaRPr>
          </a:p>
        </p:txBody>
      </p:sp>
      <p:sp>
        <p:nvSpPr>
          <p:cNvPr id="2" name="Content Placeholder 1"/>
          <p:cNvSpPr>
            <a:spLocks noGrp="1"/>
          </p:cNvSpPr>
          <p:nvPr>
            <p:ph idx="1"/>
          </p:nvPr>
        </p:nvSpPr>
        <p:spPr>
          <a:xfrm>
            <a:off x="300425" y="1095327"/>
            <a:ext cx="11603865" cy="732504"/>
          </a:xfrm>
        </p:spPr>
        <p:txBody>
          <a:bodyPr/>
          <a:lstStyle/>
          <a:p>
            <a:r>
              <a:rPr lang="es-ES" sz="2000" dirty="0" smtClean="0"/>
              <a:t>El reloj software de un </a:t>
            </a:r>
            <a:r>
              <a:rPr lang="es-ES" sz="2000" dirty="0" err="1" smtClean="0"/>
              <a:t>Router</a:t>
            </a:r>
            <a:r>
              <a:rPr lang="es-ES" sz="2000" dirty="0" smtClean="0"/>
              <a:t> o </a:t>
            </a:r>
            <a:r>
              <a:rPr lang="es-ES" sz="2000" dirty="0" err="1" smtClean="0"/>
              <a:t>Switch</a:t>
            </a:r>
            <a:r>
              <a:rPr lang="es-ES" sz="2000" dirty="0" smtClean="0"/>
              <a:t> se pone en marcha cuando el sistema arranca. Esta es la primera fuente para marcar la hora de un sistema. La hora debe </a:t>
            </a:r>
            <a:r>
              <a:rPr lang="es-ES" sz="2000" b="1" dirty="0" smtClean="0"/>
              <a:t>sincronizarse</a:t>
            </a:r>
            <a:r>
              <a:rPr lang="es-ES" sz="2000" dirty="0" smtClean="0"/>
              <a:t> entre todos los dispositivos de la red.</a:t>
            </a:r>
          </a:p>
          <a:p>
            <a:r>
              <a:rPr lang="es-ES" sz="2000" dirty="0" smtClean="0"/>
              <a:t>La configuración de la fecha y de la hora de un </a:t>
            </a:r>
            <a:r>
              <a:rPr lang="es-ES" sz="2000" dirty="0" err="1" smtClean="0"/>
              <a:t>Router</a:t>
            </a:r>
            <a:r>
              <a:rPr lang="es-ES" sz="2000" dirty="0" smtClean="0"/>
              <a:t> o </a:t>
            </a:r>
            <a:r>
              <a:rPr lang="es-ES" sz="2000" dirty="0" err="1" smtClean="0"/>
              <a:t>Switch</a:t>
            </a:r>
            <a:r>
              <a:rPr lang="es-ES" sz="2000" dirty="0" smtClean="0"/>
              <a:t> se lleva a cabo con el  comando </a:t>
            </a:r>
            <a:r>
              <a:rPr lang="es-ES" sz="2000" b="1" dirty="0" err="1" smtClean="0"/>
              <a:t>clock</a:t>
            </a:r>
            <a:r>
              <a:rPr lang="es-ES" sz="2000" b="1" dirty="0" smtClean="0"/>
              <a:t> set</a:t>
            </a:r>
            <a:r>
              <a:rPr lang="es-ES" sz="2000" dirty="0" smtClean="0"/>
              <a:t>.</a:t>
            </a:r>
          </a:p>
          <a:p>
            <a:endParaRPr lang="es-ES" sz="2000" dirty="0" smtClean="0"/>
          </a:p>
          <a:p>
            <a:endParaRPr lang="es-ES" sz="2000" dirty="0" smtClean="0"/>
          </a:p>
          <a:p>
            <a:endParaRPr lang="es-ES" sz="2000" dirty="0" smtClean="0"/>
          </a:p>
          <a:p>
            <a:endParaRPr lang="es-ES" sz="2000" dirty="0" smtClean="0"/>
          </a:p>
          <a:p>
            <a:r>
              <a:rPr lang="es-ES" sz="2000" dirty="0" smtClean="0"/>
              <a:t>Este método no escala adecuadamente. Pues no hay comunicación entre dispositivos. Una mejor solución pasa por configurar </a:t>
            </a:r>
            <a:r>
              <a:rPr lang="es-ES" sz="2000" b="1" dirty="0" smtClean="0"/>
              <a:t>Network Time </a:t>
            </a:r>
            <a:r>
              <a:rPr lang="es-ES" sz="2000" b="1" dirty="0" err="1" smtClean="0"/>
              <a:t>Protocol</a:t>
            </a:r>
            <a:r>
              <a:rPr lang="es-ES" sz="2000" b="1" dirty="0" smtClean="0"/>
              <a:t> (NTP)</a:t>
            </a:r>
            <a:r>
              <a:rPr lang="es-ES" sz="2000" dirty="0" smtClean="0"/>
              <a:t>.</a:t>
            </a:r>
            <a:endParaRPr lang="es-ES" sz="2000" dirty="0"/>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732624" y="3013658"/>
            <a:ext cx="8978731" cy="152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744344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38764" y="13561"/>
            <a:ext cx="11448832" cy="838200"/>
          </a:xfrm>
        </p:spPr>
        <p:txBody>
          <a:bodyPr/>
          <a:lstStyle/>
          <a:p>
            <a:pPr eaLnBrk="1" hangingPunct="1"/>
            <a:r>
              <a:rPr lang="es-ES" dirty="0" smtClean="0">
                <a:latin typeface="Arial" charset="0"/>
              </a:rPr>
              <a:t>NTP: Operación de </a:t>
            </a:r>
            <a:r>
              <a:rPr lang="es-ES" sz="3000" dirty="0" smtClean="0">
                <a:latin typeface="Arial" charset="0"/>
              </a:rPr>
              <a:t>NTP</a:t>
            </a:r>
            <a:endParaRPr lang="es-ES" sz="3000" dirty="0">
              <a:latin typeface="Arial" charset="0"/>
            </a:endParaRPr>
          </a:p>
        </p:txBody>
      </p:sp>
      <p:sp>
        <p:nvSpPr>
          <p:cNvPr id="2" name="Content Placeholder 1"/>
          <p:cNvSpPr>
            <a:spLocks noGrp="1"/>
          </p:cNvSpPr>
          <p:nvPr>
            <p:ph idx="1"/>
          </p:nvPr>
        </p:nvSpPr>
        <p:spPr>
          <a:xfrm>
            <a:off x="557182" y="851761"/>
            <a:ext cx="11445928" cy="4946138"/>
          </a:xfrm>
        </p:spPr>
        <p:txBody>
          <a:bodyPr/>
          <a:lstStyle/>
          <a:p>
            <a:r>
              <a:rPr lang="es-ES" sz="2000" dirty="0" smtClean="0"/>
              <a:t>NTP habilita los </a:t>
            </a:r>
            <a:r>
              <a:rPr lang="es-ES" sz="2000" dirty="0" err="1" smtClean="0"/>
              <a:t>Routers</a:t>
            </a:r>
            <a:r>
              <a:rPr lang="es-ES" sz="2000" dirty="0" smtClean="0"/>
              <a:t> para </a:t>
            </a:r>
            <a:r>
              <a:rPr lang="es-ES" sz="2000" b="1" dirty="0" smtClean="0"/>
              <a:t>sincronizar</a:t>
            </a:r>
            <a:r>
              <a:rPr lang="es-ES" sz="2000" dirty="0" smtClean="0"/>
              <a:t> la configuración de reloj con un </a:t>
            </a:r>
            <a:r>
              <a:rPr lang="es-ES" sz="2000" b="1" dirty="0" smtClean="0"/>
              <a:t>servidor NTP</a:t>
            </a:r>
            <a:r>
              <a:rPr lang="es-ES" sz="2000" dirty="0" smtClean="0"/>
              <a:t>: </a:t>
            </a:r>
          </a:p>
          <a:p>
            <a:pPr marL="742950" lvl="1" indent="-285750">
              <a:buFont typeface="Arial" panose="020B0604020202020204" pitchFamily="34" charset="0"/>
              <a:buChar char="•"/>
            </a:pPr>
            <a:r>
              <a:rPr lang="es-ES" sz="1600" dirty="0" smtClean="0"/>
              <a:t>NTP utiliza el puerto </a:t>
            </a:r>
            <a:r>
              <a:rPr lang="es-ES" sz="1600" b="1" dirty="0" smtClean="0"/>
              <a:t>UDP 123</a:t>
            </a:r>
            <a:r>
              <a:rPr lang="es-ES" sz="1600" dirty="0" smtClean="0"/>
              <a:t>, tal y como queda documentado en RFC 1305.</a:t>
            </a:r>
          </a:p>
          <a:p>
            <a:pPr marL="742950" lvl="1" indent="-285750">
              <a:buFont typeface="Arial" panose="020B0604020202020204" pitchFamily="34" charset="0"/>
              <a:buChar char="•"/>
            </a:pPr>
            <a:r>
              <a:rPr lang="es-ES" sz="1600" dirty="0" smtClean="0"/>
              <a:t>NTP puede configurarse para sincronizarse con un reloj de referencia </a:t>
            </a:r>
            <a:r>
              <a:rPr lang="es-ES" sz="1600" b="1" dirty="0" smtClean="0"/>
              <a:t>privado</a:t>
            </a:r>
            <a:r>
              <a:rPr lang="es-ES" sz="1600" dirty="0" smtClean="0"/>
              <a:t>, o para sincronizarse con un servidor NTP </a:t>
            </a:r>
            <a:r>
              <a:rPr lang="es-ES" sz="1600" b="1" dirty="0" smtClean="0"/>
              <a:t>público</a:t>
            </a:r>
            <a:r>
              <a:rPr lang="es-ES" sz="1600" dirty="0" smtClean="0"/>
              <a:t> disponible en Internet.</a:t>
            </a:r>
            <a:endParaRPr lang="es-ES" sz="1600" dirty="0"/>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025280" y="2197777"/>
            <a:ext cx="4287762" cy="3209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1"/>
          <p:cNvSpPr txBox="1">
            <a:spLocks/>
          </p:cNvSpPr>
          <p:nvPr/>
        </p:nvSpPr>
        <p:spPr bwMode="auto">
          <a:xfrm>
            <a:off x="568886" y="2159040"/>
            <a:ext cx="6037976" cy="3247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2000" kern="0" dirty="0" smtClean="0"/>
              <a:t>Las redes NTP se basan en un sistema jerárquico de relojes de referencia, donde cada nivel se conoce como </a:t>
            </a:r>
            <a:r>
              <a:rPr lang="es-ES" sz="2000" b="1" i="1" kern="0" dirty="0" err="1" smtClean="0"/>
              <a:t>stratum</a:t>
            </a:r>
            <a:r>
              <a:rPr lang="es-ES" sz="2000" kern="0" dirty="0" smtClean="0"/>
              <a:t>. </a:t>
            </a:r>
          </a:p>
          <a:p>
            <a:pPr marL="742950" lvl="1" indent="-285750">
              <a:buFont typeface="Arial" panose="020B0604020202020204" pitchFamily="34" charset="0"/>
              <a:buChar char="•"/>
            </a:pPr>
            <a:r>
              <a:rPr lang="es-ES" sz="1600" dirty="0" smtClean="0"/>
              <a:t>El nivel de </a:t>
            </a:r>
            <a:r>
              <a:rPr lang="es-ES" sz="1600" b="1" dirty="0" err="1" smtClean="0"/>
              <a:t>stratum</a:t>
            </a:r>
            <a:r>
              <a:rPr lang="es-ES" sz="1600" dirty="0" smtClean="0"/>
              <a:t> se define como el número de saltos desde el reloj de referencia autoritativo.</a:t>
            </a:r>
          </a:p>
          <a:p>
            <a:pPr marL="742950" lvl="1" indent="-285750">
              <a:buFont typeface="Arial" panose="020B0604020202020204" pitchFamily="34" charset="0"/>
              <a:buChar char="•"/>
            </a:pPr>
            <a:r>
              <a:rPr lang="es-ES" sz="1600" b="1" dirty="0" err="1" smtClean="0"/>
              <a:t>Stratum</a:t>
            </a:r>
            <a:r>
              <a:rPr lang="es-ES" sz="1600" b="1" dirty="0" smtClean="0"/>
              <a:t> 0 </a:t>
            </a:r>
            <a:r>
              <a:rPr lang="es-ES" sz="1600" dirty="0" smtClean="0"/>
              <a:t>es el reloj de referencia autoritativo</a:t>
            </a:r>
          </a:p>
          <a:p>
            <a:pPr marL="742950" lvl="1" indent="-285750">
              <a:buFont typeface="Arial" panose="020B0604020202020204" pitchFamily="34" charset="0"/>
              <a:buChar char="•"/>
            </a:pPr>
            <a:r>
              <a:rPr lang="es-ES" sz="1600" b="1" dirty="0" err="1" smtClean="0"/>
              <a:t>Stratum</a:t>
            </a:r>
            <a:r>
              <a:rPr lang="es-ES" sz="1600" b="1" dirty="0" smtClean="0"/>
              <a:t> 1</a:t>
            </a:r>
            <a:r>
              <a:rPr lang="es-ES" sz="1600" dirty="0" smtClean="0"/>
              <a:t> está directamente conectado con el reloj de referencia</a:t>
            </a:r>
          </a:p>
          <a:p>
            <a:pPr marL="742950" lvl="1" indent="-285750">
              <a:buFont typeface="Arial" panose="020B0604020202020204" pitchFamily="34" charset="0"/>
              <a:buChar char="•"/>
            </a:pPr>
            <a:r>
              <a:rPr lang="es-ES" sz="1600" b="1" dirty="0" err="1" smtClean="0"/>
              <a:t>Stratum</a:t>
            </a:r>
            <a:r>
              <a:rPr lang="es-ES" sz="1600" b="1" dirty="0" smtClean="0"/>
              <a:t> 2</a:t>
            </a:r>
            <a:r>
              <a:rPr lang="es-ES" sz="1600" dirty="0" smtClean="0"/>
              <a:t> está conectado con un dispositivo de nivel </a:t>
            </a:r>
            <a:r>
              <a:rPr lang="es-ES" sz="1600" dirty="0" err="1" smtClean="0"/>
              <a:t>Stratum</a:t>
            </a:r>
            <a:r>
              <a:rPr lang="es-ES" sz="1600" dirty="0" smtClean="0"/>
              <a:t> 1.</a:t>
            </a:r>
          </a:p>
          <a:p>
            <a:pPr marL="742950" lvl="1" indent="-285750">
              <a:buFont typeface="Arial" panose="020B0604020202020204" pitchFamily="34" charset="0"/>
              <a:buChar char="•"/>
            </a:pPr>
            <a:r>
              <a:rPr lang="es-ES" sz="1600" b="1" dirty="0" err="1" smtClean="0"/>
              <a:t>Stratum</a:t>
            </a:r>
            <a:r>
              <a:rPr lang="es-ES" sz="1600" b="1" dirty="0" smtClean="0"/>
              <a:t> 3 </a:t>
            </a:r>
            <a:r>
              <a:rPr lang="es-ES" sz="1600" dirty="0" smtClean="0"/>
              <a:t>toma la información temporal de un dispositivo de nivel </a:t>
            </a:r>
            <a:r>
              <a:rPr lang="es-ES" sz="1600" dirty="0" err="1" smtClean="0"/>
              <a:t>Stratum</a:t>
            </a:r>
            <a:r>
              <a:rPr lang="es-ES" sz="1600" dirty="0" smtClean="0"/>
              <a:t> 2.</a:t>
            </a:r>
            <a:endParaRPr lang="es-ES" sz="1600" dirty="0"/>
          </a:p>
        </p:txBody>
      </p:sp>
    </p:spTree>
    <p:extLst>
      <p:ext uri="{BB962C8B-B14F-4D97-AF65-F5344CB8AC3E}">
        <p14:creationId xmlns:p14="http://schemas.microsoft.com/office/powerpoint/2010/main" val="297061081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9147" y="4314424"/>
            <a:ext cx="4910694" cy="1893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0" y="0"/>
            <a:ext cx="11448832" cy="838200"/>
          </a:xfrm>
        </p:spPr>
        <p:txBody>
          <a:bodyPr/>
          <a:lstStyle/>
          <a:p>
            <a:pPr eaLnBrk="1" hangingPunct="1"/>
            <a:r>
              <a:rPr lang="es-ES" dirty="0" smtClean="0">
                <a:latin typeface="Arial" charset="0"/>
              </a:rPr>
              <a:t>NTP: Configurar y Verificar </a:t>
            </a:r>
            <a:r>
              <a:rPr lang="es-ES" sz="3000" dirty="0" smtClean="0">
                <a:latin typeface="Arial" charset="0"/>
              </a:rPr>
              <a:t>NTP</a:t>
            </a:r>
            <a:endParaRPr lang="es-ES" sz="3000" dirty="0">
              <a:latin typeface="Arial" charset="0"/>
            </a:endParaRPr>
          </a:p>
        </p:txBody>
      </p:sp>
      <p:sp>
        <p:nvSpPr>
          <p:cNvPr id="3" name="Content Placeholder 2"/>
          <p:cNvSpPr>
            <a:spLocks noGrp="1"/>
          </p:cNvSpPr>
          <p:nvPr>
            <p:ph idx="1"/>
          </p:nvPr>
        </p:nvSpPr>
        <p:spPr>
          <a:xfrm>
            <a:off x="254674" y="838200"/>
            <a:ext cx="4046870" cy="3955389"/>
          </a:xfrm>
        </p:spPr>
        <p:txBody>
          <a:bodyPr/>
          <a:lstStyle/>
          <a:p>
            <a:r>
              <a:rPr lang="es-ES" sz="1800" dirty="0" smtClean="0"/>
              <a:t>Para obtener información del reloj actual (hora) y del origen de la referencia temporal se usa el comando </a:t>
            </a:r>
            <a:r>
              <a:rPr lang="es-ES" sz="1800" b="1" dirty="0" smtClean="0"/>
              <a:t>show </a:t>
            </a:r>
            <a:r>
              <a:rPr lang="es-ES" sz="1800" b="1" dirty="0" err="1" smtClean="0"/>
              <a:t>clock</a:t>
            </a:r>
            <a:r>
              <a:rPr lang="es-ES" sz="1800" b="1" dirty="0" smtClean="0"/>
              <a:t> </a:t>
            </a:r>
            <a:r>
              <a:rPr lang="es-ES" sz="1800" b="1" dirty="0" err="1" smtClean="0"/>
              <a:t>detail</a:t>
            </a:r>
            <a:endParaRPr lang="es-ES" sz="1800" dirty="0" smtClean="0"/>
          </a:p>
          <a:p>
            <a:r>
              <a:rPr lang="es-ES" sz="1800" dirty="0" smtClean="0"/>
              <a:t>El comando de configuración global </a:t>
            </a:r>
            <a:r>
              <a:rPr lang="es-ES" sz="1800" b="1" dirty="0" err="1" smtClean="0"/>
              <a:t>ntp</a:t>
            </a:r>
            <a:r>
              <a:rPr lang="es-ES" sz="1800" b="1" dirty="0" smtClean="0"/>
              <a:t> server </a:t>
            </a:r>
            <a:r>
              <a:rPr lang="es-ES" sz="1800" b="1" i="1" dirty="0" err="1" smtClean="0"/>
              <a:t>ip-addresss</a:t>
            </a:r>
            <a:r>
              <a:rPr lang="es-ES" sz="1800" b="1" i="1" dirty="0" smtClean="0"/>
              <a:t> </a:t>
            </a:r>
            <a:r>
              <a:rPr lang="es-ES" sz="1800" dirty="0" smtClean="0"/>
              <a:t>identifica la referencia temporal. Puede tomarse un cierto tiempo para la sincronización.</a:t>
            </a:r>
          </a:p>
          <a:p>
            <a:r>
              <a:rPr lang="es-ES" sz="1800" dirty="0" smtClean="0"/>
              <a:t>Los comandos </a:t>
            </a:r>
            <a:r>
              <a:rPr lang="es-ES" sz="1800" b="1" dirty="0" smtClean="0"/>
              <a:t>show </a:t>
            </a:r>
            <a:r>
              <a:rPr lang="es-ES" sz="1800" b="1" dirty="0" err="1" smtClean="0"/>
              <a:t>ntp</a:t>
            </a:r>
            <a:r>
              <a:rPr lang="es-ES" sz="1800" b="1" dirty="0" smtClean="0"/>
              <a:t> </a:t>
            </a:r>
            <a:r>
              <a:rPr lang="es-ES" sz="1800" b="1" dirty="0" err="1" smtClean="0"/>
              <a:t>associations</a:t>
            </a:r>
            <a:r>
              <a:rPr lang="es-ES" sz="1800" b="1" dirty="0" smtClean="0"/>
              <a:t> </a:t>
            </a:r>
            <a:r>
              <a:rPr lang="es-ES" sz="1800" dirty="0"/>
              <a:t>y</a:t>
            </a:r>
            <a:r>
              <a:rPr lang="es-ES" sz="1800" dirty="0" smtClean="0"/>
              <a:t> </a:t>
            </a:r>
            <a:r>
              <a:rPr lang="es-ES" sz="1800" b="1" dirty="0" smtClean="0"/>
              <a:t>show </a:t>
            </a:r>
            <a:r>
              <a:rPr lang="es-ES" sz="1800" b="1" dirty="0" err="1" smtClean="0"/>
              <a:t>ntp</a:t>
            </a:r>
            <a:r>
              <a:rPr lang="es-ES" sz="1800" b="1" dirty="0" smtClean="0"/>
              <a:t> status </a:t>
            </a:r>
            <a:r>
              <a:rPr lang="es-ES" sz="1800" dirty="0" smtClean="0"/>
              <a:t>se usan para verificar la configuración de NTP.</a:t>
            </a:r>
            <a:endParaRPr lang="es-ES" sz="1800" dirty="0"/>
          </a:p>
        </p:txBody>
      </p:sp>
      <p:pic>
        <p:nvPicPr>
          <p:cNvPr id="5125" name="Picture 5"/>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724416" y="841755"/>
            <a:ext cx="6293046" cy="4580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Conector recto de flecha 3"/>
          <p:cNvCxnSpPr/>
          <p:nvPr/>
        </p:nvCxnSpPr>
        <p:spPr>
          <a:xfrm flipV="1">
            <a:off x="3545058" y="1336431"/>
            <a:ext cx="2179358" cy="4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flipV="1">
            <a:off x="4037428" y="1786597"/>
            <a:ext cx="1686988" cy="7315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p:nvPr/>
        </p:nvCxnSpPr>
        <p:spPr>
          <a:xfrm>
            <a:off x="3545058" y="1786597"/>
            <a:ext cx="2179358"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flipV="1">
            <a:off x="3193366" y="2940148"/>
            <a:ext cx="2531050" cy="759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p:cNvCxnSpPr/>
          <p:nvPr/>
        </p:nvCxnSpPr>
        <p:spPr>
          <a:xfrm flipV="1">
            <a:off x="4037428" y="3699803"/>
            <a:ext cx="1686988" cy="281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1860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ES" dirty="0" smtClean="0"/>
              <a:t>RSE </a:t>
            </a:r>
            <a:r>
              <a:rPr lang="es-ES" dirty="0" err="1" smtClean="0"/>
              <a:t>Bridging</a:t>
            </a:r>
            <a:r>
              <a:rPr lang="es-ES" dirty="0" smtClean="0"/>
              <a:t> 2.2:</a:t>
            </a:r>
            <a:br>
              <a:rPr lang="es-ES" dirty="0" smtClean="0"/>
            </a:br>
            <a:r>
              <a:rPr lang="es-ES" dirty="0" smtClean="0"/>
              <a:t>Descubrimiento de Dispositivos</a:t>
            </a:r>
            <a:endParaRPr lang="es-ES" dirty="0"/>
          </a:p>
        </p:txBody>
      </p:sp>
    </p:spTree>
    <p:extLst>
      <p:ext uri="{BB962C8B-B14F-4D97-AF65-F5344CB8AC3E}">
        <p14:creationId xmlns:p14="http://schemas.microsoft.com/office/powerpoint/2010/main" val="668984692"/>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97290" y="4121242"/>
            <a:ext cx="5502732" cy="2121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0" y="0"/>
            <a:ext cx="11448832" cy="838200"/>
          </a:xfrm>
        </p:spPr>
        <p:txBody>
          <a:bodyPr/>
          <a:lstStyle/>
          <a:p>
            <a:pPr eaLnBrk="1" hangingPunct="1"/>
            <a:r>
              <a:rPr lang="es-ES" dirty="0" smtClean="0">
                <a:latin typeface="Arial" charset="0"/>
              </a:rPr>
              <a:t>NTP: Configurar y Verificar </a:t>
            </a:r>
            <a:r>
              <a:rPr lang="es-ES" sz="3000" dirty="0" smtClean="0">
                <a:latin typeface="Arial" charset="0"/>
              </a:rPr>
              <a:t>NTP</a:t>
            </a:r>
            <a:endParaRPr lang="es-ES" sz="3000" dirty="0">
              <a:latin typeface="Arial" charset="0"/>
            </a:endParaRPr>
          </a:p>
        </p:txBody>
      </p:sp>
      <p:sp>
        <p:nvSpPr>
          <p:cNvPr id="3" name="Content Placeholder 2"/>
          <p:cNvSpPr>
            <a:spLocks noGrp="1"/>
          </p:cNvSpPr>
          <p:nvPr>
            <p:ph idx="1"/>
          </p:nvPr>
        </p:nvSpPr>
        <p:spPr>
          <a:xfrm>
            <a:off x="99905" y="838200"/>
            <a:ext cx="5103160" cy="4926405"/>
          </a:xfrm>
        </p:spPr>
        <p:txBody>
          <a:bodyPr/>
          <a:lstStyle/>
          <a:p>
            <a:r>
              <a:rPr lang="es-ES" sz="1800" dirty="0" smtClean="0"/>
              <a:t>A continuación, configuramos S1 para trabajar con NTP.</a:t>
            </a:r>
          </a:p>
          <a:p>
            <a:r>
              <a:rPr lang="es-ES" sz="1800" dirty="0" smtClean="0"/>
              <a:t>Vea, cómo ahora el reloj de S1 queda sincronizado con R1 en 192.168.1.1 vía NTP. </a:t>
            </a:r>
          </a:p>
          <a:p>
            <a:r>
              <a:rPr lang="es-ES" sz="1800" dirty="0" smtClean="0"/>
              <a:t>R1 es un dispositivo </a:t>
            </a:r>
            <a:r>
              <a:rPr lang="es-ES" sz="1800" b="1" dirty="0" err="1" smtClean="0"/>
              <a:t>Stratum</a:t>
            </a:r>
            <a:r>
              <a:rPr lang="es-ES" sz="1800" b="1" dirty="0" smtClean="0"/>
              <a:t> 2</a:t>
            </a:r>
            <a:r>
              <a:rPr lang="es-ES" sz="1800" dirty="0" smtClean="0"/>
              <a:t>, y actúa como servidor NTP para S1. </a:t>
            </a:r>
          </a:p>
          <a:p>
            <a:r>
              <a:rPr lang="es-ES" sz="1800" dirty="0" smtClean="0"/>
              <a:t>A partir de tomar el tiempo de R1, S1 se convierte en un dispositivo </a:t>
            </a:r>
            <a:r>
              <a:rPr lang="es-ES" sz="1800" b="1" dirty="0" err="1" smtClean="0"/>
              <a:t>Stratum</a:t>
            </a:r>
            <a:r>
              <a:rPr lang="es-ES" sz="1800" b="1" dirty="0" smtClean="0"/>
              <a:t> 3</a:t>
            </a:r>
            <a:r>
              <a:rPr lang="es-ES" sz="1800" dirty="0" smtClean="0"/>
              <a:t>, que puede proveer de servicios NTP a otros dispositivos de red</a:t>
            </a:r>
            <a:endParaRPr lang="es-ES" sz="1800" dirty="0"/>
          </a:p>
        </p:txBody>
      </p:sp>
      <p:pic>
        <p:nvPicPr>
          <p:cNvPr id="6"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451269" y="838200"/>
            <a:ext cx="6599994" cy="32959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Conector recto de flecha 3"/>
          <p:cNvCxnSpPr/>
          <p:nvPr/>
        </p:nvCxnSpPr>
        <p:spPr>
          <a:xfrm flipV="1">
            <a:off x="4346917" y="2672862"/>
            <a:ext cx="3123028" cy="590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43909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64917" y="1018866"/>
            <a:ext cx="4305561" cy="4161167"/>
          </a:xfrm>
          <a:prstGeom prst="rect">
            <a:avLst/>
          </a:prstGeom>
        </p:spPr>
      </p:pic>
      <p:sp>
        <p:nvSpPr>
          <p:cNvPr id="4" name="Title 3"/>
          <p:cNvSpPr>
            <a:spLocks noGrp="1"/>
          </p:cNvSpPr>
          <p:nvPr>
            <p:ph type="title"/>
          </p:nvPr>
        </p:nvSpPr>
        <p:spPr/>
        <p:txBody>
          <a:bodyPr/>
          <a:lstStyle/>
          <a:p>
            <a:r>
              <a:rPr lang="en-US" dirty="0" smtClean="0"/>
              <a:t>Demo NTP</a:t>
            </a:r>
            <a:endParaRPr lang="ru-RU" dirty="0"/>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89059" y="1606458"/>
            <a:ext cx="3552840" cy="3473245"/>
          </a:xfrm>
          <a:prstGeom prst="rect">
            <a:avLst/>
          </a:prstGeom>
        </p:spPr>
      </p:pic>
      <p:sp>
        <p:nvSpPr>
          <p:cNvPr id="2" name="TextBox 1"/>
          <p:cNvSpPr txBox="1"/>
          <p:nvPr/>
        </p:nvSpPr>
        <p:spPr>
          <a:xfrm>
            <a:off x="2678127" y="4771926"/>
            <a:ext cx="1079142" cy="307777"/>
          </a:xfrm>
          <a:prstGeom prst="rect">
            <a:avLst/>
          </a:prstGeom>
          <a:noFill/>
        </p:spPr>
        <p:txBody>
          <a:bodyPr wrap="none" rtlCol="0">
            <a:spAutoFit/>
          </a:bodyPr>
          <a:lstStyle/>
          <a:p>
            <a:r>
              <a:rPr lang="en-US" sz="1400" dirty="0" smtClean="0"/>
              <a:t>10.0.2.0/24</a:t>
            </a:r>
            <a:endParaRPr lang="ru-RU" sz="1400" dirty="0"/>
          </a:p>
        </p:txBody>
      </p:sp>
      <p:sp>
        <p:nvSpPr>
          <p:cNvPr id="6" name="TextBox 5"/>
          <p:cNvSpPr txBox="1"/>
          <p:nvPr/>
        </p:nvSpPr>
        <p:spPr>
          <a:xfrm>
            <a:off x="2678127" y="2284643"/>
            <a:ext cx="1079142" cy="307777"/>
          </a:xfrm>
          <a:prstGeom prst="rect">
            <a:avLst/>
          </a:prstGeom>
          <a:noFill/>
        </p:spPr>
        <p:txBody>
          <a:bodyPr wrap="none" rtlCol="0">
            <a:spAutoFit/>
          </a:bodyPr>
          <a:lstStyle/>
          <a:p>
            <a:r>
              <a:rPr lang="en-US" sz="1400" dirty="0" smtClean="0"/>
              <a:t>10.0.1.0/24</a:t>
            </a:r>
            <a:endParaRPr lang="ru-RU" sz="1400" dirty="0"/>
          </a:p>
        </p:txBody>
      </p:sp>
      <p:sp>
        <p:nvSpPr>
          <p:cNvPr id="9" name="TextBox 8"/>
          <p:cNvSpPr txBox="1"/>
          <p:nvPr/>
        </p:nvSpPr>
        <p:spPr>
          <a:xfrm>
            <a:off x="1213899" y="3099449"/>
            <a:ext cx="333746" cy="307777"/>
          </a:xfrm>
          <a:prstGeom prst="rect">
            <a:avLst/>
          </a:prstGeom>
          <a:noFill/>
        </p:spPr>
        <p:txBody>
          <a:bodyPr wrap="none" rtlCol="0">
            <a:spAutoFit/>
          </a:bodyPr>
          <a:lstStyle/>
          <a:p>
            <a:r>
              <a:rPr lang="en-US" sz="1400" dirty="0" smtClean="0">
                <a:solidFill>
                  <a:srgbClr val="214A9C"/>
                </a:solidFill>
              </a:rPr>
              <a:t>.1</a:t>
            </a:r>
            <a:endParaRPr lang="ru-RU" sz="1400" dirty="0">
              <a:solidFill>
                <a:srgbClr val="214A9C"/>
              </a:solidFill>
            </a:endParaRPr>
          </a:p>
        </p:txBody>
      </p:sp>
      <p:sp>
        <p:nvSpPr>
          <p:cNvPr id="10" name="TextBox 9"/>
          <p:cNvSpPr txBox="1"/>
          <p:nvPr/>
        </p:nvSpPr>
        <p:spPr>
          <a:xfrm>
            <a:off x="2015152" y="2403315"/>
            <a:ext cx="333746" cy="307777"/>
          </a:xfrm>
          <a:prstGeom prst="rect">
            <a:avLst/>
          </a:prstGeom>
          <a:noFill/>
        </p:spPr>
        <p:txBody>
          <a:bodyPr wrap="none" rtlCol="0">
            <a:spAutoFit/>
          </a:bodyPr>
          <a:lstStyle/>
          <a:p>
            <a:r>
              <a:rPr lang="en-US" sz="1400" dirty="0" smtClean="0">
                <a:solidFill>
                  <a:srgbClr val="214A9C"/>
                </a:solidFill>
              </a:rPr>
              <a:t>.1</a:t>
            </a:r>
            <a:endParaRPr lang="ru-RU" sz="1400" dirty="0">
              <a:solidFill>
                <a:srgbClr val="214A9C"/>
              </a:solidFill>
            </a:endParaRPr>
          </a:p>
        </p:txBody>
      </p:sp>
      <p:sp>
        <p:nvSpPr>
          <p:cNvPr id="11" name="TextBox 10"/>
          <p:cNvSpPr txBox="1"/>
          <p:nvPr/>
        </p:nvSpPr>
        <p:spPr>
          <a:xfrm>
            <a:off x="4237892" y="2288295"/>
            <a:ext cx="333746" cy="307777"/>
          </a:xfrm>
          <a:prstGeom prst="rect">
            <a:avLst/>
          </a:prstGeom>
          <a:noFill/>
        </p:spPr>
        <p:txBody>
          <a:bodyPr wrap="none" rtlCol="0">
            <a:spAutoFit/>
          </a:bodyPr>
          <a:lstStyle/>
          <a:p>
            <a:r>
              <a:rPr lang="en-US" sz="1400" dirty="0" smtClean="0">
                <a:solidFill>
                  <a:srgbClr val="214A9C"/>
                </a:solidFill>
              </a:rPr>
              <a:t>.3</a:t>
            </a:r>
            <a:endParaRPr lang="ru-RU" sz="1400" dirty="0">
              <a:solidFill>
                <a:srgbClr val="214A9C"/>
              </a:solidFill>
            </a:endParaRPr>
          </a:p>
        </p:txBody>
      </p:sp>
      <p:sp>
        <p:nvSpPr>
          <p:cNvPr id="12" name="TextBox 11"/>
          <p:cNvSpPr txBox="1"/>
          <p:nvPr/>
        </p:nvSpPr>
        <p:spPr>
          <a:xfrm>
            <a:off x="1385639" y="5011738"/>
            <a:ext cx="419795" cy="307777"/>
          </a:xfrm>
          <a:prstGeom prst="rect">
            <a:avLst/>
          </a:prstGeom>
          <a:noFill/>
        </p:spPr>
        <p:txBody>
          <a:bodyPr wrap="none" rtlCol="0">
            <a:spAutoFit/>
          </a:bodyPr>
          <a:lstStyle/>
          <a:p>
            <a:r>
              <a:rPr lang="en-US" sz="1400" dirty="0" smtClean="0">
                <a:solidFill>
                  <a:srgbClr val="214A9C"/>
                </a:solidFill>
              </a:rPr>
              <a:t>.11</a:t>
            </a:r>
            <a:endParaRPr lang="ru-RU" sz="1400" dirty="0">
              <a:solidFill>
                <a:srgbClr val="214A9C"/>
              </a:solidFill>
            </a:endParaRPr>
          </a:p>
        </p:txBody>
      </p:sp>
      <p:sp>
        <p:nvSpPr>
          <p:cNvPr id="13" name="TextBox 12"/>
          <p:cNvSpPr txBox="1"/>
          <p:nvPr/>
        </p:nvSpPr>
        <p:spPr>
          <a:xfrm>
            <a:off x="4581689" y="5011738"/>
            <a:ext cx="433132" cy="307777"/>
          </a:xfrm>
          <a:prstGeom prst="rect">
            <a:avLst/>
          </a:prstGeom>
          <a:noFill/>
        </p:spPr>
        <p:txBody>
          <a:bodyPr wrap="none" rtlCol="0">
            <a:spAutoFit/>
          </a:bodyPr>
          <a:lstStyle/>
          <a:p>
            <a:r>
              <a:rPr lang="en-US" sz="1400" dirty="0" smtClean="0">
                <a:solidFill>
                  <a:srgbClr val="214A9C"/>
                </a:solidFill>
              </a:rPr>
              <a:t>.13</a:t>
            </a:r>
            <a:endParaRPr lang="ru-RU" sz="1400" dirty="0">
              <a:solidFill>
                <a:srgbClr val="214A9C"/>
              </a:solidFill>
            </a:endParaRPr>
          </a:p>
        </p:txBody>
      </p:sp>
      <p:sp>
        <p:nvSpPr>
          <p:cNvPr id="14" name="TextBox 13"/>
          <p:cNvSpPr txBox="1"/>
          <p:nvPr/>
        </p:nvSpPr>
        <p:spPr>
          <a:xfrm>
            <a:off x="4847948" y="3099449"/>
            <a:ext cx="333746" cy="307777"/>
          </a:xfrm>
          <a:prstGeom prst="rect">
            <a:avLst/>
          </a:prstGeom>
          <a:noFill/>
        </p:spPr>
        <p:txBody>
          <a:bodyPr wrap="none" rtlCol="0">
            <a:spAutoFit/>
          </a:bodyPr>
          <a:lstStyle/>
          <a:p>
            <a:r>
              <a:rPr lang="en-US" sz="1400" dirty="0" smtClean="0">
                <a:solidFill>
                  <a:srgbClr val="214A9C"/>
                </a:solidFill>
              </a:rPr>
              <a:t>.3</a:t>
            </a:r>
            <a:endParaRPr lang="ru-RU" sz="1400" dirty="0">
              <a:solidFill>
                <a:srgbClr val="214A9C"/>
              </a:solidFill>
            </a:endParaRPr>
          </a:p>
        </p:txBody>
      </p:sp>
      <p:sp>
        <p:nvSpPr>
          <p:cNvPr id="15" name="TextBox 14"/>
          <p:cNvSpPr txBox="1"/>
          <p:nvPr/>
        </p:nvSpPr>
        <p:spPr>
          <a:xfrm>
            <a:off x="918883" y="1695153"/>
            <a:ext cx="1576072" cy="307777"/>
          </a:xfrm>
          <a:prstGeom prst="rect">
            <a:avLst/>
          </a:prstGeom>
          <a:noFill/>
        </p:spPr>
        <p:txBody>
          <a:bodyPr wrap="none" rtlCol="0">
            <a:spAutoFit/>
          </a:bodyPr>
          <a:lstStyle/>
          <a:p>
            <a:r>
              <a:rPr lang="en-US" sz="1400" dirty="0" smtClean="0"/>
              <a:t>209.165.200.0/24</a:t>
            </a:r>
            <a:endParaRPr lang="ru-RU" sz="1400" dirty="0"/>
          </a:p>
        </p:txBody>
      </p:sp>
      <p:sp>
        <p:nvSpPr>
          <p:cNvPr id="16" name="TextBox 15"/>
          <p:cNvSpPr txBox="1"/>
          <p:nvPr/>
        </p:nvSpPr>
        <p:spPr>
          <a:xfrm>
            <a:off x="1595536" y="2143165"/>
            <a:ext cx="333746" cy="307777"/>
          </a:xfrm>
          <a:prstGeom prst="rect">
            <a:avLst/>
          </a:prstGeom>
          <a:noFill/>
        </p:spPr>
        <p:txBody>
          <a:bodyPr wrap="none" rtlCol="0">
            <a:spAutoFit/>
          </a:bodyPr>
          <a:lstStyle/>
          <a:p>
            <a:r>
              <a:rPr lang="en-US" sz="1400" dirty="0" smtClean="0">
                <a:solidFill>
                  <a:srgbClr val="214A9C"/>
                </a:solidFill>
              </a:rPr>
              <a:t>.1</a:t>
            </a:r>
            <a:endParaRPr lang="ru-RU" sz="1400" dirty="0">
              <a:solidFill>
                <a:srgbClr val="214A9C"/>
              </a:solidFill>
            </a:endParaRPr>
          </a:p>
        </p:txBody>
      </p:sp>
      <p:sp>
        <p:nvSpPr>
          <p:cNvPr id="17" name="TextBox 16"/>
          <p:cNvSpPr txBox="1"/>
          <p:nvPr/>
        </p:nvSpPr>
        <p:spPr>
          <a:xfrm>
            <a:off x="1747936" y="2295565"/>
            <a:ext cx="433132" cy="307777"/>
          </a:xfrm>
          <a:prstGeom prst="rect">
            <a:avLst/>
          </a:prstGeom>
          <a:noFill/>
        </p:spPr>
        <p:txBody>
          <a:bodyPr wrap="none" rtlCol="0">
            <a:spAutoFit/>
          </a:bodyPr>
          <a:lstStyle/>
          <a:p>
            <a:r>
              <a:rPr lang="en-US" sz="1400" dirty="0" smtClean="0">
                <a:solidFill>
                  <a:srgbClr val="214A9C"/>
                </a:solidFill>
              </a:rPr>
              <a:t>.10</a:t>
            </a:r>
            <a:endParaRPr lang="ru-RU" sz="1400" dirty="0">
              <a:solidFill>
                <a:srgbClr val="214A9C"/>
              </a:solidFill>
            </a:endParaRPr>
          </a:p>
        </p:txBody>
      </p:sp>
    </p:spTree>
    <p:extLst>
      <p:ext uri="{BB962C8B-B14F-4D97-AF65-F5344CB8AC3E}">
        <p14:creationId xmlns:p14="http://schemas.microsoft.com/office/powerpoint/2010/main" val="2808586587"/>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smtClean="0"/>
              <a:t>Otras Sesiones Técnicas para esta GIPD </a:t>
            </a:r>
            <a:r>
              <a:rPr lang="es-ES" dirty="0" err="1" smtClean="0"/>
              <a:t>Week</a:t>
            </a:r>
            <a:endParaRPr lang="es-ES" dirty="0"/>
          </a:p>
        </p:txBody>
      </p:sp>
      <p:pic>
        <p:nvPicPr>
          <p:cNvPr id="3" name="Picture 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3108" y="1270415"/>
            <a:ext cx="3653617" cy="4802605"/>
          </a:xfrm>
          <a:prstGeom prst="rect">
            <a:avLst/>
          </a:prstGeom>
        </p:spPr>
        <p:style>
          <a:lnRef idx="2">
            <a:schemeClr val="accent4"/>
          </a:lnRef>
          <a:fillRef idx="1">
            <a:schemeClr val="lt1"/>
          </a:fillRef>
          <a:effectRef idx="0">
            <a:schemeClr val="accent4"/>
          </a:effectRef>
          <a:fontRef idx="minor">
            <a:schemeClr val="dk1"/>
          </a:fontRef>
        </p:style>
      </p:pic>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61079" y="1270415"/>
            <a:ext cx="3770999" cy="4802605"/>
          </a:xfrm>
          <a:prstGeom prst="rect">
            <a:avLst/>
          </a:prstGeom>
        </p:spPr>
        <p:style>
          <a:lnRef idx="2">
            <a:schemeClr val="accent4"/>
          </a:lnRef>
          <a:fillRef idx="1">
            <a:schemeClr val="lt1"/>
          </a:fillRef>
          <a:effectRef idx="0">
            <a:schemeClr val="accent4"/>
          </a:effectRef>
          <a:fontRef idx="minor">
            <a:schemeClr val="dk1"/>
          </a:fontRef>
        </p:style>
      </p:pic>
      <p:sp>
        <p:nvSpPr>
          <p:cNvPr id="5" name="Rectangle 4"/>
          <p:cNvSpPr/>
          <p:nvPr/>
        </p:nvSpPr>
        <p:spPr>
          <a:xfrm>
            <a:off x="577467" y="5952552"/>
            <a:ext cx="8167224"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ru-RU" dirty="0"/>
              <a:t>https://1040239.netacad.com/courses/367873/pages/day-2-technical-sessions</a:t>
            </a:r>
          </a:p>
        </p:txBody>
      </p:sp>
      <p:pic>
        <p:nvPicPr>
          <p:cNvPr id="6" name="Picture 5"/>
          <p:cNvPicPr>
            <a:picLocks noChangeAspect="1"/>
          </p:cNvPicPr>
          <p:nvPr/>
        </p:nvPicPr>
        <p:blipFill>
          <a:blip r:embed="rId4"/>
          <a:stretch>
            <a:fillRect/>
          </a:stretch>
        </p:blipFill>
        <p:spPr>
          <a:xfrm>
            <a:off x="8852169" y="1511509"/>
            <a:ext cx="2800350" cy="1057275"/>
          </a:xfrm>
          <a:prstGeom prst="rect">
            <a:avLst/>
          </a:prstGeom>
        </p:spPr>
      </p:pic>
      <p:sp>
        <p:nvSpPr>
          <p:cNvPr id="7" name="Rectangle 6"/>
          <p:cNvSpPr/>
          <p:nvPr/>
        </p:nvSpPr>
        <p:spPr>
          <a:xfrm>
            <a:off x="9286985" y="2702221"/>
            <a:ext cx="2099884" cy="147732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s-ES" dirty="0" smtClean="0"/>
              <a:t>¡En el Repositorio (Archive) pueden encontrar incluso muchas más sesiones!</a:t>
            </a:r>
            <a:endParaRPr lang="es-ES" dirty="0"/>
          </a:p>
        </p:txBody>
      </p:sp>
    </p:spTree>
    <p:extLst>
      <p:ext uri="{BB962C8B-B14F-4D97-AF65-F5344CB8AC3E}">
        <p14:creationId xmlns:p14="http://schemas.microsoft.com/office/powerpoint/2010/main" val="68559878"/>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82296" y="3078051"/>
            <a:ext cx="3207026" cy="646331"/>
          </a:xfrm>
          <a:prstGeom prst="rect">
            <a:avLst/>
          </a:prstGeom>
          <a:solidFill>
            <a:srgbClr val="463794"/>
          </a:solidFill>
        </p:spPr>
        <p:txBody>
          <a:bodyPr wrap="square" rtlCol="0">
            <a:spAutoFit/>
          </a:bodyPr>
          <a:lstStyle/>
          <a:p>
            <a:r>
              <a:rPr lang="en-US" sz="3600" dirty="0" smtClean="0">
                <a:solidFill>
                  <a:schemeClr val="bg1">
                    <a:lumMod val="95000"/>
                  </a:schemeClr>
                </a:solidFill>
              </a:rPr>
              <a:t>Gracias</a:t>
            </a:r>
            <a:endParaRPr lang="en-US" sz="3600" dirty="0">
              <a:solidFill>
                <a:schemeClr val="bg1">
                  <a:lumMod val="95000"/>
                </a:schemeClr>
              </a:solidFill>
            </a:endParaRPr>
          </a:p>
        </p:txBody>
      </p:sp>
    </p:spTree>
    <p:extLst>
      <p:ext uri="{BB962C8B-B14F-4D97-AF65-F5344CB8AC3E}">
        <p14:creationId xmlns:p14="http://schemas.microsoft.com/office/powerpoint/2010/main" val="163952527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0"/>
            <a:ext cx="12188824" cy="838200"/>
          </a:xfrm>
        </p:spPr>
        <p:txBody>
          <a:bodyPr/>
          <a:lstStyle/>
          <a:p>
            <a:pPr eaLnBrk="1" hangingPunct="1"/>
            <a:r>
              <a:rPr lang="es-ES" dirty="0" smtClean="0">
                <a:latin typeface="Arial" charset="0"/>
              </a:rPr>
              <a:t>Descubriendo Dispositivos con CDP: Vista General de </a:t>
            </a:r>
            <a:r>
              <a:rPr lang="es-ES" sz="3000" dirty="0" smtClean="0">
                <a:latin typeface="Arial" charset="0"/>
              </a:rPr>
              <a:t>CDP</a:t>
            </a:r>
            <a:endParaRPr lang="es-ES" sz="3000" dirty="0">
              <a:latin typeface="Arial" charset="0"/>
            </a:endParaRPr>
          </a:p>
        </p:txBody>
      </p:sp>
      <p:sp>
        <p:nvSpPr>
          <p:cNvPr id="2" name="Content Placeholder 1"/>
          <p:cNvSpPr>
            <a:spLocks noGrp="1"/>
          </p:cNvSpPr>
          <p:nvPr>
            <p:ph idx="1"/>
          </p:nvPr>
        </p:nvSpPr>
        <p:spPr>
          <a:xfrm>
            <a:off x="373488" y="1068946"/>
            <a:ext cx="11372044" cy="5238336"/>
          </a:xfrm>
        </p:spPr>
        <p:txBody>
          <a:bodyPr/>
          <a:lstStyle/>
          <a:p>
            <a:r>
              <a:rPr lang="es-ES" sz="1800" b="1" dirty="0" smtClean="0"/>
              <a:t>Cisco Discovery </a:t>
            </a:r>
            <a:r>
              <a:rPr lang="es-ES" sz="1800" b="1" dirty="0" err="1" smtClean="0"/>
              <a:t>Protocol</a:t>
            </a:r>
            <a:r>
              <a:rPr lang="es-ES" sz="1800" b="1" dirty="0" smtClean="0"/>
              <a:t> (CDP)</a:t>
            </a:r>
            <a:r>
              <a:rPr lang="es-ES" sz="1800" dirty="0" smtClean="0"/>
              <a:t> es un protocolo de capa de enlace (2) propietario de Cisco que se utiliza para obtener información de los dispositivos Cisco que se encuentran en un mismo enlace de red. CDP es independiente de los medios e independiente de protocolo y se puede ejecutar en cualquier dispositivo Cisco.</a:t>
            </a:r>
          </a:p>
          <a:p>
            <a:r>
              <a:rPr lang="es-ES" sz="1800" dirty="0" smtClean="0"/>
              <a:t>El dispositivo envía de forma periódica anuncios CDP a otros dispositivos de red. Estos mensajes comparten información sobre el </a:t>
            </a:r>
            <a:r>
              <a:rPr lang="es-ES" sz="1800" b="1" dirty="0" smtClean="0"/>
              <a:t>tipo</a:t>
            </a:r>
            <a:r>
              <a:rPr lang="es-ES" sz="1800" dirty="0" smtClean="0"/>
              <a:t> de dispositivo que se ha descubierto, el </a:t>
            </a:r>
            <a:r>
              <a:rPr lang="es-ES" sz="1800" b="1" dirty="0" smtClean="0"/>
              <a:t>nombre</a:t>
            </a:r>
            <a:r>
              <a:rPr lang="es-ES" sz="1800" dirty="0" smtClean="0"/>
              <a:t> de los dispositivos, y el </a:t>
            </a:r>
            <a:r>
              <a:rPr lang="es-ES" sz="1800" b="1" dirty="0" smtClean="0"/>
              <a:t>número</a:t>
            </a:r>
            <a:r>
              <a:rPr lang="es-ES" sz="1800" dirty="0" smtClean="0"/>
              <a:t> y </a:t>
            </a:r>
            <a:r>
              <a:rPr lang="es-ES" sz="1800" b="1" dirty="0" smtClean="0"/>
              <a:t>tipo</a:t>
            </a:r>
            <a:r>
              <a:rPr lang="es-ES" sz="1800" dirty="0" smtClean="0"/>
              <a:t> de </a:t>
            </a:r>
            <a:r>
              <a:rPr lang="es-ES" sz="1800" b="1" dirty="0" smtClean="0"/>
              <a:t>interfaces</a:t>
            </a:r>
            <a:r>
              <a:rPr lang="es-ES" sz="1800" dirty="0" smtClean="0"/>
              <a:t> del dispositivo.</a:t>
            </a:r>
          </a:p>
          <a:p>
            <a:r>
              <a:rPr lang="es-ES" sz="1800" dirty="0" smtClean="0"/>
              <a:t>CDP puede utilizarse para tomar ciertas </a:t>
            </a:r>
            <a:r>
              <a:rPr lang="es-ES" sz="1800" b="1" dirty="0" smtClean="0"/>
              <a:t>decisiones</a:t>
            </a:r>
            <a:r>
              <a:rPr lang="es-ES" sz="1800" dirty="0" smtClean="0"/>
              <a:t> de diseño de la red, para la </a:t>
            </a:r>
            <a:r>
              <a:rPr lang="es-ES" sz="1800" b="1" dirty="0" smtClean="0"/>
              <a:t>resolución de problemas</a:t>
            </a:r>
            <a:r>
              <a:rPr lang="es-ES" sz="1800" dirty="0" smtClean="0"/>
              <a:t>, y para realizar </a:t>
            </a:r>
            <a:r>
              <a:rPr lang="es-ES" sz="1800" b="1" dirty="0" smtClean="0"/>
              <a:t>cambios</a:t>
            </a:r>
            <a:r>
              <a:rPr lang="es-ES" sz="1800" dirty="0" smtClean="0"/>
              <a:t> en los dispositivos.</a:t>
            </a:r>
          </a:p>
          <a:p>
            <a:r>
              <a:rPr lang="es-ES" sz="1800" dirty="0" smtClean="0"/>
              <a:t>Para habilitar CDP, deben usarse los siguientes comandos:</a:t>
            </a:r>
          </a:p>
          <a:p>
            <a:pPr marL="742950" lvl="1" indent="-285750">
              <a:buFont typeface="Arial" panose="020B0604020202020204" pitchFamily="34" charset="0"/>
              <a:buChar char="•"/>
            </a:pPr>
            <a:r>
              <a:rPr lang="es-ES" sz="1400" u="sng" dirty="0" smtClean="0"/>
              <a:t>Habilitar CDP de forma global</a:t>
            </a:r>
            <a:r>
              <a:rPr lang="es-ES" sz="1400" dirty="0" smtClean="0"/>
              <a:t>: con el comando de configuración global </a:t>
            </a:r>
            <a:r>
              <a:rPr lang="es-ES" sz="1400" b="1" dirty="0" err="1" smtClean="0"/>
              <a:t>cdp</a:t>
            </a:r>
            <a:r>
              <a:rPr lang="es-ES" sz="1400" b="1" dirty="0" smtClean="0"/>
              <a:t> run</a:t>
            </a:r>
            <a:r>
              <a:rPr lang="es-ES" sz="1400" dirty="0" smtClean="0"/>
              <a:t>.</a:t>
            </a:r>
          </a:p>
          <a:p>
            <a:pPr marL="742950" lvl="1" indent="-285750">
              <a:buFont typeface="Arial" panose="020B0604020202020204" pitchFamily="34" charset="0"/>
              <a:buChar char="•"/>
            </a:pPr>
            <a:r>
              <a:rPr lang="es-ES" sz="1400" u="sng" dirty="0" smtClean="0"/>
              <a:t>Habilitar / inhabilitar en cada interface</a:t>
            </a:r>
            <a:r>
              <a:rPr lang="es-ES" sz="1400" dirty="0" smtClean="0"/>
              <a:t>: con el comando de configuración de interface </a:t>
            </a:r>
            <a:r>
              <a:rPr lang="es-ES" sz="1400" b="1" dirty="0" err="1" smtClean="0"/>
              <a:t>cdp</a:t>
            </a:r>
            <a:r>
              <a:rPr lang="es-ES" sz="1400" b="1" dirty="0" smtClean="0"/>
              <a:t> </a:t>
            </a:r>
            <a:r>
              <a:rPr lang="es-ES" sz="1400" b="1" dirty="0" err="1" smtClean="0"/>
              <a:t>enable</a:t>
            </a:r>
            <a:r>
              <a:rPr lang="es-ES" sz="1400" dirty="0" smtClean="0"/>
              <a:t>..</a:t>
            </a:r>
          </a:p>
          <a:p>
            <a:endParaRPr lang="es-ES" sz="1800" dirty="0"/>
          </a:p>
        </p:txBody>
      </p:sp>
    </p:spTree>
    <p:extLst>
      <p:ext uri="{BB962C8B-B14F-4D97-AF65-F5344CB8AC3E}">
        <p14:creationId xmlns:p14="http://schemas.microsoft.com/office/powerpoint/2010/main" val="123437441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38712" y="627300"/>
            <a:ext cx="5199582" cy="57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14296" y="0"/>
            <a:ext cx="11448832" cy="838200"/>
          </a:xfrm>
        </p:spPr>
        <p:txBody>
          <a:bodyPr/>
          <a:lstStyle/>
          <a:p>
            <a:r>
              <a:rPr lang="es-ES" sz="3200" dirty="0" smtClean="0">
                <a:latin typeface="Arial" charset="0"/>
              </a:rPr>
              <a:t>Descubriendo </a:t>
            </a:r>
            <a:r>
              <a:rPr lang="es-ES" sz="3200" dirty="0">
                <a:latin typeface="Arial" charset="0"/>
              </a:rPr>
              <a:t>Dispositivos con CDP: </a:t>
            </a:r>
            <a:r>
              <a:rPr lang="es-ES" sz="3200" dirty="0" smtClean="0">
                <a:latin typeface="Arial" charset="0"/>
              </a:rPr>
              <a:t>Configurar y Verificar </a:t>
            </a:r>
            <a:r>
              <a:rPr lang="en-US" sz="3000" dirty="0" smtClean="0">
                <a:latin typeface="Arial" charset="0"/>
              </a:rPr>
              <a:t>CDP</a:t>
            </a:r>
            <a:endParaRPr lang="en-US" sz="3000" dirty="0">
              <a:latin typeface="Arial" charset="0"/>
            </a:endParaRPr>
          </a:p>
        </p:txBody>
      </p:sp>
      <p:sp>
        <p:nvSpPr>
          <p:cNvPr id="2" name="Content Placeholder 1"/>
          <p:cNvSpPr>
            <a:spLocks noGrp="1"/>
          </p:cNvSpPr>
          <p:nvPr>
            <p:ph idx="1"/>
          </p:nvPr>
        </p:nvSpPr>
        <p:spPr>
          <a:xfrm>
            <a:off x="306190" y="1404420"/>
            <a:ext cx="4808509" cy="4902862"/>
          </a:xfrm>
        </p:spPr>
        <p:txBody>
          <a:bodyPr/>
          <a:lstStyle/>
          <a:p>
            <a:r>
              <a:rPr lang="es-ES" sz="1800" dirty="0" smtClean="0"/>
              <a:t>Podemos utilizar diversos comandos para verificar el funcionamiento de CDP.</a:t>
            </a:r>
          </a:p>
          <a:p>
            <a:r>
              <a:rPr lang="es-ES" sz="1800" b="1" dirty="0" smtClean="0"/>
              <a:t>show </a:t>
            </a:r>
            <a:r>
              <a:rPr lang="es-ES" sz="1800" b="1" dirty="0" err="1" smtClean="0"/>
              <a:t>cdp</a:t>
            </a:r>
            <a:r>
              <a:rPr lang="es-ES" sz="1800" b="1" dirty="0" smtClean="0"/>
              <a:t> </a:t>
            </a:r>
            <a:r>
              <a:rPr lang="es-ES" sz="1800" b="1" dirty="0" err="1" smtClean="0"/>
              <a:t>neighbors</a:t>
            </a:r>
            <a:r>
              <a:rPr lang="es-ES" sz="1800" dirty="0" smtClean="0"/>
              <a:t/>
            </a:r>
            <a:br>
              <a:rPr lang="es-ES" sz="1800" dirty="0" smtClean="0"/>
            </a:br>
            <a:r>
              <a:rPr lang="es-ES" sz="1800" dirty="0" smtClean="0"/>
              <a:t> muestra información breve sobre los dispositivos vecinos</a:t>
            </a:r>
            <a:endParaRPr lang="es-ES" sz="1800" b="1" dirty="0" smtClean="0"/>
          </a:p>
          <a:p>
            <a:r>
              <a:rPr lang="es-ES" sz="1800" b="1" dirty="0" smtClean="0"/>
              <a:t>show </a:t>
            </a:r>
            <a:r>
              <a:rPr lang="es-ES" sz="1800" b="1" dirty="0" err="1" smtClean="0"/>
              <a:t>cdp</a:t>
            </a:r>
            <a:r>
              <a:rPr lang="es-ES" sz="1800" b="1" dirty="0" smtClean="0"/>
              <a:t> </a:t>
            </a:r>
            <a:r>
              <a:rPr lang="es-ES" sz="1800" b="1" dirty="0" err="1" smtClean="0"/>
              <a:t>neighbors</a:t>
            </a:r>
            <a:r>
              <a:rPr lang="es-ES" sz="1800" b="1" dirty="0" smtClean="0"/>
              <a:t> </a:t>
            </a:r>
            <a:r>
              <a:rPr lang="es-ES" sz="1800" b="1" dirty="0" err="1" smtClean="0"/>
              <a:t>detail</a:t>
            </a:r>
            <a:r>
              <a:rPr lang="es-ES" sz="1800" dirty="0" smtClean="0"/>
              <a:t/>
            </a:r>
            <a:br>
              <a:rPr lang="es-ES" sz="1800" dirty="0" smtClean="0"/>
            </a:br>
            <a:r>
              <a:rPr lang="es-ES" sz="1800" dirty="0" smtClean="0"/>
              <a:t> muestra información detallada sobre los dispositivos vecinos</a:t>
            </a:r>
            <a:endParaRPr lang="es-ES" sz="1800" dirty="0"/>
          </a:p>
        </p:txBody>
      </p:sp>
      <p:cxnSp>
        <p:nvCxnSpPr>
          <p:cNvPr id="4" name="Conector recto de flecha 3"/>
          <p:cNvCxnSpPr/>
          <p:nvPr/>
        </p:nvCxnSpPr>
        <p:spPr>
          <a:xfrm flipV="1">
            <a:off x="3142445" y="1545465"/>
            <a:ext cx="2331076" cy="72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3515933" y="3302253"/>
            <a:ext cx="186395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8"/>
          <p:cNvSpPr/>
          <p:nvPr/>
        </p:nvSpPr>
        <p:spPr>
          <a:xfrm>
            <a:off x="5473521" y="585096"/>
            <a:ext cx="5898524" cy="1278773"/>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2" name="Rectángulo 11"/>
          <p:cNvSpPr/>
          <p:nvPr/>
        </p:nvSpPr>
        <p:spPr>
          <a:xfrm>
            <a:off x="5473521" y="1906073"/>
            <a:ext cx="5898524" cy="4401209"/>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61366105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ES" dirty="0" smtClean="0"/>
              <a:t>¿Qué dispositivos va a ver el Router1 con CDP?</a:t>
            </a:r>
            <a:endParaRPr lang="es-ES" dirty="0"/>
          </a:p>
        </p:txBody>
      </p:sp>
      <p:pic>
        <p:nvPicPr>
          <p:cNvPr id="12" name="Picture 11"/>
          <p:cNvPicPr>
            <a:picLocks noChangeAspect="1"/>
          </p:cNvPicPr>
          <p:nvPr/>
        </p:nvPicPr>
        <p:blipFill>
          <a:blip r:embed="rId2"/>
          <a:stretch>
            <a:fillRect/>
          </a:stretch>
        </p:blipFill>
        <p:spPr>
          <a:xfrm>
            <a:off x="656828" y="1788991"/>
            <a:ext cx="5373778" cy="3687238"/>
          </a:xfrm>
          <a:prstGeom prst="rect">
            <a:avLst/>
          </a:prstGeom>
        </p:spPr>
      </p:pic>
      <p:sp>
        <p:nvSpPr>
          <p:cNvPr id="13" name="TextBox 12"/>
          <p:cNvSpPr txBox="1"/>
          <p:nvPr/>
        </p:nvSpPr>
        <p:spPr>
          <a:xfrm>
            <a:off x="6927012"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endParaRPr lang="ru-RU" dirty="0"/>
          </a:p>
        </p:txBody>
      </p:sp>
      <p:sp>
        <p:nvSpPr>
          <p:cNvPr id="14" name="TextBox 13"/>
          <p:cNvSpPr txBox="1"/>
          <p:nvPr/>
        </p:nvSpPr>
        <p:spPr>
          <a:xfrm>
            <a:off x="9434424"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p>
          <a:p>
            <a:pPr algn="ctr"/>
            <a:r>
              <a:rPr lang="en-US" dirty="0" smtClean="0"/>
              <a:t>Switch3</a:t>
            </a:r>
            <a:endParaRPr lang="ru-RU" dirty="0"/>
          </a:p>
        </p:txBody>
      </p:sp>
      <p:sp>
        <p:nvSpPr>
          <p:cNvPr id="15" name="TextBox 14"/>
          <p:cNvSpPr txBox="1"/>
          <p:nvPr/>
        </p:nvSpPr>
        <p:spPr>
          <a:xfrm>
            <a:off x="6927011"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p>
          <a:p>
            <a:pPr algn="ctr"/>
            <a:r>
              <a:rPr lang="en-US" dirty="0" smtClean="0"/>
              <a:t>Router3</a:t>
            </a:r>
            <a:endParaRPr lang="ru-RU" dirty="0"/>
          </a:p>
        </p:txBody>
      </p:sp>
      <p:sp>
        <p:nvSpPr>
          <p:cNvPr id="16" name="TextBox 15"/>
          <p:cNvSpPr txBox="1"/>
          <p:nvPr/>
        </p:nvSpPr>
        <p:spPr>
          <a:xfrm>
            <a:off x="9434424"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p>
          <a:p>
            <a:pPr algn="ctr"/>
            <a:r>
              <a:rPr lang="en-US" dirty="0" smtClean="0"/>
              <a:t>Router3</a:t>
            </a:r>
          </a:p>
          <a:p>
            <a:pPr algn="ctr"/>
            <a:r>
              <a:rPr lang="en-US" dirty="0" smtClean="0"/>
              <a:t>Switch3</a:t>
            </a:r>
          </a:p>
        </p:txBody>
      </p:sp>
      <p:sp>
        <p:nvSpPr>
          <p:cNvPr id="2" name="Rectángulo 1"/>
          <p:cNvSpPr/>
          <p:nvPr/>
        </p:nvSpPr>
        <p:spPr>
          <a:xfrm>
            <a:off x="306190" y="1604325"/>
            <a:ext cx="2428870"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a:solidFill>
                  <a:schemeClr val="bg2"/>
                </a:solidFill>
              </a:rPr>
              <a:t>neighbors</a:t>
            </a:r>
            <a:endParaRPr lang="en-US" dirty="0">
              <a:solidFill>
                <a:schemeClr val="bg2"/>
              </a:solidFill>
            </a:endParaRPr>
          </a:p>
        </p:txBody>
      </p:sp>
    </p:spTree>
    <p:extLst>
      <p:ext uri="{BB962C8B-B14F-4D97-AF65-F5344CB8AC3E}">
        <p14:creationId xmlns:p14="http://schemas.microsoft.com/office/powerpoint/2010/main" val="3162502376"/>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ES" dirty="0" smtClean="0"/>
              <a:t>¿Qué dispositivos va a ver el Router1 con CDP?</a:t>
            </a:r>
            <a:endParaRPr lang="es-ES" dirty="0"/>
          </a:p>
        </p:txBody>
      </p:sp>
      <p:pic>
        <p:nvPicPr>
          <p:cNvPr id="12" name="Picture 11"/>
          <p:cNvPicPr>
            <a:picLocks noChangeAspect="1"/>
          </p:cNvPicPr>
          <p:nvPr/>
        </p:nvPicPr>
        <p:blipFill>
          <a:blip r:embed="rId2"/>
          <a:stretch>
            <a:fillRect/>
          </a:stretch>
        </p:blipFill>
        <p:spPr>
          <a:xfrm>
            <a:off x="656828" y="1788991"/>
            <a:ext cx="5373778" cy="3687238"/>
          </a:xfrm>
          <a:prstGeom prst="rect">
            <a:avLst/>
          </a:prstGeom>
        </p:spPr>
      </p:pic>
      <p:sp>
        <p:nvSpPr>
          <p:cNvPr id="13" name="TextBox 12"/>
          <p:cNvSpPr txBox="1"/>
          <p:nvPr/>
        </p:nvSpPr>
        <p:spPr>
          <a:xfrm>
            <a:off x="6927012" y="1511993"/>
            <a:ext cx="1880559" cy="1477328"/>
          </a:xfrm>
          <a:prstGeom prst="rect">
            <a:avLst/>
          </a:prstGeom>
          <a:ln>
            <a:solidFill>
              <a:srgbClr val="FF0000"/>
            </a:solid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endParaRPr lang="ru-RU" dirty="0"/>
          </a:p>
        </p:txBody>
      </p:sp>
      <p:sp>
        <p:nvSpPr>
          <p:cNvPr id="14" name="TextBox 13"/>
          <p:cNvSpPr txBox="1"/>
          <p:nvPr/>
        </p:nvSpPr>
        <p:spPr>
          <a:xfrm>
            <a:off x="9434424"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p>
          <a:p>
            <a:pPr algn="ctr"/>
            <a:r>
              <a:rPr lang="en-US" dirty="0" smtClean="0"/>
              <a:t>Switch3</a:t>
            </a:r>
            <a:endParaRPr lang="ru-RU" dirty="0"/>
          </a:p>
        </p:txBody>
      </p:sp>
      <p:sp>
        <p:nvSpPr>
          <p:cNvPr id="15" name="TextBox 14"/>
          <p:cNvSpPr txBox="1"/>
          <p:nvPr/>
        </p:nvSpPr>
        <p:spPr>
          <a:xfrm>
            <a:off x="6927011" y="3632610"/>
            <a:ext cx="1880559" cy="1477328"/>
          </a:xfrm>
          <a:prstGeom prst="rect">
            <a:avLst/>
          </a:prstGeom>
          <a:ln w="133350">
            <a:solidFill>
              <a:schemeClr val="tx1">
                <a:lumMod val="75000"/>
              </a:schemeClr>
            </a:solidFill>
          </a:ln>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p>
          <a:p>
            <a:pPr algn="ctr"/>
            <a:r>
              <a:rPr lang="en-US" dirty="0" smtClean="0"/>
              <a:t>Router3</a:t>
            </a:r>
            <a:endParaRPr lang="ru-RU" dirty="0"/>
          </a:p>
        </p:txBody>
      </p:sp>
      <p:sp>
        <p:nvSpPr>
          <p:cNvPr id="16" name="TextBox 15"/>
          <p:cNvSpPr txBox="1"/>
          <p:nvPr/>
        </p:nvSpPr>
        <p:spPr>
          <a:xfrm>
            <a:off x="9434424"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n-US" dirty="0" smtClean="0"/>
              <a:t>Switch1</a:t>
            </a:r>
          </a:p>
          <a:p>
            <a:pPr algn="ctr"/>
            <a:r>
              <a:rPr lang="en-US" dirty="0" smtClean="0"/>
              <a:t>Router3</a:t>
            </a:r>
          </a:p>
          <a:p>
            <a:pPr algn="ctr"/>
            <a:r>
              <a:rPr lang="en-US" dirty="0" smtClean="0"/>
              <a:t>Switch3</a:t>
            </a:r>
          </a:p>
        </p:txBody>
      </p:sp>
      <p:sp>
        <p:nvSpPr>
          <p:cNvPr id="2" name="Rectángulo 1"/>
          <p:cNvSpPr/>
          <p:nvPr/>
        </p:nvSpPr>
        <p:spPr>
          <a:xfrm>
            <a:off x="306190" y="1604325"/>
            <a:ext cx="2428870"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a:solidFill>
                  <a:schemeClr val="bg2"/>
                </a:solidFill>
              </a:rPr>
              <a:t>neighbors</a:t>
            </a:r>
            <a:endParaRPr lang="en-US" dirty="0">
              <a:solidFill>
                <a:schemeClr val="bg2"/>
              </a:solidFill>
            </a:endParaRPr>
          </a:p>
        </p:txBody>
      </p:sp>
      <p:sp>
        <p:nvSpPr>
          <p:cNvPr id="3" name="Multiplicar 2"/>
          <p:cNvSpPr/>
          <p:nvPr/>
        </p:nvSpPr>
        <p:spPr>
          <a:xfrm>
            <a:off x="4853354" y="4371274"/>
            <a:ext cx="914400" cy="914400"/>
          </a:xfrm>
          <a:prstGeom prst="mathMultiply">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3278935194"/>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s-ES" dirty="0"/>
              <a:t>¿Qué dispositivos va a ver el Router1 con CDP?</a:t>
            </a:r>
            <a:endParaRPr lang="ru-RU" dirty="0"/>
          </a:p>
        </p:txBody>
      </p:sp>
      <p:pic>
        <p:nvPicPr>
          <p:cNvPr id="12" name="Picture 11"/>
          <p:cNvPicPr>
            <a:picLocks noChangeAspect="1"/>
          </p:cNvPicPr>
          <p:nvPr/>
        </p:nvPicPr>
        <p:blipFill>
          <a:blip r:embed="rId2"/>
          <a:stretch>
            <a:fillRect/>
          </a:stretch>
        </p:blipFill>
        <p:spPr>
          <a:xfrm>
            <a:off x="656828" y="1788991"/>
            <a:ext cx="5373778" cy="3687238"/>
          </a:xfrm>
          <a:prstGeom prst="rect">
            <a:avLst/>
          </a:prstGeom>
        </p:spPr>
      </p:pic>
      <p:pic>
        <p:nvPicPr>
          <p:cNvPr id="2" name="Picture 1"/>
          <p:cNvPicPr>
            <a:picLocks noChangeAspect="1"/>
          </p:cNvPicPr>
          <p:nvPr/>
        </p:nvPicPr>
        <p:blipFill>
          <a:blip r:embed="rId3"/>
          <a:stretch>
            <a:fillRect/>
          </a:stretch>
        </p:blipFill>
        <p:spPr>
          <a:xfrm>
            <a:off x="5781822" y="2912012"/>
            <a:ext cx="6407003" cy="1607217"/>
          </a:xfrm>
          <a:prstGeom prst="rect">
            <a:avLst/>
          </a:prstGeom>
        </p:spPr>
        <p:style>
          <a:lnRef idx="0">
            <a:schemeClr val="accent3"/>
          </a:lnRef>
          <a:fillRef idx="1003">
            <a:schemeClr val="lt2"/>
          </a:fillRef>
          <a:effectRef idx="3">
            <a:schemeClr val="accent3"/>
          </a:effectRef>
          <a:fontRef idx="minor">
            <a:schemeClr val="lt1"/>
          </a:fontRef>
        </p:style>
      </p:pic>
    </p:spTree>
    <p:extLst>
      <p:ext uri="{BB962C8B-B14F-4D97-AF65-F5344CB8AC3E}">
        <p14:creationId xmlns:p14="http://schemas.microsoft.com/office/powerpoint/2010/main" val="2199528778"/>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90280" y="210047"/>
            <a:ext cx="11448832" cy="838200"/>
          </a:xfrm>
        </p:spPr>
        <p:txBody>
          <a:bodyPr/>
          <a:lstStyle/>
          <a:p>
            <a:r>
              <a:rPr lang="es-ES" dirty="0" smtClean="0"/>
              <a:t>¿Cuál es la información detallada que no vamos a ver con el comando </a:t>
            </a:r>
            <a:r>
              <a:rPr lang="es-ES" b="1" dirty="0" smtClean="0"/>
              <a:t>show </a:t>
            </a:r>
            <a:r>
              <a:rPr lang="es-ES" b="1" dirty="0" err="1" smtClean="0"/>
              <a:t>cdp</a:t>
            </a:r>
            <a:r>
              <a:rPr lang="es-ES" b="1" dirty="0" smtClean="0"/>
              <a:t> </a:t>
            </a:r>
            <a:r>
              <a:rPr lang="es-ES" b="1" dirty="0" err="1" smtClean="0"/>
              <a:t>neighbor</a:t>
            </a:r>
            <a:r>
              <a:rPr lang="es-ES" b="1" dirty="0" smtClean="0"/>
              <a:t> </a:t>
            </a:r>
            <a:r>
              <a:rPr lang="es-ES" b="1" dirty="0" err="1" smtClean="0"/>
              <a:t>detail</a:t>
            </a:r>
            <a:r>
              <a:rPr lang="es-ES" dirty="0" smtClean="0"/>
              <a:t>?</a:t>
            </a:r>
            <a:endParaRPr lang="es-ES" dirty="0"/>
          </a:p>
        </p:txBody>
      </p:sp>
      <p:pic>
        <p:nvPicPr>
          <p:cNvPr id="12" name="Picture 11"/>
          <p:cNvPicPr>
            <a:picLocks noChangeAspect="1"/>
          </p:cNvPicPr>
          <p:nvPr/>
        </p:nvPicPr>
        <p:blipFill>
          <a:blip r:embed="rId2"/>
          <a:stretch>
            <a:fillRect/>
          </a:stretch>
        </p:blipFill>
        <p:spPr>
          <a:xfrm>
            <a:off x="656828" y="1788991"/>
            <a:ext cx="5373778" cy="3687238"/>
          </a:xfrm>
          <a:prstGeom prst="rect">
            <a:avLst/>
          </a:prstGeom>
        </p:spPr>
      </p:pic>
      <p:sp>
        <p:nvSpPr>
          <p:cNvPr id="13" name="TextBox 12"/>
          <p:cNvSpPr txBox="1"/>
          <p:nvPr/>
        </p:nvSpPr>
        <p:spPr>
          <a:xfrm>
            <a:off x="6927012"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Versión de IOS</a:t>
            </a:r>
            <a:endParaRPr lang="es-ES" dirty="0"/>
          </a:p>
        </p:txBody>
      </p:sp>
      <p:sp>
        <p:nvSpPr>
          <p:cNvPr id="14" name="TextBox 13"/>
          <p:cNvSpPr txBox="1"/>
          <p:nvPr/>
        </p:nvSpPr>
        <p:spPr>
          <a:xfrm>
            <a:off x="9434424" y="1511993"/>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Tipo de Dispositivo</a:t>
            </a:r>
            <a:endParaRPr lang="es-ES" dirty="0"/>
          </a:p>
        </p:txBody>
      </p:sp>
      <p:sp>
        <p:nvSpPr>
          <p:cNvPr id="15" name="TextBox 14"/>
          <p:cNvSpPr txBox="1"/>
          <p:nvPr/>
        </p:nvSpPr>
        <p:spPr>
          <a:xfrm>
            <a:off x="9434423"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Lista Completa de las interfaces de dispositivos</a:t>
            </a:r>
            <a:endParaRPr lang="es-ES" dirty="0"/>
          </a:p>
        </p:txBody>
      </p:sp>
      <p:sp>
        <p:nvSpPr>
          <p:cNvPr id="16" name="TextBox 15"/>
          <p:cNvSpPr txBox="1"/>
          <p:nvPr/>
        </p:nvSpPr>
        <p:spPr>
          <a:xfrm>
            <a:off x="6927012" y="3632610"/>
            <a:ext cx="1880559" cy="1477328"/>
          </a:xfrm>
          <a:prstGeom prst="rect">
            <a:avLst/>
          </a:prstGeom>
        </p:spPr>
        <p:style>
          <a:lnRef idx="0">
            <a:schemeClr val="accent3"/>
          </a:lnRef>
          <a:fillRef idx="1003">
            <a:schemeClr val="lt2"/>
          </a:fillRef>
          <a:effectRef idx="3">
            <a:schemeClr val="accent3"/>
          </a:effectRef>
          <a:fontRef idx="minor">
            <a:schemeClr val="lt1"/>
          </a:fontRef>
        </p:style>
        <p:txBody>
          <a:bodyPr wrap="square" rtlCol="0" anchor="ctr">
            <a:normAutofit/>
          </a:bodyPr>
          <a:lstStyle/>
          <a:p>
            <a:pPr algn="ctr"/>
            <a:r>
              <a:rPr lang="es-ES" dirty="0" smtClean="0"/>
              <a:t>Conjunto de características de IOS</a:t>
            </a:r>
          </a:p>
        </p:txBody>
      </p:sp>
      <p:sp>
        <p:nvSpPr>
          <p:cNvPr id="8" name="Rectángulo 7"/>
          <p:cNvSpPr/>
          <p:nvPr/>
        </p:nvSpPr>
        <p:spPr>
          <a:xfrm>
            <a:off x="306190" y="1604325"/>
            <a:ext cx="3095719" cy="369332"/>
          </a:xfrm>
          <a:prstGeom prst="rect">
            <a:avLst/>
          </a:prstGeom>
        </p:spPr>
        <p:txBody>
          <a:bodyPr wrap="none">
            <a:spAutoFit/>
          </a:bodyPr>
          <a:lstStyle/>
          <a:p>
            <a:r>
              <a:rPr lang="es-ES" b="1" dirty="0">
                <a:solidFill>
                  <a:schemeClr val="bg2"/>
                </a:solidFill>
              </a:rPr>
              <a:t>show </a:t>
            </a:r>
            <a:r>
              <a:rPr lang="es-ES" b="1" dirty="0" err="1">
                <a:solidFill>
                  <a:schemeClr val="bg2"/>
                </a:solidFill>
              </a:rPr>
              <a:t>cdp</a:t>
            </a:r>
            <a:r>
              <a:rPr lang="es-ES" b="1" dirty="0">
                <a:solidFill>
                  <a:schemeClr val="bg2"/>
                </a:solidFill>
              </a:rPr>
              <a:t> </a:t>
            </a:r>
            <a:r>
              <a:rPr lang="es-ES" b="1" dirty="0" err="1" smtClean="0">
                <a:solidFill>
                  <a:schemeClr val="bg2"/>
                </a:solidFill>
              </a:rPr>
              <a:t>neighbors</a:t>
            </a:r>
            <a:r>
              <a:rPr lang="es-ES" b="1" dirty="0" smtClean="0">
                <a:solidFill>
                  <a:schemeClr val="bg2"/>
                </a:solidFill>
              </a:rPr>
              <a:t> </a:t>
            </a:r>
            <a:r>
              <a:rPr lang="es-ES" b="1" dirty="0" err="1" smtClean="0">
                <a:solidFill>
                  <a:schemeClr val="bg2"/>
                </a:solidFill>
              </a:rPr>
              <a:t>detail</a:t>
            </a:r>
            <a:endParaRPr lang="en-US" dirty="0">
              <a:solidFill>
                <a:schemeClr val="bg2"/>
              </a:solidFill>
            </a:endParaRPr>
          </a:p>
        </p:txBody>
      </p:sp>
    </p:spTree>
    <p:extLst>
      <p:ext uri="{BB962C8B-B14F-4D97-AF65-F5344CB8AC3E}">
        <p14:creationId xmlns:p14="http://schemas.microsoft.com/office/powerpoint/2010/main" val="3760823488"/>
      </p:ext>
    </p:extLst>
  </p:cSld>
  <p:clrMapOvr>
    <a:masterClrMapping/>
  </p:clrMapOvr>
  <p:transition>
    <p:wipe dir="r"/>
  </p:transition>
</p:sld>
</file>

<file path=ppt/theme/theme1.xml><?xml version="1.0" encoding="utf-8"?>
<a:theme xmlns:a="http://schemas.openxmlformats.org/drawingml/2006/main" name="new white widescreen">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ustom 4">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Locklizard Guide v2.pptx" id="{FFDA9A2B-1DDB-44B6-A19F-580889F94699}" vid="{D5705BFD-0820-4172-BE57-67D30BCA38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 2015 PPT Light Template</Template>
  <TotalTime>1140</TotalTime>
  <Words>1356</Words>
  <Application>Microsoft Office PowerPoint</Application>
  <PresentationFormat>Personalizado</PresentationFormat>
  <Paragraphs>170</Paragraphs>
  <Slides>33</Slides>
  <Notes>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ＭＳ Ｐゴシック</vt:lpstr>
      <vt:lpstr>Arial</vt:lpstr>
      <vt:lpstr>Calibri</vt:lpstr>
      <vt:lpstr>Ciscolight</vt:lpstr>
      <vt:lpstr>CiscoSansTT ExtraLight</vt:lpstr>
      <vt:lpstr>CiscoSansTT Light</vt:lpstr>
      <vt:lpstr>Wingdings</vt:lpstr>
      <vt:lpstr>new white widescreen</vt:lpstr>
      <vt:lpstr>CDP/LLDP &amp; NTP</vt:lpstr>
      <vt:lpstr>Nuevos Contenidos del Curso Puente</vt:lpstr>
      <vt:lpstr>RSE Bridging 2.2: Descubrimiento de Dispositivos</vt:lpstr>
      <vt:lpstr>Descubriendo Dispositivos con CDP: Vista General de CDP</vt:lpstr>
      <vt:lpstr>Descubriendo Dispositivos con CDP: Configurar y Verificar CDP</vt:lpstr>
      <vt:lpstr>¿Qué dispositivos va a ver el Router1 con CDP?</vt:lpstr>
      <vt:lpstr>¿Qué dispositivos va a ver el Router1 con CDP?</vt:lpstr>
      <vt:lpstr>¿Qué dispositivos va a ver el Router1 con CDP?</vt:lpstr>
      <vt:lpstr>¿Cuál es la información detallada que no vamos a ver con el comando show cdp neighbor detail?</vt:lpstr>
      <vt:lpstr>¿Cuál es la información detallada que no vamos a ver con el comando show cdp neighbor detail?</vt:lpstr>
      <vt:lpstr>¿Cuál es la información detallada que no vamos a ver con el comando show cdp neighbor detail?</vt:lpstr>
      <vt:lpstr>¿Qué ocurriría si se desconecta el Router3 y 2 minutos más tarde se ejecuta el comando show cdp neighbor en el Router1?</vt:lpstr>
      <vt:lpstr>¿Qué ocurriría si se desconecta el Router3 y 2 minutos más tarde se ejecuta el comando show cdp neighbor en el Router1?</vt:lpstr>
      <vt:lpstr>¿Qué ocurriría si se desconecta el Router3 y 2 minutos más tarde se ejecuta el comando show cdp neighbor en el Router1?</vt:lpstr>
      <vt:lpstr>¿Qué ocurriría si se desconecta el Router3 y 2 minutos más tarde se ejecuta el comando show cdp neighbor en el Router1?</vt:lpstr>
      <vt:lpstr>Descubrimiento de Dispositivos con LLDP: Vista General de LLDP</vt:lpstr>
      <vt:lpstr>Historia de LLDP</vt:lpstr>
      <vt:lpstr>Descubriendo Dispositivos con LLDP: Configurar y Verificar LLDP</vt:lpstr>
      <vt:lpstr>LLDP Ejemplo: Tenemos LLDP habilitado por defecto?</vt:lpstr>
      <vt:lpstr>LLDP Ejemplo: Información del enlace</vt:lpstr>
      <vt:lpstr>LLDP Ejemplo: Información más detallada</vt:lpstr>
      <vt:lpstr>LLDP Ejemplo: Información a nivel interface?</vt:lpstr>
      <vt:lpstr>LLDP Ejemplo: Vamos a inhabilitar TRANSMISIÓN en Switch3 interface fa0/3</vt:lpstr>
      <vt:lpstr>LLDP Ejemplo: Vamos a inhabilitar RECEPCIÓN en Switch3 interface fa0/4</vt:lpstr>
      <vt:lpstr>LLDP Demo</vt:lpstr>
      <vt:lpstr>RSE Bridging 2.3:  Gestión de Dispositivos</vt:lpstr>
      <vt:lpstr>NTP: Configuración de la Hora del Sistema</vt:lpstr>
      <vt:lpstr>NTP: Operación de NTP</vt:lpstr>
      <vt:lpstr>NTP: Configurar y Verificar NTP</vt:lpstr>
      <vt:lpstr>NTP: Configurar y Verificar NTP</vt:lpstr>
      <vt:lpstr>Demo NTP</vt:lpstr>
      <vt:lpstr>Otras Sesiones Técnicas para esta GIPD Week</vt:lpstr>
      <vt:lpstr>Presentación de PowerPoint</vt:lpstr>
    </vt:vector>
  </TitlesOfParts>
  <Company>Cisco Systems,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Morozov -X (emorozov - INLEA CORPORATION at Cisco)</dc:creator>
  <cp:lastModifiedBy>Ingeniero Omar Vicente Lozano</cp:lastModifiedBy>
  <cp:revision>84</cp:revision>
  <cp:lastPrinted>2016-05-31T22:17:50Z</cp:lastPrinted>
  <dcterms:created xsi:type="dcterms:W3CDTF">2016-05-31T16:37:44Z</dcterms:created>
  <dcterms:modified xsi:type="dcterms:W3CDTF">2017-05-04T14:45:05Z</dcterms:modified>
</cp:coreProperties>
</file>