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handoutMasterIdLst>
    <p:handoutMasterId r:id="rId16"/>
  </p:handoutMasterIdLst>
  <p:sldIdLst>
    <p:sldId id="256" r:id="rId2"/>
    <p:sldId id="264" r:id="rId3"/>
    <p:sldId id="265" r:id="rId4"/>
    <p:sldId id="274" r:id="rId5"/>
    <p:sldId id="267" r:id="rId6"/>
    <p:sldId id="269" r:id="rId7"/>
    <p:sldId id="272" r:id="rId8"/>
    <p:sldId id="271" r:id="rId9"/>
    <p:sldId id="273" r:id="rId10"/>
    <p:sldId id="275" r:id="rId11"/>
    <p:sldId id="276" r:id="rId12"/>
    <p:sldId id="277" r:id="rId13"/>
    <p:sldId id="278" r:id="rId14"/>
    <p:sldId id="279" r:id="rId15"/>
  </p:sldIdLst>
  <p:sldSz cx="12188825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4">
          <p15:clr>
            <a:srgbClr val="A4A3A4"/>
          </p15:clr>
        </p15:guide>
        <p15:guide id="2" pos="280">
          <p15:clr>
            <a:srgbClr val="A4A3A4"/>
          </p15:clr>
        </p15:guide>
        <p15:guide id="3" pos="7404">
          <p15:clr>
            <a:srgbClr val="A4A3A4"/>
          </p15:clr>
        </p15:guide>
        <p15:guide id="4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2483C3"/>
    <a:srgbClr val="60CBED"/>
    <a:srgbClr val="214A9C"/>
    <a:srgbClr val="652E93"/>
    <a:srgbClr val="6B6B6B"/>
    <a:srgbClr val="264DAE"/>
    <a:srgbClr val="4ADAD7"/>
    <a:srgbClr val="8A8A8A"/>
    <a:srgbClr val="9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775" autoAdjust="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>
        <p:guide orient="horz" pos="2234"/>
        <p:guide pos="280"/>
        <p:guide pos="7404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54"/>
    </p:cViewPr>
  </p:sorterViewPr>
  <p:notesViewPr>
    <p:cSldViewPr snapToGrid="0" showGuides="1">
      <p:cViewPr varScale="1">
        <p:scale>
          <a:sx n="58" d="100"/>
          <a:sy n="58" d="100"/>
        </p:scale>
        <p:origin x="-2698" y="-77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35D66-3B7E-4B52-998E-1824D51866ED}" type="datetimeFigureOut">
              <a:rPr lang="en-US" smtClean="0">
                <a:latin typeface="Arial" panose="020B0604020202020204" pitchFamily="34" charset="0"/>
              </a:rPr>
              <a:t>5/4/2017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AF609-2A93-4C1D-9C09-D9A052051311}" type="slidenum">
              <a:rPr lang="en-US" smtClean="0">
                <a:latin typeface="Arial" panose="020B0604020202020204" pitchFamily="34" charset="0"/>
              </a:rPr>
              <a:t>‹Nº›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400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71000">
                <a:srgbClr val="2483C3"/>
              </a:gs>
              <a:gs pos="0">
                <a:srgbClr val="652E93"/>
              </a:gs>
              <a:gs pos="35000">
                <a:srgbClr val="214A9C"/>
              </a:gs>
              <a:gs pos="100000">
                <a:srgbClr val="60CBED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320039" y="1458427"/>
            <a:ext cx="1025519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" y="5824255"/>
            <a:ext cx="487553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2359" y="365760"/>
            <a:ext cx="3968646" cy="659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0040" y="5429595"/>
            <a:ext cx="4886960" cy="384721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561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9535" y="1339745"/>
            <a:ext cx="5470158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Arial" panose="020B0604020202020204" pitchFamily="34" charset="0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435153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435153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435153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306190" y="432215"/>
            <a:ext cx="1144883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6643910" y="1416141"/>
            <a:ext cx="5011655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959819" y="1747683"/>
            <a:ext cx="4314844" cy="1900292"/>
          </a:xfrm>
        </p:spPr>
        <p:txBody>
          <a:bodyPr/>
          <a:lstStyle>
            <a:lvl1pPr marL="114300" indent="-114300">
              <a:buFontTx/>
              <a:buNone/>
              <a:defRPr sz="20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7078322" y="4876801"/>
            <a:ext cx="4058272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>
                <a:latin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6651789" y="1335314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5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190" y="301752"/>
            <a:ext cx="5497160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92530" y="1600200"/>
            <a:ext cx="5521538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3511" y="1600200"/>
            <a:ext cx="5338705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423509" y="301752"/>
            <a:ext cx="5267039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980558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56362" y="1600201"/>
            <a:ext cx="3495823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388823" y="1600200"/>
            <a:ext cx="3457733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398863" y="1600201"/>
            <a:ext cx="3510635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323012" y="421732"/>
            <a:ext cx="3559137" cy="830997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4339222" y="421732"/>
            <a:ext cx="3559137" cy="830997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8362224" y="421732"/>
            <a:ext cx="3559137" cy="830997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109352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8108666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329210" y="439710"/>
            <a:ext cx="11420017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479561" y="1476375"/>
            <a:ext cx="11249684" cy="4305300"/>
          </a:xfrm>
        </p:spPr>
        <p:txBody>
          <a:bodyPr anchor="ctr" anchorCtr="1"/>
          <a:lstStyle>
            <a:lvl1pPr>
              <a:buNone/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535" y="6062115"/>
            <a:ext cx="9945743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Arial" panose="020B0604020202020204" pitchFamily="34" charset="0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829" y="5430244"/>
            <a:ext cx="11408626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9098" y="1600200"/>
            <a:ext cx="5338705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496644" y="1481559"/>
            <a:ext cx="4570809" cy="3922314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829" y="5430244"/>
            <a:ext cx="11408626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1822" y="5852161"/>
            <a:ext cx="10813351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2532" y="649224"/>
            <a:ext cx="10813350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909" y="484633"/>
            <a:ext cx="11416999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3505" y="5358903"/>
            <a:ext cx="11429936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Arial" panose="020B0604020202020204" pitchFamily="34" charset="0"/>
              </a:rPr>
              <a:t>© 2015 Cisco and/or its affiliates. All rights reserved.</a:t>
            </a:r>
            <a:endParaRPr lang="en-US" sz="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Arial" panose="020B0604020202020204" pitchFamily="34" charset="0"/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06190" y="1918741"/>
            <a:ext cx="5488498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1650" y="777667"/>
            <a:ext cx="5192439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980558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5" y="4464067"/>
            <a:ext cx="1081148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248229"/>
            <a:ext cx="10813350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5094" y="4862154"/>
            <a:ext cx="1081148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15092" y="5231003"/>
            <a:ext cx="1081148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115" y="384754"/>
            <a:ext cx="3778122" cy="628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96" y="4279393"/>
            <a:ext cx="6244863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186" y="3282696"/>
            <a:ext cx="6281773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482840" y="1620215"/>
            <a:ext cx="3470174" cy="348422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521843" y="671342"/>
            <a:ext cx="7130463" cy="44996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2521842" y="5164752"/>
            <a:ext cx="7128213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2532991" y="671342"/>
            <a:ext cx="7103800" cy="4499658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777" y="5243838"/>
            <a:ext cx="6763665" cy="838200"/>
          </a:xfrm>
        </p:spPr>
        <p:txBody>
          <a:bodyPr anchor="ctr"/>
          <a:lstStyle>
            <a:lvl1pPr>
              <a:defRPr sz="2600"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Arial" panose="020B0604020202020204" pitchFamily="34" charset="0"/>
              </a:rPr>
              <a:t>© 2015 Cisco and/or its affiliates. All rights reserved.</a:t>
            </a:r>
            <a:endParaRPr lang="en-US" sz="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Arial" panose="020B0604020202020204" pitchFamily="34" charset="0"/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450987" y="310895"/>
            <a:ext cx="4363599" cy="281426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50987" y="310895"/>
            <a:ext cx="4363599" cy="2814269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06191" y="3429000"/>
            <a:ext cx="9343297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Arial" panose="020B0604020202020204" pitchFamily="34" charset="0"/>
              </a:rPr>
              <a:t>© 2015 Cisco and/or its affiliates. All rights reserved.</a:t>
            </a:r>
            <a:endParaRPr lang="en-US" sz="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Arial" panose="020B0604020202020204" pitchFamily="34" charset="0"/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562846" y="859536"/>
            <a:ext cx="4931216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6562846" y="859536"/>
            <a:ext cx="4931216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6191" y="728973"/>
            <a:ext cx="5798380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Arial" panose="020B0604020202020204" pitchFamily="34" charset="0"/>
              </a:rPr>
              <a:t>© 2015 Cisco and/or its affiliates. All rights reserved.</a:t>
            </a:r>
            <a:endParaRPr lang="en-US" sz="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Arial" panose="020B0604020202020204" pitchFamily="34" charset="0"/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4890343" y="311149"/>
            <a:ext cx="4356380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0712" y="311149"/>
            <a:ext cx="4356013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6501" y="311149"/>
            <a:ext cx="4343685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654" y="311149"/>
            <a:ext cx="4362532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9346883" y="311150"/>
            <a:ext cx="2408138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46883" y="311150"/>
            <a:ext cx="2408137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46501" y="3028951"/>
            <a:ext cx="333508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654" y="3028951"/>
            <a:ext cx="3353932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880957" y="3028951"/>
            <a:ext cx="5365768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6769" y="3028951"/>
            <a:ext cx="536995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9346883" y="1683658"/>
            <a:ext cx="2408138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46883" y="1676400"/>
            <a:ext cx="2408137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346883" y="5182961"/>
            <a:ext cx="2408138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46883" y="5182961"/>
            <a:ext cx="2408137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19" name="Rectangle 5"/>
          <p:cNvSpPr>
            <a:spLocks noChangeArrowheads="1"/>
          </p:cNvSpPr>
          <p:nvPr userDrawn="1"/>
        </p:nvSpPr>
        <p:spPr bwMode="ltGray">
          <a:xfrm>
            <a:off x="10347517" y="6584514"/>
            <a:ext cx="108370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</a:rPr>
              <a:t>Cisco Confidential</a:t>
            </a: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Arial" panose="020B0604020202020204" pitchFamily="34" charset="0"/>
              </a:rPr>
              <a:t>© 2015 Cisco and/or its affiliates. All rights reserved.</a:t>
            </a:r>
            <a:endParaRPr lang="en-US" sz="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Arial" panose="020B0604020202020204" pitchFamily="34" charset="0"/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0986" y="310896"/>
            <a:ext cx="11299041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44385" y="339924"/>
            <a:ext cx="11296883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10640200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Arial" panose="020B0604020202020204" pitchFamily="34" charset="0"/>
              </a:rPr>
              <a:t>© 2015 Cisco and/or its affiliates. All rights reserved.</a:t>
            </a:r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 panose="020B0604020202020204" pitchFamily="34" charset="0"/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384" y="6380781"/>
            <a:ext cx="11300057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1889" y="-91440"/>
            <a:ext cx="12432602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Arial" panose="020B0604020202020204" pitchFamily="34" charset="0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3522570" y="777240"/>
            <a:ext cx="7861792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34751" y="5803472"/>
            <a:ext cx="4033077" cy="67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15" y="-1587"/>
            <a:ext cx="12188825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1248229"/>
            <a:ext cx="10813350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313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10640200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Arial" panose="020B0604020202020204" pitchFamily="34" charset="0"/>
              </a:rPr>
              <a:t>© 2015 Cisco and/or its affiliates. All rights reserved.</a:t>
            </a:r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 panose="020B0604020202020204" pitchFamily="34" charset="0"/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15" y="-1587"/>
            <a:ext cx="12188825" cy="6858000"/>
          </a:xfrm>
          <a:prstGeom prst="rect">
            <a:avLst/>
          </a:prstGeom>
        </p:spPr>
      </p:pic>
      <p:sp>
        <p:nvSpPr>
          <p:cNvPr id="18" name="Rectangle 17"/>
          <p:cNvSpPr>
            <a:spLocks noChangeArrowheads="1"/>
          </p:cNvSpPr>
          <p:nvPr userDrawn="1"/>
        </p:nvSpPr>
        <p:spPr bwMode="black">
          <a:xfrm>
            <a:off x="5884495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19" name="Freeform 18"/>
          <p:cNvSpPr>
            <a:spLocks/>
          </p:cNvSpPr>
          <p:nvPr userDrawn="1"/>
        </p:nvSpPr>
        <p:spPr bwMode="black">
          <a:xfrm>
            <a:off x="6125923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4" name="Freeform 33"/>
          <p:cNvSpPr>
            <a:spLocks/>
          </p:cNvSpPr>
          <p:nvPr userDrawn="1"/>
        </p:nvSpPr>
        <p:spPr bwMode="black">
          <a:xfrm>
            <a:off x="5711014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5" name="Freeform 34"/>
          <p:cNvSpPr>
            <a:spLocks noEditPoints="1"/>
          </p:cNvSpPr>
          <p:nvPr userDrawn="1"/>
        </p:nvSpPr>
        <p:spPr bwMode="black">
          <a:xfrm>
            <a:off x="6289284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6" name="Freeform 35"/>
          <p:cNvSpPr>
            <a:spLocks/>
          </p:cNvSpPr>
          <p:nvPr userDrawn="1"/>
        </p:nvSpPr>
        <p:spPr bwMode="black">
          <a:xfrm>
            <a:off x="5979427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7" name="Freeform 36"/>
          <p:cNvSpPr>
            <a:spLocks/>
          </p:cNvSpPr>
          <p:nvPr userDrawn="1"/>
        </p:nvSpPr>
        <p:spPr bwMode="black">
          <a:xfrm>
            <a:off x="5628610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8" name="Freeform 37"/>
          <p:cNvSpPr>
            <a:spLocks/>
          </p:cNvSpPr>
          <p:nvPr userDrawn="1"/>
        </p:nvSpPr>
        <p:spPr bwMode="black">
          <a:xfrm>
            <a:off x="5737999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9" name="Freeform 38"/>
          <p:cNvSpPr>
            <a:spLocks/>
          </p:cNvSpPr>
          <p:nvPr userDrawn="1"/>
        </p:nvSpPr>
        <p:spPr bwMode="black">
          <a:xfrm>
            <a:off x="5845462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0" name="Freeform 39"/>
          <p:cNvSpPr>
            <a:spLocks/>
          </p:cNvSpPr>
          <p:nvPr userDrawn="1"/>
        </p:nvSpPr>
        <p:spPr bwMode="black">
          <a:xfrm>
            <a:off x="5954851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black">
          <a:xfrm>
            <a:off x="6061831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black">
          <a:xfrm>
            <a:off x="6171221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black">
          <a:xfrm>
            <a:off x="6280611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black">
          <a:xfrm>
            <a:off x="6388072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5" name="Freeform 44"/>
          <p:cNvSpPr>
            <a:spLocks/>
          </p:cNvSpPr>
          <p:nvPr userDrawn="1"/>
        </p:nvSpPr>
        <p:spPr bwMode="black">
          <a:xfrm>
            <a:off x="6497462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15" y="-1587"/>
            <a:ext cx="12188825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859364" y="3060489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Arial" panose="020B0604020202020204" pitchFamily="34" charset="0"/>
              </a:rPr>
              <a:t>Thank you.</a:t>
            </a:r>
            <a:endParaRPr lang="en-US" sz="3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43867" y="3078071"/>
            <a:ext cx="4747501" cy="7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4" name="Rectangle 33"/>
          <p:cNvSpPr>
            <a:spLocks noChangeArrowheads="1"/>
          </p:cNvSpPr>
          <p:nvPr userDrawn="1"/>
        </p:nvSpPr>
        <p:spPr bwMode="black">
          <a:xfrm>
            <a:off x="5884495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5" name="Freeform 34"/>
          <p:cNvSpPr>
            <a:spLocks/>
          </p:cNvSpPr>
          <p:nvPr userDrawn="1"/>
        </p:nvSpPr>
        <p:spPr bwMode="black">
          <a:xfrm>
            <a:off x="6125923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6" name="Freeform 35"/>
          <p:cNvSpPr>
            <a:spLocks/>
          </p:cNvSpPr>
          <p:nvPr userDrawn="1"/>
        </p:nvSpPr>
        <p:spPr bwMode="black">
          <a:xfrm>
            <a:off x="5711014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7" name="Freeform 36"/>
          <p:cNvSpPr>
            <a:spLocks noEditPoints="1"/>
          </p:cNvSpPr>
          <p:nvPr userDrawn="1"/>
        </p:nvSpPr>
        <p:spPr bwMode="black">
          <a:xfrm>
            <a:off x="6289284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8" name="Freeform 37"/>
          <p:cNvSpPr>
            <a:spLocks/>
          </p:cNvSpPr>
          <p:nvPr userDrawn="1"/>
        </p:nvSpPr>
        <p:spPr bwMode="black">
          <a:xfrm>
            <a:off x="5979427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39" name="Freeform 38"/>
          <p:cNvSpPr>
            <a:spLocks/>
          </p:cNvSpPr>
          <p:nvPr userDrawn="1"/>
        </p:nvSpPr>
        <p:spPr bwMode="black">
          <a:xfrm>
            <a:off x="5628610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0" name="Freeform 39"/>
          <p:cNvSpPr>
            <a:spLocks/>
          </p:cNvSpPr>
          <p:nvPr userDrawn="1"/>
        </p:nvSpPr>
        <p:spPr bwMode="black">
          <a:xfrm>
            <a:off x="5737999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black">
          <a:xfrm>
            <a:off x="5845462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black">
          <a:xfrm>
            <a:off x="5954851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black">
          <a:xfrm>
            <a:off x="6061831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black">
          <a:xfrm>
            <a:off x="6171221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5" name="Freeform 44"/>
          <p:cNvSpPr>
            <a:spLocks/>
          </p:cNvSpPr>
          <p:nvPr userDrawn="1"/>
        </p:nvSpPr>
        <p:spPr bwMode="black">
          <a:xfrm>
            <a:off x="6280611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6" name="Freeform 45"/>
          <p:cNvSpPr>
            <a:spLocks/>
          </p:cNvSpPr>
          <p:nvPr userDrawn="1"/>
        </p:nvSpPr>
        <p:spPr bwMode="black">
          <a:xfrm>
            <a:off x="6388072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  <p:sp>
        <p:nvSpPr>
          <p:cNvPr id="47" name="Freeform 46"/>
          <p:cNvSpPr>
            <a:spLocks/>
          </p:cNvSpPr>
          <p:nvPr userDrawn="1"/>
        </p:nvSpPr>
        <p:spPr bwMode="black">
          <a:xfrm>
            <a:off x="6497462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859364" y="3060489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Arial" panose="020B0604020202020204" pitchFamily="34" charset="0"/>
              </a:rPr>
              <a:t>Thank you.</a:t>
            </a:r>
            <a:endParaRPr lang="en-US" sz="36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43867" y="3078071"/>
            <a:ext cx="4747501" cy="7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449942"/>
            <a:ext cx="11395434" cy="35124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10349021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© 2015 Cisco and/or its affiliates. All rights reserved.</a:t>
            </a:r>
            <a:endParaRPr lang="en-US" sz="600" kern="1200" dirty="0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 panose="020B0604020202020204" pitchFamily="34" charset="0"/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513" y="4114799"/>
            <a:ext cx="11315700" cy="2435087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263" userDrawn="1">
          <p15:clr>
            <a:srgbClr val="FBAE40"/>
          </p15:clr>
        </p15:guide>
        <p15:guide id="3" pos="7391" userDrawn="1">
          <p15:clr>
            <a:srgbClr val="FBAE40"/>
          </p15:clr>
        </p15:guide>
        <p15:guide id="4" orient="horz" pos="412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449942"/>
            <a:ext cx="11395434" cy="35124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10349021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© 2015 Cisco and/or its affiliates. All rights reserved.</a:t>
            </a:r>
            <a:endParaRPr lang="en-US" sz="600" kern="1200" dirty="0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 panose="020B0604020202020204" pitchFamily="34" charset="0"/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6612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263">
          <p15:clr>
            <a:srgbClr val="FBAE40"/>
          </p15:clr>
        </p15:guide>
        <p15:guide id="3" pos="7391">
          <p15:clr>
            <a:srgbClr val="FBAE40"/>
          </p15:clr>
        </p15:guide>
        <p15:guide id="4" orient="horz" pos="412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449942"/>
            <a:ext cx="11395434" cy="35124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10349021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© 2015 Cisco and/or its affiliates. All rights reserved.</a:t>
            </a:r>
            <a:endParaRPr lang="en-US" sz="600" kern="1200" dirty="0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 panose="020B0604020202020204" pitchFamily="34" charset="0"/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444385" y="4084320"/>
            <a:ext cx="11297829" cy="2459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99704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88825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14" y="399142"/>
            <a:ext cx="11395434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12188825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10349021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© 2015 Cisco and/or its affiliates. All rights reserved.</a:t>
            </a:r>
            <a:endParaRPr lang="en-US" sz="600" kern="1200" dirty="0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384" y="6380781"/>
            <a:ext cx="11300057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 panose="020B0604020202020204" pitchFamily="34" charset="0"/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4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190" y="432215"/>
            <a:ext cx="11448832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721" y="1344168"/>
            <a:ext cx="11433118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>
                <a:latin typeface="Arial" panose="020B0604020202020204" pitchFamily="34" charset="0"/>
              </a:defRPr>
            </a:lvl1pPr>
            <a:lvl2pPr>
              <a:defRPr lang="en-US" dirty="0" smtClean="0">
                <a:latin typeface="Arial" panose="020B0604020202020204" pitchFamily="34" charset="0"/>
              </a:defRPr>
            </a:lvl2pPr>
            <a:lvl3pPr>
              <a:defRPr lang="en-US" dirty="0" smtClean="0">
                <a:latin typeface="Arial" panose="020B0604020202020204" pitchFamily="34" charset="0"/>
              </a:defRPr>
            </a:lvl3pPr>
            <a:lvl4pPr>
              <a:defRPr lang="en-US" dirty="0" smtClean="0">
                <a:latin typeface="Arial" panose="020B0604020202020204" pitchFamily="34" charset="0"/>
              </a:defRPr>
            </a:lvl4pPr>
            <a:lvl5pPr>
              <a:defRPr lang="en-US" dirty="0"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48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74075" y="1339745"/>
            <a:ext cx="549513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06190" y="432215"/>
            <a:ext cx="11448832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06190" y="1339745"/>
            <a:ext cx="549513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384" y="6380781"/>
            <a:ext cx="11300057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190" y="432215"/>
            <a:ext cx="11448832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190" y="1339746"/>
            <a:ext cx="11433118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35077" y="6586247"/>
            <a:ext cx="4559499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Arial" panose="020B0604020202020204" pitchFamily="34" charset="0"/>
              </a:rPr>
              <a:t>© 2016 Cisco and/or its affiliates. All rights reserved.</a:t>
            </a:r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603694" y="6580409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 panose="020B0604020202020204" pitchFamily="34" charset="0"/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600" dirty="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29" r:id="rId2"/>
    <p:sldLayoutId id="2147483937" r:id="rId3"/>
    <p:sldLayoutId id="2147483900" r:id="rId4"/>
    <p:sldLayoutId id="2147483955" r:id="rId5"/>
    <p:sldLayoutId id="2147483939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Arial" panose="020B0604020202020204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Introducción a </a:t>
            </a:r>
            <a:r>
              <a:rPr lang="es-ES" dirty="0" err="1" smtClean="0"/>
              <a:t>eBGP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30 Abril del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20040" y="4675222"/>
            <a:ext cx="6101308" cy="856645"/>
          </a:xfrm>
        </p:spPr>
        <p:txBody>
          <a:bodyPr/>
          <a:lstStyle/>
          <a:p>
            <a:r>
              <a:rPr lang="en-US" dirty="0" smtClean="0"/>
              <a:t>José Bernardo Lozano</a:t>
            </a:r>
          </a:p>
          <a:p>
            <a:r>
              <a:rPr lang="en-US" dirty="0" smtClean="0"/>
              <a:t>Technical Manager, Cisco Networking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481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Configuración Completa de </a:t>
            </a:r>
            <a:r>
              <a:rPr lang="es-ES" dirty="0" err="1" smtClean="0"/>
              <a:t>eBGP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721" y="1344168"/>
            <a:ext cx="8360308" cy="4965192"/>
          </a:xfrm>
        </p:spPr>
        <p:txBody>
          <a:bodyPr/>
          <a:lstStyle/>
          <a:p>
            <a:r>
              <a:rPr lang="es-ES" dirty="0" smtClean="0"/>
              <a:t>Configuración Completa de R1 y R4</a:t>
            </a:r>
          </a:p>
          <a:p>
            <a:endParaRPr lang="es-ES" dirty="0" smtClean="0"/>
          </a:p>
          <a:p>
            <a:pPr lvl="1"/>
            <a:endParaRPr lang="es-ES" sz="1200" dirty="0" smtClean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25997" y="1980104"/>
            <a:ext cx="36200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R1(</a:t>
            </a:r>
            <a:r>
              <a:rPr lang="es-ES" sz="1600" dirty="0" err="1" smtClean="0"/>
              <a:t>config</a:t>
            </a:r>
            <a:r>
              <a:rPr lang="es-ES" sz="1600" dirty="0" smtClean="0"/>
              <a:t>)# </a:t>
            </a:r>
            <a:r>
              <a:rPr lang="es-ES" sz="1600" dirty="0" err="1" smtClean="0"/>
              <a:t>router</a:t>
            </a:r>
            <a:r>
              <a:rPr lang="es-ES" sz="1600" dirty="0" smtClean="0"/>
              <a:t> </a:t>
            </a:r>
            <a:r>
              <a:rPr lang="es-ES" sz="1600" dirty="0" err="1" smtClean="0"/>
              <a:t>bgp</a:t>
            </a:r>
            <a:r>
              <a:rPr lang="es-ES" sz="1600" dirty="0" smtClean="0"/>
              <a:t> 65501</a:t>
            </a:r>
          </a:p>
          <a:p>
            <a:r>
              <a:rPr lang="es-ES" sz="1600" dirty="0" err="1" smtClean="0"/>
              <a:t>neighbor</a:t>
            </a:r>
            <a:r>
              <a:rPr lang="es-ES" sz="1600" dirty="0" smtClean="0"/>
              <a:t> 10.1.4.4 </a:t>
            </a:r>
            <a:r>
              <a:rPr lang="es-ES" sz="1600" dirty="0" err="1" smtClean="0"/>
              <a:t>remote</a:t>
            </a:r>
            <a:r>
              <a:rPr lang="es-ES" sz="1600" dirty="0" smtClean="0"/>
              <a:t>-as 65502</a:t>
            </a:r>
          </a:p>
          <a:p>
            <a:r>
              <a:rPr lang="es-ES" sz="1600" dirty="0" err="1" smtClean="0"/>
              <a:t>network</a:t>
            </a:r>
            <a:r>
              <a:rPr lang="es-ES" sz="1600" dirty="0" smtClean="0"/>
              <a:t> 10.1.1.0 </a:t>
            </a:r>
            <a:r>
              <a:rPr lang="es-ES" sz="1600" dirty="0" err="1" smtClean="0"/>
              <a:t>mask</a:t>
            </a:r>
            <a:r>
              <a:rPr lang="es-ES" sz="1600" dirty="0" smtClean="0"/>
              <a:t> 255.255.255.0 </a:t>
            </a:r>
          </a:p>
          <a:p>
            <a:r>
              <a:rPr lang="es-ES" sz="1600" dirty="0" err="1" smtClean="0"/>
              <a:t>network</a:t>
            </a:r>
            <a:r>
              <a:rPr lang="es-ES" sz="1600" dirty="0" smtClean="0"/>
              <a:t> 10.1.2.0 </a:t>
            </a:r>
            <a:r>
              <a:rPr lang="es-ES" sz="1600" dirty="0" err="1" smtClean="0"/>
              <a:t>mask</a:t>
            </a:r>
            <a:r>
              <a:rPr lang="es-ES" sz="1600" dirty="0" smtClean="0"/>
              <a:t> 255.255.255.0</a:t>
            </a:r>
          </a:p>
          <a:p>
            <a:r>
              <a:rPr lang="es-ES" sz="1600" dirty="0" smtClean="0"/>
              <a:t>!</a:t>
            </a:r>
          </a:p>
          <a:p>
            <a:r>
              <a:rPr lang="es-ES" sz="1600" dirty="0" err="1" smtClean="0"/>
              <a:t>router</a:t>
            </a:r>
            <a:r>
              <a:rPr lang="es-ES" sz="1600" dirty="0" smtClean="0"/>
              <a:t> </a:t>
            </a:r>
            <a:r>
              <a:rPr lang="es-ES" sz="1600" dirty="0" err="1" smtClean="0"/>
              <a:t>eigrp</a:t>
            </a:r>
            <a:r>
              <a:rPr lang="es-ES" sz="1600" dirty="0" smtClean="0"/>
              <a:t> 1</a:t>
            </a:r>
          </a:p>
          <a:p>
            <a:r>
              <a:rPr lang="es-ES" sz="1600" dirty="0" smtClean="0"/>
              <a:t> </a:t>
            </a:r>
            <a:r>
              <a:rPr lang="es-ES" sz="1600" dirty="0" err="1" smtClean="0"/>
              <a:t>network</a:t>
            </a:r>
            <a:r>
              <a:rPr lang="es-ES" sz="1600" dirty="0" smtClean="0"/>
              <a:t> 10.0.0.0</a:t>
            </a:r>
          </a:p>
          <a:p>
            <a:r>
              <a:rPr lang="es-ES" sz="1600" dirty="0" smtClean="0"/>
              <a:t> </a:t>
            </a:r>
            <a:r>
              <a:rPr lang="es-ES" sz="1600" dirty="0" err="1" smtClean="0"/>
              <a:t>network</a:t>
            </a:r>
            <a:r>
              <a:rPr lang="es-ES" sz="1600" dirty="0" smtClean="0"/>
              <a:t> 172.16.0.0</a:t>
            </a:r>
          </a:p>
          <a:p>
            <a:r>
              <a:rPr lang="es-ES" sz="1600" dirty="0" smtClean="0"/>
              <a:t> </a:t>
            </a:r>
            <a:r>
              <a:rPr lang="es-ES" sz="1600" dirty="0" err="1" smtClean="0"/>
              <a:t>passive</a:t>
            </a:r>
            <a:r>
              <a:rPr lang="es-ES" sz="1600" dirty="0" smtClean="0"/>
              <a:t>-interface Serial1/0</a:t>
            </a:r>
          </a:p>
          <a:p>
            <a:endParaRPr lang="es-ES" sz="1600" dirty="0" smtClean="0"/>
          </a:p>
          <a:p>
            <a:endParaRPr lang="es-E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484875" y="2047758"/>
            <a:ext cx="3620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R4(</a:t>
            </a:r>
            <a:r>
              <a:rPr lang="es-ES" sz="1600" dirty="0" err="1" smtClean="0"/>
              <a:t>config</a:t>
            </a:r>
            <a:r>
              <a:rPr lang="es-ES" sz="1600" dirty="0" smtClean="0"/>
              <a:t>)# </a:t>
            </a:r>
            <a:r>
              <a:rPr lang="es-ES" sz="1600" dirty="0" err="1" smtClean="0"/>
              <a:t>router</a:t>
            </a:r>
            <a:r>
              <a:rPr lang="es-ES" sz="1600" dirty="0" smtClean="0"/>
              <a:t> </a:t>
            </a:r>
            <a:r>
              <a:rPr lang="es-ES" sz="1600" dirty="0" err="1" smtClean="0"/>
              <a:t>bgp</a:t>
            </a:r>
            <a:r>
              <a:rPr lang="es-ES" sz="1600" dirty="0" smtClean="0"/>
              <a:t> 65502</a:t>
            </a:r>
          </a:p>
          <a:p>
            <a:r>
              <a:rPr lang="es-ES" sz="1600" dirty="0" err="1" smtClean="0"/>
              <a:t>neighbor</a:t>
            </a:r>
            <a:r>
              <a:rPr lang="es-ES" sz="1600" dirty="0" smtClean="0"/>
              <a:t> 10.1.4.1 </a:t>
            </a:r>
            <a:r>
              <a:rPr lang="es-ES" sz="1600" dirty="0" err="1" smtClean="0"/>
              <a:t>remote</a:t>
            </a:r>
            <a:r>
              <a:rPr lang="es-ES" sz="1600" dirty="0" smtClean="0"/>
              <a:t>-as 65501</a:t>
            </a:r>
          </a:p>
          <a:p>
            <a:r>
              <a:rPr lang="es-ES" sz="1600" dirty="0" err="1" smtClean="0"/>
              <a:t>network</a:t>
            </a:r>
            <a:r>
              <a:rPr lang="es-ES" sz="1600" dirty="0" smtClean="0"/>
              <a:t> 10.2.1.0 </a:t>
            </a:r>
            <a:r>
              <a:rPr lang="es-ES" sz="1600" dirty="0" err="1" smtClean="0"/>
              <a:t>mask</a:t>
            </a:r>
            <a:r>
              <a:rPr lang="es-ES" sz="1600" dirty="0" smtClean="0"/>
              <a:t> 255.255.255.0</a:t>
            </a:r>
          </a:p>
          <a:p>
            <a:endParaRPr lang="es-ES" sz="1600" dirty="0" smtClean="0"/>
          </a:p>
          <a:p>
            <a:endParaRPr lang="es-E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7364" y="3124514"/>
            <a:ext cx="7078069" cy="27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840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94073"/>
            <a:ext cx="11448832" cy="838200"/>
          </a:xfrm>
        </p:spPr>
        <p:txBody>
          <a:bodyPr/>
          <a:lstStyle/>
          <a:p>
            <a:r>
              <a:rPr lang="es-ES" dirty="0" smtClean="0"/>
              <a:t>Verificación de </a:t>
            </a:r>
            <a:r>
              <a:rPr lang="es-ES" dirty="0" err="1" smtClean="0"/>
              <a:t>eBGP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721" y="1344168"/>
            <a:ext cx="8360308" cy="4965192"/>
          </a:xfrm>
        </p:spPr>
        <p:txBody>
          <a:bodyPr/>
          <a:lstStyle/>
          <a:p>
            <a:endParaRPr lang="es-ES" dirty="0" smtClean="0"/>
          </a:p>
          <a:p>
            <a:pPr lvl="1"/>
            <a:endParaRPr lang="es-ES" sz="1200" dirty="0" smtClean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3284" y="3072348"/>
            <a:ext cx="94152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R1# show </a:t>
            </a:r>
            <a:r>
              <a:rPr lang="es-ES" sz="1600" b="1" dirty="0" err="1" smtClean="0"/>
              <a:t>ip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bgp</a:t>
            </a:r>
            <a:endParaRPr lang="es-ES" sz="1600" b="1" dirty="0" smtClean="0"/>
          </a:p>
          <a:p>
            <a:r>
              <a:rPr lang="es-ES" sz="1600" dirty="0" smtClean="0"/>
              <a:t>BGP </a:t>
            </a:r>
            <a:r>
              <a:rPr lang="es-ES" sz="1600" dirty="0" err="1" smtClean="0"/>
              <a:t>table</a:t>
            </a:r>
            <a:r>
              <a:rPr lang="es-ES" sz="1600" dirty="0" smtClean="0"/>
              <a:t> </a:t>
            </a:r>
            <a:r>
              <a:rPr lang="es-ES" sz="1600" dirty="0" err="1" smtClean="0"/>
              <a:t>version</a:t>
            </a:r>
            <a:r>
              <a:rPr lang="es-ES" sz="1600" dirty="0" smtClean="0"/>
              <a:t> </a:t>
            </a:r>
            <a:r>
              <a:rPr lang="es-ES" sz="1600" dirty="0" err="1" smtClean="0"/>
              <a:t>is</a:t>
            </a:r>
            <a:r>
              <a:rPr lang="es-ES" sz="1600" dirty="0" smtClean="0"/>
              <a:t> 8, local </a:t>
            </a:r>
            <a:r>
              <a:rPr lang="es-ES" sz="1600" dirty="0" err="1" smtClean="0"/>
              <a:t>router</a:t>
            </a:r>
            <a:r>
              <a:rPr lang="es-ES" sz="1600" dirty="0" smtClean="0"/>
              <a:t> ID </a:t>
            </a:r>
            <a:r>
              <a:rPr lang="es-ES" sz="1600" dirty="0" err="1" smtClean="0"/>
              <a:t>is</a:t>
            </a:r>
            <a:r>
              <a:rPr lang="es-ES" sz="1600" dirty="0" smtClean="0"/>
              <a:t> 10.1.1.1</a:t>
            </a:r>
          </a:p>
          <a:p>
            <a:r>
              <a:rPr lang="es-ES" sz="1600" dirty="0" smtClean="0"/>
              <a:t>Status </a:t>
            </a:r>
            <a:r>
              <a:rPr lang="es-ES" sz="1600" dirty="0" err="1" smtClean="0"/>
              <a:t>codes</a:t>
            </a:r>
            <a:r>
              <a:rPr lang="es-ES" sz="1600" dirty="0" smtClean="0"/>
              <a:t>: s </a:t>
            </a:r>
            <a:r>
              <a:rPr lang="es-ES" sz="1600" dirty="0" err="1" smtClean="0"/>
              <a:t>suppressed</a:t>
            </a:r>
            <a:r>
              <a:rPr lang="es-ES" sz="1600" dirty="0" smtClean="0"/>
              <a:t>, d </a:t>
            </a:r>
            <a:r>
              <a:rPr lang="es-ES" sz="1600" dirty="0" err="1" smtClean="0"/>
              <a:t>damped</a:t>
            </a:r>
            <a:r>
              <a:rPr lang="es-ES" sz="1600" dirty="0" smtClean="0"/>
              <a:t>, h </a:t>
            </a:r>
            <a:r>
              <a:rPr lang="es-ES" sz="1600" dirty="0" err="1" smtClean="0"/>
              <a:t>history</a:t>
            </a:r>
            <a:r>
              <a:rPr lang="es-ES" sz="1600" dirty="0" smtClean="0"/>
              <a:t>, * </a:t>
            </a:r>
            <a:r>
              <a:rPr lang="es-ES" sz="1600" dirty="0" err="1" smtClean="0"/>
              <a:t>valid</a:t>
            </a:r>
            <a:r>
              <a:rPr lang="es-ES" sz="1600" dirty="0" smtClean="0"/>
              <a:t>, &gt; </a:t>
            </a:r>
            <a:r>
              <a:rPr lang="es-ES" sz="1600" dirty="0" err="1" smtClean="0"/>
              <a:t>best</a:t>
            </a:r>
            <a:r>
              <a:rPr lang="es-ES" sz="1600" dirty="0" smtClean="0"/>
              <a:t>, i - </a:t>
            </a:r>
            <a:r>
              <a:rPr lang="es-ES" sz="1600" dirty="0" err="1" smtClean="0"/>
              <a:t>internal</a:t>
            </a:r>
            <a:r>
              <a:rPr lang="es-ES" sz="1600" dirty="0" smtClean="0"/>
              <a:t>, </a:t>
            </a:r>
          </a:p>
          <a:p>
            <a:r>
              <a:rPr lang="es-ES" sz="1600" dirty="0" smtClean="0"/>
              <a:t>              r RIB-</a:t>
            </a:r>
            <a:r>
              <a:rPr lang="es-ES" sz="1600" dirty="0" err="1" smtClean="0"/>
              <a:t>failure</a:t>
            </a:r>
            <a:r>
              <a:rPr lang="es-ES" sz="1600" dirty="0" smtClean="0"/>
              <a:t>, S </a:t>
            </a:r>
            <a:r>
              <a:rPr lang="es-ES" sz="1600" dirty="0" err="1" smtClean="0"/>
              <a:t>Stale</a:t>
            </a:r>
            <a:r>
              <a:rPr lang="es-ES" sz="1600" dirty="0" smtClean="0"/>
              <a:t>, m </a:t>
            </a:r>
            <a:r>
              <a:rPr lang="es-ES" sz="1600" dirty="0" err="1" smtClean="0"/>
              <a:t>multipath</a:t>
            </a:r>
            <a:r>
              <a:rPr lang="es-ES" sz="1600" dirty="0" smtClean="0"/>
              <a:t>, b </a:t>
            </a:r>
            <a:r>
              <a:rPr lang="es-ES" sz="1600" dirty="0" err="1" smtClean="0"/>
              <a:t>backup-path</a:t>
            </a:r>
            <a:r>
              <a:rPr lang="es-ES" sz="1600" dirty="0" smtClean="0"/>
              <a:t>, f RT-</a:t>
            </a:r>
            <a:r>
              <a:rPr lang="es-ES" sz="1600" dirty="0" err="1" smtClean="0"/>
              <a:t>Filter</a:t>
            </a:r>
            <a:r>
              <a:rPr lang="es-ES" sz="1600" dirty="0" smtClean="0"/>
              <a:t>, </a:t>
            </a:r>
          </a:p>
          <a:p>
            <a:r>
              <a:rPr lang="es-ES" sz="1600" dirty="0" smtClean="0"/>
              <a:t>              x </a:t>
            </a:r>
            <a:r>
              <a:rPr lang="es-ES" sz="1600" dirty="0" err="1" smtClean="0"/>
              <a:t>best-external</a:t>
            </a:r>
            <a:r>
              <a:rPr lang="es-ES" sz="1600" dirty="0" smtClean="0"/>
              <a:t>, a </a:t>
            </a:r>
            <a:r>
              <a:rPr lang="es-ES" sz="1600" dirty="0" err="1" smtClean="0"/>
              <a:t>additional-path</a:t>
            </a:r>
            <a:r>
              <a:rPr lang="es-ES" sz="1600" dirty="0" smtClean="0"/>
              <a:t>, c RIB-</a:t>
            </a:r>
            <a:r>
              <a:rPr lang="es-ES" sz="1600" dirty="0" err="1" smtClean="0"/>
              <a:t>compressed</a:t>
            </a:r>
            <a:r>
              <a:rPr lang="es-ES" sz="1600" dirty="0" smtClean="0"/>
              <a:t>, </a:t>
            </a:r>
          </a:p>
          <a:p>
            <a:r>
              <a:rPr lang="es-ES" sz="1600" dirty="0" err="1" smtClean="0"/>
              <a:t>Origin</a:t>
            </a:r>
            <a:r>
              <a:rPr lang="es-ES" sz="1600" dirty="0" smtClean="0"/>
              <a:t> </a:t>
            </a:r>
            <a:r>
              <a:rPr lang="es-ES" sz="1600" dirty="0" err="1" smtClean="0"/>
              <a:t>codes</a:t>
            </a:r>
            <a:r>
              <a:rPr lang="es-ES" sz="1600" dirty="0" smtClean="0"/>
              <a:t>: i - IGP, e - EGP, ? - </a:t>
            </a:r>
            <a:r>
              <a:rPr lang="es-ES" sz="1600" dirty="0" err="1" smtClean="0"/>
              <a:t>incomplete</a:t>
            </a:r>
            <a:endParaRPr lang="es-ES" sz="1600" dirty="0" smtClean="0"/>
          </a:p>
          <a:p>
            <a:r>
              <a:rPr lang="es-ES" sz="1600" dirty="0" smtClean="0"/>
              <a:t>RPKI </a:t>
            </a:r>
            <a:r>
              <a:rPr lang="es-ES" sz="1600" dirty="0" err="1" smtClean="0"/>
              <a:t>validation</a:t>
            </a:r>
            <a:r>
              <a:rPr lang="es-ES" sz="1600" dirty="0" smtClean="0"/>
              <a:t> </a:t>
            </a:r>
            <a:r>
              <a:rPr lang="es-ES" sz="1600" dirty="0" err="1" smtClean="0"/>
              <a:t>codes</a:t>
            </a:r>
            <a:r>
              <a:rPr lang="es-ES" sz="1600" dirty="0" smtClean="0"/>
              <a:t>: V </a:t>
            </a:r>
            <a:r>
              <a:rPr lang="es-ES" sz="1600" dirty="0" err="1" smtClean="0"/>
              <a:t>valid</a:t>
            </a:r>
            <a:r>
              <a:rPr lang="es-ES" sz="1600" dirty="0" smtClean="0"/>
              <a:t>, I </a:t>
            </a:r>
            <a:r>
              <a:rPr lang="es-ES" sz="1600" dirty="0" err="1" smtClean="0"/>
              <a:t>invalid</a:t>
            </a:r>
            <a:r>
              <a:rPr lang="es-ES" sz="1600" dirty="0" smtClean="0"/>
              <a:t>, N </a:t>
            </a:r>
            <a:r>
              <a:rPr lang="es-ES" sz="1600" dirty="0" err="1" smtClean="0"/>
              <a:t>Not</a:t>
            </a:r>
            <a:r>
              <a:rPr lang="es-ES" sz="1600" dirty="0" smtClean="0"/>
              <a:t> </a:t>
            </a:r>
            <a:r>
              <a:rPr lang="es-ES" sz="1600" dirty="0" err="1" smtClean="0"/>
              <a:t>found</a:t>
            </a:r>
            <a:endParaRPr lang="es-ES" sz="1600" dirty="0" smtClean="0"/>
          </a:p>
          <a:p>
            <a:endParaRPr lang="es-ES" sz="1600" dirty="0" smtClean="0"/>
          </a:p>
          <a:p>
            <a:r>
              <a:rPr lang="es-ES" sz="1600" dirty="0" smtClean="0"/>
              <a:t>     Network          </a:t>
            </a:r>
            <a:r>
              <a:rPr lang="es-ES" sz="1600" dirty="0" err="1" smtClean="0"/>
              <a:t>Next</a:t>
            </a:r>
            <a:r>
              <a:rPr lang="es-ES" sz="1600" dirty="0" smtClean="0"/>
              <a:t> Hop            </a:t>
            </a:r>
            <a:r>
              <a:rPr lang="es-ES" sz="1600" dirty="0" err="1" smtClean="0"/>
              <a:t>Metric</a:t>
            </a:r>
            <a:r>
              <a:rPr lang="es-ES" sz="1600" dirty="0" smtClean="0"/>
              <a:t> </a:t>
            </a:r>
            <a:r>
              <a:rPr lang="es-ES" sz="1600" dirty="0" err="1" smtClean="0"/>
              <a:t>LocPrf</a:t>
            </a:r>
            <a:r>
              <a:rPr lang="es-ES" sz="1600" dirty="0" smtClean="0"/>
              <a:t> </a:t>
            </a:r>
            <a:r>
              <a:rPr lang="es-ES" sz="1600" dirty="0" err="1" smtClean="0"/>
              <a:t>Weight</a:t>
            </a:r>
            <a:r>
              <a:rPr lang="es-ES" sz="1600" dirty="0" smtClean="0"/>
              <a:t> </a:t>
            </a:r>
            <a:r>
              <a:rPr lang="es-ES" sz="1600" dirty="0" err="1" smtClean="0"/>
              <a:t>Path</a:t>
            </a:r>
            <a:endParaRPr lang="es-ES" sz="1600" dirty="0" smtClean="0"/>
          </a:p>
          <a:p>
            <a:r>
              <a:rPr lang="es-ES" sz="1600" dirty="0" smtClean="0"/>
              <a:t> *&gt;  10.1.1.0/24      0.0.0.0                  0                 32768 i</a:t>
            </a:r>
          </a:p>
          <a:p>
            <a:r>
              <a:rPr lang="es-ES" sz="1600" dirty="0" smtClean="0"/>
              <a:t> *&gt;  10.1.2.0/24      172.16.1.2          156160         32768 i</a:t>
            </a:r>
          </a:p>
          <a:p>
            <a:r>
              <a:rPr lang="es-ES" sz="1600" b="1" dirty="0" smtClean="0"/>
              <a:t> *&gt;  10.2.1.0/24      10.1.4.4                 0                        0 65502 i</a:t>
            </a:r>
          </a:p>
          <a:p>
            <a:endParaRPr lang="es-ES" sz="1600" b="1" dirty="0" smtClean="0"/>
          </a:p>
          <a:p>
            <a:endParaRPr lang="es-ES" sz="1600" dirty="0" smtClean="0"/>
          </a:p>
          <a:p>
            <a:endParaRPr lang="es-ES" sz="16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03284" y="903514"/>
            <a:ext cx="8360308" cy="5529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Algunos códigos:</a:t>
            </a:r>
          </a:p>
          <a:p>
            <a:pPr lvl="1"/>
            <a:r>
              <a:rPr lang="es-ES" b="1" dirty="0" smtClean="0"/>
              <a:t> *   </a:t>
            </a:r>
            <a:r>
              <a:rPr lang="es-ES" dirty="0" smtClean="0"/>
              <a:t>Caminos Disponibles, no seleccionados por Algoritmo BGP</a:t>
            </a:r>
          </a:p>
          <a:p>
            <a:pPr lvl="1"/>
            <a:r>
              <a:rPr lang="es-ES" b="1" dirty="0" smtClean="0"/>
              <a:t>*&gt; </a:t>
            </a:r>
            <a:r>
              <a:rPr lang="es-ES" dirty="0" smtClean="0"/>
              <a:t> Caminos Seleccionados por Algoritmo BGP</a:t>
            </a:r>
          </a:p>
          <a:p>
            <a:pPr lvl="1"/>
            <a:r>
              <a:rPr lang="es-ES" dirty="0" smtClean="0"/>
              <a:t>	Se incorporarán en la Tabla de Encaminamiento IP	</a:t>
            </a:r>
          </a:p>
          <a:p>
            <a:pPr lvl="1"/>
            <a:r>
              <a:rPr lang="es-ES" b="1" dirty="0" err="1" smtClean="0"/>
              <a:t>Next</a:t>
            </a:r>
            <a:r>
              <a:rPr lang="es-ES" b="1" dirty="0" smtClean="0"/>
              <a:t> Hop</a:t>
            </a:r>
            <a:r>
              <a:rPr lang="es-ES" dirty="0" smtClean="0"/>
              <a:t> = 0.0.0.0 para Redes Directamente Conectadas</a:t>
            </a:r>
          </a:p>
          <a:p>
            <a:pPr lvl="1"/>
            <a:r>
              <a:rPr lang="es-ES" b="1" dirty="0" err="1" smtClean="0"/>
              <a:t>Path</a:t>
            </a:r>
            <a:r>
              <a:rPr lang="es-ES" dirty="0" smtClean="0"/>
              <a:t> = AS PATH</a:t>
            </a:r>
          </a:p>
          <a:p>
            <a:pPr lvl="1"/>
            <a:endParaRPr lang="es-ES" b="1" dirty="0" smtClean="0"/>
          </a:p>
          <a:p>
            <a:pPr lvl="1"/>
            <a:endParaRPr lang="es-ES" dirty="0" smtClean="0"/>
          </a:p>
          <a:p>
            <a:pPr lvl="1"/>
            <a:endParaRPr lang="es-ES" b="1" dirty="0" smtClean="0"/>
          </a:p>
          <a:p>
            <a:pPr lvl="1"/>
            <a:endParaRPr lang="es-ES" b="1" dirty="0" smtClean="0"/>
          </a:p>
          <a:p>
            <a:endParaRPr lang="es-ES" dirty="0" smtClean="0"/>
          </a:p>
          <a:p>
            <a:pPr lvl="1"/>
            <a:endParaRPr lang="es-ES" sz="1200" dirty="0" smtClean="0"/>
          </a:p>
          <a:p>
            <a:pPr marL="0" indent="0">
              <a:buFont typeface="Arial" pitchFamily="34" charset="0"/>
              <a:buNone/>
            </a:pPr>
            <a:endParaRPr lang="es-E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350" y="1741714"/>
            <a:ext cx="4671902" cy="183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140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550" y="1157109"/>
            <a:ext cx="5283850" cy="20798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94073"/>
            <a:ext cx="11448832" cy="838200"/>
          </a:xfrm>
        </p:spPr>
        <p:txBody>
          <a:bodyPr/>
          <a:lstStyle/>
          <a:p>
            <a:r>
              <a:rPr lang="es-ES" dirty="0"/>
              <a:t>Verificación de </a:t>
            </a:r>
            <a:r>
              <a:rPr lang="es-ES" dirty="0" err="1" smtClean="0"/>
              <a:t>eBGP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721" y="1344168"/>
            <a:ext cx="8360308" cy="4965192"/>
          </a:xfrm>
        </p:spPr>
        <p:txBody>
          <a:bodyPr/>
          <a:lstStyle/>
          <a:p>
            <a:endParaRPr lang="es-ES" dirty="0" smtClean="0"/>
          </a:p>
          <a:p>
            <a:pPr lvl="1"/>
            <a:endParaRPr lang="es-ES" sz="1200" dirty="0" smtClean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3284" y="3072348"/>
            <a:ext cx="94152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R4# show </a:t>
            </a:r>
            <a:r>
              <a:rPr lang="es-ES" sz="1600" b="1" dirty="0" err="1" smtClean="0"/>
              <a:t>ip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bgp</a:t>
            </a:r>
            <a:r>
              <a:rPr lang="es-ES" sz="1600" b="1" dirty="0" smtClean="0"/>
              <a:t> </a:t>
            </a:r>
          </a:p>
          <a:p>
            <a:r>
              <a:rPr lang="es-ES" sz="1600" dirty="0" smtClean="0"/>
              <a:t>BGP </a:t>
            </a:r>
            <a:r>
              <a:rPr lang="es-ES" sz="1600" dirty="0" err="1" smtClean="0"/>
              <a:t>table</a:t>
            </a:r>
            <a:r>
              <a:rPr lang="es-ES" sz="1600" dirty="0" smtClean="0"/>
              <a:t> </a:t>
            </a:r>
            <a:r>
              <a:rPr lang="es-ES" sz="1600" dirty="0" err="1" smtClean="0"/>
              <a:t>version</a:t>
            </a:r>
            <a:r>
              <a:rPr lang="es-ES" sz="1600" dirty="0" smtClean="0"/>
              <a:t> </a:t>
            </a:r>
            <a:r>
              <a:rPr lang="es-ES" sz="1600" dirty="0" err="1" smtClean="0"/>
              <a:t>is</a:t>
            </a:r>
            <a:r>
              <a:rPr lang="es-ES" sz="1600" dirty="0" smtClean="0"/>
              <a:t> 8, local </a:t>
            </a:r>
            <a:r>
              <a:rPr lang="es-ES" sz="1600" dirty="0" err="1" smtClean="0"/>
              <a:t>router</a:t>
            </a:r>
            <a:r>
              <a:rPr lang="es-ES" sz="1600" dirty="0" smtClean="0"/>
              <a:t> ID </a:t>
            </a:r>
            <a:r>
              <a:rPr lang="es-ES" sz="1600" dirty="0" err="1" smtClean="0"/>
              <a:t>is</a:t>
            </a:r>
            <a:r>
              <a:rPr lang="es-ES" sz="1600" dirty="0" smtClean="0"/>
              <a:t> 10.2.1.4</a:t>
            </a:r>
          </a:p>
          <a:p>
            <a:r>
              <a:rPr lang="es-ES" sz="1600" dirty="0" smtClean="0"/>
              <a:t>Status </a:t>
            </a:r>
            <a:r>
              <a:rPr lang="es-ES" sz="1600" dirty="0" err="1" smtClean="0"/>
              <a:t>codes</a:t>
            </a:r>
            <a:r>
              <a:rPr lang="es-ES" sz="1600" dirty="0" smtClean="0"/>
              <a:t>: s </a:t>
            </a:r>
            <a:r>
              <a:rPr lang="es-ES" sz="1600" dirty="0" err="1" smtClean="0"/>
              <a:t>suppressed</a:t>
            </a:r>
            <a:r>
              <a:rPr lang="es-ES" sz="1600" dirty="0" smtClean="0"/>
              <a:t>, d </a:t>
            </a:r>
            <a:r>
              <a:rPr lang="es-ES" sz="1600" dirty="0" err="1" smtClean="0"/>
              <a:t>damped</a:t>
            </a:r>
            <a:r>
              <a:rPr lang="es-ES" sz="1600" dirty="0" smtClean="0"/>
              <a:t>, h </a:t>
            </a:r>
            <a:r>
              <a:rPr lang="es-ES" sz="1600" dirty="0" err="1" smtClean="0"/>
              <a:t>history</a:t>
            </a:r>
            <a:r>
              <a:rPr lang="es-ES" sz="1600" dirty="0" smtClean="0"/>
              <a:t>, * </a:t>
            </a:r>
            <a:r>
              <a:rPr lang="es-ES" sz="1600" dirty="0" err="1" smtClean="0"/>
              <a:t>valid</a:t>
            </a:r>
            <a:r>
              <a:rPr lang="es-ES" sz="1600" dirty="0" smtClean="0"/>
              <a:t>, &gt; </a:t>
            </a:r>
            <a:r>
              <a:rPr lang="es-ES" sz="1600" dirty="0" err="1" smtClean="0"/>
              <a:t>best</a:t>
            </a:r>
            <a:r>
              <a:rPr lang="es-ES" sz="1600" dirty="0" smtClean="0"/>
              <a:t>, i - </a:t>
            </a:r>
            <a:r>
              <a:rPr lang="es-ES" sz="1600" dirty="0" err="1" smtClean="0"/>
              <a:t>internal</a:t>
            </a:r>
            <a:r>
              <a:rPr lang="es-ES" sz="1600" dirty="0" smtClean="0"/>
              <a:t>, </a:t>
            </a:r>
          </a:p>
          <a:p>
            <a:r>
              <a:rPr lang="es-ES" sz="1600" dirty="0" smtClean="0"/>
              <a:t>              r RIB-</a:t>
            </a:r>
            <a:r>
              <a:rPr lang="es-ES" sz="1600" dirty="0" err="1" smtClean="0"/>
              <a:t>failure</a:t>
            </a:r>
            <a:r>
              <a:rPr lang="es-ES" sz="1600" dirty="0" smtClean="0"/>
              <a:t>, S </a:t>
            </a:r>
            <a:r>
              <a:rPr lang="es-ES" sz="1600" dirty="0" err="1" smtClean="0"/>
              <a:t>Stale</a:t>
            </a:r>
            <a:r>
              <a:rPr lang="es-ES" sz="1600" dirty="0" smtClean="0"/>
              <a:t>, m </a:t>
            </a:r>
            <a:r>
              <a:rPr lang="es-ES" sz="1600" dirty="0" err="1" smtClean="0"/>
              <a:t>multipath</a:t>
            </a:r>
            <a:r>
              <a:rPr lang="es-ES" sz="1600" dirty="0" smtClean="0"/>
              <a:t>, b </a:t>
            </a:r>
            <a:r>
              <a:rPr lang="es-ES" sz="1600" dirty="0" err="1" smtClean="0"/>
              <a:t>backup-path</a:t>
            </a:r>
            <a:r>
              <a:rPr lang="es-ES" sz="1600" dirty="0" smtClean="0"/>
              <a:t>, f RT-</a:t>
            </a:r>
            <a:r>
              <a:rPr lang="es-ES" sz="1600" dirty="0" err="1" smtClean="0"/>
              <a:t>Filter</a:t>
            </a:r>
            <a:r>
              <a:rPr lang="es-ES" sz="1600" dirty="0" smtClean="0"/>
              <a:t>, </a:t>
            </a:r>
          </a:p>
          <a:p>
            <a:r>
              <a:rPr lang="es-ES" sz="1600" dirty="0" smtClean="0"/>
              <a:t>              x </a:t>
            </a:r>
            <a:r>
              <a:rPr lang="es-ES" sz="1600" dirty="0" err="1" smtClean="0"/>
              <a:t>best-external</a:t>
            </a:r>
            <a:r>
              <a:rPr lang="es-ES" sz="1600" dirty="0" smtClean="0"/>
              <a:t>, a </a:t>
            </a:r>
            <a:r>
              <a:rPr lang="es-ES" sz="1600" dirty="0" err="1" smtClean="0"/>
              <a:t>additional-path</a:t>
            </a:r>
            <a:r>
              <a:rPr lang="es-ES" sz="1600" dirty="0" smtClean="0"/>
              <a:t>, c RIB-</a:t>
            </a:r>
            <a:r>
              <a:rPr lang="es-ES" sz="1600" dirty="0" err="1" smtClean="0"/>
              <a:t>compressed</a:t>
            </a:r>
            <a:r>
              <a:rPr lang="es-ES" sz="1600" dirty="0" smtClean="0"/>
              <a:t>, </a:t>
            </a:r>
          </a:p>
          <a:p>
            <a:r>
              <a:rPr lang="es-ES" sz="1600" dirty="0" err="1" smtClean="0"/>
              <a:t>Origin</a:t>
            </a:r>
            <a:r>
              <a:rPr lang="es-ES" sz="1600" dirty="0" smtClean="0"/>
              <a:t> </a:t>
            </a:r>
            <a:r>
              <a:rPr lang="es-ES" sz="1600" dirty="0" err="1" smtClean="0"/>
              <a:t>codes</a:t>
            </a:r>
            <a:r>
              <a:rPr lang="es-ES" sz="1600" dirty="0" smtClean="0"/>
              <a:t>: i - IGP, e - EGP, ? - </a:t>
            </a:r>
            <a:r>
              <a:rPr lang="es-ES" sz="1600" dirty="0" err="1" smtClean="0"/>
              <a:t>incomplete</a:t>
            </a:r>
            <a:endParaRPr lang="es-ES" sz="1600" dirty="0" smtClean="0"/>
          </a:p>
          <a:p>
            <a:r>
              <a:rPr lang="es-ES" sz="1600" dirty="0" smtClean="0"/>
              <a:t>RPKI </a:t>
            </a:r>
            <a:r>
              <a:rPr lang="es-ES" sz="1600" dirty="0" err="1" smtClean="0"/>
              <a:t>validation</a:t>
            </a:r>
            <a:r>
              <a:rPr lang="es-ES" sz="1600" dirty="0" smtClean="0"/>
              <a:t> </a:t>
            </a:r>
            <a:r>
              <a:rPr lang="es-ES" sz="1600" dirty="0" err="1" smtClean="0"/>
              <a:t>codes</a:t>
            </a:r>
            <a:r>
              <a:rPr lang="es-ES" sz="1600" dirty="0" smtClean="0"/>
              <a:t>: V </a:t>
            </a:r>
            <a:r>
              <a:rPr lang="es-ES" sz="1600" dirty="0" err="1" smtClean="0"/>
              <a:t>valid</a:t>
            </a:r>
            <a:r>
              <a:rPr lang="es-ES" sz="1600" dirty="0" smtClean="0"/>
              <a:t>, I </a:t>
            </a:r>
            <a:r>
              <a:rPr lang="es-ES" sz="1600" dirty="0" err="1" smtClean="0"/>
              <a:t>invalid</a:t>
            </a:r>
            <a:r>
              <a:rPr lang="es-ES" sz="1600" dirty="0" smtClean="0"/>
              <a:t>, N </a:t>
            </a:r>
            <a:r>
              <a:rPr lang="es-ES" sz="1600" dirty="0" err="1" smtClean="0"/>
              <a:t>Not</a:t>
            </a:r>
            <a:r>
              <a:rPr lang="es-ES" sz="1600" dirty="0" smtClean="0"/>
              <a:t> </a:t>
            </a:r>
            <a:r>
              <a:rPr lang="es-ES" sz="1600" dirty="0" err="1" smtClean="0"/>
              <a:t>found</a:t>
            </a:r>
            <a:endParaRPr lang="es-ES" sz="1600" dirty="0" smtClean="0"/>
          </a:p>
          <a:p>
            <a:endParaRPr lang="es-ES" sz="1600" dirty="0" smtClean="0"/>
          </a:p>
          <a:p>
            <a:r>
              <a:rPr lang="es-ES" sz="1600" dirty="0" smtClean="0"/>
              <a:t>     Network          </a:t>
            </a:r>
            <a:r>
              <a:rPr lang="es-ES" sz="1600" dirty="0" err="1" smtClean="0"/>
              <a:t>Next</a:t>
            </a:r>
            <a:r>
              <a:rPr lang="es-ES" sz="1600" dirty="0" smtClean="0"/>
              <a:t> Hop            </a:t>
            </a:r>
            <a:r>
              <a:rPr lang="es-ES" sz="1600" dirty="0" err="1" smtClean="0"/>
              <a:t>Metric</a:t>
            </a:r>
            <a:r>
              <a:rPr lang="es-ES" sz="1600" dirty="0" smtClean="0"/>
              <a:t>    </a:t>
            </a:r>
            <a:r>
              <a:rPr lang="es-ES" sz="1600" dirty="0" err="1" smtClean="0"/>
              <a:t>LocPrf</a:t>
            </a:r>
            <a:r>
              <a:rPr lang="es-ES" sz="1600" dirty="0" smtClean="0"/>
              <a:t> </a:t>
            </a:r>
            <a:r>
              <a:rPr lang="es-ES" sz="1600" dirty="0" err="1" smtClean="0"/>
              <a:t>Weight</a:t>
            </a:r>
            <a:r>
              <a:rPr lang="es-ES" sz="1600" dirty="0" smtClean="0"/>
              <a:t> </a:t>
            </a:r>
            <a:r>
              <a:rPr lang="es-ES" sz="1600" dirty="0" err="1" smtClean="0"/>
              <a:t>Path</a:t>
            </a:r>
            <a:endParaRPr lang="es-ES" sz="1600" dirty="0" smtClean="0"/>
          </a:p>
          <a:p>
            <a:r>
              <a:rPr lang="es-ES" sz="1600" b="1" dirty="0" smtClean="0"/>
              <a:t> *&gt;  10.1.1.0/24      10.1.4.1                      0                      0 65501 i</a:t>
            </a:r>
          </a:p>
          <a:p>
            <a:r>
              <a:rPr lang="es-ES" sz="1600" b="1" dirty="0" smtClean="0"/>
              <a:t> *&gt;  10.1.2.0/24      10.1.4.1            156160                      0 65501 i</a:t>
            </a:r>
          </a:p>
          <a:p>
            <a:r>
              <a:rPr lang="es-ES" sz="1600" dirty="0" smtClean="0"/>
              <a:t> *&gt;  10.2.1.0/24      0.0.0.0                        0              32768 i</a:t>
            </a:r>
          </a:p>
          <a:p>
            <a:endParaRPr lang="es-ES" sz="1600" b="1" dirty="0" smtClean="0"/>
          </a:p>
          <a:p>
            <a:endParaRPr lang="es-ES" sz="1600" dirty="0" smtClean="0"/>
          </a:p>
          <a:p>
            <a:endParaRPr lang="es-ES" sz="16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6879" y="925287"/>
            <a:ext cx="8360308" cy="5218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Algunos códigos:</a:t>
            </a:r>
          </a:p>
          <a:p>
            <a:pPr lvl="1"/>
            <a:r>
              <a:rPr lang="es-ES" b="1" dirty="0"/>
              <a:t> *   </a:t>
            </a:r>
            <a:r>
              <a:rPr lang="es-ES" dirty="0"/>
              <a:t>Caminos Disponibles, no </a:t>
            </a:r>
            <a:r>
              <a:rPr lang="es-ES" dirty="0" smtClean="0"/>
              <a:t>seleccionados </a:t>
            </a:r>
            <a:r>
              <a:rPr lang="es-ES" dirty="0"/>
              <a:t>por Algoritmo BGP</a:t>
            </a:r>
          </a:p>
          <a:p>
            <a:pPr lvl="1"/>
            <a:r>
              <a:rPr lang="es-ES" b="1" dirty="0"/>
              <a:t>*&gt; </a:t>
            </a:r>
            <a:r>
              <a:rPr lang="es-ES" dirty="0"/>
              <a:t> Caminos Seleccionados por Algoritmo BGP</a:t>
            </a:r>
          </a:p>
          <a:p>
            <a:pPr lvl="1"/>
            <a:r>
              <a:rPr lang="es-ES" dirty="0"/>
              <a:t>	Se incorporarán en la Tabla de Encaminamiento IP	</a:t>
            </a:r>
          </a:p>
          <a:p>
            <a:pPr lvl="1"/>
            <a:r>
              <a:rPr lang="es-ES" b="1" dirty="0" err="1"/>
              <a:t>Next</a:t>
            </a:r>
            <a:r>
              <a:rPr lang="es-ES" b="1" dirty="0"/>
              <a:t> Hop</a:t>
            </a:r>
            <a:r>
              <a:rPr lang="es-ES" dirty="0"/>
              <a:t> = 0.0.0.0 para Redes Directamente Conectadas</a:t>
            </a:r>
          </a:p>
          <a:p>
            <a:pPr lvl="1"/>
            <a:r>
              <a:rPr lang="es-ES" b="1" dirty="0" err="1"/>
              <a:t>Path</a:t>
            </a:r>
            <a:r>
              <a:rPr lang="es-ES" dirty="0"/>
              <a:t> = AS PATH</a:t>
            </a:r>
          </a:p>
          <a:p>
            <a:pPr lvl="1"/>
            <a:endParaRPr lang="es-ES" b="1" dirty="0" smtClean="0"/>
          </a:p>
          <a:p>
            <a:pPr lvl="1"/>
            <a:endParaRPr lang="es-ES" b="1" dirty="0" smtClean="0"/>
          </a:p>
          <a:p>
            <a:pPr lvl="1"/>
            <a:endParaRPr lang="es-ES" dirty="0" smtClean="0"/>
          </a:p>
          <a:p>
            <a:pPr lvl="1"/>
            <a:endParaRPr lang="es-ES" b="1" dirty="0" smtClean="0"/>
          </a:p>
          <a:p>
            <a:pPr lvl="1"/>
            <a:endParaRPr lang="es-ES" b="1" dirty="0" smtClean="0"/>
          </a:p>
          <a:p>
            <a:endParaRPr lang="es-ES" dirty="0" smtClean="0"/>
          </a:p>
          <a:p>
            <a:pPr lvl="1"/>
            <a:endParaRPr lang="es-ES" sz="1200" dirty="0" smtClean="0"/>
          </a:p>
          <a:p>
            <a:pPr marL="0" indent="0">
              <a:buFont typeface="Arial" pitchFamily="34" charset="0"/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9743269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94073"/>
            <a:ext cx="11448832" cy="838200"/>
          </a:xfrm>
        </p:spPr>
        <p:txBody>
          <a:bodyPr/>
          <a:lstStyle/>
          <a:p>
            <a:r>
              <a:rPr lang="es-ES" dirty="0" smtClean="0"/>
              <a:t>Hasta dónde llegan las Redes Publicitadas por </a:t>
            </a:r>
            <a:r>
              <a:rPr lang="es-ES" dirty="0" err="1" smtClean="0"/>
              <a:t>eBGP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721" y="1344168"/>
            <a:ext cx="8360308" cy="4965192"/>
          </a:xfrm>
        </p:spPr>
        <p:txBody>
          <a:bodyPr/>
          <a:lstStyle/>
          <a:p>
            <a:endParaRPr lang="es-ES" dirty="0" smtClean="0"/>
          </a:p>
          <a:p>
            <a:pPr lvl="1"/>
            <a:endParaRPr lang="es-ES" sz="1200" dirty="0" smtClean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3284" y="2105320"/>
            <a:ext cx="664863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400" dirty="0" smtClean="0"/>
          </a:p>
          <a:p>
            <a:r>
              <a:rPr lang="es-ES" sz="1400" b="1" dirty="0" smtClean="0"/>
              <a:t>R1(</a:t>
            </a:r>
            <a:r>
              <a:rPr lang="es-ES" sz="1400" b="1" dirty="0" err="1" smtClean="0"/>
              <a:t>config</a:t>
            </a:r>
            <a:r>
              <a:rPr lang="es-ES" sz="1400" b="1" dirty="0" smtClean="0"/>
              <a:t>)# </a:t>
            </a:r>
            <a:r>
              <a:rPr lang="es-ES" sz="1400" b="1" dirty="0" err="1" smtClean="0"/>
              <a:t>router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eigrp</a:t>
            </a:r>
            <a:r>
              <a:rPr lang="es-ES" sz="1400" b="1" dirty="0" smtClean="0"/>
              <a:t> 1</a:t>
            </a:r>
          </a:p>
          <a:p>
            <a:r>
              <a:rPr lang="es-ES" sz="1400" dirty="0" smtClean="0"/>
              <a:t> </a:t>
            </a:r>
            <a:r>
              <a:rPr lang="es-ES" sz="1400" dirty="0" err="1" smtClean="0"/>
              <a:t>network</a:t>
            </a:r>
            <a:r>
              <a:rPr lang="es-ES" sz="1400" dirty="0" smtClean="0"/>
              <a:t> 10.0.0.0</a:t>
            </a:r>
          </a:p>
          <a:p>
            <a:r>
              <a:rPr lang="es-ES" sz="1400" dirty="0" smtClean="0"/>
              <a:t> </a:t>
            </a:r>
            <a:r>
              <a:rPr lang="es-ES" sz="1400" dirty="0" err="1" smtClean="0"/>
              <a:t>network</a:t>
            </a:r>
            <a:r>
              <a:rPr lang="es-ES" sz="1400" dirty="0" smtClean="0"/>
              <a:t> 172.16.0.0</a:t>
            </a:r>
          </a:p>
          <a:p>
            <a:r>
              <a:rPr lang="es-ES" sz="1400" b="1" dirty="0" smtClean="0"/>
              <a:t> </a:t>
            </a:r>
            <a:r>
              <a:rPr lang="es-ES" sz="1400" b="1" dirty="0" err="1" smtClean="0"/>
              <a:t>redistribute</a:t>
            </a:r>
            <a:r>
              <a:rPr lang="es-ES" sz="1400" b="1" dirty="0" smtClean="0"/>
              <a:t> </a:t>
            </a:r>
            <a:r>
              <a:rPr lang="es-ES" sz="1400" b="1" dirty="0" err="1" smtClean="0"/>
              <a:t>bgp</a:t>
            </a:r>
            <a:r>
              <a:rPr lang="es-ES" sz="1400" b="1" dirty="0" smtClean="0"/>
              <a:t> 65501 </a:t>
            </a:r>
            <a:r>
              <a:rPr lang="es-ES" sz="1400" b="1" dirty="0" err="1" smtClean="0"/>
              <a:t>metric</a:t>
            </a:r>
            <a:r>
              <a:rPr lang="es-ES" sz="1400" b="1" dirty="0" smtClean="0"/>
              <a:t> 64 100 255 1 1500</a:t>
            </a:r>
          </a:p>
          <a:p>
            <a:r>
              <a:rPr lang="es-ES" sz="1400" dirty="0" smtClean="0"/>
              <a:t> </a:t>
            </a:r>
            <a:r>
              <a:rPr lang="es-ES" sz="1400" dirty="0" err="1" smtClean="0"/>
              <a:t>passive</a:t>
            </a:r>
            <a:r>
              <a:rPr lang="es-ES" sz="1400" dirty="0" smtClean="0"/>
              <a:t>-interface Serial1/0</a:t>
            </a:r>
          </a:p>
          <a:p>
            <a:endParaRPr lang="es-ES" sz="1400" dirty="0" smtClean="0"/>
          </a:p>
          <a:p>
            <a:r>
              <a:rPr lang="es-ES" sz="1400" dirty="0" smtClean="0"/>
              <a:t>R2#sh </a:t>
            </a:r>
            <a:r>
              <a:rPr lang="es-ES" sz="1400" dirty="0" err="1" smtClean="0"/>
              <a:t>ip</a:t>
            </a:r>
            <a:r>
              <a:rPr lang="es-ES" sz="1400" dirty="0" smtClean="0"/>
              <a:t> </a:t>
            </a:r>
            <a:r>
              <a:rPr lang="es-ES" sz="1400" dirty="0" err="1" smtClean="0"/>
              <a:t>route</a:t>
            </a:r>
            <a:r>
              <a:rPr lang="es-ES" sz="1400" dirty="0" smtClean="0"/>
              <a:t> </a:t>
            </a:r>
            <a:r>
              <a:rPr lang="es-ES" sz="1400" dirty="0" err="1" smtClean="0"/>
              <a:t>eigrp</a:t>
            </a:r>
            <a:endParaRPr lang="es-ES" sz="1400" dirty="0" smtClean="0"/>
          </a:p>
          <a:p>
            <a:r>
              <a:rPr lang="es-ES" sz="1400" dirty="0" smtClean="0"/>
              <a:t>…</a:t>
            </a:r>
          </a:p>
          <a:p>
            <a:r>
              <a:rPr lang="es-ES" sz="1400" dirty="0" smtClean="0"/>
              <a:t> 10.0.0.0/8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variably</a:t>
            </a:r>
            <a:r>
              <a:rPr lang="es-ES" sz="1400" dirty="0" smtClean="0"/>
              <a:t> </a:t>
            </a:r>
            <a:r>
              <a:rPr lang="es-ES" sz="1400" dirty="0" err="1" smtClean="0"/>
              <a:t>subnetted</a:t>
            </a:r>
            <a:r>
              <a:rPr lang="es-ES" sz="1400" dirty="0" smtClean="0"/>
              <a:t>, 5 </a:t>
            </a:r>
            <a:r>
              <a:rPr lang="es-ES" sz="1400" dirty="0" err="1" smtClean="0"/>
              <a:t>subnets</a:t>
            </a:r>
            <a:r>
              <a:rPr lang="es-ES" sz="1400" dirty="0" smtClean="0"/>
              <a:t>, 2 </a:t>
            </a:r>
            <a:r>
              <a:rPr lang="es-ES" sz="1400" dirty="0" err="1" smtClean="0"/>
              <a:t>masks</a:t>
            </a:r>
            <a:endParaRPr lang="es-ES" sz="1400" dirty="0" smtClean="0"/>
          </a:p>
          <a:p>
            <a:r>
              <a:rPr lang="es-ES" sz="1400" dirty="0" smtClean="0"/>
              <a:t>D        10.1.1.0/24 [90/156160] </a:t>
            </a:r>
            <a:r>
              <a:rPr lang="es-ES" sz="1400" dirty="0" err="1" smtClean="0"/>
              <a:t>via</a:t>
            </a:r>
            <a:r>
              <a:rPr lang="es-ES" sz="1400" dirty="0" smtClean="0"/>
              <a:t> 172.16.1.1, 01:42:43, FastEthernet0/0</a:t>
            </a:r>
          </a:p>
          <a:p>
            <a:r>
              <a:rPr lang="es-ES" sz="1400" dirty="0" smtClean="0"/>
              <a:t>D        10.1.4.0/24 [90/2172416] </a:t>
            </a:r>
            <a:r>
              <a:rPr lang="es-ES" sz="1400" dirty="0" err="1" smtClean="0"/>
              <a:t>via</a:t>
            </a:r>
            <a:r>
              <a:rPr lang="es-ES" sz="1400" dirty="0" smtClean="0"/>
              <a:t> 172.16.1.1, 01:42:43, FastEthernet0/0</a:t>
            </a:r>
          </a:p>
          <a:p>
            <a:r>
              <a:rPr lang="es-ES" sz="1400" b="1" dirty="0" smtClean="0"/>
              <a:t>D EX     10.2.1.0/24 [170/40028160] </a:t>
            </a:r>
            <a:r>
              <a:rPr lang="es-ES" sz="1400" b="1" dirty="0" err="1" smtClean="0"/>
              <a:t>via</a:t>
            </a:r>
            <a:r>
              <a:rPr lang="es-ES" sz="1400" b="1" dirty="0" smtClean="0"/>
              <a:t> 172.16.1.1, 00:04:59, FastEthernet0/0</a:t>
            </a:r>
          </a:p>
          <a:p>
            <a:endParaRPr lang="es-ES" sz="1400" b="1" dirty="0" smtClean="0"/>
          </a:p>
          <a:p>
            <a:r>
              <a:rPr lang="es-ES" sz="1400" b="1" dirty="0" smtClean="0"/>
              <a:t>R4# ping 10.1.2.2 </a:t>
            </a:r>
            <a:r>
              <a:rPr lang="es-ES" sz="1400" b="1" dirty="0" err="1" smtClean="0"/>
              <a:t>source</a:t>
            </a:r>
            <a:r>
              <a:rPr lang="es-ES" sz="1400" b="1" dirty="0" smtClean="0"/>
              <a:t> 10.2.1.4</a:t>
            </a:r>
          </a:p>
          <a:p>
            <a:r>
              <a:rPr lang="es-ES" sz="1400" dirty="0" err="1" smtClean="0"/>
              <a:t>Type</a:t>
            </a:r>
            <a:r>
              <a:rPr lang="es-ES" sz="1400" dirty="0" smtClean="0"/>
              <a:t> escape </a:t>
            </a:r>
            <a:r>
              <a:rPr lang="es-ES" sz="1400" dirty="0" err="1" smtClean="0"/>
              <a:t>sequence</a:t>
            </a:r>
            <a:r>
              <a:rPr lang="es-ES" sz="1400" dirty="0" smtClean="0"/>
              <a:t> to </a:t>
            </a:r>
            <a:r>
              <a:rPr lang="es-ES" sz="1400" dirty="0" err="1" smtClean="0"/>
              <a:t>abort</a:t>
            </a:r>
            <a:r>
              <a:rPr lang="es-ES" sz="1400" dirty="0" smtClean="0"/>
              <a:t>.</a:t>
            </a:r>
          </a:p>
          <a:p>
            <a:r>
              <a:rPr lang="es-ES" sz="1400" dirty="0" err="1" smtClean="0"/>
              <a:t>Sending</a:t>
            </a:r>
            <a:r>
              <a:rPr lang="es-ES" sz="1400" dirty="0" smtClean="0"/>
              <a:t> 5, 100-byte ICMP </a:t>
            </a:r>
            <a:r>
              <a:rPr lang="es-ES" sz="1400" dirty="0" err="1" smtClean="0"/>
              <a:t>Echos</a:t>
            </a:r>
            <a:r>
              <a:rPr lang="es-ES" sz="1400" dirty="0" smtClean="0"/>
              <a:t> to 10.1.2.2, </a:t>
            </a:r>
            <a:r>
              <a:rPr lang="es-ES" sz="1400" dirty="0" err="1" smtClean="0"/>
              <a:t>timeout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2 </a:t>
            </a:r>
            <a:r>
              <a:rPr lang="es-ES" sz="1400" dirty="0" err="1" smtClean="0"/>
              <a:t>seconds</a:t>
            </a:r>
            <a:r>
              <a:rPr lang="es-ES" sz="1400" dirty="0" smtClean="0"/>
              <a:t>:</a:t>
            </a:r>
          </a:p>
          <a:p>
            <a:r>
              <a:rPr lang="es-ES" sz="1400" dirty="0" err="1" smtClean="0"/>
              <a:t>Packet</a:t>
            </a:r>
            <a:r>
              <a:rPr lang="es-ES" sz="1400" dirty="0" smtClean="0"/>
              <a:t> </a:t>
            </a:r>
            <a:r>
              <a:rPr lang="es-ES" sz="1400" dirty="0" err="1" smtClean="0"/>
              <a:t>sent</a:t>
            </a:r>
            <a:r>
              <a:rPr lang="es-ES" sz="1400" dirty="0" smtClean="0"/>
              <a:t> </a:t>
            </a:r>
            <a:r>
              <a:rPr lang="es-ES" sz="1400" dirty="0" err="1" smtClean="0"/>
              <a:t>with</a:t>
            </a:r>
            <a:r>
              <a:rPr lang="es-ES" sz="1400" dirty="0" smtClean="0"/>
              <a:t> a </a:t>
            </a:r>
            <a:r>
              <a:rPr lang="es-ES" sz="1400" dirty="0" err="1" smtClean="0"/>
              <a:t>source</a:t>
            </a:r>
            <a:r>
              <a:rPr lang="es-ES" sz="1400" dirty="0" smtClean="0"/>
              <a:t> </a:t>
            </a:r>
            <a:r>
              <a:rPr lang="es-ES" sz="1400" dirty="0" err="1" smtClean="0"/>
              <a:t>address</a:t>
            </a:r>
            <a:r>
              <a:rPr lang="es-ES" sz="1400" dirty="0" smtClean="0"/>
              <a:t> of 10.2.1.4 </a:t>
            </a:r>
          </a:p>
          <a:p>
            <a:r>
              <a:rPr lang="es-ES" sz="1400" b="1" dirty="0" smtClean="0"/>
              <a:t>!!!!!</a:t>
            </a:r>
            <a:endParaRPr lang="es-ES" sz="16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40536" y="968340"/>
            <a:ext cx="11752725" cy="1512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Tema Complejo, de No Simple Solución</a:t>
            </a:r>
          </a:p>
          <a:p>
            <a:pPr lvl="1"/>
            <a:r>
              <a:rPr lang="es-ES" dirty="0" smtClean="0"/>
              <a:t>Ejemplo: EIGRP de R1, no aprende de BGP R1 las redes de R4. EIGRP de R1 no publicita 10.2.1.0 /24 a R2</a:t>
            </a:r>
          </a:p>
          <a:p>
            <a:pPr lvl="1"/>
            <a:r>
              <a:rPr lang="es-ES" dirty="0" smtClean="0"/>
              <a:t>Solución: Redistribuir BGP en EIGRP. No recomendado sin filtrado.</a:t>
            </a:r>
          </a:p>
          <a:p>
            <a:pPr lvl="1"/>
            <a:endParaRPr lang="es-ES" b="1" dirty="0" smtClean="0"/>
          </a:p>
          <a:p>
            <a:pPr lvl="1"/>
            <a:endParaRPr lang="es-ES" dirty="0" smtClean="0"/>
          </a:p>
          <a:p>
            <a:pPr lvl="1"/>
            <a:endParaRPr lang="es-ES" b="1" dirty="0" smtClean="0"/>
          </a:p>
          <a:p>
            <a:pPr lvl="1"/>
            <a:endParaRPr lang="es-ES" b="1" dirty="0" smtClean="0"/>
          </a:p>
          <a:p>
            <a:endParaRPr lang="es-ES" dirty="0" smtClean="0"/>
          </a:p>
          <a:p>
            <a:pPr lvl="1"/>
            <a:endParaRPr lang="es-ES" sz="1200" dirty="0" smtClean="0"/>
          </a:p>
          <a:p>
            <a:pPr marL="0" indent="0">
              <a:buFont typeface="Arial" pitchFamily="34" charset="0"/>
              <a:buNone/>
            </a:pPr>
            <a:endParaRPr lang="es-E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9126" y="2190747"/>
            <a:ext cx="5553041" cy="218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492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82296" y="3078051"/>
            <a:ext cx="3207026" cy="646331"/>
          </a:xfrm>
          <a:prstGeom prst="rect">
            <a:avLst/>
          </a:prstGeom>
          <a:solidFill>
            <a:srgbClr val="463794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Gracias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7785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Presentación BGP	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Objetivos de BGP:</a:t>
            </a:r>
          </a:p>
          <a:p>
            <a:pPr lvl="1"/>
            <a:r>
              <a:rPr lang="es-ES" b="1" dirty="0" smtClean="0"/>
              <a:t>Intercambiar Redes Públicas </a:t>
            </a:r>
            <a:r>
              <a:rPr lang="es-ES" dirty="0" smtClean="0"/>
              <a:t>entre diferentes </a:t>
            </a:r>
            <a:r>
              <a:rPr lang="es-ES" b="1" dirty="0" smtClean="0"/>
              <a:t>Sistemas Autónomos </a:t>
            </a:r>
            <a:r>
              <a:rPr lang="es-ES" dirty="0" smtClean="0"/>
              <a:t>(AS)</a:t>
            </a:r>
          </a:p>
          <a:p>
            <a:pPr lvl="1"/>
            <a:r>
              <a:rPr lang="es-ES" b="1" dirty="0" smtClean="0"/>
              <a:t>Manipular </a:t>
            </a:r>
            <a:r>
              <a:rPr lang="es-ES" dirty="0" smtClean="0"/>
              <a:t>rutas de entrada y salida en Actualizaciones de Redes</a:t>
            </a:r>
          </a:p>
          <a:p>
            <a:pPr lvl="1"/>
            <a:r>
              <a:rPr lang="es-ES" dirty="0" smtClean="0"/>
              <a:t>	Poderosas herramientas de Filtrado y Manipulación de Rutas</a:t>
            </a:r>
          </a:p>
          <a:p>
            <a:r>
              <a:rPr lang="es-ES" dirty="0" smtClean="0"/>
              <a:t>Configuración Básica de BGP:</a:t>
            </a:r>
          </a:p>
          <a:p>
            <a:pPr lvl="1"/>
            <a:r>
              <a:rPr lang="es-ES" b="1" dirty="0" smtClean="0"/>
              <a:t>Establecimiento de Sesión entre Vecinos</a:t>
            </a:r>
          </a:p>
          <a:p>
            <a:pPr lvl="1"/>
            <a:r>
              <a:rPr lang="es-ES" dirty="0" smtClean="0"/>
              <a:t>	BGP Interno (</a:t>
            </a:r>
            <a:r>
              <a:rPr lang="es-ES" dirty="0" err="1" smtClean="0"/>
              <a:t>iBGP</a:t>
            </a:r>
            <a:r>
              <a:rPr lang="es-ES" dirty="0" smtClean="0"/>
              <a:t>): Vecinos de un mismo AS. Mayor complejidad que en </a:t>
            </a:r>
            <a:r>
              <a:rPr lang="es-ES" dirty="0" err="1" smtClean="0"/>
              <a:t>eBGP</a:t>
            </a:r>
            <a:r>
              <a:rPr lang="es-ES" dirty="0" smtClean="0"/>
              <a:t> </a:t>
            </a:r>
          </a:p>
          <a:p>
            <a:pPr lvl="1"/>
            <a:r>
              <a:rPr lang="es-ES" dirty="0"/>
              <a:t>	</a:t>
            </a:r>
            <a:r>
              <a:rPr lang="es-ES" dirty="0" smtClean="0"/>
              <a:t>	– no es objeto de esta presentación –</a:t>
            </a:r>
          </a:p>
          <a:p>
            <a:pPr lvl="1"/>
            <a:r>
              <a:rPr lang="es-ES" dirty="0"/>
              <a:t>	</a:t>
            </a:r>
            <a:r>
              <a:rPr lang="es-ES" dirty="0" smtClean="0"/>
              <a:t>BGP Externo (</a:t>
            </a:r>
            <a:r>
              <a:rPr lang="es-ES" dirty="0" err="1" smtClean="0"/>
              <a:t>eBGP</a:t>
            </a:r>
            <a:r>
              <a:rPr lang="es-ES" dirty="0" smtClean="0"/>
              <a:t>): Vecinos de diferentes AS</a:t>
            </a:r>
          </a:p>
          <a:p>
            <a:pPr lvl="1"/>
            <a:r>
              <a:rPr lang="es-ES" b="1" dirty="0" smtClean="0"/>
              <a:t>Actualización de Redes entre diferentes Vecinos</a:t>
            </a:r>
          </a:p>
          <a:p>
            <a:pPr lvl="1"/>
            <a:r>
              <a:rPr lang="es-ES" dirty="0" smtClean="0"/>
              <a:t>	Publicitar aquellas redes que queremos alcanzar</a:t>
            </a:r>
          </a:p>
          <a:p>
            <a:pPr lvl="1"/>
            <a:r>
              <a:rPr lang="es-ES" dirty="0" smtClean="0"/>
              <a:t>	Un </a:t>
            </a:r>
            <a:r>
              <a:rPr lang="es-ES" dirty="0" err="1" smtClean="0"/>
              <a:t>router</a:t>
            </a:r>
            <a:r>
              <a:rPr lang="es-ES" dirty="0" smtClean="0"/>
              <a:t> puede publicitar cualquier ruta de su tabla de encaminamiento</a:t>
            </a:r>
            <a:r>
              <a:rPr lang="es-E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67253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Configuración Básica de </a:t>
            </a:r>
            <a:r>
              <a:rPr lang="es-ES" dirty="0" err="1" smtClean="0"/>
              <a:t>eBGP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552" y="2013869"/>
            <a:ext cx="6461470" cy="255188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6190" y="1175669"/>
            <a:ext cx="5695365" cy="4965192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Topología:</a:t>
            </a:r>
          </a:p>
          <a:p>
            <a:pPr lvl="1"/>
            <a:r>
              <a:rPr lang="es-ES" dirty="0" smtClean="0"/>
              <a:t>Considerar 10.0.0.0 como dirección Pública</a:t>
            </a:r>
          </a:p>
          <a:p>
            <a:pPr lvl="1"/>
            <a:r>
              <a:rPr lang="es-ES" dirty="0" smtClean="0"/>
              <a:t>Considerar 172.16.0.0 como dirección Privada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Objetivo: 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R1 publicitará 10.1.1.0/24 y 10.1.2.0/24 a R4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s-ES" dirty="0" smtClean="0"/>
              <a:t>R4 publicitará 10.2.1.0/24 a R1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9446144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Pasos para la Configuración Básica de </a:t>
            </a:r>
            <a:r>
              <a:rPr lang="es-ES" dirty="0" err="1" smtClean="0"/>
              <a:t>eBGP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000" y="1600200"/>
            <a:ext cx="6461470" cy="255188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722" y="1344168"/>
            <a:ext cx="4648278" cy="4965192"/>
          </a:xfrm>
        </p:spPr>
        <p:txBody>
          <a:bodyPr/>
          <a:lstStyle/>
          <a:p>
            <a:r>
              <a:rPr lang="es-ES" dirty="0" smtClean="0"/>
              <a:t>Configurar y Verificar los Vecinos</a:t>
            </a:r>
          </a:p>
          <a:p>
            <a:r>
              <a:rPr lang="es-ES" dirty="0"/>
              <a:t>Publicitar Redes</a:t>
            </a:r>
          </a:p>
          <a:p>
            <a:pPr lvl="1"/>
            <a:r>
              <a:rPr lang="es-ES" dirty="0" smtClean="0"/>
              <a:t>Recordar que BGP sólo publicita redes disponibles en su Tabla de </a:t>
            </a:r>
            <a:r>
              <a:rPr lang="es-ES" dirty="0" err="1" smtClean="0"/>
              <a:t>Encaminamento</a:t>
            </a:r>
            <a:r>
              <a:rPr lang="es-ES" dirty="0" smtClean="0"/>
              <a:t>, aunque sean del tipo directamente conectadas</a:t>
            </a:r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7889098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Configuración Básica de </a:t>
            </a:r>
            <a:r>
              <a:rPr lang="es-ES" dirty="0" err="1" smtClean="0"/>
              <a:t>eBGP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2564" y="2743200"/>
            <a:ext cx="7453738" cy="294376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721" y="1344168"/>
            <a:ext cx="7718049" cy="4965192"/>
          </a:xfrm>
        </p:spPr>
        <p:txBody>
          <a:bodyPr/>
          <a:lstStyle/>
          <a:p>
            <a:r>
              <a:rPr lang="es-ES" dirty="0" smtClean="0"/>
              <a:t>Configuración de Vecinos y su Verificación:</a:t>
            </a: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87829" y="1916461"/>
            <a:ext cx="33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R1(</a:t>
            </a:r>
            <a:r>
              <a:rPr lang="es-ES" sz="1600" dirty="0" err="1" smtClean="0"/>
              <a:t>config</a:t>
            </a:r>
            <a:r>
              <a:rPr lang="es-ES" sz="1600" dirty="0" smtClean="0"/>
              <a:t>)# </a:t>
            </a:r>
            <a:r>
              <a:rPr lang="es-ES" sz="1600" dirty="0" err="1" smtClean="0"/>
              <a:t>router</a:t>
            </a:r>
            <a:r>
              <a:rPr lang="es-ES" sz="1600" dirty="0" smtClean="0"/>
              <a:t> </a:t>
            </a:r>
            <a:r>
              <a:rPr lang="es-ES" sz="1600" dirty="0" err="1" smtClean="0"/>
              <a:t>bgp</a:t>
            </a:r>
            <a:r>
              <a:rPr lang="es-ES" sz="1600" dirty="0" smtClean="0"/>
              <a:t> 65501</a:t>
            </a:r>
          </a:p>
          <a:p>
            <a:r>
              <a:rPr lang="es-ES" sz="1600" dirty="0" err="1" smtClean="0"/>
              <a:t>neighbor</a:t>
            </a:r>
            <a:r>
              <a:rPr lang="es-ES" sz="1600" dirty="0" smtClean="0"/>
              <a:t> 10.1.4.4 </a:t>
            </a:r>
            <a:r>
              <a:rPr lang="es-ES" sz="1600" dirty="0" err="1" smtClean="0"/>
              <a:t>remote</a:t>
            </a:r>
            <a:r>
              <a:rPr lang="es-ES" sz="1600" dirty="0" smtClean="0"/>
              <a:t>-as 65502</a:t>
            </a:r>
            <a:endParaRPr lang="es-E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163745" y="1904264"/>
            <a:ext cx="33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R4(</a:t>
            </a:r>
            <a:r>
              <a:rPr lang="es-ES" sz="1600" dirty="0" err="1" smtClean="0"/>
              <a:t>config</a:t>
            </a:r>
            <a:r>
              <a:rPr lang="es-ES" sz="1600" dirty="0" smtClean="0"/>
              <a:t>)# </a:t>
            </a:r>
            <a:r>
              <a:rPr lang="es-ES" sz="1600" dirty="0" err="1" smtClean="0"/>
              <a:t>router</a:t>
            </a:r>
            <a:r>
              <a:rPr lang="es-ES" sz="1600" dirty="0" smtClean="0"/>
              <a:t> </a:t>
            </a:r>
            <a:r>
              <a:rPr lang="es-ES" sz="1600" dirty="0" err="1" smtClean="0"/>
              <a:t>bgp</a:t>
            </a:r>
            <a:r>
              <a:rPr lang="es-ES" sz="1600" dirty="0" smtClean="0"/>
              <a:t> 65502</a:t>
            </a:r>
          </a:p>
          <a:p>
            <a:r>
              <a:rPr lang="es-ES" sz="1600" dirty="0" err="1" smtClean="0"/>
              <a:t>neighbor</a:t>
            </a:r>
            <a:r>
              <a:rPr lang="es-ES" sz="1600" dirty="0" smtClean="0"/>
              <a:t> 10.1.4.1 </a:t>
            </a:r>
            <a:r>
              <a:rPr lang="es-ES" sz="1600" dirty="0" err="1" smtClean="0"/>
              <a:t>remote</a:t>
            </a:r>
            <a:r>
              <a:rPr lang="es-ES" sz="1600" dirty="0" smtClean="0"/>
              <a:t>-as 65501</a:t>
            </a:r>
            <a:endParaRPr lang="es-ES" sz="1600" dirty="0"/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2009104" y="2489039"/>
            <a:ext cx="4752304" cy="181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3683358" y="2489039"/>
            <a:ext cx="5061397" cy="163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5797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Configuración Básica de </a:t>
            </a:r>
            <a:r>
              <a:rPr lang="es-ES" dirty="0" err="1" smtClean="0"/>
              <a:t>eBGP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418" y="3098210"/>
            <a:ext cx="6852055" cy="270614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721" y="1344168"/>
            <a:ext cx="7718049" cy="4965192"/>
          </a:xfrm>
        </p:spPr>
        <p:txBody>
          <a:bodyPr/>
          <a:lstStyle/>
          <a:p>
            <a:r>
              <a:rPr lang="es-ES" dirty="0"/>
              <a:t>Configuración de Vecinos y su Verificación :</a:t>
            </a: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87829" y="1916461"/>
            <a:ext cx="54402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/>
              <a:t>R1#show </a:t>
            </a:r>
            <a:r>
              <a:rPr lang="es-ES" sz="1600" b="1" dirty="0" err="1" smtClean="0"/>
              <a:t>ip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bgp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neighbors</a:t>
            </a:r>
            <a:r>
              <a:rPr lang="es-ES" sz="1600" b="1" dirty="0" smtClean="0"/>
              <a:t> </a:t>
            </a:r>
          </a:p>
          <a:p>
            <a:r>
              <a:rPr lang="es-ES" sz="1600" dirty="0" smtClean="0"/>
              <a:t>BGP </a:t>
            </a:r>
            <a:r>
              <a:rPr lang="es-ES" sz="1600" dirty="0" err="1" smtClean="0"/>
              <a:t>neighbor</a:t>
            </a:r>
            <a:r>
              <a:rPr lang="es-ES" sz="1600" dirty="0" smtClean="0"/>
              <a:t> </a:t>
            </a:r>
            <a:r>
              <a:rPr lang="es-ES" sz="1600" dirty="0" err="1" smtClean="0"/>
              <a:t>is</a:t>
            </a:r>
            <a:r>
              <a:rPr lang="es-ES" sz="1600" dirty="0" smtClean="0"/>
              <a:t> 10.1.4.4,  </a:t>
            </a:r>
            <a:r>
              <a:rPr lang="es-ES" sz="1600" dirty="0" err="1" smtClean="0"/>
              <a:t>remote</a:t>
            </a:r>
            <a:r>
              <a:rPr lang="es-ES" sz="1600" dirty="0" smtClean="0"/>
              <a:t> AS 65502, </a:t>
            </a:r>
            <a:r>
              <a:rPr lang="es-ES" sz="1600" dirty="0" err="1" smtClean="0"/>
              <a:t>external</a:t>
            </a:r>
            <a:r>
              <a:rPr lang="es-ES" sz="1600" dirty="0" smtClean="0"/>
              <a:t> link</a:t>
            </a:r>
          </a:p>
          <a:p>
            <a:r>
              <a:rPr lang="es-ES" sz="1600" dirty="0" smtClean="0"/>
              <a:t>  BGP </a:t>
            </a:r>
            <a:r>
              <a:rPr lang="es-ES" sz="1600" dirty="0" err="1" smtClean="0"/>
              <a:t>version</a:t>
            </a:r>
            <a:r>
              <a:rPr lang="es-ES" sz="1600" dirty="0" smtClean="0"/>
              <a:t> 4, </a:t>
            </a:r>
            <a:r>
              <a:rPr lang="es-ES" sz="1600" dirty="0" err="1" smtClean="0"/>
              <a:t>remote</a:t>
            </a:r>
            <a:r>
              <a:rPr lang="es-ES" sz="1600" dirty="0" smtClean="0"/>
              <a:t> </a:t>
            </a:r>
            <a:r>
              <a:rPr lang="es-ES" sz="1600" dirty="0" err="1" smtClean="0"/>
              <a:t>router</a:t>
            </a:r>
            <a:r>
              <a:rPr lang="es-ES" sz="1600" dirty="0" smtClean="0"/>
              <a:t> ID 10.2.1.4</a:t>
            </a:r>
          </a:p>
          <a:p>
            <a:r>
              <a:rPr lang="es-ES" sz="1600" dirty="0" smtClean="0"/>
              <a:t>  BGP </a:t>
            </a:r>
            <a:r>
              <a:rPr lang="es-ES" sz="1600" dirty="0" err="1" smtClean="0"/>
              <a:t>state</a:t>
            </a:r>
            <a:r>
              <a:rPr lang="es-ES" sz="1600" dirty="0" smtClean="0"/>
              <a:t> = </a:t>
            </a:r>
            <a:r>
              <a:rPr lang="es-ES" sz="1600" b="1" dirty="0" err="1" smtClean="0"/>
              <a:t>Established</a:t>
            </a:r>
            <a:r>
              <a:rPr lang="es-ES" sz="1600" dirty="0" smtClean="0"/>
              <a:t>, up </a:t>
            </a:r>
            <a:r>
              <a:rPr lang="es-ES" sz="1600" dirty="0" err="1" smtClean="0"/>
              <a:t>for</a:t>
            </a:r>
            <a:r>
              <a:rPr lang="es-ES" sz="1600" dirty="0" smtClean="0"/>
              <a:t> 00:07:17</a:t>
            </a:r>
          </a:p>
          <a:p>
            <a:r>
              <a:rPr lang="es-ES" sz="1600" dirty="0" smtClean="0"/>
              <a:t>… (output </a:t>
            </a:r>
            <a:r>
              <a:rPr lang="es-ES" sz="1600" dirty="0" err="1" smtClean="0"/>
              <a:t>omitted</a:t>
            </a:r>
            <a:r>
              <a:rPr lang="es-ES" sz="1600" dirty="0" smtClean="0"/>
              <a:t>)</a:t>
            </a:r>
            <a:endParaRPr lang="es-E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028101" y="1913555"/>
            <a:ext cx="54402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/>
              <a:t>R4#show </a:t>
            </a:r>
            <a:r>
              <a:rPr lang="es-ES" sz="1600" b="1" dirty="0" err="1" smtClean="0"/>
              <a:t>ip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bgp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neighbors</a:t>
            </a:r>
            <a:r>
              <a:rPr lang="es-ES" sz="1600" b="1" dirty="0" smtClean="0"/>
              <a:t> </a:t>
            </a:r>
          </a:p>
          <a:p>
            <a:r>
              <a:rPr lang="es-ES" sz="1600" dirty="0" smtClean="0"/>
              <a:t>BGP </a:t>
            </a:r>
            <a:r>
              <a:rPr lang="es-ES" sz="1600" dirty="0" err="1" smtClean="0"/>
              <a:t>neighbor</a:t>
            </a:r>
            <a:r>
              <a:rPr lang="es-ES" sz="1600" dirty="0" smtClean="0"/>
              <a:t> </a:t>
            </a:r>
            <a:r>
              <a:rPr lang="es-ES" sz="1600" dirty="0" err="1" smtClean="0"/>
              <a:t>is</a:t>
            </a:r>
            <a:r>
              <a:rPr lang="es-ES" sz="1600" dirty="0" smtClean="0"/>
              <a:t> 10.1.4.1,  </a:t>
            </a:r>
            <a:r>
              <a:rPr lang="es-ES" sz="1600" dirty="0" err="1" smtClean="0"/>
              <a:t>remote</a:t>
            </a:r>
            <a:r>
              <a:rPr lang="es-ES" sz="1600" dirty="0" smtClean="0"/>
              <a:t> AS 65501, </a:t>
            </a:r>
            <a:r>
              <a:rPr lang="es-ES" sz="1600" dirty="0" err="1" smtClean="0"/>
              <a:t>external</a:t>
            </a:r>
            <a:r>
              <a:rPr lang="es-ES" sz="1600" dirty="0" smtClean="0"/>
              <a:t> link</a:t>
            </a:r>
          </a:p>
          <a:p>
            <a:r>
              <a:rPr lang="es-ES" sz="1600" dirty="0" smtClean="0"/>
              <a:t>  BGP </a:t>
            </a:r>
            <a:r>
              <a:rPr lang="es-ES" sz="1600" dirty="0" err="1" smtClean="0"/>
              <a:t>version</a:t>
            </a:r>
            <a:r>
              <a:rPr lang="es-ES" sz="1600" dirty="0" smtClean="0"/>
              <a:t> 4, </a:t>
            </a:r>
            <a:r>
              <a:rPr lang="es-ES" sz="1600" dirty="0" err="1" smtClean="0"/>
              <a:t>remote</a:t>
            </a:r>
            <a:r>
              <a:rPr lang="es-ES" sz="1600" dirty="0" smtClean="0"/>
              <a:t> </a:t>
            </a:r>
            <a:r>
              <a:rPr lang="es-ES" sz="1600" dirty="0" err="1" smtClean="0"/>
              <a:t>router</a:t>
            </a:r>
            <a:r>
              <a:rPr lang="es-ES" sz="1600" dirty="0" smtClean="0"/>
              <a:t> ID 10.1.1.1</a:t>
            </a:r>
          </a:p>
          <a:p>
            <a:r>
              <a:rPr lang="es-ES" sz="1600" dirty="0" smtClean="0"/>
              <a:t>  BGP </a:t>
            </a:r>
            <a:r>
              <a:rPr lang="es-ES" sz="1600" dirty="0" err="1" smtClean="0"/>
              <a:t>state</a:t>
            </a:r>
            <a:r>
              <a:rPr lang="es-ES" sz="1600" dirty="0" smtClean="0"/>
              <a:t> = </a:t>
            </a:r>
            <a:r>
              <a:rPr lang="es-ES" sz="1600" b="1" dirty="0" err="1" smtClean="0"/>
              <a:t>Established</a:t>
            </a:r>
            <a:r>
              <a:rPr lang="es-ES" sz="1600" dirty="0" smtClean="0"/>
              <a:t>, up </a:t>
            </a:r>
            <a:r>
              <a:rPr lang="es-ES" sz="1600" dirty="0" err="1" smtClean="0"/>
              <a:t>for</a:t>
            </a:r>
            <a:r>
              <a:rPr lang="es-ES" sz="1600" dirty="0" smtClean="0"/>
              <a:t> 00:08:04</a:t>
            </a:r>
          </a:p>
          <a:p>
            <a:r>
              <a:rPr lang="es-ES" sz="1600" dirty="0" smtClean="0"/>
              <a:t>… (output </a:t>
            </a:r>
            <a:r>
              <a:rPr lang="es-ES" sz="1600" dirty="0" err="1" smtClean="0"/>
              <a:t>omitted</a:t>
            </a:r>
            <a:r>
              <a:rPr lang="es-ES" sz="1600" dirty="0" smtClean="0"/>
              <a:t>)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586284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Configuración Básica de </a:t>
            </a:r>
            <a:r>
              <a:rPr lang="es-ES" dirty="0" err="1" smtClean="0"/>
              <a:t>eBGP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721" y="1344168"/>
            <a:ext cx="11450301" cy="4965192"/>
          </a:xfrm>
        </p:spPr>
        <p:txBody>
          <a:bodyPr/>
          <a:lstStyle/>
          <a:p>
            <a:r>
              <a:rPr lang="es-ES" dirty="0" smtClean="0"/>
              <a:t>Publicitación de Redes y su Verificación:</a:t>
            </a:r>
          </a:p>
          <a:p>
            <a:pPr lvl="1"/>
            <a:r>
              <a:rPr lang="es-ES" dirty="0" smtClean="0"/>
              <a:t>R1 configurado para publicitar ambas redes, pero de hecho sólo publicita las redes directamente conectadas. R4 sólo aprenderá las redes directamente conectadas de R1.</a:t>
            </a:r>
          </a:p>
          <a:p>
            <a:pPr lvl="1"/>
            <a:r>
              <a:rPr lang="es-ES" dirty="0" smtClean="0"/>
              <a:t>Causa: 10.1.2.0/24 no está en la Tabla de Encaminamiento de R1.</a:t>
            </a:r>
          </a:p>
          <a:p>
            <a:pPr lvl="1"/>
            <a:endParaRPr lang="es-ES" sz="1200" dirty="0" smtClean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07490" y="2802592"/>
            <a:ext cx="37224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R1(</a:t>
            </a:r>
            <a:r>
              <a:rPr lang="es-ES" sz="1600" dirty="0" err="1" smtClean="0"/>
              <a:t>config</a:t>
            </a:r>
            <a:r>
              <a:rPr lang="es-ES" sz="1600" dirty="0" smtClean="0"/>
              <a:t>)# </a:t>
            </a:r>
            <a:r>
              <a:rPr lang="es-ES" sz="1600" dirty="0" err="1" smtClean="0"/>
              <a:t>router</a:t>
            </a:r>
            <a:r>
              <a:rPr lang="es-ES" sz="1600" dirty="0" smtClean="0"/>
              <a:t> </a:t>
            </a:r>
            <a:r>
              <a:rPr lang="es-ES" sz="1600" dirty="0" err="1" smtClean="0"/>
              <a:t>bgp</a:t>
            </a:r>
            <a:r>
              <a:rPr lang="es-ES" sz="1600" dirty="0" smtClean="0"/>
              <a:t> 65501</a:t>
            </a:r>
          </a:p>
          <a:p>
            <a:r>
              <a:rPr lang="es-ES" sz="1600" dirty="0" err="1" smtClean="0"/>
              <a:t>neighbor</a:t>
            </a:r>
            <a:r>
              <a:rPr lang="es-ES" sz="1600" dirty="0" smtClean="0"/>
              <a:t> 10.1.4.4 </a:t>
            </a:r>
            <a:r>
              <a:rPr lang="es-ES" sz="1600" dirty="0" err="1" smtClean="0"/>
              <a:t>remote</a:t>
            </a:r>
            <a:r>
              <a:rPr lang="es-ES" sz="1600" dirty="0" smtClean="0"/>
              <a:t>-as 65502</a:t>
            </a:r>
          </a:p>
          <a:p>
            <a:r>
              <a:rPr lang="es-ES" sz="1600" b="1" dirty="0" err="1" smtClean="0"/>
              <a:t>network</a:t>
            </a:r>
            <a:r>
              <a:rPr lang="es-ES" sz="1600" b="1" dirty="0" smtClean="0"/>
              <a:t> 10.1.1.0 </a:t>
            </a:r>
            <a:r>
              <a:rPr lang="es-ES" sz="1600" b="1" dirty="0" err="1" smtClean="0"/>
              <a:t>mask</a:t>
            </a:r>
            <a:r>
              <a:rPr lang="es-ES" sz="1600" b="1" dirty="0" smtClean="0"/>
              <a:t> 255.255.255.0</a:t>
            </a:r>
          </a:p>
          <a:p>
            <a:r>
              <a:rPr lang="es-ES" sz="1600" b="1" dirty="0" err="1" smtClean="0"/>
              <a:t>network</a:t>
            </a:r>
            <a:r>
              <a:rPr lang="es-ES" sz="1600" b="1" dirty="0" smtClean="0"/>
              <a:t> 10.1.2.0 </a:t>
            </a:r>
            <a:r>
              <a:rPr lang="es-ES" sz="1600" b="1" dirty="0" err="1" smtClean="0"/>
              <a:t>mask</a:t>
            </a:r>
            <a:r>
              <a:rPr lang="es-ES" sz="1600" b="1" dirty="0" smtClean="0"/>
              <a:t> 255.255.255.0</a:t>
            </a:r>
          </a:p>
          <a:p>
            <a:endParaRPr lang="es-E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07490" y="4088172"/>
            <a:ext cx="10276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R4#show </a:t>
            </a:r>
            <a:r>
              <a:rPr lang="es-ES" sz="1600" b="1" dirty="0" err="1" smtClean="0"/>
              <a:t>ip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bgp</a:t>
            </a:r>
            <a:r>
              <a:rPr lang="es-ES" sz="1600" b="1" dirty="0" smtClean="0"/>
              <a:t> </a:t>
            </a:r>
          </a:p>
          <a:p>
            <a:r>
              <a:rPr lang="es-ES" sz="1600" dirty="0" smtClean="0"/>
              <a:t>BGP </a:t>
            </a:r>
            <a:r>
              <a:rPr lang="es-ES" sz="1600" dirty="0" err="1" smtClean="0"/>
              <a:t>table</a:t>
            </a:r>
            <a:r>
              <a:rPr lang="es-ES" sz="1600" dirty="0" smtClean="0"/>
              <a:t> </a:t>
            </a:r>
            <a:r>
              <a:rPr lang="es-ES" sz="1600" dirty="0" err="1" smtClean="0"/>
              <a:t>version</a:t>
            </a:r>
            <a:r>
              <a:rPr lang="es-ES" sz="1600" dirty="0" smtClean="0"/>
              <a:t> </a:t>
            </a:r>
            <a:r>
              <a:rPr lang="es-ES" sz="1600" dirty="0" err="1" smtClean="0"/>
              <a:t>is</a:t>
            </a:r>
            <a:r>
              <a:rPr lang="es-ES" sz="1600" dirty="0" smtClean="0"/>
              <a:t> 6, local </a:t>
            </a:r>
            <a:r>
              <a:rPr lang="es-ES" sz="1600" dirty="0" err="1" smtClean="0"/>
              <a:t>router</a:t>
            </a:r>
            <a:r>
              <a:rPr lang="es-ES" sz="1600" dirty="0" smtClean="0"/>
              <a:t> ID </a:t>
            </a:r>
            <a:r>
              <a:rPr lang="es-ES" sz="1600" dirty="0" err="1" smtClean="0"/>
              <a:t>is</a:t>
            </a:r>
            <a:r>
              <a:rPr lang="es-ES" sz="1600" dirty="0" smtClean="0"/>
              <a:t> 10.2.1.4</a:t>
            </a:r>
          </a:p>
          <a:p>
            <a:r>
              <a:rPr lang="es-ES" sz="1600" dirty="0" smtClean="0"/>
              <a:t>(… output </a:t>
            </a:r>
            <a:r>
              <a:rPr lang="es-ES" sz="1600" dirty="0" err="1" smtClean="0"/>
              <a:t>omitted</a:t>
            </a:r>
            <a:r>
              <a:rPr lang="es-ES" sz="1600" dirty="0" smtClean="0"/>
              <a:t>)</a:t>
            </a:r>
          </a:p>
          <a:p>
            <a:r>
              <a:rPr lang="es-ES" sz="1600" dirty="0" err="1" smtClean="0"/>
              <a:t>Origin</a:t>
            </a:r>
            <a:r>
              <a:rPr lang="es-ES" sz="1600" dirty="0" smtClean="0"/>
              <a:t> </a:t>
            </a:r>
            <a:r>
              <a:rPr lang="es-ES" sz="1600" dirty="0" err="1" smtClean="0"/>
              <a:t>codes</a:t>
            </a:r>
            <a:r>
              <a:rPr lang="es-ES" sz="1600" dirty="0" smtClean="0"/>
              <a:t>: i - IGP, e - EGP, ? - </a:t>
            </a:r>
            <a:r>
              <a:rPr lang="es-ES" sz="1600" dirty="0" err="1" smtClean="0"/>
              <a:t>incomplete</a:t>
            </a:r>
            <a:endParaRPr lang="es-ES" sz="1600" dirty="0" smtClean="0"/>
          </a:p>
          <a:p>
            <a:r>
              <a:rPr lang="es-ES" sz="1600" dirty="0" smtClean="0"/>
              <a:t>RPKI </a:t>
            </a:r>
            <a:r>
              <a:rPr lang="es-ES" sz="1600" dirty="0" err="1" smtClean="0"/>
              <a:t>validation</a:t>
            </a:r>
            <a:r>
              <a:rPr lang="es-ES" sz="1600" dirty="0" smtClean="0"/>
              <a:t> </a:t>
            </a:r>
            <a:r>
              <a:rPr lang="es-ES" sz="1600" dirty="0" err="1" smtClean="0"/>
              <a:t>codes</a:t>
            </a:r>
            <a:r>
              <a:rPr lang="es-ES" sz="1600" dirty="0" smtClean="0"/>
              <a:t>: V </a:t>
            </a:r>
            <a:r>
              <a:rPr lang="es-ES" sz="1600" dirty="0" err="1" smtClean="0"/>
              <a:t>valid</a:t>
            </a:r>
            <a:r>
              <a:rPr lang="es-ES" sz="1600" dirty="0" smtClean="0"/>
              <a:t>, I </a:t>
            </a:r>
            <a:r>
              <a:rPr lang="es-ES" sz="1600" dirty="0" err="1" smtClean="0"/>
              <a:t>invalid</a:t>
            </a:r>
            <a:r>
              <a:rPr lang="es-ES" sz="1600" dirty="0" smtClean="0"/>
              <a:t>, N </a:t>
            </a:r>
            <a:r>
              <a:rPr lang="es-ES" sz="1600" dirty="0" err="1" smtClean="0"/>
              <a:t>Not</a:t>
            </a:r>
            <a:r>
              <a:rPr lang="es-ES" sz="1600" dirty="0" smtClean="0"/>
              <a:t> </a:t>
            </a:r>
            <a:r>
              <a:rPr lang="es-ES" sz="1600" dirty="0" err="1" smtClean="0"/>
              <a:t>found</a:t>
            </a:r>
            <a:endParaRPr lang="es-ES" sz="1600" dirty="0" smtClean="0"/>
          </a:p>
          <a:p>
            <a:endParaRPr lang="es-ES" sz="1600" dirty="0" smtClean="0"/>
          </a:p>
          <a:p>
            <a:r>
              <a:rPr lang="es-ES" sz="1600" dirty="0" smtClean="0"/>
              <a:t>       Network          </a:t>
            </a:r>
            <a:r>
              <a:rPr lang="es-ES" sz="1600" dirty="0" err="1" smtClean="0"/>
              <a:t>Next</a:t>
            </a:r>
            <a:r>
              <a:rPr lang="es-ES" sz="1600" dirty="0" smtClean="0"/>
              <a:t> Hop            </a:t>
            </a:r>
            <a:r>
              <a:rPr lang="es-ES" sz="1600" dirty="0" err="1" smtClean="0"/>
              <a:t>Metric</a:t>
            </a:r>
            <a:r>
              <a:rPr lang="es-ES" sz="1600" dirty="0" smtClean="0"/>
              <a:t> </a:t>
            </a:r>
            <a:r>
              <a:rPr lang="es-ES" sz="1600" dirty="0" err="1" smtClean="0"/>
              <a:t>LocPrf</a:t>
            </a:r>
            <a:r>
              <a:rPr lang="es-ES" sz="1600" dirty="0" smtClean="0"/>
              <a:t> </a:t>
            </a:r>
            <a:r>
              <a:rPr lang="es-ES" sz="1600" dirty="0" err="1" smtClean="0"/>
              <a:t>Weight</a:t>
            </a:r>
            <a:r>
              <a:rPr lang="es-ES" sz="1600" dirty="0" smtClean="0"/>
              <a:t> </a:t>
            </a:r>
            <a:r>
              <a:rPr lang="es-ES" sz="1600" dirty="0" err="1" smtClean="0"/>
              <a:t>Path</a:t>
            </a:r>
            <a:endParaRPr lang="es-ES" sz="1600" dirty="0" smtClean="0"/>
          </a:p>
          <a:p>
            <a:r>
              <a:rPr lang="es-ES" sz="1600" b="1" dirty="0" smtClean="0"/>
              <a:t> *&gt;  10.1.1.0/24      10.1.4.1                 </a:t>
            </a:r>
            <a:r>
              <a:rPr lang="es-ES" sz="1600" dirty="0" smtClean="0"/>
              <a:t>0                          0 65501 i</a:t>
            </a:r>
          </a:p>
          <a:p>
            <a:endParaRPr lang="es-E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0943" y="2826451"/>
            <a:ext cx="5997618" cy="236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157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Configuración Básica de </a:t>
            </a:r>
            <a:r>
              <a:rPr lang="es-ES" dirty="0" err="1" smtClean="0"/>
              <a:t>eBGP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1692" y="2614287"/>
            <a:ext cx="6252469" cy="246934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720" y="1344168"/>
            <a:ext cx="11762783" cy="4965192"/>
          </a:xfrm>
        </p:spPr>
        <p:txBody>
          <a:bodyPr/>
          <a:lstStyle/>
          <a:p>
            <a:r>
              <a:rPr lang="es-ES" dirty="0"/>
              <a:t>Publicitación de Redes y su Verificación :</a:t>
            </a:r>
            <a:endParaRPr lang="es-ES" dirty="0" smtClean="0"/>
          </a:p>
          <a:p>
            <a:pPr lvl="1"/>
            <a:r>
              <a:rPr lang="es-ES" dirty="0" smtClean="0"/>
              <a:t>Configuración de EIGRP en R1 para lograr que 10.1.2.0 esté disponible en la tabla de encaminamiento de R1:</a:t>
            </a:r>
          </a:p>
          <a:p>
            <a:pPr lvl="1"/>
            <a:endParaRPr lang="es-ES" sz="1200" dirty="0" smtClean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66307" y="2216184"/>
            <a:ext cx="1052859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R1(</a:t>
            </a:r>
            <a:r>
              <a:rPr lang="es-ES" sz="1600" dirty="0" err="1" smtClean="0"/>
              <a:t>config</a:t>
            </a:r>
            <a:r>
              <a:rPr lang="es-ES" sz="1600" dirty="0" smtClean="0"/>
              <a:t>)# </a:t>
            </a:r>
            <a:r>
              <a:rPr lang="es-ES" sz="1600" dirty="0" err="1" smtClean="0"/>
              <a:t>router</a:t>
            </a:r>
            <a:r>
              <a:rPr lang="es-ES" sz="1600" dirty="0" smtClean="0"/>
              <a:t> </a:t>
            </a:r>
            <a:r>
              <a:rPr lang="es-ES" sz="1600" dirty="0" err="1" smtClean="0"/>
              <a:t>bgp</a:t>
            </a:r>
            <a:r>
              <a:rPr lang="es-ES" sz="1600" dirty="0" smtClean="0"/>
              <a:t> 65501</a:t>
            </a:r>
          </a:p>
          <a:p>
            <a:r>
              <a:rPr lang="es-ES" sz="1600" dirty="0" err="1" smtClean="0"/>
              <a:t>neighbor</a:t>
            </a:r>
            <a:r>
              <a:rPr lang="es-ES" sz="1600" dirty="0" smtClean="0"/>
              <a:t> 10.1.4.4 </a:t>
            </a:r>
            <a:r>
              <a:rPr lang="es-ES" sz="1600" dirty="0" err="1" smtClean="0"/>
              <a:t>remote</a:t>
            </a:r>
            <a:r>
              <a:rPr lang="es-ES" sz="1600" dirty="0" smtClean="0"/>
              <a:t>-as 65502</a:t>
            </a:r>
          </a:p>
          <a:p>
            <a:r>
              <a:rPr lang="es-ES" sz="1600" dirty="0" err="1" smtClean="0"/>
              <a:t>network</a:t>
            </a:r>
            <a:r>
              <a:rPr lang="es-ES" sz="1600" dirty="0" smtClean="0"/>
              <a:t> 10.1.1.0 </a:t>
            </a:r>
            <a:r>
              <a:rPr lang="es-ES" sz="1600" dirty="0" err="1" smtClean="0"/>
              <a:t>mask</a:t>
            </a:r>
            <a:r>
              <a:rPr lang="es-ES" sz="1600" dirty="0" smtClean="0"/>
              <a:t> 255.255.255.0</a:t>
            </a:r>
          </a:p>
          <a:p>
            <a:r>
              <a:rPr lang="es-ES" sz="1600" dirty="0" err="1" smtClean="0"/>
              <a:t>network</a:t>
            </a:r>
            <a:r>
              <a:rPr lang="es-ES" sz="1600" dirty="0" smtClean="0"/>
              <a:t> 10.1.2.0 </a:t>
            </a:r>
            <a:r>
              <a:rPr lang="es-ES" sz="1600" dirty="0" err="1" smtClean="0"/>
              <a:t>mask</a:t>
            </a:r>
            <a:r>
              <a:rPr lang="es-ES" sz="1600" dirty="0" smtClean="0"/>
              <a:t> 255.255.255.0</a:t>
            </a:r>
          </a:p>
          <a:p>
            <a:r>
              <a:rPr lang="es-ES" sz="1600" dirty="0" smtClean="0"/>
              <a:t>!</a:t>
            </a:r>
          </a:p>
          <a:p>
            <a:r>
              <a:rPr lang="es-ES" sz="1600" dirty="0" err="1" smtClean="0"/>
              <a:t>router</a:t>
            </a:r>
            <a:r>
              <a:rPr lang="es-ES" sz="1600" dirty="0" smtClean="0"/>
              <a:t> </a:t>
            </a:r>
            <a:r>
              <a:rPr lang="es-ES" sz="1600" dirty="0" err="1" smtClean="0"/>
              <a:t>eigrp</a:t>
            </a:r>
            <a:r>
              <a:rPr lang="es-ES" sz="1600" dirty="0" smtClean="0"/>
              <a:t> 1</a:t>
            </a:r>
          </a:p>
          <a:p>
            <a:r>
              <a:rPr lang="es-ES" sz="1600" dirty="0" err="1" smtClean="0"/>
              <a:t>network</a:t>
            </a:r>
            <a:r>
              <a:rPr lang="es-ES" sz="1600" dirty="0" smtClean="0"/>
              <a:t> 10.0.0.0</a:t>
            </a:r>
          </a:p>
          <a:p>
            <a:r>
              <a:rPr lang="es-ES" sz="1600" b="1" dirty="0" err="1" smtClean="0"/>
              <a:t>network</a:t>
            </a:r>
            <a:r>
              <a:rPr lang="es-ES" sz="1600" b="1" dirty="0" smtClean="0"/>
              <a:t> 172.16.0.0</a:t>
            </a:r>
          </a:p>
          <a:p>
            <a:r>
              <a:rPr lang="es-ES" sz="1600" b="1" dirty="0" err="1" smtClean="0"/>
              <a:t>passive</a:t>
            </a:r>
            <a:r>
              <a:rPr lang="es-ES" sz="1600" b="1" dirty="0" smtClean="0"/>
              <a:t>-interface Serial1/0</a:t>
            </a:r>
          </a:p>
          <a:p>
            <a:r>
              <a:rPr lang="es-ES" sz="1600" b="1" dirty="0" smtClean="0"/>
              <a:t>!</a:t>
            </a:r>
          </a:p>
          <a:p>
            <a:endParaRPr lang="es-ES" sz="1600" b="1" dirty="0" smtClean="0"/>
          </a:p>
          <a:p>
            <a:r>
              <a:rPr lang="es-ES" sz="1600" dirty="0" smtClean="0"/>
              <a:t>R1#sh </a:t>
            </a:r>
            <a:r>
              <a:rPr lang="es-ES" sz="1600" dirty="0" err="1" smtClean="0"/>
              <a:t>ip</a:t>
            </a:r>
            <a:r>
              <a:rPr lang="es-ES" sz="1600" dirty="0" smtClean="0"/>
              <a:t> </a:t>
            </a:r>
            <a:r>
              <a:rPr lang="es-ES" sz="1600" dirty="0" err="1" smtClean="0"/>
              <a:t>route</a:t>
            </a:r>
            <a:r>
              <a:rPr lang="es-ES" sz="1600" dirty="0" smtClean="0"/>
              <a:t> </a:t>
            </a:r>
            <a:r>
              <a:rPr lang="es-ES" sz="1600" dirty="0" err="1" smtClean="0"/>
              <a:t>eigrp</a:t>
            </a:r>
            <a:endParaRPr lang="es-ES" sz="1600" dirty="0" smtClean="0"/>
          </a:p>
          <a:p>
            <a:r>
              <a:rPr lang="es-ES" sz="1600" dirty="0" smtClean="0"/>
              <a:t>(… output </a:t>
            </a:r>
            <a:r>
              <a:rPr lang="es-ES" sz="1600" dirty="0" err="1" smtClean="0"/>
              <a:t>omitted</a:t>
            </a:r>
            <a:r>
              <a:rPr lang="es-ES" sz="1600" dirty="0" smtClean="0"/>
              <a:t>)</a:t>
            </a:r>
          </a:p>
          <a:p>
            <a:endParaRPr lang="es-ES" sz="1600" dirty="0" smtClean="0"/>
          </a:p>
          <a:p>
            <a:r>
              <a:rPr lang="es-ES" sz="1600" dirty="0" smtClean="0"/>
              <a:t>      10.0.0.0/8 </a:t>
            </a:r>
            <a:r>
              <a:rPr lang="es-ES" sz="1600" dirty="0" err="1" smtClean="0"/>
              <a:t>is</a:t>
            </a:r>
            <a:r>
              <a:rPr lang="es-ES" sz="1600" dirty="0" smtClean="0"/>
              <a:t> </a:t>
            </a:r>
            <a:r>
              <a:rPr lang="es-ES" sz="1600" dirty="0" err="1" smtClean="0"/>
              <a:t>variably</a:t>
            </a:r>
            <a:r>
              <a:rPr lang="es-ES" sz="1600" dirty="0" smtClean="0"/>
              <a:t> </a:t>
            </a:r>
            <a:r>
              <a:rPr lang="es-ES" sz="1600" dirty="0" err="1" smtClean="0"/>
              <a:t>subnetted</a:t>
            </a:r>
            <a:r>
              <a:rPr lang="es-ES" sz="1600" dirty="0" smtClean="0"/>
              <a:t>, 5 </a:t>
            </a:r>
            <a:r>
              <a:rPr lang="es-ES" sz="1600" dirty="0" err="1" smtClean="0"/>
              <a:t>subnets</a:t>
            </a:r>
            <a:r>
              <a:rPr lang="es-ES" sz="1600" dirty="0" smtClean="0"/>
              <a:t>, 2 </a:t>
            </a:r>
            <a:r>
              <a:rPr lang="es-ES" sz="1600" dirty="0" err="1" smtClean="0"/>
              <a:t>masks</a:t>
            </a:r>
            <a:endParaRPr lang="es-ES" sz="1600" dirty="0" smtClean="0"/>
          </a:p>
          <a:p>
            <a:r>
              <a:rPr lang="es-ES" sz="1600" b="1" dirty="0" smtClean="0"/>
              <a:t>D        10.1.2.0/24 [90/156160] </a:t>
            </a:r>
            <a:r>
              <a:rPr lang="es-ES" sz="1600" b="1" dirty="0" err="1" smtClean="0"/>
              <a:t>via</a:t>
            </a:r>
            <a:r>
              <a:rPr lang="es-ES" sz="1600" b="1" dirty="0" smtClean="0"/>
              <a:t> 172.16.1.2, 00:11:22, FastEthernet0/0</a:t>
            </a:r>
          </a:p>
          <a:p>
            <a:endParaRPr lang="es-ES" sz="1600" b="1" dirty="0" smtClean="0"/>
          </a:p>
          <a:p>
            <a:endParaRPr lang="es-ES" sz="1600" b="1" dirty="0" smtClean="0"/>
          </a:p>
          <a:p>
            <a:endParaRPr lang="es-E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1692" y="2300302"/>
            <a:ext cx="7072647" cy="2783327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flipV="1">
            <a:off x="3438659" y="4262907"/>
            <a:ext cx="4108361" cy="6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969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Configuración Básica de </a:t>
            </a:r>
            <a:r>
              <a:rPr lang="es-ES" dirty="0" err="1" smtClean="0"/>
              <a:t>eBGP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721" y="1344168"/>
            <a:ext cx="8360308" cy="4965192"/>
          </a:xfrm>
        </p:spPr>
        <p:txBody>
          <a:bodyPr/>
          <a:lstStyle/>
          <a:p>
            <a:r>
              <a:rPr lang="es-ES" dirty="0"/>
              <a:t>Publicitación de Redes y su Verificación 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R4 muestra las dos redes existentes en R1</a:t>
            </a:r>
          </a:p>
          <a:p>
            <a:pPr lvl="1"/>
            <a:endParaRPr lang="es-ES" sz="1200" dirty="0" smtClean="0"/>
          </a:p>
          <a:p>
            <a:pPr marL="0" indent="0">
              <a:buNone/>
            </a:pPr>
            <a:endParaRPr lang="es-E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40280" y="2303270"/>
            <a:ext cx="10528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/>
              <a:t>R4#show </a:t>
            </a:r>
            <a:r>
              <a:rPr lang="es-ES" sz="1600" b="1" dirty="0" err="1" smtClean="0"/>
              <a:t>ip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bgp</a:t>
            </a:r>
            <a:r>
              <a:rPr lang="es-ES" sz="1600" b="1" dirty="0" smtClean="0"/>
              <a:t> </a:t>
            </a:r>
          </a:p>
          <a:p>
            <a:r>
              <a:rPr lang="es-ES" sz="1600" dirty="0" smtClean="0"/>
              <a:t>BGP </a:t>
            </a:r>
            <a:r>
              <a:rPr lang="es-ES" sz="1600" dirty="0" err="1" smtClean="0"/>
              <a:t>table</a:t>
            </a:r>
            <a:r>
              <a:rPr lang="es-ES" sz="1600" dirty="0" smtClean="0"/>
              <a:t> </a:t>
            </a:r>
            <a:r>
              <a:rPr lang="es-ES" sz="1600" dirty="0" err="1" smtClean="0"/>
              <a:t>version</a:t>
            </a:r>
            <a:r>
              <a:rPr lang="es-ES" sz="1600" dirty="0" smtClean="0"/>
              <a:t> </a:t>
            </a:r>
            <a:r>
              <a:rPr lang="es-ES" sz="1600" dirty="0" err="1" smtClean="0"/>
              <a:t>is</a:t>
            </a:r>
            <a:r>
              <a:rPr lang="es-ES" sz="1600" dirty="0" smtClean="0"/>
              <a:t> 7, local </a:t>
            </a:r>
            <a:r>
              <a:rPr lang="es-ES" sz="1600" dirty="0" err="1" smtClean="0"/>
              <a:t>router</a:t>
            </a:r>
            <a:r>
              <a:rPr lang="es-ES" sz="1600" dirty="0" smtClean="0"/>
              <a:t> ID </a:t>
            </a:r>
            <a:r>
              <a:rPr lang="es-ES" sz="1600" dirty="0" err="1" smtClean="0"/>
              <a:t>is</a:t>
            </a:r>
            <a:r>
              <a:rPr lang="es-ES" sz="1600" dirty="0" smtClean="0"/>
              <a:t> 10.2.1.4</a:t>
            </a:r>
          </a:p>
          <a:p>
            <a:r>
              <a:rPr lang="es-ES" sz="1600" dirty="0" smtClean="0"/>
              <a:t>Status </a:t>
            </a:r>
            <a:r>
              <a:rPr lang="es-ES" sz="1600" dirty="0" err="1" smtClean="0"/>
              <a:t>codes</a:t>
            </a:r>
            <a:r>
              <a:rPr lang="es-ES" sz="1600" dirty="0" smtClean="0"/>
              <a:t>: s </a:t>
            </a:r>
            <a:r>
              <a:rPr lang="es-ES" sz="1600" dirty="0" err="1" smtClean="0"/>
              <a:t>suppressed</a:t>
            </a:r>
            <a:r>
              <a:rPr lang="es-ES" sz="1600" dirty="0" smtClean="0"/>
              <a:t>, d </a:t>
            </a:r>
            <a:r>
              <a:rPr lang="es-ES" sz="1600" dirty="0" err="1" smtClean="0"/>
              <a:t>damped</a:t>
            </a:r>
            <a:r>
              <a:rPr lang="es-ES" sz="1600" dirty="0" smtClean="0"/>
              <a:t>, h </a:t>
            </a:r>
            <a:r>
              <a:rPr lang="es-ES" sz="1600" dirty="0" err="1" smtClean="0"/>
              <a:t>history</a:t>
            </a:r>
            <a:r>
              <a:rPr lang="es-ES" sz="1600" dirty="0" smtClean="0"/>
              <a:t>, * </a:t>
            </a:r>
            <a:r>
              <a:rPr lang="es-ES" sz="1600" dirty="0" err="1" smtClean="0"/>
              <a:t>valid</a:t>
            </a:r>
            <a:r>
              <a:rPr lang="es-ES" sz="1600" dirty="0" smtClean="0"/>
              <a:t>, &gt; </a:t>
            </a:r>
            <a:r>
              <a:rPr lang="es-ES" sz="1600" dirty="0" err="1" smtClean="0"/>
              <a:t>best</a:t>
            </a:r>
            <a:r>
              <a:rPr lang="es-ES" sz="1600" dirty="0" smtClean="0"/>
              <a:t>, i - </a:t>
            </a:r>
            <a:r>
              <a:rPr lang="es-ES" sz="1600" dirty="0" err="1" smtClean="0"/>
              <a:t>internal</a:t>
            </a:r>
            <a:r>
              <a:rPr lang="es-ES" sz="1600" dirty="0" smtClean="0"/>
              <a:t>, </a:t>
            </a:r>
          </a:p>
          <a:p>
            <a:r>
              <a:rPr lang="es-ES" sz="1600" dirty="0" smtClean="0"/>
              <a:t>              r RIB-</a:t>
            </a:r>
            <a:r>
              <a:rPr lang="es-ES" sz="1600" dirty="0" err="1" smtClean="0"/>
              <a:t>failure</a:t>
            </a:r>
            <a:r>
              <a:rPr lang="es-ES" sz="1600" dirty="0" smtClean="0"/>
              <a:t>, S </a:t>
            </a:r>
            <a:r>
              <a:rPr lang="es-ES" sz="1600" dirty="0" err="1" smtClean="0"/>
              <a:t>Stale</a:t>
            </a:r>
            <a:r>
              <a:rPr lang="es-ES" sz="1600" dirty="0" smtClean="0"/>
              <a:t>, m </a:t>
            </a:r>
            <a:r>
              <a:rPr lang="es-ES" sz="1600" dirty="0" err="1" smtClean="0"/>
              <a:t>multipath</a:t>
            </a:r>
            <a:r>
              <a:rPr lang="es-ES" sz="1600" dirty="0" smtClean="0"/>
              <a:t>, b </a:t>
            </a:r>
            <a:r>
              <a:rPr lang="es-ES" sz="1600" dirty="0" err="1" smtClean="0"/>
              <a:t>backup-path</a:t>
            </a:r>
            <a:r>
              <a:rPr lang="es-ES" sz="1600" dirty="0" smtClean="0"/>
              <a:t>, f RT-</a:t>
            </a:r>
            <a:r>
              <a:rPr lang="es-ES" sz="1600" dirty="0" err="1" smtClean="0"/>
              <a:t>Filter</a:t>
            </a:r>
            <a:r>
              <a:rPr lang="es-ES" sz="1600" dirty="0" smtClean="0"/>
              <a:t>, </a:t>
            </a:r>
          </a:p>
          <a:p>
            <a:r>
              <a:rPr lang="es-ES" sz="1600" dirty="0" smtClean="0"/>
              <a:t>              x </a:t>
            </a:r>
            <a:r>
              <a:rPr lang="es-ES" sz="1600" dirty="0" err="1" smtClean="0"/>
              <a:t>best-external</a:t>
            </a:r>
            <a:r>
              <a:rPr lang="es-ES" sz="1600" dirty="0" smtClean="0"/>
              <a:t>, a </a:t>
            </a:r>
            <a:r>
              <a:rPr lang="es-ES" sz="1600" dirty="0" err="1" smtClean="0"/>
              <a:t>additional-path</a:t>
            </a:r>
            <a:r>
              <a:rPr lang="es-ES" sz="1600" dirty="0" smtClean="0"/>
              <a:t>, c RIB-</a:t>
            </a:r>
            <a:r>
              <a:rPr lang="es-ES" sz="1600" dirty="0" err="1" smtClean="0"/>
              <a:t>compressed</a:t>
            </a:r>
            <a:r>
              <a:rPr lang="es-ES" sz="1600" dirty="0" smtClean="0"/>
              <a:t>, </a:t>
            </a:r>
          </a:p>
          <a:p>
            <a:r>
              <a:rPr lang="es-ES" sz="1600" dirty="0" err="1" smtClean="0"/>
              <a:t>Origin</a:t>
            </a:r>
            <a:r>
              <a:rPr lang="es-ES" sz="1600" dirty="0" smtClean="0"/>
              <a:t> </a:t>
            </a:r>
            <a:r>
              <a:rPr lang="es-ES" sz="1600" dirty="0" err="1" smtClean="0"/>
              <a:t>codes</a:t>
            </a:r>
            <a:r>
              <a:rPr lang="es-ES" sz="1600" dirty="0" smtClean="0"/>
              <a:t>: i - IGP, e - EGP, ? - </a:t>
            </a:r>
            <a:r>
              <a:rPr lang="es-ES" sz="1600" dirty="0" err="1" smtClean="0"/>
              <a:t>incomplete</a:t>
            </a:r>
            <a:endParaRPr lang="es-ES" sz="1600" dirty="0" smtClean="0"/>
          </a:p>
          <a:p>
            <a:r>
              <a:rPr lang="es-ES" sz="1600" dirty="0" smtClean="0"/>
              <a:t>RPKI </a:t>
            </a:r>
            <a:r>
              <a:rPr lang="es-ES" sz="1600" dirty="0" err="1" smtClean="0"/>
              <a:t>validation</a:t>
            </a:r>
            <a:r>
              <a:rPr lang="es-ES" sz="1600" dirty="0" smtClean="0"/>
              <a:t> </a:t>
            </a:r>
            <a:r>
              <a:rPr lang="es-ES" sz="1600" dirty="0" err="1" smtClean="0"/>
              <a:t>codes</a:t>
            </a:r>
            <a:r>
              <a:rPr lang="es-ES" sz="1600" dirty="0" smtClean="0"/>
              <a:t>: V </a:t>
            </a:r>
            <a:r>
              <a:rPr lang="es-ES" sz="1600" dirty="0" err="1" smtClean="0"/>
              <a:t>valid</a:t>
            </a:r>
            <a:r>
              <a:rPr lang="es-ES" sz="1600" dirty="0" smtClean="0"/>
              <a:t>, I </a:t>
            </a:r>
            <a:r>
              <a:rPr lang="es-ES" sz="1600" dirty="0" err="1" smtClean="0"/>
              <a:t>invalid</a:t>
            </a:r>
            <a:r>
              <a:rPr lang="es-ES" sz="1600" dirty="0" smtClean="0"/>
              <a:t>, N </a:t>
            </a:r>
            <a:r>
              <a:rPr lang="es-ES" sz="1600" dirty="0" err="1" smtClean="0"/>
              <a:t>Not</a:t>
            </a:r>
            <a:r>
              <a:rPr lang="es-ES" sz="1600" dirty="0" smtClean="0"/>
              <a:t> </a:t>
            </a:r>
            <a:r>
              <a:rPr lang="es-ES" sz="1600" dirty="0" err="1" smtClean="0"/>
              <a:t>found</a:t>
            </a:r>
            <a:endParaRPr lang="es-ES" sz="1600" dirty="0" smtClean="0"/>
          </a:p>
          <a:p>
            <a:endParaRPr lang="es-ES" sz="1600" dirty="0" smtClean="0"/>
          </a:p>
          <a:p>
            <a:r>
              <a:rPr lang="es-ES" sz="1600" dirty="0" smtClean="0"/>
              <a:t>     </a:t>
            </a:r>
            <a:r>
              <a:rPr lang="es-ES" sz="1600" b="1" dirty="0" smtClean="0"/>
              <a:t>Network          </a:t>
            </a:r>
            <a:r>
              <a:rPr lang="es-ES" sz="1600" b="1" dirty="0" err="1" smtClean="0"/>
              <a:t>Next</a:t>
            </a:r>
            <a:r>
              <a:rPr lang="es-ES" sz="1600" b="1" dirty="0" smtClean="0"/>
              <a:t> Hop            </a:t>
            </a:r>
            <a:r>
              <a:rPr lang="es-ES" sz="1600" b="1" dirty="0" err="1" smtClean="0"/>
              <a:t>Metric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LocPrf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Weight</a:t>
            </a:r>
            <a:r>
              <a:rPr lang="es-ES" sz="1600" b="1" dirty="0" smtClean="0"/>
              <a:t> </a:t>
            </a:r>
            <a:r>
              <a:rPr lang="es-ES" sz="1600" b="1" dirty="0" err="1" smtClean="0"/>
              <a:t>Path</a:t>
            </a:r>
            <a:endParaRPr lang="es-ES" sz="1600" b="1" dirty="0" smtClean="0"/>
          </a:p>
          <a:p>
            <a:r>
              <a:rPr lang="es-ES" sz="1600" b="1" dirty="0" smtClean="0"/>
              <a:t> *&gt;  10.1.1.0/24      10.1.4.1                 0                        0 65501 i</a:t>
            </a:r>
          </a:p>
          <a:p>
            <a:r>
              <a:rPr lang="es-ES" sz="1600" b="1" dirty="0" smtClean="0"/>
              <a:t> *&gt;  10.1.2.0/24      10.1.4.1            156160                   0 65501 i</a:t>
            </a:r>
          </a:p>
          <a:p>
            <a:endParaRPr lang="es-E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7441" y="3209562"/>
            <a:ext cx="5037581" cy="198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194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 white widescreen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ustom 4">
      <a:majorFont>
        <a:latin typeface="CiscoSansTT ExtraLight"/>
        <a:ea typeface=""/>
        <a:cs typeface=""/>
      </a:majorFont>
      <a:minorFont>
        <a:latin typeface="CiscoSansT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etAcad 2015 PPT Light Template.potx" id="{DF074211-70A0-48D1-9288-DB8561EA15AB}" vid="{20BD03C7-F40A-4166-A54C-67DBDB1FD8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 2015 PPT Light Template</Template>
  <TotalTime>4408</TotalTime>
  <Words>1085</Words>
  <Application>Microsoft Office PowerPoint</Application>
  <PresentationFormat>Personalizado</PresentationFormat>
  <Paragraphs>197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Ciscolight</vt:lpstr>
      <vt:lpstr>CiscoSansTT ExtraLight</vt:lpstr>
      <vt:lpstr>CiscoSansTT Light</vt:lpstr>
      <vt:lpstr>new white widescreen</vt:lpstr>
      <vt:lpstr>Introducción a eBGP</vt:lpstr>
      <vt:lpstr>Presentación BGP </vt:lpstr>
      <vt:lpstr>Ejemplo de Configuración Básica de eBGP</vt:lpstr>
      <vt:lpstr>Pasos para la Configuración Básica de eBGP</vt:lpstr>
      <vt:lpstr>Ejemplo de Configuración Básica de eBGP</vt:lpstr>
      <vt:lpstr>Ejemplo de Configuración Básica de eBGP</vt:lpstr>
      <vt:lpstr>Ejemplo de Configuración Básica de eBGP</vt:lpstr>
      <vt:lpstr>Ejemplo de Configuración Básica de eBGP</vt:lpstr>
      <vt:lpstr>Ejemplo de Configuración Básica de eBGP</vt:lpstr>
      <vt:lpstr>Configuración Completa de eBGP</vt:lpstr>
      <vt:lpstr>Verificación de eBGP</vt:lpstr>
      <vt:lpstr>Verificación de eBGP</vt:lpstr>
      <vt:lpstr>Hasta dónde llegan las Redes Publicitadas por eBGP</vt:lpstr>
      <vt:lpstr>Presentación de PowerPoint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of PPPoE</dc:title>
  <dc:creator>Marc Khayat -X (makhayat - INLEA CORPORATION at Cisco)</dc:creator>
  <cp:lastModifiedBy>Ingeniero Omar Vicente Lozano</cp:lastModifiedBy>
  <cp:revision>144</cp:revision>
  <dcterms:created xsi:type="dcterms:W3CDTF">2016-02-02T05:11:57Z</dcterms:created>
  <dcterms:modified xsi:type="dcterms:W3CDTF">2017-05-04T14:43:39Z</dcterms:modified>
</cp:coreProperties>
</file>