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34"/>
  </p:notesMasterIdLst>
  <p:handoutMasterIdLst>
    <p:handoutMasterId r:id="rId35"/>
  </p:handoutMasterIdLst>
  <p:sldIdLst>
    <p:sldId id="306" r:id="rId2"/>
    <p:sldId id="316" r:id="rId3"/>
    <p:sldId id="314" r:id="rId4"/>
    <p:sldId id="382" r:id="rId5"/>
    <p:sldId id="388" r:id="rId6"/>
    <p:sldId id="384" r:id="rId7"/>
    <p:sldId id="386" r:id="rId8"/>
    <p:sldId id="387" r:id="rId9"/>
    <p:sldId id="385" r:id="rId10"/>
    <p:sldId id="389" r:id="rId11"/>
    <p:sldId id="391" r:id="rId12"/>
    <p:sldId id="390" r:id="rId13"/>
    <p:sldId id="392" r:id="rId14"/>
    <p:sldId id="393" r:id="rId15"/>
    <p:sldId id="394" r:id="rId16"/>
    <p:sldId id="395" r:id="rId17"/>
    <p:sldId id="396" r:id="rId18"/>
    <p:sldId id="397" r:id="rId19"/>
    <p:sldId id="398" r:id="rId20"/>
    <p:sldId id="330" r:id="rId21"/>
    <p:sldId id="399" r:id="rId22"/>
    <p:sldId id="400" r:id="rId23"/>
    <p:sldId id="348" r:id="rId24"/>
    <p:sldId id="356" r:id="rId25"/>
    <p:sldId id="357" r:id="rId26"/>
    <p:sldId id="358" r:id="rId27"/>
    <p:sldId id="359" r:id="rId28"/>
    <p:sldId id="360" r:id="rId29"/>
    <p:sldId id="361" r:id="rId30"/>
    <p:sldId id="362" r:id="rId31"/>
    <p:sldId id="373" r:id="rId32"/>
    <p:sldId id="303" r:id="rId33"/>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4">
          <p15:clr>
            <a:srgbClr val="A4A3A4"/>
          </p15:clr>
        </p15:guide>
        <p15:guide id="2" pos="280">
          <p15:clr>
            <a:srgbClr val="A4A3A4"/>
          </p15:clr>
        </p15:guide>
        <p15:guide id="3" pos="7404">
          <p15:clr>
            <a:srgbClr val="A4A3A4"/>
          </p15:clr>
        </p15:guide>
        <p15:guide id="4" pos="3838">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794"/>
    <a:srgbClr val="224096"/>
    <a:srgbClr val="6B6B6B"/>
    <a:srgbClr val="264DAE"/>
    <a:srgbClr val="4ADAD7"/>
    <a:srgbClr val="8A8A8A"/>
    <a:srgbClr val="90A3A6"/>
    <a:srgbClr val="435153"/>
    <a:srgbClr val="EDDFF5"/>
    <a:srgbClr val="493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78827" autoAdjust="0"/>
  </p:normalViewPr>
  <p:slideViewPr>
    <p:cSldViewPr snapToGrid="0">
      <p:cViewPr varScale="1">
        <p:scale>
          <a:sx n="96" d="100"/>
          <a:sy n="96" d="100"/>
        </p:scale>
        <p:origin x="408" y="77"/>
      </p:cViewPr>
      <p:guideLst>
        <p:guide orient="horz" pos="2234"/>
        <p:guide pos="280"/>
        <p:guide pos="7404"/>
        <p:guide pos="3838"/>
      </p:guideLst>
    </p:cSldViewPr>
  </p:slideViewPr>
  <p:notesTextViewPr>
    <p:cViewPr>
      <p:scale>
        <a:sx n="100" d="100"/>
        <a:sy n="100" d="100"/>
      </p:scale>
      <p:origin x="0" y="0"/>
    </p:cViewPr>
  </p:notesTextViewPr>
  <p:sorterViewPr>
    <p:cViewPr>
      <p:scale>
        <a:sx n="66" d="100"/>
        <a:sy n="66" d="100"/>
      </p:scale>
      <p:origin x="0" y="3754"/>
    </p:cViewPr>
  </p:sorterViewPr>
  <p:notesViewPr>
    <p:cSldViewPr snapToGrid="0" showGuides="1">
      <p:cViewPr varScale="1">
        <p:scale>
          <a:sx n="58" d="100"/>
          <a:sy n="58" d="100"/>
        </p:scale>
        <p:origin x="-2698" y="-77"/>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4F635D66-3B7E-4B52-998E-1824D51866ED}" type="datetimeFigureOut">
              <a:rPr lang="en-US" smtClean="0"/>
              <a:t>5/4/2017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64DAF609-2A93-4C1D-9C09-D9A052051311}" type="slidenum">
              <a:rPr lang="en-US" smtClean="0"/>
              <a:t>‹Nº›</a:t>
            </a:fld>
            <a:endParaRPr lang="en-US"/>
          </a:p>
        </p:txBody>
      </p:sp>
    </p:spTree>
    <p:extLst>
      <p:ext uri="{BB962C8B-B14F-4D97-AF65-F5344CB8AC3E}">
        <p14:creationId xmlns:p14="http://schemas.microsoft.com/office/powerpoint/2010/main" val="1603400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AD57904A-0561-4C94-BA36-5390079A3A5E}" type="datetimeFigureOut">
              <a:rPr lang="en-US" smtClean="0"/>
              <a:t>5/4/2017</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C1D85BFA-0F60-4F8C-A61B-B3FC368BEA41}" type="slidenum">
              <a:rPr lang="en-US" smtClean="0"/>
              <a:t>‹Nº›</a:t>
            </a:fld>
            <a:endParaRPr lang="en-US"/>
          </a:p>
        </p:txBody>
      </p:sp>
    </p:spTree>
    <p:extLst>
      <p:ext uri="{BB962C8B-B14F-4D97-AF65-F5344CB8AC3E}">
        <p14:creationId xmlns:p14="http://schemas.microsoft.com/office/powerpoint/2010/main" val="4150224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85BFA-0F60-4F8C-A61B-B3FC368BEA41}" type="slidenum">
              <a:rPr lang="en-US" smtClean="0"/>
              <a:t>2</a:t>
            </a:fld>
            <a:endParaRPr lang="en-US" dirty="0"/>
          </a:p>
        </p:txBody>
      </p:sp>
    </p:spTree>
    <p:extLst>
      <p:ext uri="{BB962C8B-B14F-4D97-AF65-F5344CB8AC3E}">
        <p14:creationId xmlns:p14="http://schemas.microsoft.com/office/powerpoint/2010/main" val="1497776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US" dirty="0" smtClean="0"/>
              <a:t>Comments about it</a:t>
            </a:r>
            <a:r>
              <a:rPr lang="fr-FR" dirty="0" smtClean="0"/>
              <a:t>’</a:t>
            </a:r>
            <a:r>
              <a:rPr lang="en-US" dirty="0" smtClean="0"/>
              <a:t>s a interface not SDN</a:t>
            </a:r>
          </a:p>
          <a:p>
            <a:endParaRPr lang="en-US" dirty="0" smtClean="0"/>
          </a:p>
          <a:p>
            <a:r>
              <a:rPr lang="en-US" dirty="0" smtClean="0"/>
              <a:t>The controller is the central part. Aggregates info</a:t>
            </a:r>
            <a:r>
              <a:rPr lang="en-US" baseline="0" dirty="0" smtClean="0"/>
              <a:t> from everywhere and makes the decisions. From here, the devices are sent instructions.</a:t>
            </a:r>
          </a:p>
          <a:p>
            <a:r>
              <a:rPr lang="en-US" baseline="0" dirty="0" smtClean="0"/>
              <a:t>Northbound API is exposing the controller to programmers who want to perform specialized and non-specialized functions.</a:t>
            </a:r>
          </a:p>
          <a:p>
            <a:r>
              <a:rPr lang="en-US" baseline="0" dirty="0" smtClean="0"/>
              <a:t>Device agent sits on the local devices. Listens to the controller and interprets the instructions</a:t>
            </a:r>
          </a:p>
          <a:p>
            <a:r>
              <a:rPr lang="en-US" baseline="0" dirty="0" smtClean="0"/>
              <a:t>Openflow protocol is the protocol that interacts between all devices and the controller.</a:t>
            </a:r>
            <a:endParaRPr lang="en-US" dirty="0"/>
          </a:p>
        </p:txBody>
      </p:sp>
      <p:sp>
        <p:nvSpPr>
          <p:cNvPr id="4" name="Slide Number Placeholder 3"/>
          <p:cNvSpPr>
            <a:spLocks noGrp="1"/>
          </p:cNvSpPr>
          <p:nvPr>
            <p:ph type="sldNum" sz="quarter" idx="10"/>
          </p:nvPr>
        </p:nvSpPr>
        <p:spPr/>
        <p:txBody>
          <a:bodyPr/>
          <a:lstStyle/>
          <a:p>
            <a:fld id="{93533A98-0A5C-4F3E-BD4E-AB9D77B2FA20}" type="slidenum">
              <a:rPr lang="en-US" smtClean="0"/>
              <a:pPr/>
              <a:t>14</a:t>
            </a:fld>
            <a:endParaRPr lang="en-US"/>
          </a:p>
        </p:txBody>
      </p:sp>
    </p:spTree>
    <p:extLst>
      <p:ext uri="{BB962C8B-B14F-4D97-AF65-F5344CB8AC3E}">
        <p14:creationId xmlns:p14="http://schemas.microsoft.com/office/powerpoint/2010/main" val="336232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533A98-0A5C-4F3E-BD4E-AB9D77B2FA20}" type="slidenum">
              <a:rPr lang="en-US" smtClean="0"/>
              <a:pPr/>
              <a:t>15</a:t>
            </a:fld>
            <a:endParaRPr lang="en-US"/>
          </a:p>
        </p:txBody>
      </p:sp>
    </p:spTree>
    <p:extLst>
      <p:ext uri="{BB962C8B-B14F-4D97-AF65-F5344CB8AC3E}">
        <p14:creationId xmlns:p14="http://schemas.microsoft.com/office/powerpoint/2010/main" val="424663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533A98-0A5C-4F3E-BD4E-AB9D77B2FA20}" type="slidenum">
              <a:rPr lang="en-US" smtClean="0"/>
              <a:pPr/>
              <a:t>16</a:t>
            </a:fld>
            <a:endParaRPr lang="en-US"/>
          </a:p>
        </p:txBody>
      </p:sp>
    </p:spTree>
    <p:extLst>
      <p:ext uri="{BB962C8B-B14F-4D97-AF65-F5344CB8AC3E}">
        <p14:creationId xmlns:p14="http://schemas.microsoft.com/office/powerpoint/2010/main" val="3112173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533A98-0A5C-4F3E-BD4E-AB9D77B2FA20}" type="slidenum">
              <a:rPr lang="en-US" smtClean="0"/>
              <a:pPr/>
              <a:t>17</a:t>
            </a:fld>
            <a:endParaRPr lang="en-US"/>
          </a:p>
        </p:txBody>
      </p:sp>
    </p:spTree>
    <p:extLst>
      <p:ext uri="{BB962C8B-B14F-4D97-AF65-F5344CB8AC3E}">
        <p14:creationId xmlns:p14="http://schemas.microsoft.com/office/powerpoint/2010/main" val="26708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533A98-0A5C-4F3E-BD4E-AB9D77B2FA20}" type="slidenum">
              <a:rPr lang="en-US" smtClean="0"/>
              <a:pPr/>
              <a:t>18</a:t>
            </a:fld>
            <a:endParaRPr lang="en-US"/>
          </a:p>
        </p:txBody>
      </p:sp>
    </p:spTree>
    <p:extLst>
      <p:ext uri="{BB962C8B-B14F-4D97-AF65-F5344CB8AC3E}">
        <p14:creationId xmlns:p14="http://schemas.microsoft.com/office/powerpoint/2010/main" val="2532018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Device-based SDN</a:t>
            </a:r>
          </a:p>
          <a:p>
            <a:r>
              <a:rPr lang="en-US" sz="1200" b="0" i="0" kern="1200" dirty="0" smtClean="0">
                <a:solidFill>
                  <a:schemeClr val="tx1"/>
                </a:solidFill>
                <a:effectLst/>
                <a:latin typeface="+mn-lt"/>
                <a:ea typeface="+mn-ea"/>
                <a:cs typeface="+mn-cs"/>
              </a:rPr>
              <a:t>In this type of SDN, the devices are programmable by applications running on the device itself or on a server in the network, as shown in Figure 1. Cisco </a:t>
            </a:r>
            <a:r>
              <a:rPr lang="en-US" sz="1200" b="0" i="0" kern="1200" dirty="0" err="1" smtClean="0">
                <a:solidFill>
                  <a:schemeClr val="tx1"/>
                </a:solidFill>
                <a:effectLst/>
                <a:latin typeface="+mn-lt"/>
                <a:ea typeface="+mn-ea"/>
                <a:cs typeface="+mn-cs"/>
              </a:rPr>
              <a:t>OnePK</a:t>
            </a:r>
            <a:r>
              <a:rPr lang="en-US" sz="1200" b="0" i="0" kern="1200" dirty="0" smtClean="0">
                <a:solidFill>
                  <a:schemeClr val="tx1"/>
                </a:solidFill>
                <a:effectLst/>
                <a:latin typeface="+mn-lt"/>
                <a:ea typeface="+mn-ea"/>
                <a:cs typeface="+mn-cs"/>
              </a:rPr>
              <a:t> is an example of a device-based SDN. It enables programmers to build applications using C, and Java with Python, to integrate and interact with Cisco devices.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type of SDN uses a centralized controller that has knowledge of all devices in the network, as shown in Figure 2. The applications can interface with the controller responsible for managing devices and manipulating traffic flows throughout the network. The Cisco Open SDN Controller is a commercial distribution of </a:t>
            </a:r>
            <a:r>
              <a:rPr lang="en-US" sz="1200" b="0" i="0" kern="1200" dirty="0" err="1" smtClean="0">
                <a:solidFill>
                  <a:schemeClr val="tx1"/>
                </a:solidFill>
                <a:effectLst/>
                <a:latin typeface="+mn-lt"/>
                <a:ea typeface="+mn-ea"/>
                <a:cs typeface="+mn-cs"/>
              </a:rPr>
              <a:t>OpenDaylight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type of SDN is similar to controller-based SDN where a centralized controller has a view of all devices in the network, as shown in Figure 3. Policy-based SDN includes an additional Policy layer that operates at a higher level of abstraction. It uses built-in applications that automate advanced configuration tasks via a guided workflow and user-friendly GUI with no programming skills required. Cisco APIC-EM is an example of this type of SDN.</a:t>
            </a:r>
          </a:p>
          <a:p>
            <a:endParaRPr lang="en-US" dirty="0"/>
          </a:p>
        </p:txBody>
      </p:sp>
      <p:sp>
        <p:nvSpPr>
          <p:cNvPr id="4" name="Slide Number Placeholder 3"/>
          <p:cNvSpPr>
            <a:spLocks noGrp="1"/>
          </p:cNvSpPr>
          <p:nvPr>
            <p:ph type="sldNum" sz="quarter" idx="10"/>
          </p:nvPr>
        </p:nvSpPr>
        <p:spPr/>
        <p:txBody>
          <a:bodyPr/>
          <a:lstStyle/>
          <a:p>
            <a:fld id="{9DD23EAA-23F1-BD42-8787-68E226036A42}" type="slidenum">
              <a:rPr lang="en-US" smtClean="0"/>
              <a:t>19</a:t>
            </a:fld>
            <a:endParaRPr lang="en-US"/>
          </a:p>
        </p:txBody>
      </p:sp>
    </p:spTree>
    <p:extLst>
      <p:ext uri="{BB962C8B-B14F-4D97-AF65-F5344CB8AC3E}">
        <p14:creationId xmlns:p14="http://schemas.microsoft.com/office/powerpoint/2010/main" val="1576228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Very few organizations actually have the desire or skill to program the network using SDN tools. However, the majority of organizations want to automate the network, accelerate application deployments, and align their IT infrastructures to better meet business requirements. Cisco developed the Application Centric Infrastructure (ACI) to meet these objectives in more advanced and innovative ways than earlier SDN approaches.</a:t>
            </a:r>
          </a:p>
          <a:p>
            <a:endParaRPr lang="en-US" dirty="0"/>
          </a:p>
        </p:txBody>
      </p:sp>
      <p:sp>
        <p:nvSpPr>
          <p:cNvPr id="4" name="Slide Number Placeholder 3"/>
          <p:cNvSpPr>
            <a:spLocks noGrp="1"/>
          </p:cNvSpPr>
          <p:nvPr>
            <p:ph type="sldNum" sz="quarter" idx="10"/>
          </p:nvPr>
        </p:nvSpPr>
        <p:spPr/>
        <p:txBody>
          <a:bodyPr/>
          <a:lstStyle/>
          <a:p>
            <a:fld id="{C1D85BFA-0F60-4F8C-A61B-B3FC368BEA41}" type="slidenum">
              <a:rPr lang="en-US" smtClean="0"/>
              <a:t>20</a:t>
            </a:fld>
            <a:endParaRPr lang="en-US" dirty="0"/>
          </a:p>
        </p:txBody>
      </p:sp>
    </p:spTree>
    <p:extLst>
      <p:ext uri="{BB962C8B-B14F-4D97-AF65-F5344CB8AC3E}">
        <p14:creationId xmlns:p14="http://schemas.microsoft.com/office/powerpoint/2010/main" val="3568135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Application Network Profile (ANP)</a:t>
            </a:r>
            <a:r>
              <a:rPr lang="en-US" sz="1200" b="0" i="0" kern="1200" dirty="0" smtClean="0">
                <a:solidFill>
                  <a:schemeClr val="tx1"/>
                </a:solidFill>
                <a:effectLst/>
                <a:latin typeface="+mn-lt"/>
                <a:ea typeface="+mn-ea"/>
                <a:cs typeface="+mn-cs"/>
              </a:rPr>
              <a:t> - An ANP is a collection of end-point groups (EPG), their connections, and the policies that define those connections. The EPGs shown in Figure 1, such as VLANs, Web Services, and Applications, are just examples. An ANP is often much more complex.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Application Policy Infrastructure Controller (APIC)</a:t>
            </a:r>
            <a:r>
              <a:rPr lang="en-US" sz="1200" b="0" i="0" kern="1200" dirty="0" smtClean="0">
                <a:solidFill>
                  <a:schemeClr val="tx1"/>
                </a:solidFill>
                <a:effectLst/>
                <a:latin typeface="+mn-lt"/>
                <a:ea typeface="+mn-ea"/>
                <a:cs typeface="+mn-cs"/>
              </a:rPr>
              <a:t> – The APIC is considered to be the brains of the ACI architecture. APIC is a centralized software controller that manages and operates a scalable ACI clustered fabric. It is designed for programmability and centralized management. It translates application policies into network programming.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Cisco Nexus 9000 Series switches</a:t>
            </a:r>
            <a:r>
              <a:rPr lang="en-US" sz="1200" b="0" i="0" kern="1200" dirty="0" smtClean="0">
                <a:solidFill>
                  <a:schemeClr val="tx1"/>
                </a:solidFill>
                <a:effectLst/>
                <a:latin typeface="+mn-lt"/>
                <a:ea typeface="+mn-ea"/>
                <a:cs typeface="+mn-cs"/>
              </a:rPr>
              <a:t> – These switches provide an application-aware switching fabric and work with an APIC to manage the virtual and physical network infrastructure.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21</a:t>
            </a:fld>
            <a:endParaRPr lang="en-US"/>
          </a:p>
        </p:txBody>
      </p:sp>
    </p:spTree>
    <p:extLst>
      <p:ext uri="{BB962C8B-B14F-4D97-AF65-F5344CB8AC3E}">
        <p14:creationId xmlns:p14="http://schemas.microsoft.com/office/powerpoint/2010/main" val="1826209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Discovery</a:t>
            </a:r>
            <a:r>
              <a:rPr lang="en-US" sz="1200" b="0" i="0" kern="1200" dirty="0" smtClean="0">
                <a:solidFill>
                  <a:schemeClr val="tx1"/>
                </a:solidFill>
                <a:effectLst/>
                <a:latin typeface="+mn-lt"/>
                <a:ea typeface="+mn-ea"/>
                <a:cs typeface="+mn-cs"/>
              </a:rPr>
              <a:t> - Supports a discovery functionality that is used to populate the controller's device and host inventory database.</a:t>
            </a:r>
          </a:p>
          <a:p>
            <a:r>
              <a:rPr lang="en-US" sz="1200" b="1" i="0" kern="1200" dirty="0" smtClean="0">
                <a:solidFill>
                  <a:schemeClr val="tx1"/>
                </a:solidFill>
                <a:effectLst/>
                <a:latin typeface="+mn-lt"/>
                <a:ea typeface="+mn-ea"/>
                <a:cs typeface="+mn-cs"/>
              </a:rPr>
              <a:t>Device Inventory</a:t>
            </a:r>
            <a:r>
              <a:rPr lang="en-US" sz="1200" b="0" i="0" kern="1200" dirty="0" smtClean="0">
                <a:solidFill>
                  <a:schemeClr val="tx1"/>
                </a:solidFill>
                <a:effectLst/>
                <a:latin typeface="+mn-lt"/>
                <a:ea typeface="+mn-ea"/>
                <a:cs typeface="+mn-cs"/>
              </a:rPr>
              <a:t> - Collects detailed information from devices within the network including device name, device status, MAC address, IPv4/IPv6 addresses, IOS/Firmware, platform, up time, and configuration.</a:t>
            </a:r>
          </a:p>
          <a:p>
            <a:r>
              <a:rPr lang="en-US" sz="1200" b="1" i="0" kern="1200" dirty="0" smtClean="0">
                <a:solidFill>
                  <a:schemeClr val="tx1"/>
                </a:solidFill>
                <a:effectLst/>
                <a:latin typeface="+mn-lt"/>
                <a:ea typeface="+mn-ea"/>
                <a:cs typeface="+mn-cs"/>
              </a:rPr>
              <a:t>Host Inventory</a:t>
            </a:r>
            <a:r>
              <a:rPr lang="en-US" sz="1200" b="0" i="0" kern="1200" dirty="0" smtClean="0">
                <a:solidFill>
                  <a:schemeClr val="tx1"/>
                </a:solidFill>
                <a:effectLst/>
                <a:latin typeface="+mn-lt"/>
                <a:ea typeface="+mn-ea"/>
                <a:cs typeface="+mn-cs"/>
              </a:rPr>
              <a:t> - Collects detailed information from hosts with the network including host name, user ID, MAC address, IPv4/IPv6 addresses, and network attachment point.</a:t>
            </a:r>
          </a:p>
          <a:p>
            <a:r>
              <a:rPr lang="en-US" sz="1200" b="1" i="0" kern="1200" dirty="0" smtClean="0">
                <a:solidFill>
                  <a:schemeClr val="tx1"/>
                </a:solidFill>
                <a:effectLst/>
                <a:latin typeface="+mn-lt"/>
                <a:ea typeface="+mn-ea"/>
                <a:cs typeface="+mn-cs"/>
              </a:rPr>
              <a:t>Topology</a:t>
            </a:r>
            <a:r>
              <a:rPr lang="en-US" sz="1200" b="0" i="0" kern="1200" dirty="0" smtClean="0">
                <a:solidFill>
                  <a:schemeClr val="tx1"/>
                </a:solidFill>
                <a:effectLst/>
                <a:latin typeface="+mn-lt"/>
                <a:ea typeface="+mn-ea"/>
                <a:cs typeface="+mn-cs"/>
              </a:rPr>
              <a:t> - Supports a graphical view of the network (topology view). The Cisco APIC-EM automatically discovers and maps devices to a physical topology with detailed device level data. In addition, auto-visualization of Layer 2 and 3 topologies on top of the physical topology provides a granular view for design planning and simplified troubleshooting. Figure 1 shows an example of a topology view generated by the Cisco APIC-EM.</a:t>
            </a:r>
          </a:p>
          <a:p>
            <a:r>
              <a:rPr lang="en-US" sz="1200" b="1" i="0" kern="1200" dirty="0" smtClean="0">
                <a:solidFill>
                  <a:schemeClr val="tx1"/>
                </a:solidFill>
                <a:effectLst/>
                <a:latin typeface="+mn-lt"/>
                <a:ea typeface="+mn-ea"/>
                <a:cs typeface="+mn-cs"/>
              </a:rPr>
              <a:t>Policy</a:t>
            </a:r>
            <a:r>
              <a:rPr lang="en-US" sz="1200" b="0" i="0" kern="1200" dirty="0" smtClean="0">
                <a:solidFill>
                  <a:schemeClr val="tx1"/>
                </a:solidFill>
                <a:effectLst/>
                <a:latin typeface="+mn-lt"/>
                <a:ea typeface="+mn-ea"/>
                <a:cs typeface="+mn-cs"/>
              </a:rPr>
              <a:t> - Ability to view and control policies across the entire network including </a:t>
            </a:r>
            <a:r>
              <a:rPr lang="en-US" sz="1200" b="0" i="0" kern="1200" dirty="0" err="1" smtClean="0">
                <a:solidFill>
                  <a:schemeClr val="tx1"/>
                </a:solidFill>
                <a:effectLst/>
                <a:latin typeface="+mn-lt"/>
                <a:ea typeface="+mn-ea"/>
                <a:cs typeface="+mn-cs"/>
              </a:rPr>
              <a:t>QoS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Policy Analysis</a:t>
            </a:r>
            <a:r>
              <a:rPr lang="en-US" sz="1200" b="0" i="0" kern="1200" dirty="0" smtClean="0">
                <a:solidFill>
                  <a:schemeClr val="tx1"/>
                </a:solidFill>
                <a:effectLst/>
                <a:latin typeface="+mn-lt"/>
                <a:ea typeface="+mn-ea"/>
                <a:cs typeface="+mn-cs"/>
              </a:rPr>
              <a:t> - Inspection and analysis of network access control policies.  Ability to trace application specific paths between end devices to quickly identify ACLs in use and problem areas. Enables ACL change management with easy identification of redundancy, conflicts and incorrect ordering of access control entries. Incorrect ACL entries are known as shadows.</a:t>
            </a:r>
          </a:p>
          <a:p>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22</a:t>
            </a:fld>
            <a:endParaRPr lang="en-US"/>
          </a:p>
        </p:txBody>
      </p:sp>
    </p:spTree>
    <p:extLst>
      <p:ext uri="{BB962C8B-B14F-4D97-AF65-F5344CB8AC3E}">
        <p14:creationId xmlns:p14="http://schemas.microsoft.com/office/powerpoint/2010/main" val="226136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smtClean="0"/>
              <a:t>Security</a:t>
            </a:r>
            <a:r>
              <a:rPr lang="en-US" baseline="0" dirty="0" smtClean="0"/>
              <a:t> Automation:</a:t>
            </a:r>
          </a:p>
          <a:p>
            <a:r>
              <a:rPr lang="en-US" baseline="0" dirty="0" smtClean="0"/>
              <a:t>	Compliance</a:t>
            </a:r>
          </a:p>
          <a:p>
            <a:r>
              <a:rPr lang="en-US" baseline="0" dirty="0" smtClean="0"/>
              <a:t>		Shadow Identification</a:t>
            </a:r>
          </a:p>
          <a:p>
            <a:r>
              <a:rPr lang="en-US" baseline="0" dirty="0" smtClean="0"/>
              <a:t>		Conflict Identification</a:t>
            </a:r>
          </a:p>
          <a:p>
            <a:r>
              <a:rPr lang="en-US" baseline="0" dirty="0" smtClean="0"/>
              <a:t>		Compliance Assurance</a:t>
            </a:r>
          </a:p>
          <a:p>
            <a:r>
              <a:rPr lang="en-US" baseline="0" dirty="0" smtClean="0"/>
              <a:t>	Troubleshooting</a:t>
            </a:r>
          </a:p>
          <a:p>
            <a:r>
              <a:rPr lang="en-US" baseline="0" dirty="0" smtClean="0"/>
              <a:t>		Flow-Based</a:t>
            </a:r>
          </a:p>
          <a:p>
            <a:r>
              <a:rPr lang="en-US" baseline="0" dirty="0" smtClean="0"/>
              <a:t>		Trace and Compare</a:t>
            </a:r>
          </a:p>
          <a:p>
            <a:r>
              <a:rPr lang="en-US" baseline="0" dirty="0" smtClean="0"/>
              <a:t>	Mobility</a:t>
            </a:r>
          </a:p>
          <a:p>
            <a:r>
              <a:rPr lang="en-US" baseline="0" dirty="0" smtClean="0"/>
              <a:t>		Follow me ACL</a:t>
            </a:r>
          </a:p>
          <a:p>
            <a:endParaRPr lang="en-US" baseline="0" dirty="0" smtClean="0"/>
          </a:p>
          <a:p>
            <a:r>
              <a:rPr lang="en-US" dirty="0" smtClean="0"/>
              <a:t>QoS Provision</a:t>
            </a:r>
          </a:p>
          <a:p>
            <a:r>
              <a:rPr lang="en-US" dirty="0" smtClean="0"/>
              <a:t>	Easy QoS</a:t>
            </a:r>
          </a:p>
          <a:p>
            <a:r>
              <a:rPr lang="en-US" dirty="0" smtClean="0"/>
              <a:t>		CVD</a:t>
            </a:r>
            <a:r>
              <a:rPr lang="en-US" baseline="0" dirty="0" smtClean="0"/>
              <a:t> or IT template Based QoS</a:t>
            </a:r>
          </a:p>
          <a:p>
            <a:r>
              <a:rPr lang="en-US" baseline="0" dirty="0" smtClean="0"/>
              <a:t>	Compliance Assurance</a:t>
            </a:r>
          </a:p>
          <a:p>
            <a:r>
              <a:rPr lang="en-US" baseline="0" dirty="0" smtClean="0"/>
              <a:t>	Follow me QoS</a:t>
            </a:r>
          </a:p>
          <a:p>
            <a:endParaRPr lang="en-US" baseline="0" dirty="0" smtClean="0"/>
          </a:p>
          <a:p>
            <a:r>
              <a:rPr lang="en-US" baseline="0" dirty="0" smtClean="0"/>
              <a:t>IWAN: Path Optimization</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9DD23EAA-23F1-BD42-8787-68E226036A42}" type="slidenum">
              <a:rPr lang="en-US" smtClean="0"/>
              <a:t>23</a:t>
            </a:fld>
            <a:endParaRPr lang="en-US"/>
          </a:p>
        </p:txBody>
      </p:sp>
    </p:spTree>
    <p:extLst>
      <p:ext uri="{BB962C8B-B14F-4D97-AF65-F5344CB8AC3E}">
        <p14:creationId xmlns:p14="http://schemas.microsoft.com/office/powerpoint/2010/main" val="36735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baseline="0" dirty="0" smtClean="0"/>
              <a:t>Why we are talking about SDN? </a:t>
            </a:r>
            <a:r>
              <a:rPr lang="en-US" dirty="0" smtClean="0"/>
              <a:t>Lets </a:t>
            </a:r>
            <a:r>
              <a:rPr lang="en-US" baseline="0" dirty="0" smtClean="0"/>
              <a:t>reflect for a minute on why and how we got to where we are. Lets take the data center as an example”. In the 90’s the way we used to install servers was by using CD. Because of the emerging of the cloud, the Data Center had to adopt fast and that</a:t>
            </a:r>
            <a:r>
              <a:rPr lang="fr-FR" baseline="0" dirty="0" smtClean="0"/>
              <a:t>’</a:t>
            </a:r>
            <a:r>
              <a:rPr lang="en-US" baseline="0" dirty="0" smtClean="0"/>
              <a:t>s why the data center has moved to a more automated way of building servers by leveraging automation tools like chef, puppet, </a:t>
            </a:r>
            <a:r>
              <a:rPr lang="en-US" baseline="0" dirty="0" err="1" smtClean="0"/>
              <a:t>openstack</a:t>
            </a:r>
            <a:r>
              <a:rPr lang="en-US" baseline="0" dirty="0" smtClean="0"/>
              <a:t> and UCS Manager</a:t>
            </a:r>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4</a:t>
            </a:fld>
            <a:endParaRPr lang="en-US"/>
          </a:p>
        </p:txBody>
      </p:sp>
    </p:spTree>
    <p:extLst>
      <p:ext uri="{BB962C8B-B14F-4D97-AF65-F5344CB8AC3E}">
        <p14:creationId xmlns:p14="http://schemas.microsoft.com/office/powerpoint/2010/main" val="575054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257209" indent="-257209" defTabSz="610872" eaLnBrk="0" hangingPunct="0">
              <a:lnSpc>
                <a:spcPct val="90000"/>
              </a:lnSpc>
              <a:buFont typeface="+mj-lt"/>
              <a:buAutoNum type="arabicPeriod"/>
            </a:pPr>
            <a:r>
              <a:rPr lang="en-AU" sz="1200" dirty="0" smtClean="0"/>
              <a:t>Malware/</a:t>
            </a:r>
            <a:r>
              <a:rPr lang="en-AU" sz="1200" dirty="0" err="1" smtClean="0"/>
              <a:t>Javascript</a:t>
            </a:r>
            <a:r>
              <a:rPr lang="en-AU" sz="1200" dirty="0" smtClean="0"/>
              <a:t> Infection from Internet</a:t>
            </a:r>
          </a:p>
          <a:p>
            <a:pPr marL="257209" indent="-257209" defTabSz="610872" eaLnBrk="0" hangingPunct="0">
              <a:lnSpc>
                <a:spcPct val="90000"/>
              </a:lnSpc>
              <a:buFont typeface="+mj-lt"/>
              <a:buAutoNum type="arabicPeriod"/>
            </a:pPr>
            <a:endParaRPr lang="en-AU" sz="1200" dirty="0" smtClean="0"/>
          </a:p>
          <a:p>
            <a:pPr marL="257209" indent="-257209" defTabSz="610872" eaLnBrk="0" hangingPunct="0">
              <a:lnSpc>
                <a:spcPct val="90000"/>
              </a:lnSpc>
              <a:buFont typeface="+mj-lt"/>
              <a:buAutoNum type="arabicPeriod"/>
            </a:pPr>
            <a:r>
              <a:rPr lang="en-AU" sz="1200" dirty="0" smtClean="0"/>
              <a:t>SF Sensor detects threat</a:t>
            </a:r>
          </a:p>
          <a:p>
            <a:pPr marL="257209" indent="-257209" defTabSz="610872" eaLnBrk="0" hangingPunct="0">
              <a:lnSpc>
                <a:spcPct val="90000"/>
              </a:lnSpc>
              <a:buFont typeface="+mj-lt"/>
              <a:buAutoNum type="arabicPeriod"/>
            </a:pPr>
            <a:endParaRPr lang="en-AU" sz="1200" dirty="0" smtClean="0"/>
          </a:p>
          <a:p>
            <a:pPr marL="257209" indent="-257209" defTabSz="610872" eaLnBrk="0" hangingPunct="0">
              <a:lnSpc>
                <a:spcPct val="90000"/>
              </a:lnSpc>
              <a:buFont typeface="+mj-lt"/>
              <a:buAutoNum type="arabicPeriod"/>
            </a:pPr>
            <a:r>
              <a:rPr lang="en-AU" sz="1200" dirty="0" smtClean="0"/>
              <a:t>SF DC notifies Controller</a:t>
            </a:r>
          </a:p>
          <a:p>
            <a:pPr marL="257209" indent="-257209" defTabSz="610872" eaLnBrk="0" hangingPunct="0">
              <a:lnSpc>
                <a:spcPct val="90000"/>
              </a:lnSpc>
              <a:buFont typeface="+mj-lt"/>
              <a:buAutoNum type="arabicPeriod"/>
            </a:pPr>
            <a:endParaRPr lang="en-AU" sz="1200" dirty="0" smtClean="0"/>
          </a:p>
          <a:p>
            <a:pPr marL="257209" indent="-257209" defTabSz="610872" eaLnBrk="0" hangingPunct="0">
              <a:lnSpc>
                <a:spcPct val="90000"/>
              </a:lnSpc>
              <a:buFont typeface="+mj-lt"/>
              <a:buAutoNum type="arabicPeriod"/>
            </a:pPr>
            <a:r>
              <a:rPr lang="en-AU" sz="1200" dirty="0" smtClean="0"/>
              <a:t>Remediation API event</a:t>
            </a:r>
          </a:p>
          <a:p>
            <a:pPr marL="257209" indent="-257209" defTabSz="610872" eaLnBrk="0" hangingPunct="0">
              <a:lnSpc>
                <a:spcPct val="90000"/>
              </a:lnSpc>
              <a:buFont typeface="+mj-lt"/>
              <a:buAutoNum type="arabicPeriod"/>
            </a:pPr>
            <a:endParaRPr lang="en-AU" sz="1200" dirty="0" smtClean="0"/>
          </a:p>
          <a:p>
            <a:pPr marL="257209" indent="-257209" defTabSz="610872" eaLnBrk="0" hangingPunct="0">
              <a:lnSpc>
                <a:spcPct val="90000"/>
              </a:lnSpc>
              <a:buFont typeface="+mj-lt"/>
              <a:buAutoNum type="arabicPeriod"/>
            </a:pPr>
            <a:r>
              <a:rPr lang="en-AU" sz="1200" dirty="0" smtClean="0"/>
              <a:t>Policy installed on Access switch port by Controller.</a:t>
            </a:r>
          </a:p>
          <a:p>
            <a:pPr marL="257209" indent="-257209" defTabSz="610872" eaLnBrk="0" hangingPunct="0">
              <a:lnSpc>
                <a:spcPct val="90000"/>
              </a:lnSpc>
              <a:buFont typeface="+mj-lt"/>
              <a:buAutoNum type="arabicPeriod"/>
            </a:pPr>
            <a:endParaRPr lang="en-AU" sz="1200" dirty="0" smtClean="0"/>
          </a:p>
          <a:p>
            <a:pPr marL="257209" indent="-257209" defTabSz="610872" eaLnBrk="0" hangingPunct="0">
              <a:lnSpc>
                <a:spcPct val="90000"/>
              </a:lnSpc>
              <a:buFont typeface="+mj-lt"/>
              <a:buAutoNum type="arabicPeriod"/>
            </a:pPr>
            <a:r>
              <a:rPr lang="en-AU" sz="1200" dirty="0" smtClean="0"/>
              <a:t>Block or quarantine end-point (host A)</a:t>
            </a:r>
          </a:p>
          <a:p>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24</a:t>
            </a:fld>
            <a:endParaRPr lang="en-US"/>
          </a:p>
        </p:txBody>
      </p:sp>
    </p:spTree>
    <p:extLst>
      <p:ext uri="{BB962C8B-B14F-4D97-AF65-F5344CB8AC3E}">
        <p14:creationId xmlns:p14="http://schemas.microsoft.com/office/powerpoint/2010/main" val="1505196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sz="1200" dirty="0" smtClean="0">
                <a:solidFill>
                  <a:schemeClr val="tx1"/>
                </a:solidFill>
                <a:latin typeface="+mn-lt"/>
              </a:rPr>
              <a:t>Enables system level QoS classification, marking and queuing policies</a:t>
            </a:r>
          </a:p>
          <a:p>
            <a:r>
              <a:rPr lang="en-US" sz="1200" dirty="0" smtClean="0">
                <a:solidFill>
                  <a:schemeClr val="tx1"/>
                </a:solidFill>
                <a:latin typeface="+mn-lt"/>
              </a:rPr>
              <a:t>Uses Cisco valid design (CVD)  templates to ensure faster, more reliable, and fully predictable deployment</a:t>
            </a:r>
          </a:p>
          <a:p>
            <a:r>
              <a:rPr lang="en-US" sz="1200" dirty="0" smtClean="0">
                <a:solidFill>
                  <a:schemeClr val="tx1"/>
                </a:solidFill>
                <a:latin typeface="+mn-lt"/>
              </a:rPr>
              <a:t>Supports custom classification  templates to meet enterprise specific needs</a:t>
            </a:r>
          </a:p>
          <a:p>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27</a:t>
            </a:fld>
            <a:endParaRPr lang="en-US"/>
          </a:p>
        </p:txBody>
      </p:sp>
    </p:spTree>
    <p:extLst>
      <p:ext uri="{BB962C8B-B14F-4D97-AF65-F5344CB8AC3E}">
        <p14:creationId xmlns:p14="http://schemas.microsoft.com/office/powerpoint/2010/main" val="2371067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0A891-1B06-45ED-A687-2A025AFEB93B}" type="slidenum">
              <a:rPr lang="en-US" smtClean="0"/>
              <a:pPr/>
              <a:t>28</a:t>
            </a:fld>
            <a:endParaRPr lang="en-US"/>
          </a:p>
        </p:txBody>
      </p:sp>
    </p:spTree>
    <p:extLst>
      <p:ext uri="{BB962C8B-B14F-4D97-AF65-F5344CB8AC3E}">
        <p14:creationId xmlns:p14="http://schemas.microsoft.com/office/powerpoint/2010/main" val="2974068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smtClean="0"/>
              <a:t>Jabber:</a:t>
            </a:r>
            <a:r>
              <a:rPr lang="en-US" baseline="0" dirty="0" smtClean="0"/>
              <a:t> </a:t>
            </a:r>
            <a:r>
              <a:rPr lang="en-US" dirty="0" smtClean="0"/>
              <a:t>Collaborate Anywhere on Any Device</a:t>
            </a:r>
            <a:endParaRPr lang="en-US" dirty="0"/>
          </a:p>
        </p:txBody>
      </p:sp>
      <p:sp>
        <p:nvSpPr>
          <p:cNvPr id="4" name="Slide Number Placeholder 3"/>
          <p:cNvSpPr>
            <a:spLocks noGrp="1"/>
          </p:cNvSpPr>
          <p:nvPr>
            <p:ph type="sldNum" sz="quarter" idx="10"/>
          </p:nvPr>
        </p:nvSpPr>
        <p:spPr/>
        <p:txBody>
          <a:bodyPr/>
          <a:lstStyle/>
          <a:p>
            <a:fld id="{AE10A891-1B06-45ED-A687-2A025AFEB93B}" type="slidenum">
              <a:rPr lang="en-US" smtClean="0"/>
              <a:pPr/>
              <a:t>30</a:t>
            </a:fld>
            <a:endParaRPr lang="en-US"/>
          </a:p>
        </p:txBody>
      </p:sp>
    </p:spTree>
    <p:extLst>
      <p:ext uri="{BB962C8B-B14F-4D97-AF65-F5344CB8AC3E}">
        <p14:creationId xmlns:p14="http://schemas.microsoft.com/office/powerpoint/2010/main" val="20525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smtClean="0"/>
              <a:t>If</a:t>
            </a:r>
            <a:r>
              <a:rPr lang="en-US" baseline="0" dirty="0" smtClean="0"/>
              <a:t> you look at the main issue in today’s network, is the inability to configure certain features in an automated way. </a:t>
            </a:r>
            <a:r>
              <a:rPr lang="en-US" dirty="0" smtClean="0"/>
              <a:t>This</a:t>
            </a:r>
            <a:r>
              <a:rPr lang="en-US" baseline="0" dirty="0" smtClean="0"/>
              <a:t> problem translates to an OPEX where we have to go box per box to provision anything and just about everything. The network is too big to do this anymore”.</a:t>
            </a:r>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5</a:t>
            </a:fld>
            <a:endParaRPr lang="en-US"/>
          </a:p>
        </p:txBody>
      </p:sp>
    </p:spTree>
    <p:extLst>
      <p:ext uri="{BB962C8B-B14F-4D97-AF65-F5344CB8AC3E}">
        <p14:creationId xmlns:p14="http://schemas.microsoft.com/office/powerpoint/2010/main" val="76116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 a decade ago, VMware developed a virtualizing technology that enabled a host OS to support one or more client OSs. Most virtualization technologies are now based on this technology. The transformation of dedicated servers to virtualized servers has been embraced and is rapidly being implemented in data center and enterprise networks.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CEF is an advanced, Layer 3 IP switching technology that enables forwarding of packets to occur at the data plane without consulting the control plane. In CEF, the control plane’s routing table pre-populates the CEF Forwarding Information Base (FIB) table in the data plane.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virtualize the network, the control plane function is removed from each device and is performed by a centralized controller, as shown in Figure 2. The centralized controller communicates control plane functions to each device. Each device can now focus on forwarding data while the centralized controller manages data flow, increases security, and provides other services.</a:t>
            </a:r>
          </a:p>
          <a:p>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6</a:t>
            </a:fld>
            <a:endParaRPr lang="en-US"/>
          </a:p>
        </p:txBody>
      </p:sp>
    </p:spTree>
    <p:extLst>
      <p:ext uri="{BB962C8B-B14F-4D97-AF65-F5344CB8AC3E}">
        <p14:creationId xmlns:p14="http://schemas.microsoft.com/office/powerpoint/2010/main" val="2265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US" b="1" baseline="0" dirty="0" smtClean="0"/>
              <a:t>Looking an SDN from a purist point of views. </a:t>
            </a:r>
          </a:p>
          <a:p>
            <a:r>
              <a:rPr lang="en-US" b="1" baseline="0" dirty="0" smtClean="0"/>
              <a:t>This is the basic principle of SDN. </a:t>
            </a:r>
          </a:p>
          <a:p>
            <a:r>
              <a:rPr lang="en-US" b="1" baseline="0" dirty="0" smtClean="0"/>
              <a:t>A network device has a control plane and a data plane. </a:t>
            </a:r>
          </a:p>
          <a:p>
            <a:r>
              <a:rPr lang="en-US" b="1" baseline="0" dirty="0" smtClean="0"/>
              <a:t>The data plane forwards the packets. </a:t>
            </a:r>
          </a:p>
          <a:p>
            <a:r>
              <a:rPr lang="en-US" b="1" baseline="0" dirty="0" smtClean="0"/>
              <a:t>The control plane tells the device how and where to forward the packets. </a:t>
            </a:r>
          </a:p>
          <a:p>
            <a:endParaRPr lang="en-US" b="1" baseline="0" dirty="0" smtClean="0"/>
          </a:p>
          <a:p>
            <a:r>
              <a:rPr lang="en-US" b="1" baseline="0" dirty="0" smtClean="0"/>
              <a:t>In classical SDN the control and data place are decoupled. The control plane is moved off the individual network devices to a controller. </a:t>
            </a:r>
          </a:p>
          <a:p>
            <a:r>
              <a:rPr lang="en-US" b="1" baseline="0" dirty="0" smtClean="0"/>
              <a:t>A controller is central point of management, policy and visibility. </a:t>
            </a:r>
          </a:p>
          <a:p>
            <a:endParaRPr lang="en-US" b="1" baseline="0" dirty="0" smtClean="0"/>
          </a:p>
          <a:p>
            <a:r>
              <a:rPr lang="en-US" b="1" baseline="0" dirty="0" smtClean="0"/>
              <a:t>The benefit of this approach is that you now can define policy, configure devices, have visibility from a single point. </a:t>
            </a:r>
          </a:p>
          <a:p>
            <a:r>
              <a:rPr lang="en-US" b="1" baseline="0" dirty="0" smtClean="0"/>
              <a:t>This fundamentally changes operations and simplifies things. It also opens up a lot of opportunity to do things different. </a:t>
            </a:r>
          </a:p>
          <a:p>
            <a:endParaRPr lang="en-US" b="1" baseline="0" dirty="0" smtClean="0"/>
          </a:p>
          <a:p>
            <a:r>
              <a:rPr lang="en-US" b="1" baseline="0" dirty="0" smtClean="0"/>
              <a:t>There are drawbacks though with this architecture. </a:t>
            </a:r>
          </a:p>
          <a:p>
            <a:r>
              <a:rPr lang="en-US" b="1" baseline="0" dirty="0" smtClean="0"/>
              <a:t>Performance, scalability and availability for starters. </a:t>
            </a: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CF76B5D5-B9CE-42EA-AE59-06B0BF3D0343}" type="slidenum">
              <a:rPr lang="en-US" smtClean="0"/>
              <a:pPr/>
              <a:t>7</a:t>
            </a:fld>
            <a:endParaRPr lang="en-US" dirty="0"/>
          </a:p>
        </p:txBody>
      </p:sp>
    </p:spTree>
    <p:extLst>
      <p:ext uri="{BB962C8B-B14F-4D97-AF65-F5344CB8AC3E}">
        <p14:creationId xmlns:p14="http://schemas.microsoft.com/office/powerpoint/2010/main" val="122435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US" sz="800" b="1" dirty="0" smtClean="0">
                <a:latin typeface="+mj-lt"/>
              </a:rPr>
              <a:t>The</a:t>
            </a:r>
            <a:r>
              <a:rPr lang="en-US" sz="800" b="1" baseline="0" dirty="0" smtClean="0">
                <a:latin typeface="+mj-lt"/>
              </a:rPr>
              <a:t> Cisco approach to the best of both worlds. </a:t>
            </a:r>
          </a:p>
          <a:p>
            <a:endParaRPr lang="en-US" sz="800" b="1" baseline="0" dirty="0" smtClean="0">
              <a:latin typeface="+mj-lt"/>
            </a:endParaRPr>
          </a:p>
          <a:p>
            <a:r>
              <a:rPr lang="en-US" sz="800" b="1" baseline="0" dirty="0" smtClean="0">
                <a:latin typeface="+mj-lt"/>
              </a:rPr>
              <a:t>Keep what works well but evolve for new requirements. </a:t>
            </a:r>
          </a:p>
          <a:p>
            <a:endParaRPr lang="en-US" sz="800" b="1" baseline="0" dirty="0" smtClean="0">
              <a:latin typeface="+mj-lt"/>
            </a:endParaRPr>
          </a:p>
          <a:p>
            <a:r>
              <a:rPr lang="en-US" sz="800" b="1" baseline="0" dirty="0" smtClean="0">
                <a:latin typeface="+mj-lt"/>
              </a:rPr>
              <a:t>Allow your existing network investment to be programmable. </a:t>
            </a:r>
          </a:p>
          <a:p>
            <a:r>
              <a:rPr lang="en-US" sz="800" b="1" baseline="0" dirty="0" smtClean="0">
                <a:latin typeface="+mj-lt"/>
              </a:rPr>
              <a:t>Allow you existing network investment to be defined by a controller</a:t>
            </a:r>
          </a:p>
          <a:p>
            <a:endParaRPr lang="en-US" sz="800" b="1" dirty="0">
              <a:latin typeface="+mj-lt"/>
            </a:endParaRPr>
          </a:p>
        </p:txBody>
      </p:sp>
      <p:sp>
        <p:nvSpPr>
          <p:cNvPr id="4" name="Slide Number Placeholder 3"/>
          <p:cNvSpPr>
            <a:spLocks noGrp="1"/>
          </p:cNvSpPr>
          <p:nvPr>
            <p:ph type="sldNum" sz="quarter" idx="10"/>
          </p:nvPr>
        </p:nvSpPr>
        <p:spPr/>
        <p:txBody>
          <a:bodyPr/>
          <a:lstStyle/>
          <a:p>
            <a:fld id="{CF76B5D5-B9CE-42EA-AE59-06B0BF3D0343}" type="slidenum">
              <a:rPr lang="en-US" smtClean="0"/>
              <a:pPr/>
              <a:t>8</a:t>
            </a:fld>
            <a:endParaRPr lang="en-US" dirty="0"/>
          </a:p>
        </p:txBody>
      </p:sp>
    </p:spTree>
    <p:extLst>
      <p:ext uri="{BB962C8B-B14F-4D97-AF65-F5344CB8AC3E}">
        <p14:creationId xmlns:p14="http://schemas.microsoft.com/office/powerpoint/2010/main" val="2078426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traditional router or switch architecture, the control plane and data plane functions occur in the same device. Routing decisions and packet forwarding are the responsibility of the device operating 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Software defined networking (SDN) is a network architecture that has been developed to virtualize the network. For example, SDN can virtualize the control plane. Also known as controller-based SDN, SDN moves the control plane from each network device to a central network intelligence and policy-making entity called the SDN controller.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SDN controller is a logical entity that enables network administrators to manage and dictate how the data plane of virtual switches and routers should handle network traffic. It orchestrates, mediates, and facilitates communication between applications and network elements.</a:t>
            </a:r>
            <a:endParaRPr lang="en-US" dirty="0"/>
          </a:p>
        </p:txBody>
      </p:sp>
      <p:sp>
        <p:nvSpPr>
          <p:cNvPr id="4" name="Slide Number Placeholder 3"/>
          <p:cNvSpPr>
            <a:spLocks noGrp="1"/>
          </p:cNvSpPr>
          <p:nvPr>
            <p:ph type="sldNum" sz="quarter" idx="10"/>
          </p:nvPr>
        </p:nvSpPr>
        <p:spPr/>
        <p:txBody>
          <a:bodyPr/>
          <a:lstStyle/>
          <a:p>
            <a:fld id="{C1D85BFA-0F60-4F8C-A61B-B3FC368BEA41}" type="slidenum">
              <a:rPr lang="en-US" smtClean="0"/>
              <a:t>10</a:t>
            </a:fld>
            <a:endParaRPr lang="en-US" dirty="0"/>
          </a:p>
        </p:txBody>
      </p:sp>
    </p:spTree>
    <p:extLst>
      <p:ext uri="{BB962C8B-B14F-4D97-AF65-F5344CB8AC3E}">
        <p14:creationId xmlns:p14="http://schemas.microsoft.com/office/powerpoint/2010/main" val="72050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Note the use of Application Programming Interfaces (APIs) within the SDN framework. An API is a set of standardized requests that define the proper way for an application to request services from another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Northbound APIs to communicate with the upstream applications. These APIs help network administrators shape traffic and deploy services.</a:t>
            </a:r>
          </a:p>
          <a:p>
            <a:r>
              <a:rPr lang="en-US" sz="1200" b="0" i="0" kern="1200" dirty="0" smtClean="0">
                <a:solidFill>
                  <a:schemeClr val="tx1"/>
                </a:solidFill>
                <a:effectLst/>
                <a:latin typeface="+mn-lt"/>
                <a:ea typeface="+mn-ea"/>
                <a:cs typeface="+mn-cs"/>
              </a:rPr>
              <a:t>Southbound APIs to define the behavior of the downstream virtual switches and routers. </a:t>
            </a:r>
            <a:r>
              <a:rPr lang="en-US" sz="1200" b="0" i="0" kern="1200" dirty="0" err="1" smtClean="0">
                <a:solidFill>
                  <a:schemeClr val="tx1"/>
                </a:solidFill>
                <a:effectLst/>
                <a:latin typeface="+mn-lt"/>
                <a:ea typeface="+mn-ea"/>
                <a:cs typeface="+mn-cs"/>
              </a:rPr>
              <a:t>OpenFlow</a:t>
            </a:r>
            <a:r>
              <a:rPr lang="en-US" sz="1200" b="0" i="0" kern="1200" dirty="0" smtClean="0">
                <a:solidFill>
                  <a:schemeClr val="tx1"/>
                </a:solidFill>
                <a:effectLst/>
                <a:latin typeface="+mn-lt"/>
                <a:ea typeface="+mn-ea"/>
                <a:cs typeface="+mn-cs"/>
              </a:rPr>
              <a:t> is the original and widely implemented southbound API</a:t>
            </a:r>
          </a:p>
          <a:p>
            <a:r>
              <a:rPr lang="en-US" sz="1200" b="0" i="0" kern="1200" dirty="0" smtClean="0">
                <a:solidFill>
                  <a:schemeClr val="tx1"/>
                </a:solidFill>
                <a:effectLst/>
                <a:latin typeface="+mn-lt"/>
                <a:ea typeface="+mn-ea"/>
                <a:cs typeface="+mn-cs"/>
              </a:rPr>
              <a:t>The Open Networking Foundation is responsible for maintaining the </a:t>
            </a:r>
            <a:r>
              <a:rPr lang="en-US" sz="1200" b="0" i="0" kern="1200" dirty="0" err="1" smtClean="0">
                <a:solidFill>
                  <a:schemeClr val="tx1"/>
                </a:solidFill>
                <a:effectLst/>
                <a:latin typeface="+mn-lt"/>
                <a:ea typeface="+mn-ea"/>
                <a:cs typeface="+mn-cs"/>
              </a:rPr>
              <a:t>OpenFlow</a:t>
            </a:r>
            <a:r>
              <a:rPr lang="en-US" sz="1200" b="0" i="0" kern="1200" dirty="0" smtClean="0">
                <a:solidFill>
                  <a:schemeClr val="tx1"/>
                </a:solidFill>
                <a:effectLst/>
                <a:latin typeface="+mn-lt"/>
                <a:ea typeface="+mn-ea"/>
                <a:cs typeface="+mn-cs"/>
              </a:rPr>
              <a:t> standard</a:t>
            </a:r>
            <a:endParaRPr lang="en-US" dirty="0"/>
          </a:p>
        </p:txBody>
      </p:sp>
      <p:sp>
        <p:nvSpPr>
          <p:cNvPr id="4" name="Slide Number Placeholder 3"/>
          <p:cNvSpPr>
            <a:spLocks noGrp="1"/>
          </p:cNvSpPr>
          <p:nvPr>
            <p:ph type="sldNum" sz="quarter" idx="10"/>
          </p:nvPr>
        </p:nvSpPr>
        <p:spPr/>
        <p:txBody>
          <a:bodyPr/>
          <a:lstStyle/>
          <a:p>
            <a:fld id="{19D9EA44-9554-4B30-86F0-B4730E46EA1C}" type="slidenum">
              <a:rPr lang="en-US" smtClean="0"/>
              <a:pPr/>
              <a:t>12</a:t>
            </a:fld>
            <a:endParaRPr lang="en-US"/>
          </a:p>
        </p:txBody>
      </p:sp>
    </p:spTree>
    <p:extLst>
      <p:ext uri="{BB962C8B-B14F-4D97-AF65-F5344CB8AC3E}">
        <p14:creationId xmlns:p14="http://schemas.microsoft.com/office/powerpoint/2010/main" val="183147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The SDN controller defines the data flows that occur in the SDN Data Plane. A flow is a sequence of packets traversing a network that share a set of header field values. For example, a flow could consist of all packets with the same source and destination IP addresses, or all packets with the same VLAN identifier.</a:t>
            </a:r>
          </a:p>
          <a:p>
            <a:r>
              <a:rPr lang="en-US" sz="1200" b="0" i="0" kern="1200" dirty="0" smtClean="0">
                <a:solidFill>
                  <a:schemeClr val="tx1"/>
                </a:solidFill>
                <a:effectLst/>
                <a:latin typeface="+mn-lt"/>
                <a:ea typeface="+mn-ea"/>
                <a:cs typeface="+mn-cs"/>
              </a:rPr>
              <a:t>Each flow through the network must first get permission from the SDN controller, which verifies that the communication is permissible according to the network policy. If the controller allows a flow, it computes a route for the flow to take and adds an entry for that flow in each of the switches along the path.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3533A98-0A5C-4F3E-BD4E-AB9D77B2FA20}" type="slidenum">
              <a:rPr lang="en-US" smtClean="0"/>
              <a:pPr/>
              <a:t>13</a:t>
            </a:fld>
            <a:endParaRPr lang="en-US" dirty="0"/>
          </a:p>
        </p:txBody>
      </p:sp>
    </p:spTree>
    <p:extLst>
      <p:ext uri="{BB962C8B-B14F-4D97-AF65-F5344CB8AC3E}">
        <p14:creationId xmlns:p14="http://schemas.microsoft.com/office/powerpoint/2010/main" val="1790137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785"/>
            <a:ext cx="12188825" cy="6856215"/>
          </a:xfrm>
          <a:prstGeom prst="rect">
            <a:avLst/>
          </a:prstGeom>
        </p:spPr>
      </p:pic>
      <p:pic>
        <p:nvPicPr>
          <p:cNvPr id="9"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82359" y="365760"/>
            <a:ext cx="3968646" cy="65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itle 1"/>
          <p:cNvSpPr>
            <a:spLocks noGrp="1"/>
          </p:cNvSpPr>
          <p:nvPr>
            <p:ph type="ctrTitle" hasCustomPrompt="1"/>
          </p:nvPr>
        </p:nvSpPr>
        <p:spPr>
          <a:xfrm>
            <a:off x="295114" y="611604"/>
            <a:ext cx="6806726"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sp>
        <p:nvSpPr>
          <p:cNvPr id="4" name="Text Placeholder 3"/>
          <p:cNvSpPr>
            <a:spLocks noGrp="1"/>
          </p:cNvSpPr>
          <p:nvPr>
            <p:ph type="body" sz="quarter" idx="10" hasCustomPrompt="1"/>
          </p:nvPr>
        </p:nvSpPr>
        <p:spPr>
          <a:xfrm>
            <a:off x="315095" y="4225529"/>
            <a:ext cx="4875530" cy="355482"/>
          </a:xfrm>
        </p:spPr>
        <p:txBody>
          <a:bodyPr wrap="square">
            <a:spAutoFit/>
          </a:bodyPr>
          <a:lstStyle>
            <a:lvl1pPr marL="0" indent="0">
              <a:buFontTx/>
              <a:buNone/>
              <a:defRPr sz="1800">
                <a:solidFill>
                  <a:schemeClr val="bg1"/>
                </a:solidFill>
                <a:latin typeface="+mn-lt"/>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315094" y="4594378"/>
            <a:ext cx="4875530" cy="297004"/>
          </a:xfrm>
        </p:spPr>
        <p:txBody>
          <a:bodyPr>
            <a:spAutoFit/>
          </a:bodyPr>
          <a:lstStyle>
            <a:lvl1pPr marL="0" indent="0">
              <a:buFontTx/>
              <a:buNone/>
              <a:defRPr sz="1400">
                <a:solidFill>
                  <a:schemeClr val="bg1"/>
                </a:solidFill>
                <a:latin typeface="+mn-lt"/>
              </a:defRPr>
            </a:lvl1pPr>
          </a:lstStyle>
          <a:p>
            <a:pPr lvl="0"/>
            <a:r>
              <a:rPr lang="en-US" dirty="0" smtClean="0"/>
              <a:t>Date</a:t>
            </a:r>
            <a:endParaRPr lang="en-US" dirty="0"/>
          </a:p>
        </p:txBody>
      </p:sp>
      <p:sp>
        <p:nvSpPr>
          <p:cNvPr id="5" name="Text Placeholder 4"/>
          <p:cNvSpPr>
            <a:spLocks noGrp="1"/>
          </p:cNvSpPr>
          <p:nvPr>
            <p:ph type="body" sz="quarter" idx="12" hasCustomPrompt="1"/>
          </p:nvPr>
        </p:nvSpPr>
        <p:spPr>
          <a:xfrm>
            <a:off x="320040" y="3831336"/>
            <a:ext cx="4886960" cy="384721"/>
          </a:xfrm>
        </p:spPr>
        <p:txBody>
          <a:bodyPr wrap="square">
            <a:spAutoFit/>
          </a:bodyPr>
          <a:lstStyle>
            <a:lvl1pPr marL="0" indent="0">
              <a:buNone/>
              <a:defRPr sz="2000">
                <a:solidFill>
                  <a:schemeClr val="bg1"/>
                </a:solidFill>
                <a:latin typeface="+mn-lt"/>
              </a:defRPr>
            </a:lvl1pPr>
          </a:lstStyle>
          <a:p>
            <a:pPr lvl="0"/>
            <a:r>
              <a:rPr lang="en-US" dirty="0" smtClean="0"/>
              <a:t>Speaker Name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9535" y="1339745"/>
            <a:ext cx="5470158" cy="4965700"/>
          </a:xfrm>
        </p:spPr>
        <p:txBody>
          <a:bodyPr/>
          <a:lstStyle>
            <a:lvl1pPr>
              <a:lnSpc>
                <a:spcPct val="95000"/>
              </a:lnSpc>
              <a:spcBef>
                <a:spcPts val="1480"/>
              </a:spcBef>
              <a:defRPr sz="2200">
                <a:solidFill>
                  <a:srgbClr val="435153"/>
                </a:solidFill>
                <a:latin typeface="+mn-lt"/>
              </a:defRPr>
            </a:lvl1pPr>
            <a:lvl2pPr>
              <a:lnSpc>
                <a:spcPct val="95000"/>
              </a:lnSpc>
              <a:spcBef>
                <a:spcPts val="600"/>
              </a:spcBef>
              <a:defRPr>
                <a:solidFill>
                  <a:srgbClr val="435153"/>
                </a:solidFill>
                <a:latin typeface="+mn-lt"/>
              </a:defRPr>
            </a:lvl2pPr>
            <a:lvl3pPr>
              <a:defRPr>
                <a:solidFill>
                  <a:srgbClr val="435153"/>
                </a:solidFill>
                <a:latin typeface="+mn-lt"/>
              </a:defRPr>
            </a:lvl3pPr>
            <a:lvl4pPr>
              <a:defRPr>
                <a:solidFill>
                  <a:srgbClr val="435153"/>
                </a:solidFill>
                <a:latin typeface="+mn-lt"/>
              </a:defRPr>
            </a:lvl4pPr>
            <a:lvl5pPr>
              <a:defRPr>
                <a:solidFill>
                  <a:srgbClr val="435153"/>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a:xfrm>
            <a:off x="306190" y="432215"/>
            <a:ext cx="11448832" cy="838200"/>
          </a:xfrm>
        </p:spPr>
        <p:txBody>
          <a:bodyPr/>
          <a:lstStyle/>
          <a:p>
            <a:r>
              <a:rPr lang="en-US" smtClean="0"/>
              <a:t>Click to edit Master title style</a:t>
            </a:r>
            <a:endParaRPr lang="en-US" dirty="0"/>
          </a:p>
        </p:txBody>
      </p:sp>
      <p:sp>
        <p:nvSpPr>
          <p:cNvPr id="10" name="Rounded Rectangle 9"/>
          <p:cNvSpPr/>
          <p:nvPr userDrawn="1"/>
        </p:nvSpPr>
        <p:spPr>
          <a:xfrm>
            <a:off x="6643910" y="1416141"/>
            <a:ext cx="5011655"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6959819" y="1747683"/>
            <a:ext cx="4314844" cy="1900292"/>
          </a:xfrm>
        </p:spPr>
        <p:txBody>
          <a:bodyPr/>
          <a:lstStyle>
            <a:lvl1pPr marL="114300" indent="-114300">
              <a:buFontTx/>
              <a:buNone/>
              <a:defRPr sz="2000">
                <a:latin typeface="+mn-lt"/>
              </a:defRPr>
            </a:lvl1pPr>
          </a:lstStyle>
          <a:p>
            <a:pPr lvl="0"/>
            <a:r>
              <a:rPr lang="en-US" smtClean="0"/>
              <a:t>Click to edit Master text styles</a:t>
            </a:r>
          </a:p>
        </p:txBody>
      </p:sp>
      <p:sp>
        <p:nvSpPr>
          <p:cNvPr id="17" name="Text Placeholder 21"/>
          <p:cNvSpPr>
            <a:spLocks noGrp="1"/>
          </p:cNvSpPr>
          <p:nvPr>
            <p:ph type="body" sz="quarter" idx="16"/>
          </p:nvPr>
        </p:nvSpPr>
        <p:spPr>
          <a:xfrm>
            <a:off x="7078322" y="4876801"/>
            <a:ext cx="4058272" cy="326243"/>
          </a:xfrm>
        </p:spPr>
        <p:txBody>
          <a:bodyPr wrap="square">
            <a:spAutoFit/>
          </a:bodyPr>
          <a:lstStyle>
            <a:lvl1pPr marL="0" indent="0">
              <a:buFontTx/>
              <a:buNone/>
              <a:defRPr sz="1600">
                <a:latin typeface="+mn-lt"/>
              </a:defRPr>
            </a:lvl1pPr>
          </a:lstStyle>
          <a:p>
            <a:pPr lvl="0"/>
            <a:r>
              <a:rPr lang="en-US" smtClean="0"/>
              <a:t>Click to edit Master text styles</a:t>
            </a:r>
          </a:p>
        </p:txBody>
      </p:sp>
      <p:cxnSp>
        <p:nvCxnSpPr>
          <p:cNvPr id="19" name="Straight Connector 18"/>
          <p:cNvCxnSpPr/>
          <p:nvPr userDrawn="1"/>
        </p:nvCxnSpPr>
        <p:spPr>
          <a:xfrm flipH="1">
            <a:off x="6651789" y="1335314"/>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mn-lt"/>
              </a:defRPr>
            </a:lvl1pPr>
            <a:lvl2pPr marL="406400" indent="0">
              <a:buClr>
                <a:schemeClr val="accent5"/>
              </a:buClr>
              <a:buFontTx/>
              <a:buNone/>
              <a:tabLst/>
              <a:defRPr>
                <a:solidFill>
                  <a:schemeClr val="tx2"/>
                </a:solidFill>
                <a:latin typeface="+mn-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a:solidFill>
                  <a:schemeClr val="tx1"/>
                </a:solidFill>
                <a:latin typeface="+mn-lt"/>
              </a:defRPr>
            </a:lvl1pPr>
            <a:lvl2pPr marL="406400" indent="0">
              <a:buClr>
                <a:schemeClr val="accent1">
                  <a:lumMod val="40000"/>
                  <a:lumOff val="60000"/>
                </a:schemeClr>
              </a:buClr>
              <a:buFont typeface="Arial" pitchFamily="34" charset="0"/>
              <a:buNone/>
              <a:defRPr>
                <a:solidFill>
                  <a:schemeClr val="tx1"/>
                </a:solidFill>
                <a:latin typeface="+mn-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6423509" y="301752"/>
            <a:ext cx="5267039"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5980558"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356362" y="1600201"/>
            <a:ext cx="3495823" cy="4391025"/>
          </a:xfrm>
        </p:spPr>
        <p:txBody>
          <a:bodyPr/>
          <a:lstStyle>
            <a:lvl1pPr algn="l" defTabSz="914400" rtl="0" eaLnBrk="1" latinLnBrk="0" hangingPunct="1">
              <a:lnSpc>
                <a:spcPct val="95000"/>
              </a:lnSpc>
              <a:defRPr lang="en-US" sz="2000" kern="1200" dirty="0" smtClean="0">
                <a:solidFill>
                  <a:srgbClr val="435153"/>
                </a:solidFill>
                <a:latin typeface="+mn-lt"/>
                <a:ea typeface="+mn-ea"/>
                <a:cs typeface="+mn-cs"/>
              </a:defRPr>
            </a:lvl1pPr>
            <a:lvl2pPr algn="l" defTabSz="914400" rtl="0" eaLnBrk="1" latinLnBrk="0" hangingPunct="1">
              <a:lnSpc>
                <a:spcPct val="95000"/>
              </a:lnSpc>
              <a:defRPr lang="en-US" sz="1600" kern="1200" dirty="0" smtClean="0">
                <a:solidFill>
                  <a:srgbClr val="435153"/>
                </a:solidFill>
                <a:latin typeface="+mn-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n-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n-lt"/>
                <a:ea typeface="+mn-ea"/>
                <a:cs typeface="Arial" pitchFamily="34" charset="0"/>
              </a:defRPr>
            </a:lvl4pPr>
            <a:lvl5pPr algn="l" defTabSz="914400" rtl="0" eaLnBrk="1" latinLnBrk="0" hangingPunct="1">
              <a:lnSpc>
                <a:spcPct val="95000"/>
              </a:lnSpc>
              <a:defRPr lang="en-US" sz="1200" kern="1200" dirty="0">
                <a:solidFill>
                  <a:srgbClr val="435153"/>
                </a:solidFill>
                <a:latin typeface="+mn-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3" y="1600200"/>
            <a:ext cx="3457733" cy="4362450"/>
          </a:xfrm>
        </p:spPr>
        <p:txBody>
          <a:bodyPr/>
          <a:lstStyle>
            <a:lvl1pPr algn="l" defTabSz="914400" rtl="0" eaLnBrk="1" latinLnBrk="0" hangingPunct="1">
              <a:lnSpc>
                <a:spcPct val="95000"/>
              </a:lnSpc>
              <a:defRPr lang="en-US" sz="2000" kern="1200" dirty="0" smtClean="0">
                <a:solidFill>
                  <a:srgbClr val="435153"/>
                </a:solidFill>
                <a:latin typeface="+mn-lt"/>
                <a:ea typeface="+mn-ea"/>
                <a:cs typeface="+mn-cs"/>
              </a:defRPr>
            </a:lvl1pPr>
            <a:lvl2pPr algn="l" defTabSz="914400" rtl="0" eaLnBrk="1" latinLnBrk="0" hangingPunct="1">
              <a:lnSpc>
                <a:spcPct val="95000"/>
              </a:lnSpc>
              <a:defRPr lang="en-US" sz="1600" kern="1200" dirty="0" smtClean="0">
                <a:solidFill>
                  <a:srgbClr val="435153"/>
                </a:solidFill>
                <a:latin typeface="+mn-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n-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n-lt"/>
                <a:ea typeface="+mn-ea"/>
                <a:cs typeface="Arial" pitchFamily="34" charset="0"/>
              </a:defRPr>
            </a:lvl4pPr>
            <a:lvl5pPr algn="l" defTabSz="914400" rtl="0" eaLnBrk="1" latinLnBrk="0" hangingPunct="1">
              <a:lnSpc>
                <a:spcPct val="95000"/>
              </a:lnSpc>
              <a:defRPr lang="en-US" sz="1200" kern="1200" dirty="0">
                <a:solidFill>
                  <a:srgbClr val="435153"/>
                </a:solidFill>
                <a:latin typeface="+mn-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3" y="1600201"/>
            <a:ext cx="3510635" cy="4333875"/>
          </a:xfrm>
        </p:spPr>
        <p:txBody>
          <a:bodyPr/>
          <a:lstStyle>
            <a:lvl1pPr algn="l" defTabSz="914400" rtl="0" eaLnBrk="1" latinLnBrk="0" hangingPunct="1">
              <a:lnSpc>
                <a:spcPct val="95000"/>
              </a:lnSpc>
              <a:defRPr lang="en-US" sz="2000" kern="1200" dirty="0" smtClean="0">
                <a:solidFill>
                  <a:srgbClr val="435153"/>
                </a:solidFill>
                <a:latin typeface="+mn-lt"/>
                <a:ea typeface="+mn-ea"/>
                <a:cs typeface="+mn-cs"/>
              </a:defRPr>
            </a:lvl1pPr>
            <a:lvl2pPr algn="l" defTabSz="914400" rtl="0" eaLnBrk="1" latinLnBrk="0" hangingPunct="1">
              <a:lnSpc>
                <a:spcPct val="95000"/>
              </a:lnSpc>
              <a:defRPr lang="en-US" sz="1600" kern="1200" dirty="0" smtClean="0">
                <a:solidFill>
                  <a:srgbClr val="435153"/>
                </a:solidFill>
                <a:latin typeface="+mn-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n-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n-lt"/>
                <a:ea typeface="+mn-ea"/>
                <a:cs typeface="Arial" pitchFamily="34" charset="0"/>
              </a:defRPr>
            </a:lvl4pPr>
            <a:lvl5pPr algn="l" defTabSz="914400" rtl="0" eaLnBrk="1" latinLnBrk="0" hangingPunct="1">
              <a:lnSpc>
                <a:spcPct val="95000"/>
              </a:lnSpc>
              <a:defRPr lang="en-US" sz="1200" kern="1200" dirty="0">
                <a:solidFill>
                  <a:srgbClr val="435153"/>
                </a:solidFill>
                <a:latin typeface="+mn-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323012" y="421732"/>
            <a:ext cx="3559137" cy="830997"/>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4339222" y="421732"/>
            <a:ext cx="3559137" cy="830997"/>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4" name="Text Placeholder 20"/>
          <p:cNvSpPr>
            <a:spLocks noGrp="1" noChangeAspect="1"/>
          </p:cNvSpPr>
          <p:nvPr>
            <p:ph type="body" sz="quarter" idx="19"/>
          </p:nvPr>
        </p:nvSpPr>
        <p:spPr>
          <a:xfrm>
            <a:off x="8362224" y="421732"/>
            <a:ext cx="3559137" cy="830997"/>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cxnSp>
        <p:nvCxnSpPr>
          <p:cNvPr id="11" name="Straight Connector 10"/>
          <p:cNvCxnSpPr/>
          <p:nvPr userDrawn="1"/>
        </p:nvCxnSpPr>
        <p:spPr>
          <a:xfrm>
            <a:off x="4109352"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8108666"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atin typeface="+mj-lt"/>
              </a:defRPr>
            </a:lvl1pPr>
          </a:lstStyle>
          <a:p>
            <a:r>
              <a:rPr lang="en-US" smtClean="0"/>
              <a:t>Click icon to add chart</a:t>
            </a:r>
            <a:endParaRPr lang="en-US"/>
          </a:p>
        </p:txBody>
      </p:sp>
      <p:sp>
        <p:nvSpPr>
          <p:cNvPr id="4" name="Text Placeholder 9"/>
          <p:cNvSpPr>
            <a:spLocks noGrp="1"/>
          </p:cNvSpPr>
          <p:nvPr>
            <p:ph type="body" sz="quarter" idx="11" hasCustomPrompt="1"/>
          </p:nvPr>
        </p:nvSpPr>
        <p:spPr>
          <a:xfrm>
            <a:off x="332535" y="6062115"/>
            <a:ext cx="9945743"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682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29098" y="1600200"/>
            <a:ext cx="5338705" cy="3749040"/>
          </a:xfrm>
        </p:spPr>
        <p:txBody>
          <a:bodyPr anchor="ctr" anchorCtr="0">
            <a:normAutofit/>
          </a:bodyPr>
          <a:lstStyle>
            <a:lvl1pPr marL="0" indent="0">
              <a:buFontTx/>
              <a:buNone/>
              <a:defRPr sz="2400" baseline="0">
                <a:solidFill>
                  <a:schemeClr val="tx1">
                    <a:lumMod val="75000"/>
                  </a:schemeClr>
                </a:solidFill>
                <a:latin typeface="+mn-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6496644" y="1481559"/>
            <a:ext cx="4570809" cy="3922314"/>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682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822" y="5852161"/>
            <a:ext cx="10813351"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2532" y="649224"/>
            <a:ext cx="10813350"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2" name="Title 1"/>
          <p:cNvSpPr>
            <a:spLocks noGrp="1"/>
          </p:cNvSpPr>
          <p:nvPr>
            <p:ph type="title" hasCustomPrompt="1"/>
          </p:nvPr>
        </p:nvSpPr>
        <p:spPr>
          <a:xfrm>
            <a:off x="316909" y="484633"/>
            <a:ext cx="11416999"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613505" y="5358903"/>
            <a:ext cx="11429936"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2014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‹Nº›</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0" y="777667"/>
            <a:ext cx="5192439" cy="5287676"/>
          </a:xfrm>
        </p:spPr>
        <p:txBody>
          <a:bodyPr anchor="ctr" anchorCtr="0">
            <a:normAutofit/>
          </a:bodyPr>
          <a:lstStyle>
            <a:lvl1pPr marL="0" indent="0">
              <a:buFontTx/>
              <a:buNone/>
              <a:defRPr lang="en-US" sz="2000" kern="1200" dirty="0">
                <a:solidFill>
                  <a:srgbClr val="493B93"/>
                </a:solidFill>
                <a:latin typeface="+mn-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5980558"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74" y="0"/>
            <a:ext cx="12191999" cy="6858000"/>
          </a:xfrm>
          <a:prstGeom prst="rect">
            <a:avLst/>
          </a:prstGeom>
          <a:noFill/>
          <a:ln>
            <a:noFill/>
          </a:ln>
        </p:spPr>
      </p:pic>
      <p:sp>
        <p:nvSpPr>
          <p:cNvPr id="50" name="Title 1"/>
          <p:cNvSpPr>
            <a:spLocks noGrp="1"/>
          </p:cNvSpPr>
          <p:nvPr>
            <p:ph type="ctrTitle" hasCustomPrompt="1"/>
          </p:nvPr>
        </p:nvSpPr>
        <p:spPr>
          <a:xfrm>
            <a:off x="295114" y="612648"/>
            <a:ext cx="7158982"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sp>
        <p:nvSpPr>
          <p:cNvPr id="4" name="Text Placeholder 3"/>
          <p:cNvSpPr>
            <a:spLocks noGrp="1"/>
          </p:cNvSpPr>
          <p:nvPr>
            <p:ph type="body" sz="quarter" idx="10" hasCustomPrompt="1"/>
          </p:nvPr>
        </p:nvSpPr>
        <p:spPr>
          <a:xfrm>
            <a:off x="315095" y="4224528"/>
            <a:ext cx="4875530" cy="355482"/>
          </a:xfrm>
        </p:spPr>
        <p:txBody>
          <a:bodyPr wrap="square">
            <a:spAutoFit/>
          </a:bodyPr>
          <a:lstStyle>
            <a:lvl1pPr marL="0" indent="0">
              <a:buFontTx/>
              <a:buNone/>
              <a:defRPr sz="1800">
                <a:solidFill>
                  <a:schemeClr val="bg1"/>
                </a:solidFill>
                <a:latin typeface="+mn-lt"/>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315094" y="4590288"/>
            <a:ext cx="4875530" cy="297004"/>
          </a:xfrm>
        </p:spPr>
        <p:txBody>
          <a:bodyPr>
            <a:spAutoFit/>
          </a:bodyPr>
          <a:lstStyle>
            <a:lvl1pPr marL="0" indent="0">
              <a:buFontTx/>
              <a:buNone/>
              <a:defRPr sz="1400">
                <a:solidFill>
                  <a:schemeClr val="bg1"/>
                </a:solidFill>
                <a:latin typeface="+mn-lt"/>
              </a:defRPr>
            </a:lvl1pPr>
          </a:lstStyle>
          <a:p>
            <a:pPr lvl="0"/>
            <a:r>
              <a:rPr lang="en-US" dirty="0" smtClean="0"/>
              <a:t>Date</a:t>
            </a:r>
            <a:endParaRPr lang="en-US" dirty="0"/>
          </a:p>
        </p:txBody>
      </p:sp>
      <p:pic>
        <p:nvPicPr>
          <p:cNvPr id="12"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82359" y="365760"/>
            <a:ext cx="3968646" cy="65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hasCustomPrompt="1"/>
          </p:nvPr>
        </p:nvSpPr>
        <p:spPr>
          <a:xfrm>
            <a:off x="320040" y="3831336"/>
            <a:ext cx="4886960" cy="384721"/>
          </a:xfrm>
        </p:spPr>
        <p:txBody>
          <a:bodyPr wrap="square">
            <a:spAutoFit/>
          </a:bodyPr>
          <a:lstStyle>
            <a:lvl1pPr marL="0" indent="0">
              <a:buNone/>
              <a:defRPr sz="2000">
                <a:solidFill>
                  <a:schemeClr val="bg1"/>
                </a:solidFill>
                <a:latin typeface="+mn-lt"/>
              </a:defRPr>
            </a:lvl1pPr>
          </a:lstStyle>
          <a:p>
            <a:pPr lvl="0"/>
            <a:r>
              <a:rPr lang="en-US" dirty="0" smtClean="0"/>
              <a:t>Speaker Name</a:t>
            </a:r>
            <a:endParaRPr lang="en-US" dirty="0"/>
          </a:p>
        </p:txBody>
      </p:sp>
    </p:spTree>
    <p:extLst>
      <p:ext uri="{BB962C8B-B14F-4D97-AF65-F5344CB8AC3E}">
        <p14:creationId xmlns:p14="http://schemas.microsoft.com/office/powerpoint/2010/main" val="4293404564"/>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7482840" y="1620215"/>
            <a:ext cx="3470174" cy="348422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29" name="Rectangle 28"/>
          <p:cNvSpPr/>
          <p:nvPr/>
        </p:nvSpPr>
        <p:spPr>
          <a:xfrm>
            <a:off x="2521843" y="671342"/>
            <a:ext cx="7130463" cy="44996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2521842" y="5164752"/>
            <a:ext cx="7128213"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2532991" y="671342"/>
            <a:ext cx="7103800" cy="4499658"/>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753777" y="5243838"/>
            <a:ext cx="6763665"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2014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‹Nº›</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32" name="Rectangle 31"/>
          <p:cNvSpPr/>
          <p:nvPr/>
        </p:nvSpPr>
        <p:spPr>
          <a:xfrm>
            <a:off x="450987" y="310895"/>
            <a:ext cx="4363599" cy="281426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50987" y="310895"/>
            <a:ext cx="4363599" cy="2814269"/>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306191" y="3429000"/>
            <a:ext cx="9343297"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2014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‹Nº›</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40" name="Rectangle 39"/>
          <p:cNvSpPr/>
          <p:nvPr/>
        </p:nvSpPr>
        <p:spPr>
          <a:xfrm>
            <a:off x="6562846" y="859536"/>
            <a:ext cx="4931216"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6562846" y="859536"/>
            <a:ext cx="4931216"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306191" y="728973"/>
            <a:ext cx="5798380"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2014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‹Nº›</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48" name="Rectangle 47"/>
          <p:cNvSpPr/>
          <p:nvPr/>
        </p:nvSpPr>
        <p:spPr>
          <a:xfrm>
            <a:off x="4890343" y="311149"/>
            <a:ext cx="4356380"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4890712" y="311149"/>
            <a:ext cx="4356013"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446501" y="311149"/>
            <a:ext cx="4343685"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27654" y="311149"/>
            <a:ext cx="4362532"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9346883" y="311150"/>
            <a:ext cx="2408138"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9346883" y="311150"/>
            <a:ext cx="2408137"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446501" y="3028951"/>
            <a:ext cx="333508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427654" y="3028951"/>
            <a:ext cx="3353932"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3880957" y="3028951"/>
            <a:ext cx="5365768"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3876769" y="3028951"/>
            <a:ext cx="536995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9346883" y="1683658"/>
            <a:ext cx="2408138"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9346883" y="1676400"/>
            <a:ext cx="2408137"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9346883" y="5182961"/>
            <a:ext cx="2408138"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9346883" y="5182961"/>
            <a:ext cx="2408137"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2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2014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‹Nº›</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450986" y="310896"/>
            <a:ext cx="11299041"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444385" y="339924"/>
            <a:ext cx="11296883"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8"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2014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‹Nº›</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384" y="6380781"/>
            <a:ext cx="11300057"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21889" y="-91440"/>
            <a:ext cx="12432602"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21" name="Media Placeholder 20"/>
          <p:cNvSpPr>
            <a:spLocks noGrp="1"/>
          </p:cNvSpPr>
          <p:nvPr>
            <p:ph type="media" sz="quarter" idx="10" hasCustomPrompt="1"/>
          </p:nvPr>
        </p:nvSpPr>
        <p:spPr>
          <a:xfrm>
            <a:off x="3522570" y="777240"/>
            <a:ext cx="7861792"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434751" y="5803472"/>
            <a:ext cx="4033077" cy="67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315095" y="4464067"/>
            <a:ext cx="1081148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95114" y="1248229"/>
            <a:ext cx="10813350"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
        <p:nvSpPr>
          <p:cNvPr id="5" name="Text Placeholder 3"/>
          <p:cNvSpPr>
            <a:spLocks noGrp="1"/>
          </p:cNvSpPr>
          <p:nvPr>
            <p:ph type="body" sz="quarter" idx="10" hasCustomPrompt="1"/>
          </p:nvPr>
        </p:nvSpPr>
        <p:spPr>
          <a:xfrm>
            <a:off x="315094" y="4862154"/>
            <a:ext cx="10811488" cy="355482"/>
          </a:xfrm>
        </p:spPr>
        <p:txBody>
          <a:bodyPr wrap="square">
            <a:spAutoFit/>
          </a:bodyPr>
          <a:lstStyle>
            <a:lvl1pPr marL="0" indent="0">
              <a:buFontTx/>
              <a:buNone/>
              <a:defRPr sz="1800">
                <a:solidFill>
                  <a:srgbClr val="493B93"/>
                </a:solidFill>
                <a:latin typeface="+mn-lt"/>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315092" y="5231003"/>
            <a:ext cx="10811488" cy="297004"/>
          </a:xfrm>
        </p:spPr>
        <p:txBody>
          <a:bodyPr wrap="square">
            <a:spAutoFit/>
          </a:bodyPr>
          <a:lstStyle>
            <a:lvl1pPr marL="0" indent="0">
              <a:buFontTx/>
              <a:buNone/>
              <a:defRPr sz="1400">
                <a:solidFill>
                  <a:srgbClr val="493B93"/>
                </a:solidFill>
                <a:latin typeface="+mn-lt"/>
              </a:defRPr>
            </a:lvl1pPr>
          </a:lstStyle>
          <a:p>
            <a:pPr lvl="0"/>
            <a:r>
              <a:rPr lang="en-US" dirty="0" smtClean="0"/>
              <a:t>Date</a:t>
            </a:r>
            <a:endParaRPr lang="en-US" dirty="0"/>
          </a:p>
        </p:txBody>
      </p:sp>
      <p:pic>
        <p:nvPicPr>
          <p:cNvPr id="7"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95115" y="384754"/>
            <a:ext cx="3778122" cy="62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5"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2014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‹Nº›</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
        <p:nvSpPr>
          <p:cNvPr id="18" name="Rectangle 17"/>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19" name="Freeform 18"/>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4" name="Freeform 33"/>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5" name="Freeform 34"/>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6" name="Freeform 35"/>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700"/>
                                        <p:tgtEl>
                                          <p:spTgt spid="3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700"/>
                                        <p:tgtEl>
                                          <p:spTgt spid="39"/>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00"/>
                                        <p:tgtEl>
                                          <p:spTgt spid="41"/>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700"/>
                                        <p:tgtEl>
                                          <p:spTgt spid="43"/>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700"/>
                                        <p:tgtEl>
                                          <p:spTgt spid="45"/>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700"/>
                                        <p:tgtEl>
                                          <p:spTgt spid="38"/>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700"/>
                                        <p:tgtEl>
                                          <p:spTgt spid="40"/>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700"/>
                                        <p:tgtEl>
                                          <p:spTgt spid="4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700"/>
                                        <p:tgtEl>
                                          <p:spTgt spid="44"/>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37"/>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39"/>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41"/>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3"/>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45"/>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38"/>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40"/>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42"/>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44"/>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700"/>
                                        <p:tgtEl>
                                          <p:spTgt spid="34"/>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700"/>
                                        <p:tgtEl>
                                          <p:spTgt spid="18"/>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700"/>
                                        <p:tgtEl>
                                          <p:spTgt spid="36"/>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700"/>
                                        <p:tgtEl>
                                          <p:spTgt spid="19"/>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7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4" grpId="0" animBg="1"/>
      <p:bldP spid="35" grpId="0" animBg="1"/>
      <p:bldP spid="36" grpId="0"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
        <p:nvSpPr>
          <p:cNvPr id="34" name="TextBox 33"/>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6643867" y="3078071"/>
            <a:ext cx="4747501" cy="79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34" name="Rectangle 33"/>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5" name="Freeform 34"/>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6" name="Freeform 35"/>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700"/>
                                        <p:tgtEl>
                                          <p:spTgt spid="3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700"/>
                                        <p:tgtEl>
                                          <p:spTgt spid="43"/>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00"/>
                                        <p:tgtEl>
                                          <p:spTgt spid="4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700"/>
                                        <p:tgtEl>
                                          <p:spTgt spid="47"/>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700"/>
                                        <p:tgtEl>
                                          <p:spTgt spid="4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700"/>
                                        <p:tgtEl>
                                          <p:spTgt spid="4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700"/>
                                        <p:tgtEl>
                                          <p:spTgt spid="44"/>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700"/>
                                        <p:tgtEl>
                                          <p:spTgt spid="46"/>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3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4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43"/>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5"/>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47"/>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4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4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44"/>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46"/>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700"/>
                                        <p:tgtEl>
                                          <p:spTgt spid="3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700"/>
                                        <p:tgtEl>
                                          <p:spTgt spid="3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700"/>
                                        <p:tgtEl>
                                          <p:spTgt spid="3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700"/>
                                        <p:tgtEl>
                                          <p:spTgt spid="3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34" name="TextBox 33"/>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6643867" y="3078071"/>
            <a:ext cx="4747501" cy="79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274320"/>
            <a:ext cx="11448832" cy="838200"/>
          </a:xfrm>
        </p:spPr>
        <p:txBody>
          <a:bodyPr/>
          <a:lstStyle>
            <a:lvl1pPr marL="0" algn="l" defTabSz="914361" rtl="0" eaLnBrk="0" fontAlgn="auto" latinLnBrk="0" hangingPunct="0">
              <a:lnSpc>
                <a:spcPct val="80000"/>
              </a:lnSpc>
              <a:spcBef>
                <a:spcPts val="0"/>
              </a:spcBef>
              <a:spcAft>
                <a:spcPts val="0"/>
              </a:spcAft>
              <a:buNone/>
              <a:defRPr lang="en-US" sz="3600" b="0" kern="1200" spc="-151" baseline="0" dirty="0">
                <a:gradFill>
                  <a:gsLst>
                    <a:gs pos="1000">
                      <a:srgbClr val="FFE79B"/>
                    </a:gs>
                    <a:gs pos="100000">
                      <a:srgbClr val="FFC000"/>
                    </a:gs>
                  </a:gsLst>
                  <a:lin ang="16200000" scaled="1"/>
                </a:gradFill>
                <a:effectLst/>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0404071"/>
      </p:ext>
    </p:extLst>
  </p:cSld>
  <p:clrMapOvr>
    <a:masterClrMapping/>
  </p:clrMapOvr>
  <p:transition>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5012" y="55192"/>
            <a:ext cx="11214596" cy="1020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243797" bIns="60949" numCol="1" anchor="b" anchorCtr="0" compatLnSpc="1">
            <a:prstTxWarp prst="textNoShape">
              <a:avLst/>
            </a:prstTxWarp>
          </a:bodyPr>
          <a:lstStyle>
            <a:lvl1pPr>
              <a:defRPr lang="en-US" dirty="0">
                <a:solidFill>
                  <a:srgbClr val="FFFFFF"/>
                </a:solidFill>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445012" y="1446757"/>
            <a:ext cx="11202066" cy="4954044"/>
          </a:xfrm>
        </p:spPr>
        <p:txBody>
          <a:bodyPr lIns="121899" tIns="60949" rIns="121899" bIns="60949"/>
          <a:lstStyle>
            <a:lvl1pPr>
              <a:spcBef>
                <a:spcPts val="800"/>
              </a:spcBef>
              <a:buClr>
                <a:srgbClr val="168ACB"/>
              </a:buClr>
              <a:defRPr>
                <a:solidFill>
                  <a:srgbClr val="000000"/>
                </a:solidFill>
              </a:defRPr>
            </a:lvl1pPr>
            <a:lvl2pPr>
              <a:spcBef>
                <a:spcPts val="533"/>
              </a:spcBef>
              <a:defRPr>
                <a:solidFill>
                  <a:srgbClr val="000000"/>
                </a:solidFill>
              </a:defRPr>
            </a:lvl2pPr>
            <a:lvl3pPr>
              <a:lnSpc>
                <a:spcPct val="90000"/>
              </a:lnSpc>
              <a:spcBef>
                <a:spcPts val="267"/>
              </a:spcBef>
              <a:defRPr>
                <a:solidFill>
                  <a:srgbClr val="000000"/>
                </a:solidFill>
              </a:defRPr>
            </a:lvl3pPr>
            <a:lvl4pPr>
              <a:lnSpc>
                <a:spcPct val="90000"/>
              </a:lnSpc>
              <a:spcBef>
                <a:spcPts val="267"/>
              </a:spcBef>
              <a:defRPr>
                <a:solidFill>
                  <a:srgbClr val="000000"/>
                </a:solidFill>
              </a:defRPr>
            </a:lvl4pPr>
            <a:lvl5pPr>
              <a:spcBef>
                <a:spcPts val="900"/>
              </a:spcBef>
              <a:defRPr>
                <a:solidFill>
                  <a:schemeClr val="tx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Slide Number Placeholder 6"/>
          <p:cNvSpPr>
            <a:spLocks noGrp="1"/>
          </p:cNvSpPr>
          <p:nvPr>
            <p:ph type="sldNum" sz="quarter" idx="4"/>
          </p:nvPr>
        </p:nvSpPr>
        <p:spPr>
          <a:xfrm>
            <a:off x="11708279" y="6605683"/>
            <a:ext cx="489010" cy="252317"/>
          </a:xfrm>
          <a:prstGeom prst="rect">
            <a:avLst/>
          </a:prstGeom>
        </p:spPr>
        <p:txBody>
          <a:bodyPr vert="horz" lIns="121899" tIns="60949" rIns="121899" bIns="60949" rtlCol="0" anchor="ctr"/>
          <a:lstStyle>
            <a:lvl1pPr algn="r">
              <a:defRPr sz="900">
                <a:solidFill>
                  <a:schemeClr val="tx2"/>
                </a:solidFill>
              </a:defRPr>
            </a:lvl1pPr>
          </a:lstStyle>
          <a:p>
            <a:pPr defTabSz="685680">
              <a:defRPr/>
            </a:pPr>
            <a:fld id="{2F5CCB13-0A32-4557-88E9-079F0C330695}" type="slidenum">
              <a:rPr lang="en-US" kern="0" smtClean="0">
                <a:solidFill>
                  <a:srgbClr val="595959"/>
                </a:solidFill>
              </a:rPr>
              <a:pPr defTabSz="685680">
                <a:defRPr/>
              </a:pPr>
              <a:t>‹Nº›</a:t>
            </a:fld>
            <a:endParaRPr lang="en-US" kern="0" dirty="0">
              <a:solidFill>
                <a:srgbClr val="595959"/>
              </a:solidFill>
            </a:endParaRPr>
          </a:p>
        </p:txBody>
      </p:sp>
    </p:spTree>
    <p:extLst>
      <p:ext uri="{BB962C8B-B14F-4D97-AF65-F5344CB8AC3E}">
        <p14:creationId xmlns:p14="http://schemas.microsoft.com/office/powerpoint/2010/main" val="1248932492"/>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lgn="l" defTabSz="914361"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
        <p:nvSpPr>
          <p:cNvPr id="3" name="Rectangle 2"/>
          <p:cNvSpPr/>
          <p:nvPr userDrawn="1"/>
        </p:nvSpPr>
        <p:spPr>
          <a:xfrm>
            <a:off x="298580" y="6270174"/>
            <a:ext cx="11495314" cy="317241"/>
          </a:xfrm>
          <a:prstGeom prst="rect">
            <a:avLst/>
          </a:prstGeom>
          <a:solidFill>
            <a:srgbClr val="0825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smtClean="0">
              <a:solidFill>
                <a:srgbClr val="FFFFFF"/>
              </a:solidFill>
              <a:latin typeface="Arial"/>
            </a:endParaRPr>
          </a:p>
        </p:txBody>
      </p:sp>
    </p:spTree>
    <p:extLst>
      <p:ext uri="{BB962C8B-B14F-4D97-AF65-F5344CB8AC3E}">
        <p14:creationId xmlns:p14="http://schemas.microsoft.com/office/powerpoint/2010/main" val="2431860809"/>
      </p:ext>
    </p:extLst>
  </p:cSld>
  <p:clrMapOvr>
    <a:masterClrMapping/>
  </p:clrMapOvr>
  <p:transition>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274320"/>
            <a:ext cx="11448832" cy="838200"/>
          </a:xfrm>
        </p:spPr>
        <p:txBody>
          <a:bodyPr/>
          <a:lstStyle>
            <a:lvl1pPr marL="0" algn="l" defTabSz="914361" rtl="0" eaLnBrk="0" fontAlgn="auto" latinLnBrk="0" hangingPunct="0">
              <a:lnSpc>
                <a:spcPct val="80000"/>
              </a:lnSpc>
              <a:spcBef>
                <a:spcPts val="0"/>
              </a:spcBef>
              <a:spcAft>
                <a:spcPts val="0"/>
              </a:spcAft>
              <a:buNone/>
              <a:defRPr lang="en-US" sz="3600" b="0" kern="1200" spc="-151" baseline="0" dirty="0">
                <a:gradFill>
                  <a:gsLst>
                    <a:gs pos="1000">
                      <a:srgbClr val="FFE79B"/>
                    </a:gs>
                    <a:gs pos="100000">
                      <a:srgbClr val="FFC000"/>
                    </a:gs>
                  </a:gsLst>
                  <a:lin ang="16200000" scaled="1"/>
                </a:gradFill>
                <a:effectLst/>
                <a:latin typeface="+mn-lt"/>
                <a:ea typeface="+mn-ea"/>
                <a:cs typeface="+mn-cs"/>
              </a:defRPr>
            </a:lvl1pPr>
          </a:lstStyle>
          <a:p>
            <a:r>
              <a:rPr lang="en-US" dirty="0" smtClean="0"/>
              <a:t>Click to edit Master title style</a:t>
            </a:r>
            <a:endParaRPr lang="en-US" dirty="0"/>
          </a:p>
        </p:txBody>
      </p:sp>
      <p:sp>
        <p:nvSpPr>
          <p:cNvPr id="3" name="Text Placeholder 7"/>
          <p:cNvSpPr>
            <a:spLocks noGrp="1"/>
          </p:cNvSpPr>
          <p:nvPr>
            <p:ph type="body" sz="quarter" idx="11"/>
          </p:nvPr>
        </p:nvSpPr>
        <p:spPr>
          <a:xfrm>
            <a:off x="317890" y="1349099"/>
            <a:ext cx="11442311" cy="457200"/>
          </a:xfrm>
        </p:spPr>
        <p:txBody>
          <a:bodyPr>
            <a:noAutofit/>
          </a:bodyPr>
          <a:lstStyle>
            <a:lvl1pPr marL="0" indent="0">
              <a:buNone/>
              <a:defRPr sz="2700" spc="-51" baseline="0">
                <a:solidFill>
                  <a:srgbClr val="106FE2"/>
                </a:solidFill>
              </a:defRPr>
            </a:lvl1pPr>
          </a:lstStyle>
          <a:p>
            <a:pPr lvl="0"/>
            <a:r>
              <a:rPr lang="en-US" dirty="0" smtClean="0"/>
              <a:t>Click to edit Master text styles</a:t>
            </a:r>
          </a:p>
        </p:txBody>
      </p:sp>
      <p:sp>
        <p:nvSpPr>
          <p:cNvPr id="4" name="Text Placeholder 2"/>
          <p:cNvSpPr>
            <a:spLocks noGrp="1"/>
          </p:cNvSpPr>
          <p:nvPr>
            <p:ph idx="1" hasCustomPrompt="1"/>
          </p:nvPr>
        </p:nvSpPr>
        <p:spPr bwMode="auto">
          <a:xfrm>
            <a:off x="317500" y="2020888"/>
            <a:ext cx="11442699" cy="4271963"/>
          </a:xfrm>
          <a:prstGeom prst="rect">
            <a:avLst/>
          </a:prstGeom>
          <a:noFill/>
          <a:ln w="9525">
            <a:noFill/>
            <a:miter lim="800000"/>
            <a:headEnd/>
            <a:tailEnd/>
          </a:ln>
        </p:spPr>
        <p:txBody>
          <a:bodyPr vert="horz" wrap="square" lIns="91436" tIns="45719" rIns="91436" bIns="45719" numCol="1" anchor="t" anchorCtr="0" compatLnSpc="1">
            <a:prstTxWarp prst="textNoShape">
              <a:avLst/>
            </a:prstTxWarp>
          </a:bodyPr>
          <a:lstStyle/>
          <a:p>
            <a:pPr lvl="0"/>
            <a:r>
              <a:rPr lang="en-US" dirty="0" smtClean="0"/>
              <a:t>Body Text</a:t>
            </a:r>
          </a:p>
          <a:p>
            <a:pPr lvl="1"/>
            <a:r>
              <a:rPr lang="en-US" dirty="0" smtClean="0"/>
              <a:t> 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24163569"/>
      </p:ext>
    </p:extLst>
  </p:cSld>
  <p:clrMapOvr>
    <a:masterClrMapping/>
  </p:clrMapOvr>
  <p:transition>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lIns="121899" tIns="60949" rIns="121899" bIns="60949"/>
          <a:lstStyle/>
          <a:p>
            <a:fld id="{3C7A20A1-DED3-4F81-A83E-CF909CD3DAA3}" type="datetimeFigureOut">
              <a:rPr lang="en-US" smtClean="0"/>
              <a:t>5/4/2017</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lIns="121899" tIns="60949" rIns="121899" bIns="60949"/>
          <a:lstStyle/>
          <a:p>
            <a:endParaRPr lang="en-US"/>
          </a:p>
        </p:txBody>
      </p:sp>
      <p:sp>
        <p:nvSpPr>
          <p:cNvPr id="6" name="Slide Number Placeholder 5"/>
          <p:cNvSpPr>
            <a:spLocks noGrp="1"/>
          </p:cNvSpPr>
          <p:nvPr>
            <p:ph type="sldNum" sz="quarter" idx="12"/>
          </p:nvPr>
        </p:nvSpPr>
        <p:spPr>
          <a:xfrm>
            <a:off x="8735325" y="6356352"/>
            <a:ext cx="2844059" cy="365125"/>
          </a:xfrm>
          <a:prstGeom prst="rect">
            <a:avLst/>
          </a:prstGeom>
        </p:spPr>
        <p:txBody>
          <a:bodyPr lIns="121899" tIns="60949" rIns="121899" bIns="60949"/>
          <a:lstStyle/>
          <a:p>
            <a:fld id="{FC4946EB-0914-4D7E-9B3C-AA5AA73166AC}" type="slidenum">
              <a:rPr lang="en-US" smtClean="0"/>
              <a:t>‹Nº›</a:t>
            </a:fld>
            <a:endParaRPr lang="en-US"/>
          </a:p>
        </p:txBody>
      </p:sp>
    </p:spTree>
    <p:extLst>
      <p:ext uri="{BB962C8B-B14F-4D97-AF65-F5344CB8AC3E}">
        <p14:creationId xmlns:p14="http://schemas.microsoft.com/office/powerpoint/2010/main" val="39291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95114" y="1248229"/>
            <a:ext cx="10813350"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444384" y="4104640"/>
            <a:ext cx="11294707" cy="2436611"/>
          </a:xfrm>
          <a:prstGeom prst="rect">
            <a:avLst/>
          </a:prstGeom>
          <a:noFill/>
          <a:ln>
            <a:noFill/>
          </a:ln>
        </p:spPr>
      </p:pic>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5114" y="449942"/>
            <a:ext cx="11395434" cy="35124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2014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‹Nº›</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egue 2">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5114" y="449942"/>
            <a:ext cx="11395434" cy="35124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2014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‹Nº›</a:t>
            </a:fld>
            <a:endParaRPr lang="en-US" sz="600" dirty="0">
              <a:solidFill>
                <a:srgbClr val="808080"/>
              </a:solidFill>
              <a:latin typeface="+mj-lt"/>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444385" y="4084320"/>
            <a:ext cx="11297829" cy="2459909"/>
          </a:xfrm>
          <a:prstGeom prst="rect">
            <a:avLst/>
          </a:prstGeom>
          <a:noFill/>
          <a:ln>
            <a:noFill/>
          </a:ln>
        </p:spPr>
      </p:pic>
    </p:spTree>
    <p:extLst>
      <p:ext uri="{BB962C8B-B14F-4D97-AF65-F5344CB8AC3E}">
        <p14:creationId xmlns:p14="http://schemas.microsoft.com/office/powerpoint/2010/main" val="131997041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5114" y="399142"/>
            <a:ext cx="11395434"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2014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384" y="6380781"/>
            <a:ext cx="11300057" cy="160471"/>
          </a:xfrm>
          <a:prstGeom prst="rect">
            <a:avLst/>
          </a:prstGeom>
          <a:noFill/>
        </p:spPr>
      </p:pic>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‹Nº›</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432215"/>
            <a:ext cx="11448832"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04721" y="1344168"/>
            <a:ext cx="11433118" cy="4965192"/>
          </a:xfrm>
        </p:spPr>
        <p:txBody>
          <a:bodyPr vert="horz" lIns="91440" tIns="45720" rIns="91440" bIns="45720" rtlCol="0">
            <a:noAutofit/>
          </a:bodyPr>
          <a:lstStyle>
            <a:lvl1pPr>
              <a:defRPr lang="en-US" dirty="0" smtClean="0">
                <a:latin typeface="+mn-lt"/>
              </a:defRPr>
            </a:lvl1pPr>
            <a:lvl2pPr>
              <a:defRPr lang="en-US" dirty="0" smtClean="0">
                <a:latin typeface="+mn-lt"/>
              </a:defRPr>
            </a:lvl2pPr>
            <a:lvl3pPr>
              <a:defRPr lang="en-US" dirty="0" smtClean="0">
                <a:latin typeface="+mn-lt"/>
              </a:defRPr>
            </a:lvl3pPr>
            <a:lvl4pPr>
              <a:defRPr lang="en-US" dirty="0" smtClean="0">
                <a:latin typeface="+mn-lt"/>
              </a:defRPr>
            </a:lvl4pPr>
            <a:lvl5pPr>
              <a:defRPr lang="en-US" dirty="0">
                <a:latin typeface="+mn-lt"/>
              </a:defRPr>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6274075" y="1339745"/>
            <a:ext cx="549513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n-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n-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n-lt"/>
                <a:ea typeface="+mn-ea"/>
                <a:cs typeface="+mn-cs"/>
              </a:defRPr>
            </a:lvl3pPr>
            <a:lvl4pPr algn="l" defTabSz="914400" rtl="0" eaLnBrk="1" latinLnBrk="0" hangingPunct="1">
              <a:lnSpc>
                <a:spcPct val="95000"/>
              </a:lnSpc>
              <a:defRPr lang="en-US" sz="1400" kern="1200" dirty="0" smtClean="0">
                <a:solidFill>
                  <a:srgbClr val="435153"/>
                </a:solidFill>
                <a:latin typeface="+mn-lt"/>
                <a:ea typeface="+mn-ea"/>
                <a:cs typeface="+mn-cs"/>
              </a:defRPr>
            </a:lvl4pPr>
            <a:lvl5pPr algn="l" defTabSz="914400" rtl="0" eaLnBrk="1" latinLnBrk="0" hangingPunct="1">
              <a:lnSpc>
                <a:spcPct val="95000"/>
              </a:lnSpc>
              <a:defRPr lang="en-US" sz="1400" kern="1200" dirty="0">
                <a:solidFill>
                  <a:srgbClr val="435153"/>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smtClean="0"/>
              <a:t>Click to edit Master title style</a:t>
            </a:r>
            <a:endParaRPr lang="en-US" dirty="0"/>
          </a:p>
        </p:txBody>
      </p:sp>
      <p:sp>
        <p:nvSpPr>
          <p:cNvPr id="8" name="Text Placeholder 3"/>
          <p:cNvSpPr>
            <a:spLocks noGrp="1"/>
          </p:cNvSpPr>
          <p:nvPr>
            <p:ph type="body" sz="quarter" idx="12"/>
          </p:nvPr>
        </p:nvSpPr>
        <p:spPr>
          <a:xfrm>
            <a:off x="306190" y="1339745"/>
            <a:ext cx="549513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n-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n-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n-lt"/>
                <a:ea typeface="+mn-ea"/>
                <a:cs typeface="+mn-cs"/>
              </a:defRPr>
            </a:lvl3pPr>
            <a:lvl4pPr algn="l" defTabSz="914400" rtl="0" eaLnBrk="1" latinLnBrk="0" hangingPunct="1">
              <a:lnSpc>
                <a:spcPct val="95000"/>
              </a:lnSpc>
              <a:defRPr lang="en-US" sz="1400" kern="1200" dirty="0" smtClean="0">
                <a:solidFill>
                  <a:srgbClr val="435153"/>
                </a:solidFill>
                <a:latin typeface="+mn-lt"/>
                <a:ea typeface="+mn-ea"/>
                <a:cs typeface="+mn-cs"/>
              </a:defRPr>
            </a:lvl4pPr>
            <a:lvl5pPr algn="l" defTabSz="914400" rtl="0" eaLnBrk="1" latinLnBrk="0" hangingPunct="1">
              <a:lnSpc>
                <a:spcPct val="95000"/>
              </a:lnSpc>
              <a:defRPr lang="en-US" sz="1400" kern="1200" dirty="0">
                <a:solidFill>
                  <a:srgbClr val="435153"/>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1" cstate="screen">
            <a:extLst>
              <a:ext uri="{28A0092B-C50C-407E-A947-70E740481C1C}">
                <a14:useLocalDpi xmlns:a14="http://schemas.microsoft.com/office/drawing/2010/main"/>
              </a:ext>
            </a:extLst>
          </a:blip>
          <a:srcRect/>
          <a:stretch/>
        </p:blipFill>
        <p:spPr>
          <a:xfrm>
            <a:off x="444384" y="6380781"/>
            <a:ext cx="11300057" cy="160471"/>
          </a:xfrm>
          <a:prstGeom prst="rect">
            <a:avLst/>
          </a:prstGeom>
          <a:noFill/>
        </p:spPr>
      </p:pic>
      <p:sp>
        <p:nvSpPr>
          <p:cNvPr id="2"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306190" y="1339746"/>
            <a:ext cx="11433118"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2016 Cisco and/or its affiliates. All rights reserved.</a:t>
            </a:r>
            <a:endParaRPr lang="en-US" sz="600" dirty="0">
              <a:solidFill>
                <a:srgbClr val="808080"/>
              </a:solidFill>
              <a:latin typeface="+mj-lt"/>
            </a:endParaRPr>
          </a:p>
        </p:txBody>
      </p:sp>
      <p:sp>
        <p:nvSpPr>
          <p:cNvPr id="9" name="Rectangle 7"/>
          <p:cNvSpPr>
            <a:spLocks noChangeArrowheads="1"/>
          </p:cNvSpPr>
          <p:nvPr/>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‹Nº›</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8" r:id="rId2"/>
    <p:sldLayoutId id="2147483929" r:id="rId3"/>
    <p:sldLayoutId id="2147483937" r:id="rId4"/>
    <p:sldLayoutId id="2147483900" r:id="rId5"/>
    <p:sldLayoutId id="2147483939"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 id="2147483940" r:id="rId35"/>
    <p:sldLayoutId id="2147483941" r:id="rId36"/>
    <p:sldLayoutId id="2147483942" r:id="rId37"/>
    <p:sldLayoutId id="2147483945" r:id="rId38"/>
    <p:sldLayoutId id="2147483948" r:id="rId39"/>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n-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n-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n-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n-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microsoft.com/office/2007/relationships/hdphoto" Target="../media/hdphoto1.wdp"/><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jpe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4.png"/><Relationship Id="rId12" Type="http://schemas.openxmlformats.org/officeDocument/2006/relationships/hyperlink" Target="https://www.google.com/url?sa=i&amp;rct=j&amp;q=&amp;esrc=s&amp;frm=1&amp;source=images&amp;cd=&amp;cad=rja&amp;docid=IQB-vVWPWKlTmM&amp;tbnid=2RvAbhKnj1CFgM:&amp;ved=0CAUQjRw&amp;url=https://www.fccu.org/?Cabinet=Main&amp;Drawer=Information&amp;Folder=Mobile+Services/Mobile+Apps&amp;SubFolder=Mobile+Services/Mobile+Apps&amp;ei=pHp2UsenH-OgjAL7kYCQCg&amp;bvm=bv.55819444,d.cGE&amp;psig=AFQjCNHAYauJAiEaXHoxucx8nop8l5JvQQ&amp;ust=1383582748233728" TargetMode="External"/><Relationship Id="rId2" Type="http://schemas.openxmlformats.org/officeDocument/2006/relationships/image" Target="../media/image36.png"/><Relationship Id="rId16" Type="http://schemas.openxmlformats.org/officeDocument/2006/relationships/image" Target="../media/image41.png"/><Relationship Id="rId1" Type="http://schemas.openxmlformats.org/officeDocument/2006/relationships/slideLayout" Target="../slideLayouts/slideLayout37.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hyperlink" Target="http://www.google.com/url?sa=i&amp;rct=j&amp;q=&amp;esrc=s&amp;frm=1&amp;source=images&amp;cd=&amp;cad=rja&amp;docid=ln_0goqaJV_MOM&amp;tbnid=fbpPXIoFBe-8DM:&amp;ved=0CAUQjRw&amp;url=http://www.engageselling.com/training/sales-mastery-home-action-kit.php&amp;ei=A992UruEBOjSiAL1poCAAw&amp;psig=AFQjCNGEdyJtQSH_IxOVNaDM1Ky7EL_ReQ&amp;ust=1383608435713168" TargetMode="External"/><Relationship Id="rId15" Type="http://schemas.openxmlformats.org/officeDocument/2006/relationships/image" Target="../media/image49.png"/><Relationship Id="rId10" Type="http://schemas.openxmlformats.org/officeDocument/2006/relationships/hyperlink" Target="http://www.google.com/url?sa=i&amp;rct=j&amp;q=&amp;esrc=s&amp;frm=1&amp;source=images&amp;cd=&amp;cad=rja&amp;docid=wD6qqBPp296joM&amp;tbnid=3CTNtmKltT3HCM:&amp;ved=0CAUQjRw&amp;url=http://www.fuelinteractive.com/blog/awesome-apps-for-productivity&amp;ei=UHt2Utm5DMGsiALSpYHoBg&amp;bvm=bv.55819444,d.cGE&amp;psig=AFQjCNEarkurAtJBylLEvWeupsKE5EnJuA&amp;ust=1383582858989392" TargetMode="External"/><Relationship Id="rId4" Type="http://schemas.openxmlformats.org/officeDocument/2006/relationships/image" Target="../media/image37.png"/><Relationship Id="rId9" Type="http://schemas.openxmlformats.org/officeDocument/2006/relationships/image" Target="../media/image46.png"/><Relationship Id="rId14" Type="http://schemas.openxmlformats.org/officeDocument/2006/relationships/hyperlink" Target="http://www.google.com/url?sa=i&amp;rct=j&amp;q=&amp;esrc=s&amp;frm=1&amp;source=images&amp;cd=&amp;cad=rja&amp;docid=PxPbPsND6-rNhM&amp;tbnid=z6Wg7Z7j4xgTsM:&amp;ved=0CAUQjRw&amp;url=http://www.clker.com/clipart-25224.html&amp;ei=OHx2UvfwD8fxiwLKlYDgBQ&amp;bvm=bv.55819444,d.cGE&amp;psig=AFQjCNFjyNWxTAdABo7mqh-b_xx-8SXjOQ&amp;ust=1383583139727504"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6.png"/><Relationship Id="rId7"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37.xml"/><Relationship Id="rId6" Type="http://schemas.openxmlformats.org/officeDocument/2006/relationships/hyperlink" Target="http://www.google.com/url?sa=i&amp;rct=j&amp;q=&amp;esrc=s&amp;frm=1&amp;source=images&amp;cd=&amp;cad=rja&amp;docid=ln_0goqaJV_MOM&amp;tbnid=fbpPXIoFBe-8DM:&amp;ved=0CAUQjRw&amp;url=http://www.engageselling.com/training/sales-mastery-home-action-kit.php&amp;ei=A992UruEBOjSiAL1poCAAw&amp;psig=AFQjCNGEdyJtQSH_IxOVNaDM1Ky7EL_ReQ&amp;ust=1383608435713168" TargetMode="External"/><Relationship Id="rId5" Type="http://schemas.openxmlformats.org/officeDocument/2006/relationships/image" Target="../media/image37.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37.xml"/><Relationship Id="rId6" Type="http://schemas.openxmlformats.org/officeDocument/2006/relationships/image" Target="../media/image43.png"/><Relationship Id="rId11" Type="http://schemas.openxmlformats.org/officeDocument/2006/relationships/image" Target="../media/image41.png"/><Relationship Id="rId5" Type="http://schemas.openxmlformats.org/officeDocument/2006/relationships/hyperlink" Target="http://www.google.com/url?sa=i&amp;rct=j&amp;q=&amp;esrc=s&amp;frm=1&amp;source=images&amp;cd=&amp;cad=rja&amp;docid=ln_0goqaJV_MOM&amp;tbnid=fbpPXIoFBe-8DM:&amp;ved=0CAUQjRw&amp;url=http://www.engageselling.com/training/sales-mastery-home-action-kit.php&amp;ei=A992UruEBOjSiAL1poCAAw&amp;psig=AFQjCNGEdyJtQSH_IxOVNaDM1Ky7EL_ReQ&amp;ust=1383608435713168" TargetMode="External"/><Relationship Id="rId10" Type="http://schemas.openxmlformats.org/officeDocument/2006/relationships/image" Target="../media/image51.png"/><Relationship Id="rId4" Type="http://schemas.openxmlformats.org/officeDocument/2006/relationships/image" Target="../media/image37.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35.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hyperlink" Target="http://www.openstack.org" TargetMode="External"/><Relationship Id="rId2" Type="http://schemas.openxmlformats.org/officeDocument/2006/relationships/hyperlink" Target="http://www.opennetworking.org" TargetMode="External"/><Relationship Id="rId1" Type="http://schemas.openxmlformats.org/officeDocument/2006/relationships/slideLayout" Target="../slideLayouts/slideLayout38.xml"/><Relationship Id="rId4" Type="http://schemas.openxmlformats.org/officeDocument/2006/relationships/hyperlink" Target="http://www.cisco.com/c/en/us/products/cloud-systems-management/application-policy-infrastructure-controller-apic/index.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5029"/>
            <a:ext cx="7158982" cy="1596996"/>
          </a:xfrm>
        </p:spPr>
        <p:txBody>
          <a:bodyPr/>
          <a:lstStyle/>
          <a:p>
            <a:r>
              <a:rPr lang="es-ES" dirty="0" smtClean="0"/>
              <a:t>Programación de Dispositivos de Red</a:t>
            </a:r>
            <a:endParaRPr lang="es-ES" dirty="0"/>
          </a:p>
        </p:txBody>
      </p:sp>
      <p:sp>
        <p:nvSpPr>
          <p:cNvPr id="6" name="Text Placeholder 5"/>
          <p:cNvSpPr>
            <a:spLocks noGrp="1"/>
          </p:cNvSpPr>
          <p:nvPr>
            <p:ph type="body" sz="quarter" idx="10"/>
          </p:nvPr>
        </p:nvSpPr>
        <p:spPr>
          <a:xfrm>
            <a:off x="76200" y="4171188"/>
            <a:ext cx="5378339" cy="355482"/>
          </a:xfrm>
        </p:spPr>
        <p:txBody>
          <a:bodyPr/>
          <a:lstStyle/>
          <a:p>
            <a:r>
              <a:rPr lang="en-US" dirty="0" smtClean="0"/>
              <a:t>Technical Manager , Field Engagement - SSA</a:t>
            </a:r>
          </a:p>
        </p:txBody>
      </p:sp>
      <p:sp>
        <p:nvSpPr>
          <p:cNvPr id="7" name="Text Placeholder 6"/>
          <p:cNvSpPr>
            <a:spLocks noGrp="1"/>
          </p:cNvSpPr>
          <p:nvPr>
            <p:ph type="body" sz="quarter" idx="11"/>
          </p:nvPr>
        </p:nvSpPr>
        <p:spPr>
          <a:xfrm>
            <a:off x="71254" y="4582668"/>
            <a:ext cx="4875530" cy="297004"/>
          </a:xfrm>
        </p:spPr>
        <p:txBody>
          <a:bodyPr/>
          <a:lstStyle/>
          <a:p>
            <a:r>
              <a:rPr lang="en-US" dirty="0" smtClean="0"/>
              <a:t> </a:t>
            </a:r>
            <a:r>
              <a:rPr lang="es-ES" dirty="0" smtClean="0"/>
              <a:t>2 de Marzo del 2016</a:t>
            </a:r>
            <a:endParaRPr lang="es-ES" dirty="0"/>
          </a:p>
        </p:txBody>
      </p:sp>
      <p:sp>
        <p:nvSpPr>
          <p:cNvPr id="3" name="Subtitle 2"/>
          <p:cNvSpPr>
            <a:spLocks noGrp="1"/>
          </p:cNvSpPr>
          <p:nvPr>
            <p:ph type="subTitle" idx="12"/>
          </p:nvPr>
        </p:nvSpPr>
        <p:spPr>
          <a:xfrm>
            <a:off x="68580" y="3823716"/>
            <a:ext cx="4886960" cy="384721"/>
          </a:xfrm>
        </p:spPr>
        <p:txBody>
          <a:bodyPr/>
          <a:lstStyle/>
          <a:p>
            <a:r>
              <a:rPr lang="en-US" dirty="0" smtClean="0"/>
              <a:t>Serges Nanfack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98878" y="485695"/>
            <a:ext cx="6662167" cy="2492654"/>
            <a:chOff x="2699977" y="2240856"/>
            <a:chExt cx="5061995" cy="2492654"/>
          </a:xfrm>
        </p:grpSpPr>
        <p:sp>
          <p:nvSpPr>
            <p:cNvPr id="3" name="Can 2"/>
            <p:cNvSpPr/>
            <p:nvPr/>
          </p:nvSpPr>
          <p:spPr>
            <a:xfrm>
              <a:off x="3393023" y="3725000"/>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4" name="Can 3"/>
            <p:cNvSpPr/>
            <p:nvPr/>
          </p:nvSpPr>
          <p:spPr>
            <a:xfrm>
              <a:off x="3393023" y="3506172"/>
              <a:ext cx="527401" cy="229577"/>
            </a:xfrm>
            <a:prstGeom prst="can">
              <a:avLst/>
            </a:prstGeom>
            <a:solidFill>
              <a:schemeClr val="accent2"/>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5" name="Can 4"/>
            <p:cNvSpPr/>
            <p:nvPr/>
          </p:nvSpPr>
          <p:spPr>
            <a:xfrm>
              <a:off x="4487530" y="4266257"/>
              <a:ext cx="527401" cy="229577"/>
            </a:xfrm>
            <a:prstGeom prst="can">
              <a:avLst/>
            </a:prstGeom>
            <a:solidFill>
              <a:schemeClr val="accent2"/>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6" name="Can 5"/>
            <p:cNvSpPr/>
            <p:nvPr/>
          </p:nvSpPr>
          <p:spPr>
            <a:xfrm>
              <a:off x="5088896" y="3133127"/>
              <a:ext cx="527401" cy="229577"/>
            </a:xfrm>
            <a:prstGeom prst="can">
              <a:avLst/>
            </a:prstGeom>
            <a:solidFill>
              <a:schemeClr val="accent2"/>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7" name="Can 6"/>
            <p:cNvSpPr/>
            <p:nvPr/>
          </p:nvSpPr>
          <p:spPr>
            <a:xfrm>
              <a:off x="6155418" y="3519988"/>
              <a:ext cx="527401" cy="229577"/>
            </a:xfrm>
            <a:prstGeom prst="can">
              <a:avLst/>
            </a:prstGeom>
            <a:solidFill>
              <a:schemeClr val="accent2"/>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cxnSp>
          <p:nvCxnSpPr>
            <p:cNvPr id="8" name="Straight Connector 7"/>
            <p:cNvCxnSpPr/>
            <p:nvPr/>
          </p:nvCxnSpPr>
          <p:spPr>
            <a:xfrm>
              <a:off x="3617854" y="3924223"/>
              <a:ext cx="869677" cy="640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16297" y="3431573"/>
              <a:ext cx="539121" cy="386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 idx="4"/>
            </p:cNvCxnSpPr>
            <p:nvPr/>
          </p:nvCxnSpPr>
          <p:spPr>
            <a:xfrm flipV="1">
              <a:off x="3920430" y="3466723"/>
              <a:ext cx="1168470" cy="373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014935" y="3818432"/>
              <a:ext cx="1140486" cy="7814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5" idx="2"/>
            </p:cNvCxnSpPr>
            <p:nvPr/>
          </p:nvCxnSpPr>
          <p:spPr>
            <a:xfrm>
              <a:off x="3920424" y="3620936"/>
              <a:ext cx="567106" cy="760087"/>
            </a:xfrm>
            <a:prstGeom prst="line">
              <a:avLst/>
            </a:prstGeom>
            <a:ln w="28575">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16297" y="3273312"/>
              <a:ext cx="539121" cy="386863"/>
            </a:xfrm>
            <a:prstGeom prst="line">
              <a:avLst/>
            </a:prstGeom>
            <a:ln w="28575">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4"/>
              <a:endCxn id="6" idx="2"/>
            </p:cNvCxnSpPr>
            <p:nvPr/>
          </p:nvCxnSpPr>
          <p:spPr>
            <a:xfrm flipV="1">
              <a:off x="3920430" y="3247895"/>
              <a:ext cx="1168470" cy="373045"/>
            </a:xfrm>
            <a:prstGeom prst="line">
              <a:avLst/>
            </a:prstGeom>
            <a:ln w="28575">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p:cNvCxnSpPr>
            <p:nvPr/>
          </p:nvCxnSpPr>
          <p:spPr>
            <a:xfrm flipV="1">
              <a:off x="5014935" y="3660164"/>
              <a:ext cx="1140486" cy="720871"/>
            </a:xfrm>
            <a:prstGeom prst="line">
              <a:avLst/>
            </a:prstGeom>
            <a:ln w="28575">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99977" y="2240856"/>
              <a:ext cx="5061995" cy="407770"/>
            </a:xfrm>
            <a:prstGeom prst="rect">
              <a:avLst/>
            </a:prstGeom>
            <a:noFill/>
          </p:spPr>
          <p:txBody>
            <a:bodyPr wrap="square" lIns="68544" tIns="34273" rIns="68544" bIns="34273" rtlCol="0">
              <a:spAutoFit/>
            </a:bodyPr>
            <a:lstStyle/>
            <a:p>
              <a:pPr algn="ctr" defTabSz="685435"/>
              <a:r>
                <a:rPr lang="es-ES" sz="2200" dirty="0" smtClean="0">
                  <a:solidFill>
                    <a:schemeClr val="bg1"/>
                  </a:solidFill>
                  <a:latin typeface="Arial"/>
                </a:rPr>
                <a:t>Arquitectura de Red Tradicional</a:t>
              </a:r>
              <a:endParaRPr lang="es-ES" sz="2200" dirty="0">
                <a:solidFill>
                  <a:schemeClr val="bg1"/>
                </a:solidFill>
                <a:latin typeface="Arial"/>
              </a:endParaRPr>
            </a:p>
          </p:txBody>
        </p:sp>
        <p:sp>
          <p:nvSpPr>
            <p:cNvPr id="18" name="Can 17"/>
            <p:cNvSpPr/>
            <p:nvPr/>
          </p:nvSpPr>
          <p:spPr>
            <a:xfrm>
              <a:off x="4502158" y="4503933"/>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19" name="Can 18"/>
            <p:cNvSpPr/>
            <p:nvPr/>
          </p:nvSpPr>
          <p:spPr>
            <a:xfrm>
              <a:off x="6161623" y="3741915"/>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20" name="Can 19"/>
            <p:cNvSpPr/>
            <p:nvPr/>
          </p:nvSpPr>
          <p:spPr>
            <a:xfrm>
              <a:off x="5086358" y="3344000"/>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21" name="TextBox 20"/>
            <p:cNvSpPr txBox="1"/>
            <p:nvPr/>
          </p:nvSpPr>
          <p:spPr>
            <a:xfrm>
              <a:off x="6695395" y="3505200"/>
              <a:ext cx="810399" cy="253887"/>
            </a:xfrm>
            <a:prstGeom prst="rect">
              <a:avLst/>
            </a:prstGeom>
            <a:noFill/>
          </p:spPr>
          <p:txBody>
            <a:bodyPr wrap="none" lIns="68550" tIns="34276" rIns="68550" bIns="34276" rtlCol="0">
              <a:spAutoFit/>
            </a:bodyPr>
            <a:lstStyle/>
            <a:p>
              <a:pPr defTabSz="685435"/>
              <a:r>
                <a:rPr lang="es-ES" sz="1200" dirty="0" smtClean="0">
                  <a:solidFill>
                    <a:schemeClr val="bg1"/>
                  </a:solidFill>
                  <a:latin typeface="Arial"/>
                </a:rPr>
                <a:t>Control </a:t>
              </a:r>
              <a:r>
                <a:rPr lang="es-ES" sz="1200" dirty="0" err="1" smtClean="0">
                  <a:solidFill>
                    <a:schemeClr val="bg1"/>
                  </a:solidFill>
                  <a:latin typeface="Arial"/>
                </a:rPr>
                <a:t>Plane</a:t>
              </a:r>
              <a:endParaRPr lang="es-ES" sz="1200" dirty="0">
                <a:solidFill>
                  <a:schemeClr val="bg1"/>
                </a:solidFill>
                <a:latin typeface="Arial"/>
              </a:endParaRPr>
            </a:p>
          </p:txBody>
        </p:sp>
        <p:sp>
          <p:nvSpPr>
            <p:cNvPr id="22" name="TextBox 21"/>
            <p:cNvSpPr txBox="1"/>
            <p:nvPr/>
          </p:nvSpPr>
          <p:spPr>
            <a:xfrm>
              <a:off x="6709568" y="3742636"/>
              <a:ext cx="681293" cy="253887"/>
            </a:xfrm>
            <a:prstGeom prst="rect">
              <a:avLst/>
            </a:prstGeom>
            <a:noFill/>
          </p:spPr>
          <p:txBody>
            <a:bodyPr wrap="none" lIns="68550" tIns="34276" rIns="68550" bIns="34276" rtlCol="0">
              <a:spAutoFit/>
            </a:bodyPr>
            <a:lstStyle/>
            <a:p>
              <a:pPr defTabSz="685435"/>
              <a:r>
                <a:rPr lang="es-ES" sz="1200" dirty="0" smtClean="0">
                  <a:solidFill>
                    <a:schemeClr val="bg1"/>
                  </a:solidFill>
                  <a:latin typeface="Arial"/>
                </a:rPr>
                <a:t>Data </a:t>
              </a:r>
              <a:r>
                <a:rPr lang="es-ES" sz="1200" dirty="0" err="1" smtClean="0">
                  <a:solidFill>
                    <a:schemeClr val="bg1"/>
                  </a:solidFill>
                  <a:latin typeface="Arial"/>
                </a:rPr>
                <a:t>Plane</a:t>
              </a:r>
              <a:endParaRPr lang="es-ES" sz="1200" dirty="0">
                <a:solidFill>
                  <a:schemeClr val="bg1"/>
                </a:solidFill>
                <a:latin typeface="Arial"/>
              </a:endParaRPr>
            </a:p>
          </p:txBody>
        </p:sp>
      </p:grpSp>
      <p:grpSp>
        <p:nvGrpSpPr>
          <p:cNvPr id="23" name="Group 22"/>
          <p:cNvGrpSpPr/>
          <p:nvPr/>
        </p:nvGrpSpPr>
        <p:grpSpPr>
          <a:xfrm>
            <a:off x="5557034" y="3883875"/>
            <a:ext cx="6210820" cy="2322447"/>
            <a:chOff x="7529497" y="2240856"/>
            <a:chExt cx="4659328" cy="2322447"/>
          </a:xfrm>
        </p:grpSpPr>
        <p:sp>
          <p:nvSpPr>
            <p:cNvPr id="24" name="Can 23"/>
            <p:cNvSpPr/>
            <p:nvPr/>
          </p:nvSpPr>
          <p:spPr>
            <a:xfrm>
              <a:off x="9712377" y="2782345"/>
              <a:ext cx="527401" cy="229577"/>
            </a:xfrm>
            <a:prstGeom prst="can">
              <a:avLst/>
            </a:prstGeom>
            <a:solidFill>
              <a:schemeClr val="accent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cxnSp>
          <p:nvCxnSpPr>
            <p:cNvPr id="25" name="Straight Connector 24"/>
            <p:cNvCxnSpPr/>
            <p:nvPr/>
          </p:nvCxnSpPr>
          <p:spPr>
            <a:xfrm>
              <a:off x="8950575" y="3995176"/>
              <a:ext cx="539121" cy="386863"/>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403858" y="3757780"/>
              <a:ext cx="539121" cy="386863"/>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950574" y="3748985"/>
              <a:ext cx="925881" cy="30773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0017095" y="4144637"/>
              <a:ext cx="925881" cy="30773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4" idx="3"/>
            </p:cNvCxnSpPr>
            <p:nvPr/>
          </p:nvCxnSpPr>
          <p:spPr>
            <a:xfrm rot="5400000" flipH="1" flipV="1">
              <a:off x="8862092" y="2836709"/>
              <a:ext cx="938815" cy="1289203"/>
            </a:xfrm>
            <a:prstGeom prst="line">
              <a:avLst/>
            </a:prstGeom>
            <a:ln w="28575">
              <a:solidFill>
                <a:schemeClr val="accent2">
                  <a:lumMod val="60000"/>
                  <a:lumOff val="40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3"/>
            </p:cNvCxnSpPr>
            <p:nvPr/>
          </p:nvCxnSpPr>
          <p:spPr>
            <a:xfrm rot="16200000" flipV="1">
              <a:off x="10053707" y="2934262"/>
              <a:ext cx="1075340" cy="1230602"/>
            </a:xfrm>
            <a:prstGeom prst="line">
              <a:avLst/>
            </a:prstGeom>
            <a:ln w="28575">
              <a:solidFill>
                <a:schemeClr val="accent2">
                  <a:lumMod val="60000"/>
                  <a:lumOff val="40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3"/>
            </p:cNvCxnSpPr>
            <p:nvPr/>
          </p:nvCxnSpPr>
          <p:spPr>
            <a:xfrm rot="5400000">
              <a:off x="9201905" y="3563398"/>
              <a:ext cx="1325677" cy="222681"/>
            </a:xfrm>
            <a:prstGeom prst="line">
              <a:avLst/>
            </a:prstGeom>
            <a:ln w="28575">
              <a:solidFill>
                <a:schemeClr val="accent2">
                  <a:lumMod val="60000"/>
                  <a:lumOff val="40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529497" y="2240856"/>
              <a:ext cx="4659328" cy="407770"/>
            </a:xfrm>
            <a:prstGeom prst="rect">
              <a:avLst/>
            </a:prstGeom>
            <a:noFill/>
          </p:spPr>
          <p:txBody>
            <a:bodyPr wrap="square" lIns="68544" tIns="34273" rIns="68544" bIns="34273" rtlCol="0">
              <a:spAutoFit/>
            </a:bodyPr>
            <a:lstStyle/>
            <a:p>
              <a:pPr algn="ctr" defTabSz="685435"/>
              <a:r>
                <a:rPr lang="es-ES" sz="2200" dirty="0" smtClean="0">
                  <a:solidFill>
                    <a:srgbClr val="FFFFFF"/>
                  </a:solidFill>
                  <a:latin typeface="Arial"/>
                </a:rPr>
                <a:t>Arquitectura de Red con SDN</a:t>
              </a:r>
              <a:endParaRPr lang="es-ES" sz="2200" dirty="0">
                <a:solidFill>
                  <a:srgbClr val="FFFFFF"/>
                </a:solidFill>
                <a:latin typeface="Arial"/>
              </a:endParaRPr>
            </a:p>
          </p:txBody>
        </p:sp>
        <p:cxnSp>
          <p:nvCxnSpPr>
            <p:cNvPr id="33" name="Straight Connector 32"/>
            <p:cNvCxnSpPr>
              <a:stCxn id="24" idx="3"/>
            </p:cNvCxnSpPr>
            <p:nvPr/>
          </p:nvCxnSpPr>
          <p:spPr>
            <a:xfrm rot="16200000" flipH="1">
              <a:off x="9742574" y="3245395"/>
              <a:ext cx="631084" cy="164080"/>
            </a:xfrm>
            <a:prstGeom prst="line">
              <a:avLst/>
            </a:prstGeom>
            <a:ln w="28575">
              <a:solidFill>
                <a:schemeClr val="accent2">
                  <a:lumMod val="60000"/>
                  <a:lumOff val="40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Can 34"/>
            <p:cNvSpPr/>
            <p:nvPr/>
          </p:nvSpPr>
          <p:spPr>
            <a:xfrm>
              <a:off x="8469118" y="3944243"/>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36" name="Can 35"/>
            <p:cNvSpPr/>
            <p:nvPr/>
          </p:nvSpPr>
          <p:spPr>
            <a:xfrm>
              <a:off x="9502053" y="4333726"/>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37" name="Can 36"/>
            <p:cNvSpPr/>
            <p:nvPr/>
          </p:nvSpPr>
          <p:spPr>
            <a:xfrm>
              <a:off x="9866118" y="3614067"/>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38" name="Can 37"/>
            <p:cNvSpPr/>
            <p:nvPr/>
          </p:nvSpPr>
          <p:spPr>
            <a:xfrm>
              <a:off x="10712787" y="4037383"/>
              <a:ext cx="527401" cy="229577"/>
            </a:xfrm>
            <a:prstGeom prst="can">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grpSp>
      <p:sp>
        <p:nvSpPr>
          <p:cNvPr id="40" name="Trapezoid 39"/>
          <p:cNvSpPr/>
          <p:nvPr/>
        </p:nvSpPr>
        <p:spPr>
          <a:xfrm rot="16200000">
            <a:off x="1873436" y="4070465"/>
            <a:ext cx="976319" cy="3725434"/>
          </a:xfrm>
          <a:prstGeom prst="trapezoid">
            <a:avLst/>
          </a:prstGeom>
          <a:gradFill flip="none" rotWithShape="1">
            <a:gsLst>
              <a:gs pos="0">
                <a:schemeClr val="tx2">
                  <a:lumMod val="20000"/>
                  <a:lumOff val="80000"/>
                </a:schemeClr>
              </a:gs>
              <a:gs pos="100000">
                <a:srgbClr val="FFFFFF"/>
              </a:gs>
            </a:gsLst>
            <a:path path="circle">
              <a:fillToRect l="100000" t="100000"/>
            </a:path>
            <a:tileRect r="-100000" b="-100000"/>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0" tIns="34276" rIns="68550" bIns="34276" rtlCol="0" anchor="ctr"/>
          <a:lstStyle/>
          <a:p>
            <a:pPr algn="ctr" defTabSz="685435"/>
            <a:endParaRPr lang="es-ES" sz="1400" dirty="0">
              <a:solidFill>
                <a:srgbClr val="8E909E"/>
              </a:solidFill>
              <a:latin typeface="Arial"/>
            </a:endParaRPr>
          </a:p>
        </p:txBody>
      </p:sp>
      <p:sp>
        <p:nvSpPr>
          <p:cNvPr id="41" name="Can 40"/>
          <p:cNvSpPr/>
          <p:nvPr/>
        </p:nvSpPr>
        <p:spPr>
          <a:xfrm>
            <a:off x="1867985" y="5660236"/>
            <a:ext cx="703018" cy="229577"/>
          </a:xfrm>
          <a:prstGeom prst="can">
            <a:avLst/>
          </a:prstGeom>
          <a:solidFill>
            <a:schemeClr val="accent2"/>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42" name="Can 41"/>
          <p:cNvSpPr/>
          <p:nvPr/>
        </p:nvSpPr>
        <p:spPr>
          <a:xfrm>
            <a:off x="1852328" y="5927775"/>
            <a:ext cx="703018" cy="229577"/>
          </a:xfrm>
          <a:prstGeom prst="can">
            <a:avLst>
              <a:gd name="adj" fmla="val 21236"/>
            </a:avLst>
          </a:prstGeom>
          <a:solidFill>
            <a:schemeClr val="tx2">
              <a:lumMod val="75000"/>
            </a:schemeClr>
          </a:solidFill>
          <a:ln>
            <a:noFill/>
            <a:prstDash val="sysDot"/>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lIns="68544" tIns="34273" rIns="68544" bIns="34273" rtlCol="0" anchor="ctr"/>
          <a:lstStyle/>
          <a:p>
            <a:pPr algn="ctr" defTabSz="685435"/>
            <a:endParaRPr lang="es-ES" sz="1400" dirty="0">
              <a:solidFill>
                <a:srgbClr val="FFFFFF"/>
              </a:solidFill>
              <a:latin typeface="Arial"/>
            </a:endParaRPr>
          </a:p>
        </p:txBody>
      </p:sp>
      <p:sp>
        <p:nvSpPr>
          <p:cNvPr id="43" name="TextBox 42"/>
          <p:cNvSpPr txBox="1"/>
          <p:nvPr/>
        </p:nvSpPr>
        <p:spPr>
          <a:xfrm>
            <a:off x="2589016" y="5566005"/>
            <a:ext cx="447819" cy="284665"/>
          </a:xfrm>
          <a:prstGeom prst="rect">
            <a:avLst/>
          </a:prstGeom>
          <a:noFill/>
        </p:spPr>
        <p:txBody>
          <a:bodyPr wrap="none" lIns="68550" tIns="34276" rIns="68550" bIns="34276" rtlCol="0">
            <a:spAutoFit/>
          </a:bodyPr>
          <a:lstStyle/>
          <a:p>
            <a:pPr defTabSz="685435"/>
            <a:r>
              <a:rPr lang="es-ES" sz="1400" dirty="0" smtClean="0">
                <a:solidFill>
                  <a:srgbClr val="013C91"/>
                </a:solidFill>
                <a:latin typeface="Arial"/>
              </a:rPr>
              <a:t>IOS</a:t>
            </a:r>
            <a:endParaRPr lang="es-ES" sz="1400" dirty="0">
              <a:solidFill>
                <a:srgbClr val="013C91"/>
              </a:solidFill>
              <a:latin typeface="Arial"/>
            </a:endParaRPr>
          </a:p>
        </p:txBody>
      </p:sp>
      <p:sp>
        <p:nvSpPr>
          <p:cNvPr id="44" name="TextBox 43"/>
          <p:cNvSpPr txBox="1"/>
          <p:nvPr/>
        </p:nvSpPr>
        <p:spPr>
          <a:xfrm>
            <a:off x="2573387" y="5873920"/>
            <a:ext cx="914292" cy="284665"/>
          </a:xfrm>
          <a:prstGeom prst="rect">
            <a:avLst/>
          </a:prstGeom>
          <a:noFill/>
        </p:spPr>
        <p:txBody>
          <a:bodyPr wrap="none" lIns="68550" tIns="34276" rIns="68550" bIns="34276" rtlCol="0">
            <a:spAutoFit/>
          </a:bodyPr>
          <a:lstStyle/>
          <a:p>
            <a:pPr defTabSz="685435"/>
            <a:r>
              <a:rPr lang="es-ES" sz="1400" dirty="0" smtClean="0">
                <a:solidFill>
                  <a:srgbClr val="013C91"/>
                </a:solidFill>
                <a:latin typeface="Arial"/>
              </a:rPr>
              <a:t>Hardware</a:t>
            </a:r>
            <a:endParaRPr lang="es-ES" sz="1400" dirty="0">
              <a:solidFill>
                <a:srgbClr val="013C91"/>
              </a:solidFill>
              <a:latin typeface="Arial"/>
            </a:endParaRPr>
          </a:p>
        </p:txBody>
      </p:sp>
      <p:sp>
        <p:nvSpPr>
          <p:cNvPr id="45" name="Freeform 17"/>
          <p:cNvSpPr>
            <a:spLocks noEditPoints="1"/>
          </p:cNvSpPr>
          <p:nvPr/>
        </p:nvSpPr>
        <p:spPr bwMode="auto">
          <a:xfrm>
            <a:off x="400991" y="5686744"/>
            <a:ext cx="1381911" cy="484043"/>
          </a:xfrm>
          <a:custGeom>
            <a:avLst/>
            <a:gdLst/>
            <a:ahLst/>
            <a:cxnLst>
              <a:cxn ang="0">
                <a:pos x="0" y="260"/>
              </a:cxn>
              <a:cxn ang="0">
                <a:pos x="1507" y="2"/>
              </a:cxn>
              <a:cxn ang="0">
                <a:pos x="502" y="78"/>
              </a:cxn>
              <a:cxn ang="0">
                <a:pos x="482" y="98"/>
              </a:cxn>
              <a:cxn ang="0">
                <a:pos x="848" y="121"/>
              </a:cxn>
              <a:cxn ang="0">
                <a:pos x="456" y="123"/>
              </a:cxn>
              <a:cxn ang="0">
                <a:pos x="357" y="127"/>
              </a:cxn>
              <a:cxn ang="0">
                <a:pos x="390" y="94"/>
              </a:cxn>
              <a:cxn ang="0">
                <a:pos x="759" y="210"/>
              </a:cxn>
              <a:cxn ang="0">
                <a:pos x="347" y="231"/>
              </a:cxn>
              <a:cxn ang="0">
                <a:pos x="413" y="166"/>
              </a:cxn>
              <a:cxn ang="0">
                <a:pos x="785" y="184"/>
              </a:cxn>
              <a:cxn ang="0">
                <a:pos x="1006" y="184"/>
              </a:cxn>
              <a:cxn ang="0">
                <a:pos x="634" y="166"/>
              </a:cxn>
              <a:cxn ang="0">
                <a:pos x="1052" y="139"/>
              </a:cxn>
              <a:cxn ang="0">
                <a:pos x="1229" y="151"/>
              </a:cxn>
              <a:cxn ang="0">
                <a:pos x="1095" y="96"/>
              </a:cxn>
              <a:cxn ang="0">
                <a:pos x="723" y="77"/>
              </a:cxn>
              <a:cxn ang="0">
                <a:pos x="1140" y="50"/>
              </a:cxn>
              <a:cxn ang="0">
                <a:pos x="1318" y="62"/>
              </a:cxn>
              <a:cxn ang="0">
                <a:pos x="1512" y="16"/>
              </a:cxn>
              <a:cxn ang="0">
                <a:pos x="1240" y="559"/>
              </a:cxn>
              <a:cxn ang="0">
                <a:pos x="1512" y="16"/>
              </a:cxn>
              <a:cxn ang="0">
                <a:pos x="0" y="276"/>
              </a:cxn>
              <a:cxn ang="0">
                <a:pos x="1224" y="559"/>
              </a:cxn>
              <a:cxn ang="0">
                <a:pos x="0" y="276"/>
              </a:cxn>
              <a:cxn ang="0">
                <a:pos x="612" y="335"/>
              </a:cxn>
              <a:cxn ang="0">
                <a:pos x="640" y="380"/>
              </a:cxn>
              <a:cxn ang="0">
                <a:pos x="671" y="360"/>
              </a:cxn>
              <a:cxn ang="0">
                <a:pos x="553" y="360"/>
              </a:cxn>
              <a:cxn ang="0">
                <a:pos x="582" y="380"/>
              </a:cxn>
              <a:cxn ang="0">
                <a:pos x="582" y="360"/>
              </a:cxn>
              <a:cxn ang="0">
                <a:pos x="542" y="391"/>
              </a:cxn>
              <a:cxn ang="0">
                <a:pos x="524" y="502"/>
              </a:cxn>
              <a:cxn ang="0">
                <a:pos x="681" y="517"/>
              </a:cxn>
              <a:cxn ang="0">
                <a:pos x="699" y="407"/>
              </a:cxn>
              <a:cxn ang="0">
                <a:pos x="627" y="469"/>
              </a:cxn>
              <a:cxn ang="0">
                <a:pos x="597" y="469"/>
              </a:cxn>
              <a:cxn ang="0">
                <a:pos x="612" y="420"/>
              </a:cxn>
              <a:cxn ang="0">
                <a:pos x="627" y="469"/>
              </a:cxn>
            </a:cxnLst>
            <a:rect l="0" t="0" r="r" b="b"/>
            <a:pathLst>
              <a:path w="1512" h="559">
                <a:moveTo>
                  <a:pt x="278" y="0"/>
                </a:moveTo>
                <a:cubicBezTo>
                  <a:pt x="0" y="260"/>
                  <a:pt x="0" y="260"/>
                  <a:pt x="0" y="260"/>
                </a:cubicBezTo>
                <a:cubicBezTo>
                  <a:pt x="1230" y="262"/>
                  <a:pt x="1230" y="262"/>
                  <a:pt x="1230" y="262"/>
                </a:cubicBezTo>
                <a:cubicBezTo>
                  <a:pt x="1507" y="2"/>
                  <a:pt x="1507" y="2"/>
                  <a:pt x="1507" y="2"/>
                </a:cubicBezTo>
                <a:lnTo>
                  <a:pt x="278" y="0"/>
                </a:lnTo>
                <a:close/>
                <a:moveTo>
                  <a:pt x="502" y="78"/>
                </a:moveTo>
                <a:cubicBezTo>
                  <a:pt x="502" y="78"/>
                  <a:pt x="502" y="78"/>
                  <a:pt x="502" y="78"/>
                </a:cubicBezTo>
                <a:cubicBezTo>
                  <a:pt x="482" y="98"/>
                  <a:pt x="482" y="98"/>
                  <a:pt x="482" y="98"/>
                </a:cubicBezTo>
                <a:cubicBezTo>
                  <a:pt x="873" y="96"/>
                  <a:pt x="873" y="96"/>
                  <a:pt x="873" y="96"/>
                </a:cubicBezTo>
                <a:cubicBezTo>
                  <a:pt x="848" y="121"/>
                  <a:pt x="848" y="121"/>
                  <a:pt x="848" y="121"/>
                </a:cubicBezTo>
                <a:cubicBezTo>
                  <a:pt x="848" y="121"/>
                  <a:pt x="848" y="121"/>
                  <a:pt x="848" y="121"/>
                </a:cubicBezTo>
                <a:cubicBezTo>
                  <a:pt x="456" y="123"/>
                  <a:pt x="456" y="123"/>
                  <a:pt x="456" y="123"/>
                </a:cubicBezTo>
                <a:cubicBezTo>
                  <a:pt x="436" y="143"/>
                  <a:pt x="436" y="143"/>
                  <a:pt x="436" y="143"/>
                </a:cubicBezTo>
                <a:cubicBezTo>
                  <a:pt x="357" y="127"/>
                  <a:pt x="357" y="127"/>
                  <a:pt x="357" y="127"/>
                </a:cubicBezTo>
                <a:cubicBezTo>
                  <a:pt x="279" y="111"/>
                  <a:pt x="279" y="111"/>
                  <a:pt x="279" y="111"/>
                </a:cubicBezTo>
                <a:cubicBezTo>
                  <a:pt x="390" y="94"/>
                  <a:pt x="390" y="94"/>
                  <a:pt x="390" y="94"/>
                </a:cubicBezTo>
                <a:cubicBezTo>
                  <a:pt x="502" y="78"/>
                  <a:pt x="502" y="78"/>
                  <a:pt x="502" y="78"/>
                </a:cubicBezTo>
                <a:moveTo>
                  <a:pt x="759" y="210"/>
                </a:moveTo>
                <a:cubicBezTo>
                  <a:pt x="367" y="211"/>
                  <a:pt x="367" y="211"/>
                  <a:pt x="367" y="211"/>
                </a:cubicBezTo>
                <a:cubicBezTo>
                  <a:pt x="347" y="231"/>
                  <a:pt x="347" y="231"/>
                  <a:pt x="347" y="231"/>
                </a:cubicBezTo>
                <a:cubicBezTo>
                  <a:pt x="190" y="200"/>
                  <a:pt x="190" y="200"/>
                  <a:pt x="190" y="200"/>
                </a:cubicBezTo>
                <a:cubicBezTo>
                  <a:pt x="413" y="166"/>
                  <a:pt x="413" y="166"/>
                  <a:pt x="413" y="166"/>
                </a:cubicBezTo>
                <a:cubicBezTo>
                  <a:pt x="393" y="186"/>
                  <a:pt x="393" y="186"/>
                  <a:pt x="393" y="186"/>
                </a:cubicBezTo>
                <a:cubicBezTo>
                  <a:pt x="785" y="184"/>
                  <a:pt x="785" y="184"/>
                  <a:pt x="785" y="184"/>
                </a:cubicBezTo>
                <a:cubicBezTo>
                  <a:pt x="759" y="210"/>
                  <a:pt x="759" y="210"/>
                  <a:pt x="759" y="210"/>
                </a:cubicBezTo>
                <a:moveTo>
                  <a:pt x="1006" y="184"/>
                </a:moveTo>
                <a:cubicBezTo>
                  <a:pt x="1026" y="164"/>
                  <a:pt x="1026" y="164"/>
                  <a:pt x="1026" y="164"/>
                </a:cubicBezTo>
                <a:cubicBezTo>
                  <a:pt x="634" y="166"/>
                  <a:pt x="634" y="166"/>
                  <a:pt x="634" y="166"/>
                </a:cubicBezTo>
                <a:cubicBezTo>
                  <a:pt x="660" y="141"/>
                  <a:pt x="660" y="141"/>
                  <a:pt x="660" y="141"/>
                </a:cubicBezTo>
                <a:cubicBezTo>
                  <a:pt x="1052" y="139"/>
                  <a:pt x="1052" y="139"/>
                  <a:pt x="1052" y="139"/>
                </a:cubicBezTo>
                <a:cubicBezTo>
                  <a:pt x="1072" y="119"/>
                  <a:pt x="1072" y="119"/>
                  <a:pt x="1072" y="119"/>
                </a:cubicBezTo>
                <a:cubicBezTo>
                  <a:pt x="1229" y="151"/>
                  <a:pt x="1229" y="151"/>
                  <a:pt x="1229" y="151"/>
                </a:cubicBezTo>
                <a:cubicBezTo>
                  <a:pt x="1006" y="184"/>
                  <a:pt x="1006" y="184"/>
                  <a:pt x="1006" y="184"/>
                </a:cubicBezTo>
                <a:moveTo>
                  <a:pt x="1095" y="96"/>
                </a:moveTo>
                <a:cubicBezTo>
                  <a:pt x="1115" y="76"/>
                  <a:pt x="1115" y="76"/>
                  <a:pt x="1115" y="76"/>
                </a:cubicBezTo>
                <a:cubicBezTo>
                  <a:pt x="723" y="77"/>
                  <a:pt x="723" y="77"/>
                  <a:pt x="723" y="77"/>
                </a:cubicBezTo>
                <a:cubicBezTo>
                  <a:pt x="749" y="52"/>
                  <a:pt x="749" y="52"/>
                  <a:pt x="749" y="52"/>
                </a:cubicBezTo>
                <a:cubicBezTo>
                  <a:pt x="1140" y="50"/>
                  <a:pt x="1140" y="50"/>
                  <a:pt x="1140" y="50"/>
                </a:cubicBezTo>
                <a:cubicBezTo>
                  <a:pt x="1160" y="30"/>
                  <a:pt x="1160" y="30"/>
                  <a:pt x="1160" y="30"/>
                </a:cubicBezTo>
                <a:cubicBezTo>
                  <a:pt x="1318" y="62"/>
                  <a:pt x="1318" y="62"/>
                  <a:pt x="1318" y="62"/>
                </a:cubicBezTo>
                <a:cubicBezTo>
                  <a:pt x="1095" y="96"/>
                  <a:pt x="1095" y="96"/>
                  <a:pt x="1095" y="96"/>
                </a:cubicBezTo>
                <a:moveTo>
                  <a:pt x="1512" y="16"/>
                </a:moveTo>
                <a:cubicBezTo>
                  <a:pt x="1512" y="305"/>
                  <a:pt x="1512" y="305"/>
                  <a:pt x="1512" y="305"/>
                </a:cubicBezTo>
                <a:cubicBezTo>
                  <a:pt x="1240" y="559"/>
                  <a:pt x="1240" y="559"/>
                  <a:pt x="1240" y="559"/>
                </a:cubicBezTo>
                <a:cubicBezTo>
                  <a:pt x="1240" y="271"/>
                  <a:pt x="1240" y="271"/>
                  <a:pt x="1240" y="271"/>
                </a:cubicBezTo>
                <a:lnTo>
                  <a:pt x="1512" y="16"/>
                </a:lnTo>
                <a:close/>
                <a:moveTo>
                  <a:pt x="0" y="276"/>
                </a:moveTo>
                <a:cubicBezTo>
                  <a:pt x="0" y="276"/>
                  <a:pt x="0" y="276"/>
                  <a:pt x="0" y="276"/>
                </a:cubicBezTo>
                <a:cubicBezTo>
                  <a:pt x="1224" y="276"/>
                  <a:pt x="1224" y="276"/>
                  <a:pt x="1224" y="276"/>
                </a:cubicBezTo>
                <a:cubicBezTo>
                  <a:pt x="1224" y="276"/>
                  <a:pt x="1224" y="276"/>
                  <a:pt x="1224" y="559"/>
                </a:cubicBezTo>
                <a:cubicBezTo>
                  <a:pt x="1224" y="559"/>
                  <a:pt x="1224" y="559"/>
                  <a:pt x="0" y="559"/>
                </a:cubicBezTo>
                <a:cubicBezTo>
                  <a:pt x="0" y="559"/>
                  <a:pt x="0" y="559"/>
                  <a:pt x="0" y="276"/>
                </a:cubicBezTo>
                <a:close/>
                <a:moveTo>
                  <a:pt x="582" y="360"/>
                </a:moveTo>
                <a:cubicBezTo>
                  <a:pt x="582" y="346"/>
                  <a:pt x="595" y="335"/>
                  <a:pt x="612" y="335"/>
                </a:cubicBezTo>
                <a:cubicBezTo>
                  <a:pt x="627" y="335"/>
                  <a:pt x="640" y="346"/>
                  <a:pt x="640" y="360"/>
                </a:cubicBezTo>
                <a:cubicBezTo>
                  <a:pt x="640" y="380"/>
                  <a:pt x="640" y="380"/>
                  <a:pt x="640" y="380"/>
                </a:cubicBezTo>
                <a:cubicBezTo>
                  <a:pt x="671" y="380"/>
                  <a:pt x="671" y="380"/>
                  <a:pt x="671" y="380"/>
                </a:cubicBezTo>
                <a:cubicBezTo>
                  <a:pt x="671" y="360"/>
                  <a:pt x="671" y="360"/>
                  <a:pt x="671" y="360"/>
                </a:cubicBezTo>
                <a:cubicBezTo>
                  <a:pt x="671" y="332"/>
                  <a:pt x="644" y="310"/>
                  <a:pt x="612" y="310"/>
                </a:cubicBezTo>
                <a:cubicBezTo>
                  <a:pt x="579" y="310"/>
                  <a:pt x="553" y="332"/>
                  <a:pt x="553" y="360"/>
                </a:cubicBezTo>
                <a:cubicBezTo>
                  <a:pt x="553" y="380"/>
                  <a:pt x="553" y="380"/>
                  <a:pt x="553" y="380"/>
                </a:cubicBezTo>
                <a:cubicBezTo>
                  <a:pt x="582" y="380"/>
                  <a:pt x="582" y="380"/>
                  <a:pt x="582" y="380"/>
                </a:cubicBezTo>
                <a:cubicBezTo>
                  <a:pt x="582" y="360"/>
                  <a:pt x="582" y="360"/>
                  <a:pt x="582" y="360"/>
                </a:cubicBezTo>
                <a:cubicBezTo>
                  <a:pt x="582" y="360"/>
                  <a:pt x="582" y="360"/>
                  <a:pt x="582" y="360"/>
                </a:cubicBezTo>
                <a:close/>
                <a:moveTo>
                  <a:pt x="681" y="391"/>
                </a:moveTo>
                <a:cubicBezTo>
                  <a:pt x="542" y="391"/>
                  <a:pt x="542" y="391"/>
                  <a:pt x="542" y="391"/>
                </a:cubicBezTo>
                <a:cubicBezTo>
                  <a:pt x="532" y="391"/>
                  <a:pt x="524" y="399"/>
                  <a:pt x="524" y="407"/>
                </a:cubicBezTo>
                <a:cubicBezTo>
                  <a:pt x="524" y="502"/>
                  <a:pt x="524" y="502"/>
                  <a:pt x="524" y="502"/>
                </a:cubicBezTo>
                <a:cubicBezTo>
                  <a:pt x="524" y="511"/>
                  <a:pt x="532" y="517"/>
                  <a:pt x="542" y="517"/>
                </a:cubicBezTo>
                <a:cubicBezTo>
                  <a:pt x="681" y="517"/>
                  <a:pt x="681" y="517"/>
                  <a:pt x="681" y="517"/>
                </a:cubicBezTo>
                <a:cubicBezTo>
                  <a:pt x="691" y="517"/>
                  <a:pt x="699" y="511"/>
                  <a:pt x="699" y="502"/>
                </a:cubicBezTo>
                <a:cubicBezTo>
                  <a:pt x="699" y="407"/>
                  <a:pt x="699" y="407"/>
                  <a:pt x="699" y="407"/>
                </a:cubicBezTo>
                <a:cubicBezTo>
                  <a:pt x="699" y="399"/>
                  <a:pt x="691" y="391"/>
                  <a:pt x="681" y="391"/>
                </a:cubicBezTo>
                <a:close/>
                <a:moveTo>
                  <a:pt x="627" y="469"/>
                </a:moveTo>
                <a:cubicBezTo>
                  <a:pt x="627" y="475"/>
                  <a:pt x="619" y="480"/>
                  <a:pt x="612" y="480"/>
                </a:cubicBezTo>
                <a:cubicBezTo>
                  <a:pt x="603" y="480"/>
                  <a:pt x="597" y="475"/>
                  <a:pt x="597" y="469"/>
                </a:cubicBezTo>
                <a:cubicBezTo>
                  <a:pt x="597" y="432"/>
                  <a:pt x="597" y="432"/>
                  <a:pt x="597" y="432"/>
                </a:cubicBezTo>
                <a:cubicBezTo>
                  <a:pt x="597" y="426"/>
                  <a:pt x="603" y="420"/>
                  <a:pt x="612" y="420"/>
                </a:cubicBezTo>
                <a:cubicBezTo>
                  <a:pt x="619" y="420"/>
                  <a:pt x="627" y="426"/>
                  <a:pt x="627" y="432"/>
                </a:cubicBezTo>
                <a:cubicBezTo>
                  <a:pt x="627" y="469"/>
                  <a:pt x="627" y="469"/>
                  <a:pt x="627" y="469"/>
                </a:cubicBezTo>
                <a:cubicBezTo>
                  <a:pt x="627" y="469"/>
                  <a:pt x="627" y="469"/>
                  <a:pt x="627" y="469"/>
                </a:cubicBezTo>
                <a:close/>
              </a:path>
            </a:pathLst>
          </a:custGeom>
          <a:solidFill>
            <a:schemeClr val="tx2">
              <a:lumMod val="75000"/>
            </a:schemeClr>
          </a:solidFill>
          <a:ln>
            <a:noFill/>
          </a:ln>
          <a:effectLst/>
        </p:spPr>
        <p:txBody>
          <a:bodyPr vert="horz" wrap="square" lIns="91384" tIns="45692" rIns="91384" bIns="45692" numCol="1" anchor="t" anchorCtr="0" compatLnSpc="1">
            <a:prstTxWarp prst="textNoShape">
              <a:avLst/>
            </a:prstTxWarp>
          </a:bodyPr>
          <a:lstStyle/>
          <a:p>
            <a:pPr defTabSz="685435"/>
            <a:endParaRPr lang="es-ES" sz="1400" dirty="0">
              <a:solidFill>
                <a:srgbClr val="FFFFFF"/>
              </a:solidFill>
              <a:latin typeface="Arial"/>
            </a:endParaRPr>
          </a:p>
        </p:txBody>
      </p:sp>
    </p:spTree>
    <p:extLst>
      <p:ext uri="{BB962C8B-B14F-4D97-AF65-F5344CB8AC3E}">
        <p14:creationId xmlns:p14="http://schemas.microsoft.com/office/powerpoint/2010/main" val="143935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sf\Home\Desktop\network-paradigm.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84213" y="990604"/>
            <a:ext cx="4114800" cy="5057529"/>
          </a:xfrm>
          <a:prstGeom prst="rect">
            <a:avLst/>
          </a:prstGeom>
          <a:noFill/>
        </p:spPr>
      </p:pic>
      <p:sp>
        <p:nvSpPr>
          <p:cNvPr id="3" name="Up-Down Arrow 2"/>
          <p:cNvSpPr/>
          <p:nvPr/>
        </p:nvSpPr>
        <p:spPr>
          <a:xfrm>
            <a:off x="2436812" y="2209800"/>
            <a:ext cx="685800" cy="838200"/>
          </a:xfrm>
          <a:prstGeom prst="upDownArrow">
            <a:avLst>
              <a:gd name="adj1" fmla="val 49497"/>
              <a:gd name="adj2" fmla="val 35283"/>
            </a:avLst>
          </a:prstGeom>
          <a:solidFill>
            <a:schemeClr val="accent1">
              <a:lumMod val="75000"/>
            </a:scheme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484812" y="2369169"/>
            <a:ext cx="6096000" cy="3416320"/>
          </a:xfrm>
          <a:prstGeom prst="rect">
            <a:avLst/>
          </a:prstGeom>
          <a:noFill/>
        </p:spPr>
        <p:txBody>
          <a:bodyPr wrap="square" rtlCol="0">
            <a:spAutoFit/>
          </a:bodyPr>
          <a:lstStyle/>
          <a:p>
            <a:pPr algn="ctr"/>
            <a:r>
              <a:rPr lang="es-ES" sz="3600" dirty="0" smtClean="0">
                <a:solidFill>
                  <a:schemeClr val="bg1"/>
                </a:solidFill>
              </a:rPr>
              <a:t>En otras palabras …</a:t>
            </a:r>
          </a:p>
          <a:p>
            <a:pPr algn="ctr"/>
            <a:endParaRPr lang="es-ES" sz="3600" dirty="0" smtClean="0">
              <a:solidFill>
                <a:schemeClr val="bg1"/>
              </a:solidFill>
            </a:endParaRPr>
          </a:p>
          <a:p>
            <a:pPr algn="ctr"/>
            <a:r>
              <a:rPr lang="es-ES" sz="3600" i="1" dirty="0" smtClean="0">
                <a:solidFill>
                  <a:schemeClr val="bg1"/>
                </a:solidFill>
              </a:rPr>
              <a:t>Con el paradigma SDN, no todo el procesamiento se lleva a cabo en el mismo dispositivo</a:t>
            </a:r>
            <a:endParaRPr lang="es-ES" sz="3600" i="1" dirty="0">
              <a:solidFill>
                <a:schemeClr val="bg1"/>
              </a:solidFill>
            </a:endParaRPr>
          </a:p>
        </p:txBody>
      </p:sp>
    </p:spTree>
    <p:extLst>
      <p:ext uri="{BB962C8B-B14F-4D97-AF65-F5344CB8AC3E}">
        <p14:creationId xmlns:p14="http://schemas.microsoft.com/office/powerpoint/2010/main" val="340155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17234" y="6668588"/>
            <a:ext cx="85563" cy="179392"/>
          </a:xfrm>
          <a:prstGeom prst="rect">
            <a:avLst/>
          </a:prstGeom>
          <a:noFill/>
        </p:spPr>
        <p:txBody>
          <a:bodyPr wrap="none" lIns="0" tIns="0" rIns="0" bIns="25112" rtlCol="0">
            <a:spAutoFit/>
          </a:bodyPr>
          <a:lstStyle/>
          <a:p>
            <a:pPr>
              <a:lnSpc>
                <a:spcPts val="1153"/>
              </a:lnSpc>
            </a:pPr>
            <a:r>
              <a:rPr lang="en-US" altLang="zh-CN" sz="1200" dirty="0">
                <a:solidFill>
                  <a:srgbClr val="808080"/>
                </a:solidFill>
                <a:latin typeface="Vrinda" pitchFamily="18" charset="0"/>
                <a:cs typeface="Vrinda" pitchFamily="18" charset="0"/>
              </a:rPr>
              <a:t>3</a:t>
            </a:r>
          </a:p>
        </p:txBody>
      </p:sp>
      <p:sp>
        <p:nvSpPr>
          <p:cNvPr id="21" name="Title 1"/>
          <p:cNvSpPr txBox="1">
            <a:spLocks/>
          </p:cNvSpPr>
          <p:nvPr/>
        </p:nvSpPr>
        <p:spPr bwMode="auto">
          <a:xfrm>
            <a:off x="578550" y="163254"/>
            <a:ext cx="10969943" cy="40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sz="2600" b="1">
                <a:solidFill>
                  <a:schemeClr val="bg1"/>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rgbClr val="6B6B6B"/>
                </a:solidFill>
              </a:rPr>
              <a:t>Infraestructura SDN</a:t>
            </a:r>
            <a:endParaRPr lang="es-ES" sz="3200" dirty="0">
              <a:solidFill>
                <a:srgbClr val="6B6B6B"/>
              </a:solidFill>
            </a:endParaRPr>
          </a:p>
        </p:txBody>
      </p:sp>
      <p:pic>
        <p:nvPicPr>
          <p:cNvPr id="6" name="Picture 5"/>
          <p:cNvPicPr>
            <a:picLocks noChangeAspect="1"/>
          </p:cNvPicPr>
          <p:nvPr/>
        </p:nvPicPr>
        <p:blipFill>
          <a:blip r:embed="rId3"/>
          <a:stretch>
            <a:fillRect/>
          </a:stretch>
        </p:blipFill>
        <p:spPr>
          <a:xfrm>
            <a:off x="2015413" y="438539"/>
            <a:ext cx="7361852" cy="5943600"/>
          </a:xfrm>
          <a:prstGeom prst="rect">
            <a:avLst/>
          </a:prstGeom>
        </p:spPr>
      </p:pic>
      <p:sp>
        <p:nvSpPr>
          <p:cNvPr id="3" name="CuadroTexto 2"/>
          <p:cNvSpPr txBox="1"/>
          <p:nvPr/>
        </p:nvSpPr>
        <p:spPr>
          <a:xfrm>
            <a:off x="2511382" y="2408349"/>
            <a:ext cx="1460400" cy="307777"/>
          </a:xfrm>
          <a:prstGeom prst="rect">
            <a:avLst/>
          </a:prstGeom>
          <a:noFill/>
        </p:spPr>
        <p:txBody>
          <a:bodyPr wrap="none" rtlCol="0">
            <a:spAutoFit/>
          </a:bodyPr>
          <a:lstStyle/>
          <a:p>
            <a:r>
              <a:rPr lang="es-ES" sz="1400" dirty="0" smtClean="0">
                <a:solidFill>
                  <a:srgbClr val="7030A0"/>
                </a:solidFill>
              </a:rPr>
              <a:t>API Ascendente</a:t>
            </a:r>
            <a:endParaRPr lang="es-ES" sz="1400" dirty="0">
              <a:solidFill>
                <a:srgbClr val="7030A0"/>
              </a:solidFill>
            </a:endParaRPr>
          </a:p>
        </p:txBody>
      </p:sp>
      <p:sp>
        <p:nvSpPr>
          <p:cNvPr id="7" name="CuadroTexto 6"/>
          <p:cNvSpPr txBox="1"/>
          <p:nvPr/>
        </p:nvSpPr>
        <p:spPr>
          <a:xfrm>
            <a:off x="2480298" y="4530456"/>
            <a:ext cx="1579278" cy="307777"/>
          </a:xfrm>
          <a:prstGeom prst="rect">
            <a:avLst/>
          </a:prstGeom>
          <a:noFill/>
        </p:spPr>
        <p:txBody>
          <a:bodyPr wrap="none" rtlCol="0">
            <a:spAutoFit/>
          </a:bodyPr>
          <a:lstStyle/>
          <a:p>
            <a:r>
              <a:rPr lang="es-ES" sz="1400" dirty="0" smtClean="0">
                <a:solidFill>
                  <a:srgbClr val="7030A0"/>
                </a:solidFill>
              </a:rPr>
              <a:t>API Descendente</a:t>
            </a:r>
            <a:endParaRPr lang="es-ES" sz="1400" dirty="0">
              <a:solidFill>
                <a:srgbClr val="7030A0"/>
              </a:solidFill>
            </a:endParaRPr>
          </a:p>
        </p:txBody>
      </p:sp>
    </p:spTree>
    <p:extLst>
      <p:ext uri="{BB962C8B-B14F-4D97-AF65-F5344CB8AC3E}">
        <p14:creationId xmlns:p14="http://schemas.microsoft.com/office/powerpoint/2010/main" val="3532954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3" y="4191000"/>
            <a:ext cx="11733212" cy="1938990"/>
          </a:xfrm>
          <a:prstGeom prst="rect">
            <a:avLst/>
          </a:prstGeom>
          <a:noFill/>
        </p:spPr>
        <p:txBody>
          <a:bodyPr wrap="square" lIns="91436" tIns="45719" rIns="91436" bIns="45719" rtlCol="0">
            <a:spAutoFit/>
          </a:bodyPr>
          <a:lstStyle/>
          <a:p>
            <a:pPr algn="ctr"/>
            <a:r>
              <a:rPr lang="es-ES" sz="4000" b="1" dirty="0" err="1" smtClean="0">
                <a:solidFill>
                  <a:srgbClr val="000000"/>
                </a:solidFill>
              </a:rPr>
              <a:t>OpenFlow</a:t>
            </a:r>
            <a:r>
              <a:rPr lang="es-ES" sz="4000" dirty="0" smtClean="0">
                <a:solidFill>
                  <a:srgbClr val="000000"/>
                </a:solidFill>
              </a:rPr>
              <a:t> es un protocolo de comunicación que da acceso a la capa de re-envío de un conmutador de red o encaminador a través de la red</a:t>
            </a:r>
            <a:endParaRPr lang="es-ES" sz="4000" dirty="0">
              <a:solidFill>
                <a:srgbClr val="000000"/>
              </a:solidFill>
            </a:endParaRPr>
          </a:p>
        </p:txBody>
      </p:sp>
      <p:pic>
        <p:nvPicPr>
          <p:cNvPr id="3" name="Picture 2" descr="wikiviz-500px-wikipedia-logo-v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721" y="1092200"/>
            <a:ext cx="3021012" cy="2755163"/>
          </a:xfrm>
          <a:prstGeom prst="rect">
            <a:avLst/>
          </a:prstGeom>
        </p:spPr>
      </p:pic>
      <p:cxnSp>
        <p:nvCxnSpPr>
          <p:cNvPr id="6" name="Straight Connector 5"/>
          <p:cNvCxnSpPr/>
          <p:nvPr/>
        </p:nvCxnSpPr>
        <p:spPr>
          <a:xfrm>
            <a:off x="507868" y="4038600"/>
            <a:ext cx="11049001" cy="0"/>
          </a:xfrm>
          <a:prstGeom prst="line">
            <a:avLst/>
          </a:prstGeom>
          <a:ln w="3810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136847" y="299722"/>
            <a:ext cx="4402159" cy="630940"/>
          </a:xfrm>
          <a:prstGeom prst="rect">
            <a:avLst/>
          </a:prstGeom>
        </p:spPr>
        <p:txBody>
          <a:bodyPr wrap="none" lIns="91436" tIns="45719" rIns="91436" bIns="45719">
            <a:spAutoFit/>
          </a:bodyPr>
          <a:lstStyle/>
          <a:p>
            <a:r>
              <a:rPr lang="es-ES" sz="3500" b="1" dirty="0" smtClean="0">
                <a:solidFill>
                  <a:schemeClr val="bg2"/>
                </a:solidFill>
                <a:latin typeface="+mj-lt"/>
                <a:ea typeface="+mj-ea"/>
                <a:cs typeface="+mj-cs"/>
              </a:rPr>
              <a:t>¿Qué es </a:t>
            </a:r>
            <a:r>
              <a:rPr lang="es-ES" sz="3500" b="1" dirty="0" err="1" smtClean="0">
                <a:solidFill>
                  <a:schemeClr val="bg2"/>
                </a:solidFill>
                <a:latin typeface="+mj-lt"/>
                <a:ea typeface="+mj-ea"/>
                <a:cs typeface="+mj-cs"/>
              </a:rPr>
              <a:t>Openflow</a:t>
            </a:r>
            <a:r>
              <a:rPr lang="es-ES" sz="3500" b="1" dirty="0" smtClean="0">
                <a:solidFill>
                  <a:schemeClr val="bg2"/>
                </a:solidFill>
                <a:latin typeface="+mj-lt"/>
                <a:ea typeface="+mj-ea"/>
                <a:cs typeface="+mj-cs"/>
              </a:rPr>
              <a:t>?</a:t>
            </a:r>
            <a:endParaRPr lang="es-ES" sz="3500" b="1" dirty="0">
              <a:solidFill>
                <a:schemeClr val="bg2"/>
              </a:solidFill>
              <a:latin typeface="+mj-lt"/>
              <a:ea typeface="+mj-ea"/>
              <a:cs typeface="+mj-cs"/>
            </a:endParaRPr>
          </a:p>
        </p:txBody>
      </p:sp>
    </p:spTree>
    <p:extLst>
      <p:ext uri="{BB962C8B-B14F-4D97-AF65-F5344CB8AC3E}">
        <p14:creationId xmlns:p14="http://schemas.microsoft.com/office/powerpoint/2010/main" val="1120917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89133" y="3313688"/>
            <a:ext cx="3505200" cy="304800"/>
          </a:xfrm>
          <a:prstGeom prst="rect">
            <a:avLst/>
          </a:prstGeom>
          <a:solidFill>
            <a:schemeClr val="bg1"/>
          </a:solidFill>
          <a:ln>
            <a:solidFill>
              <a:schemeClr val="tx1"/>
            </a:solidFill>
          </a:ln>
          <a:scene3d>
            <a:camera prst="isometricRightUp"/>
            <a:lightRig rig="threePt" dir="t"/>
          </a:scene3d>
          <a:sp3d extrusionH="1524000" contourW="12700">
            <a:bevelT prst="slop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endParaRPr lang="es-ES" dirty="0">
              <a:solidFill>
                <a:schemeClr val="tx1"/>
              </a:solidFill>
            </a:endParaRPr>
          </a:p>
        </p:txBody>
      </p:sp>
      <p:sp>
        <p:nvSpPr>
          <p:cNvPr id="86" name="Rectangle 85"/>
          <p:cNvSpPr/>
          <p:nvPr/>
        </p:nvSpPr>
        <p:spPr>
          <a:xfrm>
            <a:off x="3408334" y="2475488"/>
            <a:ext cx="152400" cy="3352800"/>
          </a:xfrm>
          <a:prstGeom prst="rect">
            <a:avLst/>
          </a:prstGeom>
          <a:solidFill>
            <a:schemeClr val="accent3">
              <a:lumMod val="75000"/>
            </a:schemeClr>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4" name="TextBox 3"/>
          <p:cNvSpPr txBox="1"/>
          <p:nvPr/>
        </p:nvSpPr>
        <p:spPr>
          <a:xfrm>
            <a:off x="1269950" y="290758"/>
            <a:ext cx="8391568" cy="630940"/>
          </a:xfrm>
          <a:prstGeom prst="rect">
            <a:avLst/>
          </a:prstGeom>
          <a:noFill/>
        </p:spPr>
        <p:txBody>
          <a:bodyPr wrap="square" lIns="91436" tIns="45719" rIns="91436" bIns="45719" rtlCol="0">
            <a:spAutoFit/>
          </a:bodyPr>
          <a:lstStyle/>
          <a:p>
            <a:r>
              <a:rPr lang="es-ES" sz="3500" b="1" dirty="0" smtClean="0">
                <a:solidFill>
                  <a:schemeClr val="bg2"/>
                </a:solidFill>
                <a:latin typeface="+mj-lt"/>
                <a:ea typeface="+mj-ea"/>
                <a:cs typeface="+mj-cs"/>
              </a:rPr>
              <a:t>Los cuatro componentes de </a:t>
            </a:r>
            <a:r>
              <a:rPr lang="es-ES" sz="3500" b="1" dirty="0" err="1" smtClean="0">
                <a:solidFill>
                  <a:schemeClr val="bg2"/>
                </a:solidFill>
                <a:latin typeface="+mj-lt"/>
                <a:ea typeface="+mj-ea"/>
                <a:cs typeface="+mj-cs"/>
              </a:rPr>
              <a:t>Openflow</a:t>
            </a:r>
            <a:endParaRPr lang="es-ES" sz="3500" b="1" dirty="0">
              <a:solidFill>
                <a:schemeClr val="bg2"/>
              </a:solidFill>
              <a:latin typeface="+mj-lt"/>
              <a:ea typeface="+mj-ea"/>
              <a:cs typeface="+mj-cs"/>
            </a:endParaRPr>
          </a:p>
        </p:txBody>
      </p:sp>
      <p:sp>
        <p:nvSpPr>
          <p:cNvPr id="87" name="Rectangle 86"/>
          <p:cNvSpPr/>
          <p:nvPr/>
        </p:nvSpPr>
        <p:spPr>
          <a:xfrm>
            <a:off x="4398933" y="1865888"/>
            <a:ext cx="152400" cy="3352800"/>
          </a:xfrm>
          <a:prstGeom prst="rect">
            <a:avLst/>
          </a:prstGeom>
          <a:solidFill>
            <a:schemeClr val="accent3">
              <a:lumMod val="75000"/>
            </a:schemeClr>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88" name="Rectangle 87"/>
          <p:cNvSpPr/>
          <p:nvPr/>
        </p:nvSpPr>
        <p:spPr>
          <a:xfrm>
            <a:off x="5618133" y="1757320"/>
            <a:ext cx="152400" cy="2819400"/>
          </a:xfrm>
          <a:prstGeom prst="rect">
            <a:avLst/>
          </a:prstGeom>
          <a:solidFill>
            <a:schemeClr val="accent3">
              <a:lumMod val="75000"/>
            </a:schemeClr>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90" name="Rectangle 89"/>
          <p:cNvSpPr/>
          <p:nvPr/>
        </p:nvSpPr>
        <p:spPr>
          <a:xfrm>
            <a:off x="2189134" y="3008888"/>
            <a:ext cx="3124200" cy="228600"/>
          </a:xfrm>
          <a:prstGeom prst="rect">
            <a:avLst/>
          </a:prstGeom>
          <a:solidFill>
            <a:schemeClr val="bg1"/>
          </a:solidFill>
          <a:scene3d>
            <a:camera prst="isometricRightUp"/>
            <a:lightRig rig="threePt" dir="t"/>
          </a:scene3d>
          <a:sp3d extrusionH="635000" contourW="12700" prstMaterial="dkEdge">
            <a:extrusionClr>
              <a:schemeClr val="accent3"/>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1600" dirty="0" err="1" smtClean="0">
                <a:solidFill>
                  <a:schemeClr val="tx1"/>
                </a:solidFill>
              </a:rPr>
              <a:t>Openflow</a:t>
            </a:r>
            <a:r>
              <a:rPr lang="es-ES" sz="1600" dirty="0" smtClean="0">
                <a:solidFill>
                  <a:schemeClr val="tx1"/>
                </a:solidFill>
              </a:rPr>
              <a:t> </a:t>
            </a:r>
            <a:r>
              <a:rPr lang="es-ES" sz="1600" dirty="0" err="1" smtClean="0">
                <a:solidFill>
                  <a:schemeClr val="tx1"/>
                </a:solidFill>
              </a:rPr>
              <a:t>Controller</a:t>
            </a:r>
            <a:r>
              <a:rPr lang="es-ES" sz="1600" dirty="0" smtClean="0">
                <a:solidFill>
                  <a:schemeClr val="tx1"/>
                </a:solidFill>
              </a:rPr>
              <a:t> </a:t>
            </a:r>
            <a:r>
              <a:rPr lang="es-ES" sz="1600" dirty="0" err="1" smtClean="0">
                <a:solidFill>
                  <a:schemeClr val="tx1"/>
                </a:solidFill>
              </a:rPr>
              <a:t>Code</a:t>
            </a:r>
            <a:endParaRPr lang="es-ES" sz="1600" dirty="0">
              <a:solidFill>
                <a:schemeClr val="tx1"/>
              </a:solidFill>
            </a:endParaRPr>
          </a:p>
        </p:txBody>
      </p:sp>
      <p:grpSp>
        <p:nvGrpSpPr>
          <p:cNvPr id="2" name="Group 90"/>
          <p:cNvGrpSpPr/>
          <p:nvPr/>
        </p:nvGrpSpPr>
        <p:grpSpPr>
          <a:xfrm>
            <a:off x="4322733" y="4990088"/>
            <a:ext cx="838200" cy="838200"/>
            <a:chOff x="4113212" y="4419600"/>
            <a:chExt cx="838200" cy="838200"/>
          </a:xfrm>
        </p:grpSpPr>
        <p:sp>
          <p:nvSpPr>
            <p:cNvPr id="92" name="Oval 91"/>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3"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94" name="Right Arrow 93"/>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5" name="Right Arrow 94"/>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6" name="Right Arrow 95"/>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7" name="Right Arrow 96"/>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grpSp>
        <p:nvGrpSpPr>
          <p:cNvPr id="6" name="Group 97"/>
          <p:cNvGrpSpPr/>
          <p:nvPr/>
        </p:nvGrpSpPr>
        <p:grpSpPr>
          <a:xfrm>
            <a:off x="5237133" y="4380488"/>
            <a:ext cx="838200" cy="838200"/>
            <a:chOff x="4113212" y="4419600"/>
            <a:chExt cx="838200" cy="838200"/>
          </a:xfrm>
        </p:grpSpPr>
        <p:sp>
          <p:nvSpPr>
            <p:cNvPr id="99" name="Oval 98"/>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7" name="Group 99"/>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01" name="Right Arrow 100"/>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2" name="Right Arrow 101"/>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3" name="Right Arrow 102"/>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4" name="Right Arrow 103"/>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grpSp>
        <p:nvGrpSpPr>
          <p:cNvPr id="8" name="Group 123"/>
          <p:cNvGrpSpPr/>
          <p:nvPr/>
        </p:nvGrpSpPr>
        <p:grpSpPr>
          <a:xfrm>
            <a:off x="6151534" y="3770888"/>
            <a:ext cx="838200" cy="838200"/>
            <a:chOff x="4113212" y="4419600"/>
            <a:chExt cx="838200" cy="838200"/>
          </a:xfrm>
        </p:grpSpPr>
        <p:sp>
          <p:nvSpPr>
            <p:cNvPr id="125" name="Oval 124"/>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9"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27" name="Right Arrow 126"/>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8" name="Right Arrow 127"/>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9" name="Right Arrow 128"/>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0" name="Right Arrow 129"/>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sp>
        <p:nvSpPr>
          <p:cNvPr id="140" name="Down Arrow 139"/>
          <p:cNvSpPr/>
          <p:nvPr/>
        </p:nvSpPr>
        <p:spPr>
          <a:xfrm>
            <a:off x="6456334" y="3770888"/>
            <a:ext cx="228600" cy="304800"/>
          </a:xfrm>
          <a:prstGeom prst="downArrow">
            <a:avLst/>
          </a:prstGeom>
          <a:solidFill>
            <a:schemeClr val="accent3">
              <a:lumMod val="75000"/>
            </a:schemeClr>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2" name="Oval 141"/>
          <p:cNvSpPr/>
          <p:nvPr/>
        </p:nvSpPr>
        <p:spPr>
          <a:xfrm>
            <a:off x="6151534" y="3008888"/>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accent3">
                <a:lumMod val="7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4" name="Down Arrow 143"/>
          <p:cNvSpPr/>
          <p:nvPr/>
        </p:nvSpPr>
        <p:spPr>
          <a:xfrm>
            <a:off x="5541933" y="4304288"/>
            <a:ext cx="228600" cy="381000"/>
          </a:xfrm>
          <a:prstGeom prst="downArrow">
            <a:avLst/>
          </a:prstGeom>
          <a:solidFill>
            <a:schemeClr val="accent3">
              <a:lumMod val="75000"/>
            </a:schemeClr>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3" name="TextBox 142"/>
          <p:cNvSpPr txBox="1"/>
          <p:nvPr/>
        </p:nvSpPr>
        <p:spPr>
          <a:xfrm>
            <a:off x="6181018" y="3156825"/>
            <a:ext cx="714563" cy="461679"/>
          </a:xfrm>
          <a:prstGeom prst="rect">
            <a:avLst/>
          </a:prstGeom>
          <a:noFill/>
          <a:scene3d>
            <a:camera prst="isometricTopUp"/>
            <a:lightRig rig="threePt" dir="t"/>
          </a:scene3d>
        </p:spPr>
        <p:txBody>
          <a:bodyPr wrap="none" lIns="91436" tIns="45719" rIns="91436" bIns="45719" rtlCol="0">
            <a:spAutoFit/>
          </a:bodyPr>
          <a:lstStyle/>
          <a:p>
            <a:pPr algn="ctr"/>
            <a:r>
              <a:rPr lang="es-ES" sz="1200" dirty="0" smtClean="0"/>
              <a:t>OF</a:t>
            </a:r>
          </a:p>
          <a:p>
            <a:pPr algn="ctr"/>
            <a:r>
              <a:rPr lang="es-ES" sz="1200" dirty="0" smtClean="0"/>
              <a:t>AGENT</a:t>
            </a:r>
            <a:endParaRPr lang="es-ES" sz="1200" dirty="0"/>
          </a:p>
        </p:txBody>
      </p:sp>
      <p:sp>
        <p:nvSpPr>
          <p:cNvPr id="145" name="Oval 144"/>
          <p:cNvSpPr/>
          <p:nvPr/>
        </p:nvSpPr>
        <p:spPr>
          <a:xfrm>
            <a:off x="5237133" y="3618488"/>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accent3">
                <a:lumMod val="7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6" name="TextBox 145"/>
          <p:cNvSpPr txBox="1"/>
          <p:nvPr/>
        </p:nvSpPr>
        <p:spPr>
          <a:xfrm>
            <a:off x="5266618" y="3770888"/>
            <a:ext cx="714563" cy="461679"/>
          </a:xfrm>
          <a:prstGeom prst="rect">
            <a:avLst/>
          </a:prstGeom>
          <a:noFill/>
          <a:scene3d>
            <a:camera prst="isometricTopUp"/>
            <a:lightRig rig="threePt" dir="t"/>
          </a:scene3d>
        </p:spPr>
        <p:txBody>
          <a:bodyPr wrap="none" lIns="91436" tIns="45719" rIns="91436" bIns="45719" rtlCol="0">
            <a:spAutoFit/>
          </a:bodyPr>
          <a:lstStyle/>
          <a:p>
            <a:pPr algn="ctr"/>
            <a:r>
              <a:rPr lang="es-ES" sz="1200" dirty="0" smtClean="0"/>
              <a:t>OF</a:t>
            </a:r>
          </a:p>
          <a:p>
            <a:pPr algn="ctr"/>
            <a:r>
              <a:rPr lang="es-ES" sz="1200" dirty="0" smtClean="0"/>
              <a:t>AGENT</a:t>
            </a:r>
            <a:endParaRPr lang="es-ES" sz="1200" dirty="0"/>
          </a:p>
        </p:txBody>
      </p:sp>
      <p:sp>
        <p:nvSpPr>
          <p:cNvPr id="147" name="Down Arrow 146"/>
          <p:cNvSpPr/>
          <p:nvPr/>
        </p:nvSpPr>
        <p:spPr>
          <a:xfrm>
            <a:off x="4627534" y="4913888"/>
            <a:ext cx="228600" cy="381000"/>
          </a:xfrm>
          <a:prstGeom prst="downArrow">
            <a:avLst/>
          </a:prstGeom>
          <a:solidFill>
            <a:schemeClr val="accent3">
              <a:lumMod val="75000"/>
            </a:schemeClr>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8" name="Oval 147"/>
          <p:cNvSpPr/>
          <p:nvPr/>
        </p:nvSpPr>
        <p:spPr>
          <a:xfrm>
            <a:off x="4322733" y="4228088"/>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accent3">
                <a:lumMod val="7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9" name="TextBox 148"/>
          <p:cNvSpPr txBox="1"/>
          <p:nvPr/>
        </p:nvSpPr>
        <p:spPr>
          <a:xfrm>
            <a:off x="4352217" y="4380489"/>
            <a:ext cx="714563" cy="461679"/>
          </a:xfrm>
          <a:prstGeom prst="rect">
            <a:avLst/>
          </a:prstGeom>
          <a:noFill/>
          <a:scene3d>
            <a:camera prst="isometricTopUp"/>
            <a:lightRig rig="threePt" dir="t"/>
          </a:scene3d>
        </p:spPr>
        <p:txBody>
          <a:bodyPr wrap="none" lIns="91436" tIns="45719" rIns="91436" bIns="45719" rtlCol="0">
            <a:spAutoFit/>
          </a:bodyPr>
          <a:lstStyle/>
          <a:p>
            <a:pPr algn="ctr"/>
            <a:r>
              <a:rPr lang="es-ES" sz="1200" dirty="0" smtClean="0"/>
              <a:t>OF</a:t>
            </a:r>
          </a:p>
          <a:p>
            <a:pPr algn="ctr"/>
            <a:r>
              <a:rPr lang="es-ES" sz="1200" dirty="0" smtClean="0"/>
              <a:t>AGENT</a:t>
            </a:r>
            <a:endParaRPr lang="es-ES" sz="1200" dirty="0"/>
          </a:p>
        </p:txBody>
      </p:sp>
      <p:sp>
        <p:nvSpPr>
          <p:cNvPr id="151" name="TextBox 150"/>
          <p:cNvSpPr txBox="1"/>
          <p:nvPr/>
        </p:nvSpPr>
        <p:spPr>
          <a:xfrm>
            <a:off x="5046837" y="2670882"/>
            <a:ext cx="1236228" cy="923328"/>
          </a:xfrm>
          <a:prstGeom prst="rect">
            <a:avLst/>
          </a:prstGeom>
          <a:noFill/>
          <a:scene3d>
            <a:camera prst="isometricTopUp">
              <a:rot lat="19392430" lon="2497721" rev="18209476"/>
            </a:camera>
            <a:lightRig rig="threePt" dir="t"/>
          </a:scene3d>
        </p:spPr>
        <p:txBody>
          <a:bodyPr wrap="none" lIns="91436" tIns="45719" rIns="91436" bIns="45719" rtlCol="0">
            <a:spAutoFit/>
          </a:bodyPr>
          <a:lstStyle/>
          <a:p>
            <a:pPr algn="ctr"/>
            <a:r>
              <a:rPr lang="es-ES" b="1" dirty="0" err="1" smtClean="0">
                <a:solidFill>
                  <a:schemeClr val="bg1"/>
                </a:solidFill>
              </a:rPr>
              <a:t>Openflow</a:t>
            </a:r>
            <a:endParaRPr lang="es-ES" b="1" dirty="0" smtClean="0">
              <a:solidFill>
                <a:schemeClr val="bg1"/>
              </a:solidFill>
            </a:endParaRPr>
          </a:p>
          <a:p>
            <a:pPr algn="ctr"/>
            <a:endParaRPr lang="es-ES" b="1" dirty="0" smtClean="0">
              <a:solidFill>
                <a:schemeClr val="bg1"/>
              </a:solidFill>
            </a:endParaRPr>
          </a:p>
          <a:p>
            <a:pPr algn="ctr"/>
            <a:r>
              <a:rPr lang="es-ES" b="1" dirty="0" err="1" smtClean="0">
                <a:solidFill>
                  <a:schemeClr val="bg1"/>
                </a:solidFill>
              </a:rPr>
              <a:t>Protocol</a:t>
            </a:r>
            <a:endParaRPr lang="es-ES" b="1" dirty="0" smtClean="0">
              <a:solidFill>
                <a:schemeClr val="bg1"/>
              </a:solidFill>
            </a:endParaRPr>
          </a:p>
        </p:txBody>
      </p:sp>
      <p:sp>
        <p:nvSpPr>
          <p:cNvPr id="152" name="Oval 151"/>
          <p:cNvSpPr/>
          <p:nvPr/>
        </p:nvSpPr>
        <p:spPr>
          <a:xfrm>
            <a:off x="4932333" y="27040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3" name="Oval 152"/>
          <p:cNvSpPr/>
          <p:nvPr/>
        </p:nvSpPr>
        <p:spPr>
          <a:xfrm>
            <a:off x="5201394" y="28564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4" name="Oval 153"/>
          <p:cNvSpPr/>
          <p:nvPr/>
        </p:nvSpPr>
        <p:spPr>
          <a:xfrm>
            <a:off x="5465734" y="30088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5" name="Oval 154"/>
          <p:cNvSpPr/>
          <p:nvPr/>
        </p:nvSpPr>
        <p:spPr>
          <a:xfrm>
            <a:off x="5721982" y="31612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6" name="Oval 155"/>
          <p:cNvSpPr/>
          <p:nvPr/>
        </p:nvSpPr>
        <p:spPr>
          <a:xfrm>
            <a:off x="5999134" y="33136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7" name="Oval 156"/>
          <p:cNvSpPr/>
          <p:nvPr/>
        </p:nvSpPr>
        <p:spPr>
          <a:xfrm>
            <a:off x="4017934" y="32536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8" name="Oval 157"/>
          <p:cNvSpPr/>
          <p:nvPr/>
        </p:nvSpPr>
        <p:spPr>
          <a:xfrm>
            <a:off x="4286993" y="34060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9" name="Oval 158"/>
          <p:cNvSpPr/>
          <p:nvPr/>
        </p:nvSpPr>
        <p:spPr>
          <a:xfrm>
            <a:off x="4551334" y="35584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0" name="Oval 159"/>
          <p:cNvSpPr/>
          <p:nvPr/>
        </p:nvSpPr>
        <p:spPr>
          <a:xfrm>
            <a:off x="4807582" y="37108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1" name="Oval 160"/>
          <p:cNvSpPr/>
          <p:nvPr/>
        </p:nvSpPr>
        <p:spPr>
          <a:xfrm>
            <a:off x="5084734" y="38632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2" name="Oval 161"/>
          <p:cNvSpPr/>
          <p:nvPr/>
        </p:nvSpPr>
        <p:spPr>
          <a:xfrm>
            <a:off x="3071166" y="38828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3" name="Oval 162"/>
          <p:cNvSpPr/>
          <p:nvPr/>
        </p:nvSpPr>
        <p:spPr>
          <a:xfrm>
            <a:off x="3340225" y="40352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4" name="Oval 163"/>
          <p:cNvSpPr/>
          <p:nvPr/>
        </p:nvSpPr>
        <p:spPr>
          <a:xfrm>
            <a:off x="3604566" y="41876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5" name="Oval 164"/>
          <p:cNvSpPr/>
          <p:nvPr/>
        </p:nvSpPr>
        <p:spPr>
          <a:xfrm>
            <a:off x="3860814" y="43400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6" name="Oval 165"/>
          <p:cNvSpPr/>
          <p:nvPr/>
        </p:nvSpPr>
        <p:spPr>
          <a:xfrm>
            <a:off x="4137966" y="44924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70" name="TextBox 169"/>
          <p:cNvSpPr txBox="1"/>
          <p:nvPr/>
        </p:nvSpPr>
        <p:spPr>
          <a:xfrm>
            <a:off x="1462713" y="3609928"/>
            <a:ext cx="1129468" cy="369330"/>
          </a:xfrm>
          <a:prstGeom prst="rect">
            <a:avLst/>
          </a:prstGeom>
          <a:noFill/>
          <a:scene3d>
            <a:camera prst="isometricLeftDown"/>
            <a:lightRig rig="threePt" dir="t"/>
          </a:scene3d>
        </p:spPr>
        <p:txBody>
          <a:bodyPr wrap="none" lIns="91436" tIns="45719" rIns="91436" bIns="45719" rtlCol="0">
            <a:spAutoFit/>
          </a:bodyPr>
          <a:lstStyle/>
          <a:p>
            <a:r>
              <a:rPr lang="es-ES" b="1" dirty="0" smtClean="0"/>
              <a:t>SERVER</a:t>
            </a:r>
            <a:endParaRPr lang="es-ES" b="1" dirty="0"/>
          </a:p>
        </p:txBody>
      </p:sp>
      <p:sp>
        <p:nvSpPr>
          <p:cNvPr id="176" name="Down Arrow 175"/>
          <p:cNvSpPr/>
          <p:nvPr/>
        </p:nvSpPr>
        <p:spPr>
          <a:xfrm>
            <a:off x="4094134" y="2323088"/>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1" name="Down Arrow 180"/>
          <p:cNvSpPr/>
          <p:nvPr/>
        </p:nvSpPr>
        <p:spPr>
          <a:xfrm>
            <a:off x="3484533" y="2679812"/>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2" name="Down Arrow 181"/>
          <p:cNvSpPr/>
          <p:nvPr/>
        </p:nvSpPr>
        <p:spPr>
          <a:xfrm>
            <a:off x="2798733" y="3085088"/>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3" name="Rectangle 182"/>
          <p:cNvSpPr/>
          <p:nvPr/>
        </p:nvSpPr>
        <p:spPr>
          <a:xfrm>
            <a:off x="2189134" y="2776916"/>
            <a:ext cx="3124200" cy="228600"/>
          </a:xfrm>
          <a:prstGeom prst="rect">
            <a:avLst/>
          </a:prstGeom>
          <a:solidFill>
            <a:schemeClr val="bg1"/>
          </a:solidFill>
          <a:scene3d>
            <a:camera prst="isometricRightUp"/>
            <a:lightRig rig="threePt" dir="t"/>
          </a:scene3d>
          <a:sp3d extrusionH="635000" contourW="12700" prstMaterial="dkEdge">
            <a:extrusionClr>
              <a:schemeClr val="accent3"/>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1600" dirty="0" err="1" smtClean="0">
                <a:solidFill>
                  <a:schemeClr val="tx1"/>
                </a:solidFill>
              </a:rPr>
              <a:t>Northbound</a:t>
            </a:r>
            <a:r>
              <a:rPr lang="es-ES" sz="1600" dirty="0" smtClean="0">
                <a:solidFill>
                  <a:schemeClr val="tx1"/>
                </a:solidFill>
              </a:rPr>
              <a:t> API</a:t>
            </a:r>
            <a:endParaRPr lang="es-ES" sz="1600" dirty="0">
              <a:solidFill>
                <a:schemeClr val="tx1"/>
              </a:solidFill>
            </a:endParaRPr>
          </a:p>
        </p:txBody>
      </p:sp>
      <p:sp>
        <p:nvSpPr>
          <p:cNvPr id="184" name="Rectangle 183"/>
          <p:cNvSpPr/>
          <p:nvPr/>
        </p:nvSpPr>
        <p:spPr>
          <a:xfrm>
            <a:off x="4266089" y="1600200"/>
            <a:ext cx="685800" cy="718168"/>
          </a:xfrm>
          <a:prstGeom prst="rect">
            <a:avLst/>
          </a:prstGeom>
          <a:solidFill>
            <a:schemeClr val="bg1"/>
          </a:solidFill>
          <a:scene3d>
            <a:camera prst="isometricRightUp"/>
            <a:lightRig rig="threePt" dir="t"/>
          </a:scene3d>
          <a:sp3d extrusionH="635000" contourW="12700" prstMaterial="dkEdge">
            <a:extrusionClr>
              <a:schemeClr val="accent3">
                <a:lumMod val="40000"/>
                <a:lumOff val="60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2100" dirty="0" smtClean="0">
                <a:solidFill>
                  <a:schemeClr val="tx1"/>
                </a:solidFill>
              </a:rPr>
              <a:t>App</a:t>
            </a:r>
            <a:endParaRPr lang="es-ES" sz="2100" dirty="0">
              <a:solidFill>
                <a:schemeClr val="tx1"/>
              </a:solidFill>
            </a:endParaRPr>
          </a:p>
        </p:txBody>
      </p:sp>
      <p:sp>
        <p:nvSpPr>
          <p:cNvPr id="185" name="Rectangle 184"/>
          <p:cNvSpPr/>
          <p:nvPr/>
        </p:nvSpPr>
        <p:spPr>
          <a:xfrm>
            <a:off x="3408334" y="2097860"/>
            <a:ext cx="685800" cy="718168"/>
          </a:xfrm>
          <a:prstGeom prst="rect">
            <a:avLst/>
          </a:prstGeom>
          <a:solidFill>
            <a:schemeClr val="bg1"/>
          </a:solidFill>
          <a:scene3d>
            <a:camera prst="isometricRightUp"/>
            <a:lightRig rig="threePt" dir="t"/>
          </a:scene3d>
          <a:sp3d extrusionH="635000" contourW="12700" prstMaterial="dkEdge">
            <a:extrusionClr>
              <a:schemeClr val="accent1">
                <a:lumMod val="60000"/>
                <a:lumOff val="40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2100" dirty="0" smtClean="0">
                <a:solidFill>
                  <a:schemeClr val="tx1"/>
                </a:solidFill>
              </a:rPr>
              <a:t>App</a:t>
            </a:r>
            <a:endParaRPr lang="es-ES" sz="2100" dirty="0">
              <a:solidFill>
                <a:schemeClr val="tx1"/>
              </a:solidFill>
            </a:endParaRPr>
          </a:p>
        </p:txBody>
      </p:sp>
      <p:sp>
        <p:nvSpPr>
          <p:cNvPr id="186" name="Rectangle 185"/>
          <p:cNvSpPr/>
          <p:nvPr/>
        </p:nvSpPr>
        <p:spPr>
          <a:xfrm>
            <a:off x="2545857" y="2595520"/>
            <a:ext cx="685800" cy="718168"/>
          </a:xfrm>
          <a:prstGeom prst="rect">
            <a:avLst/>
          </a:prstGeom>
          <a:solidFill>
            <a:schemeClr val="bg1"/>
          </a:solidFill>
          <a:scene3d>
            <a:camera prst="isometricRightUp"/>
            <a:lightRig rig="threePt" dir="t"/>
          </a:scene3d>
          <a:sp3d extrusionH="635000" contourW="12700" prstMaterial="dkEdge">
            <a:extrusionClr>
              <a:schemeClr val="accent4">
                <a:lumMod val="40000"/>
                <a:lumOff val="60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2100" dirty="0" smtClean="0">
                <a:solidFill>
                  <a:schemeClr val="tx1"/>
                </a:solidFill>
              </a:rPr>
              <a:t>App</a:t>
            </a:r>
            <a:endParaRPr lang="es-ES" sz="2100" dirty="0">
              <a:solidFill>
                <a:schemeClr val="tx1"/>
              </a:solidFill>
            </a:endParaRPr>
          </a:p>
        </p:txBody>
      </p:sp>
      <p:sp>
        <p:nvSpPr>
          <p:cNvPr id="71" name="TextBox 70"/>
          <p:cNvSpPr txBox="1"/>
          <p:nvPr/>
        </p:nvSpPr>
        <p:spPr>
          <a:xfrm>
            <a:off x="7821163" y="1693195"/>
            <a:ext cx="3859795" cy="1477325"/>
          </a:xfrm>
          <a:prstGeom prst="rect">
            <a:avLst/>
          </a:prstGeom>
          <a:noFill/>
        </p:spPr>
        <p:txBody>
          <a:bodyPr wrap="square" lIns="91436" tIns="45719" rIns="91436" bIns="45719" rtlCol="0">
            <a:spAutoFit/>
          </a:bodyPr>
          <a:lstStyle/>
          <a:p>
            <a:pPr marL="380933" indent="-380933">
              <a:buFont typeface="Arial"/>
              <a:buChar char="•"/>
            </a:pPr>
            <a:r>
              <a:rPr lang="es-ES" dirty="0" smtClean="0">
                <a:solidFill>
                  <a:srgbClr val="000000"/>
                </a:solidFill>
              </a:rPr>
              <a:t>Controlador de </a:t>
            </a:r>
            <a:r>
              <a:rPr lang="es-ES" dirty="0" err="1" smtClean="0">
                <a:solidFill>
                  <a:srgbClr val="000000"/>
                </a:solidFill>
              </a:rPr>
              <a:t>Openflow</a:t>
            </a:r>
            <a:endParaRPr lang="es-ES" dirty="0" smtClean="0">
              <a:solidFill>
                <a:srgbClr val="000000"/>
              </a:solidFill>
            </a:endParaRPr>
          </a:p>
          <a:p>
            <a:pPr marL="380933" indent="-380933">
              <a:buFont typeface="Arial"/>
              <a:buChar char="•"/>
            </a:pPr>
            <a:r>
              <a:rPr lang="es-ES" dirty="0" smtClean="0">
                <a:solidFill>
                  <a:srgbClr val="000000"/>
                </a:solidFill>
              </a:rPr>
              <a:t>API Ascendente</a:t>
            </a:r>
          </a:p>
          <a:p>
            <a:pPr marL="380933" indent="-380933">
              <a:buFont typeface="Arial"/>
              <a:buChar char="•"/>
            </a:pPr>
            <a:r>
              <a:rPr lang="es-ES" dirty="0" smtClean="0">
                <a:solidFill>
                  <a:srgbClr val="000000"/>
                </a:solidFill>
              </a:rPr>
              <a:t>Agente de Dispositivo </a:t>
            </a:r>
            <a:r>
              <a:rPr lang="es-ES" dirty="0" err="1" smtClean="0">
                <a:solidFill>
                  <a:srgbClr val="000000"/>
                </a:solidFill>
              </a:rPr>
              <a:t>Openflow</a:t>
            </a:r>
            <a:endParaRPr lang="es-ES" dirty="0" smtClean="0">
              <a:solidFill>
                <a:srgbClr val="000000"/>
              </a:solidFill>
            </a:endParaRPr>
          </a:p>
          <a:p>
            <a:pPr marL="380933" indent="-380933">
              <a:buFont typeface="Arial"/>
              <a:buChar char="•"/>
            </a:pPr>
            <a:r>
              <a:rPr lang="es-ES" dirty="0" smtClean="0">
                <a:solidFill>
                  <a:srgbClr val="000000"/>
                </a:solidFill>
              </a:rPr>
              <a:t>Protocolo </a:t>
            </a:r>
            <a:r>
              <a:rPr lang="es-ES" dirty="0" err="1" smtClean="0">
                <a:solidFill>
                  <a:srgbClr val="000000"/>
                </a:solidFill>
              </a:rPr>
              <a:t>Openflow</a:t>
            </a:r>
            <a:endParaRPr lang="es-ES" dirty="0" smtClean="0">
              <a:solidFill>
                <a:srgbClr val="000000"/>
              </a:solidFill>
            </a:endParaRPr>
          </a:p>
          <a:p>
            <a:pPr algn="ctr"/>
            <a:endParaRPr lang="es-ES" i="1" dirty="0">
              <a:solidFill>
                <a:srgbClr val="000000"/>
              </a:solidFill>
            </a:endParaRPr>
          </a:p>
        </p:txBody>
      </p:sp>
    </p:spTree>
    <p:extLst>
      <p:ext uri="{BB962C8B-B14F-4D97-AF65-F5344CB8AC3E}">
        <p14:creationId xmlns:p14="http://schemas.microsoft.com/office/powerpoint/2010/main" val="2232568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7447" y="3425628"/>
            <a:ext cx="3505200" cy="304800"/>
          </a:xfrm>
          <a:prstGeom prst="rect">
            <a:avLst/>
          </a:prstGeom>
          <a:solidFill>
            <a:schemeClr val="bg1"/>
          </a:solidFill>
          <a:ln>
            <a:solidFill>
              <a:schemeClr val="tx1"/>
            </a:solidFill>
          </a:ln>
          <a:scene3d>
            <a:camera prst="isometricRightUp"/>
            <a:lightRig rig="threePt" dir="t"/>
          </a:scene3d>
          <a:sp3d extrusionH="1524000" contourW="12700">
            <a:bevelT prst="slop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endParaRPr lang="es-ES" dirty="0">
              <a:solidFill>
                <a:schemeClr val="tx1"/>
              </a:solidFill>
            </a:endParaRPr>
          </a:p>
        </p:txBody>
      </p:sp>
      <p:sp>
        <p:nvSpPr>
          <p:cNvPr id="86" name="Rectangle 85"/>
          <p:cNvSpPr/>
          <p:nvPr/>
        </p:nvSpPr>
        <p:spPr>
          <a:xfrm>
            <a:off x="3656648" y="2587428"/>
            <a:ext cx="152400" cy="33528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87" name="Rectangle 86"/>
          <p:cNvSpPr/>
          <p:nvPr/>
        </p:nvSpPr>
        <p:spPr>
          <a:xfrm>
            <a:off x="4647247" y="1977828"/>
            <a:ext cx="152400" cy="33528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88" name="Rectangle 87"/>
          <p:cNvSpPr/>
          <p:nvPr/>
        </p:nvSpPr>
        <p:spPr>
          <a:xfrm>
            <a:off x="5866447" y="1869260"/>
            <a:ext cx="152400" cy="28194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90" name="Rectangle 89"/>
          <p:cNvSpPr/>
          <p:nvPr/>
        </p:nvSpPr>
        <p:spPr>
          <a:xfrm>
            <a:off x="2437448" y="3120828"/>
            <a:ext cx="3124200" cy="228600"/>
          </a:xfrm>
          <a:prstGeom prst="rect">
            <a:avLst/>
          </a:prstGeom>
          <a:solidFill>
            <a:srgbClr val="FF0000"/>
          </a:solidFill>
          <a:scene3d>
            <a:camera prst="isometricRightUp"/>
            <a:lightRig rig="threePt" dir="t"/>
          </a:scene3d>
          <a:sp3d extrusionH="635000" contourW="12700" prstMaterial="dkEdge">
            <a:extrusionClr>
              <a:srgbClr val="FF0000"/>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1600" dirty="0" err="1" smtClean="0">
                <a:solidFill>
                  <a:schemeClr val="bg1"/>
                </a:solidFill>
              </a:rPr>
              <a:t>Openflow</a:t>
            </a:r>
            <a:r>
              <a:rPr lang="es-ES" sz="1600" dirty="0" smtClean="0">
                <a:solidFill>
                  <a:schemeClr val="bg1"/>
                </a:solidFill>
              </a:rPr>
              <a:t> </a:t>
            </a:r>
            <a:r>
              <a:rPr lang="es-ES" sz="1600" dirty="0" err="1" smtClean="0">
                <a:solidFill>
                  <a:schemeClr val="bg1"/>
                </a:solidFill>
              </a:rPr>
              <a:t>Controller</a:t>
            </a:r>
            <a:r>
              <a:rPr lang="es-ES" sz="1600" dirty="0" smtClean="0">
                <a:solidFill>
                  <a:schemeClr val="bg1"/>
                </a:solidFill>
              </a:rPr>
              <a:t> </a:t>
            </a:r>
            <a:r>
              <a:rPr lang="es-ES" sz="1600" dirty="0" err="1" smtClean="0">
                <a:solidFill>
                  <a:schemeClr val="bg1"/>
                </a:solidFill>
              </a:rPr>
              <a:t>Code</a:t>
            </a:r>
            <a:endParaRPr lang="es-ES" sz="1600" dirty="0">
              <a:solidFill>
                <a:schemeClr val="bg1"/>
              </a:solidFill>
            </a:endParaRPr>
          </a:p>
        </p:txBody>
      </p:sp>
      <p:grpSp>
        <p:nvGrpSpPr>
          <p:cNvPr id="2" name="Group 90"/>
          <p:cNvGrpSpPr/>
          <p:nvPr/>
        </p:nvGrpSpPr>
        <p:grpSpPr>
          <a:xfrm>
            <a:off x="4571047" y="5102028"/>
            <a:ext cx="838200" cy="838200"/>
            <a:chOff x="4113212" y="4419600"/>
            <a:chExt cx="838200" cy="838200"/>
          </a:xfrm>
        </p:grpSpPr>
        <p:sp>
          <p:nvSpPr>
            <p:cNvPr id="92" name="Oval 91"/>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3"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94" name="Right Arrow 93"/>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5" name="Right Arrow 94"/>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6" name="Right Arrow 95"/>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7" name="Right Arrow 96"/>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grpSp>
        <p:nvGrpSpPr>
          <p:cNvPr id="6" name="Group 97"/>
          <p:cNvGrpSpPr/>
          <p:nvPr/>
        </p:nvGrpSpPr>
        <p:grpSpPr>
          <a:xfrm>
            <a:off x="5485447" y="4492428"/>
            <a:ext cx="838200" cy="838200"/>
            <a:chOff x="4113212" y="4419600"/>
            <a:chExt cx="838200" cy="838200"/>
          </a:xfrm>
        </p:grpSpPr>
        <p:sp>
          <p:nvSpPr>
            <p:cNvPr id="99" name="Oval 98"/>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7" name="Group 99"/>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01" name="Right Arrow 100"/>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2" name="Right Arrow 101"/>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3" name="Right Arrow 102"/>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4" name="Right Arrow 103"/>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grpSp>
        <p:nvGrpSpPr>
          <p:cNvPr id="8" name="Group 123"/>
          <p:cNvGrpSpPr/>
          <p:nvPr/>
        </p:nvGrpSpPr>
        <p:grpSpPr>
          <a:xfrm>
            <a:off x="6399848" y="3882828"/>
            <a:ext cx="838200" cy="838200"/>
            <a:chOff x="4113212" y="4419600"/>
            <a:chExt cx="838200" cy="838200"/>
          </a:xfrm>
        </p:grpSpPr>
        <p:sp>
          <p:nvSpPr>
            <p:cNvPr id="125" name="Oval 124"/>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9"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27" name="Right Arrow 126"/>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8" name="Right Arrow 127"/>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9" name="Right Arrow 128"/>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0" name="Right Arrow 129"/>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sp>
        <p:nvSpPr>
          <p:cNvPr id="140" name="Down Arrow 139"/>
          <p:cNvSpPr/>
          <p:nvPr/>
        </p:nvSpPr>
        <p:spPr>
          <a:xfrm>
            <a:off x="6704648" y="3882828"/>
            <a:ext cx="228600" cy="3048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2" name="Oval 141"/>
          <p:cNvSpPr/>
          <p:nvPr/>
        </p:nvSpPr>
        <p:spPr>
          <a:xfrm>
            <a:off x="6399848" y="3120828"/>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4" name="Down Arrow 143"/>
          <p:cNvSpPr/>
          <p:nvPr/>
        </p:nvSpPr>
        <p:spPr>
          <a:xfrm>
            <a:off x="5790247" y="4416228"/>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5" name="Oval 144"/>
          <p:cNvSpPr/>
          <p:nvPr/>
        </p:nvSpPr>
        <p:spPr>
          <a:xfrm>
            <a:off x="5485447" y="3730428"/>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7" name="Down Arrow 146"/>
          <p:cNvSpPr/>
          <p:nvPr/>
        </p:nvSpPr>
        <p:spPr>
          <a:xfrm>
            <a:off x="4875848" y="5025828"/>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8" name="Oval 147"/>
          <p:cNvSpPr/>
          <p:nvPr/>
        </p:nvSpPr>
        <p:spPr>
          <a:xfrm>
            <a:off x="4571047" y="4340028"/>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2" name="Oval 151"/>
          <p:cNvSpPr/>
          <p:nvPr/>
        </p:nvSpPr>
        <p:spPr>
          <a:xfrm>
            <a:off x="5180647" y="28160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3" name="Oval 152"/>
          <p:cNvSpPr/>
          <p:nvPr/>
        </p:nvSpPr>
        <p:spPr>
          <a:xfrm>
            <a:off x="5449708" y="29684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4" name="Oval 153"/>
          <p:cNvSpPr/>
          <p:nvPr/>
        </p:nvSpPr>
        <p:spPr>
          <a:xfrm>
            <a:off x="5714048" y="31208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5" name="Oval 154"/>
          <p:cNvSpPr/>
          <p:nvPr/>
        </p:nvSpPr>
        <p:spPr>
          <a:xfrm>
            <a:off x="5970296" y="32732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6" name="Oval 155"/>
          <p:cNvSpPr/>
          <p:nvPr/>
        </p:nvSpPr>
        <p:spPr>
          <a:xfrm>
            <a:off x="6247448" y="34256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7" name="Oval 156"/>
          <p:cNvSpPr/>
          <p:nvPr/>
        </p:nvSpPr>
        <p:spPr>
          <a:xfrm>
            <a:off x="4266248" y="336561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8" name="Oval 157"/>
          <p:cNvSpPr/>
          <p:nvPr/>
        </p:nvSpPr>
        <p:spPr>
          <a:xfrm>
            <a:off x="4535307" y="351801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9" name="Oval 158"/>
          <p:cNvSpPr/>
          <p:nvPr/>
        </p:nvSpPr>
        <p:spPr>
          <a:xfrm>
            <a:off x="4799648" y="367041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0" name="Oval 159"/>
          <p:cNvSpPr/>
          <p:nvPr/>
        </p:nvSpPr>
        <p:spPr>
          <a:xfrm>
            <a:off x="5055896" y="382281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1" name="Oval 160"/>
          <p:cNvSpPr/>
          <p:nvPr/>
        </p:nvSpPr>
        <p:spPr>
          <a:xfrm>
            <a:off x="5333048" y="397521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2" name="Oval 161"/>
          <p:cNvSpPr/>
          <p:nvPr/>
        </p:nvSpPr>
        <p:spPr>
          <a:xfrm>
            <a:off x="3319480" y="399476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3" name="Oval 162"/>
          <p:cNvSpPr/>
          <p:nvPr/>
        </p:nvSpPr>
        <p:spPr>
          <a:xfrm>
            <a:off x="3588539" y="414716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4" name="Oval 163"/>
          <p:cNvSpPr/>
          <p:nvPr/>
        </p:nvSpPr>
        <p:spPr>
          <a:xfrm>
            <a:off x="3852880" y="429956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5" name="Oval 164"/>
          <p:cNvSpPr/>
          <p:nvPr/>
        </p:nvSpPr>
        <p:spPr>
          <a:xfrm>
            <a:off x="4109128" y="445196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6" name="Oval 165"/>
          <p:cNvSpPr/>
          <p:nvPr/>
        </p:nvSpPr>
        <p:spPr>
          <a:xfrm>
            <a:off x="4386280" y="460436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70" name="TextBox 169"/>
          <p:cNvSpPr txBox="1"/>
          <p:nvPr/>
        </p:nvSpPr>
        <p:spPr>
          <a:xfrm>
            <a:off x="1499103" y="3649750"/>
            <a:ext cx="1129468" cy="369330"/>
          </a:xfrm>
          <a:prstGeom prst="rect">
            <a:avLst/>
          </a:prstGeom>
          <a:noFill/>
          <a:scene3d>
            <a:camera prst="isometricLeftDown"/>
            <a:lightRig rig="threePt" dir="t"/>
          </a:scene3d>
        </p:spPr>
        <p:txBody>
          <a:bodyPr wrap="none" lIns="91436" tIns="45719" rIns="91436" bIns="45719" rtlCol="0">
            <a:spAutoFit/>
          </a:bodyPr>
          <a:lstStyle/>
          <a:p>
            <a:r>
              <a:rPr lang="es-ES" b="1" dirty="0" smtClean="0"/>
              <a:t>SERVER</a:t>
            </a:r>
            <a:endParaRPr lang="es-ES" b="1" dirty="0"/>
          </a:p>
        </p:txBody>
      </p:sp>
      <p:sp>
        <p:nvSpPr>
          <p:cNvPr id="176" name="Down Arrow 175"/>
          <p:cNvSpPr/>
          <p:nvPr/>
        </p:nvSpPr>
        <p:spPr>
          <a:xfrm>
            <a:off x="4342448" y="2435028"/>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1" name="Down Arrow 180"/>
          <p:cNvSpPr/>
          <p:nvPr/>
        </p:nvSpPr>
        <p:spPr>
          <a:xfrm>
            <a:off x="3732847" y="2791752"/>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2" name="Down Arrow 181"/>
          <p:cNvSpPr/>
          <p:nvPr/>
        </p:nvSpPr>
        <p:spPr>
          <a:xfrm>
            <a:off x="3047047" y="3197028"/>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3" name="Rectangle 182"/>
          <p:cNvSpPr/>
          <p:nvPr/>
        </p:nvSpPr>
        <p:spPr>
          <a:xfrm>
            <a:off x="2437448" y="2888856"/>
            <a:ext cx="3124200" cy="228600"/>
          </a:xfrm>
          <a:prstGeom prst="rect">
            <a:avLst/>
          </a:prstGeom>
          <a:solidFill>
            <a:schemeClr val="bg1"/>
          </a:solidFill>
          <a:scene3d>
            <a:camera prst="isometricRightUp"/>
            <a:lightRig rig="threePt" dir="t"/>
          </a:scene3d>
          <a:sp3d extrusionH="635000" contourW="12700" prstMaterial="dkEdg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59" name="TextBox 58"/>
          <p:cNvSpPr txBox="1"/>
          <p:nvPr/>
        </p:nvSpPr>
        <p:spPr>
          <a:xfrm>
            <a:off x="7110148" y="1600201"/>
            <a:ext cx="4953000" cy="646329"/>
          </a:xfrm>
          <a:prstGeom prst="rect">
            <a:avLst/>
          </a:prstGeom>
          <a:noFill/>
        </p:spPr>
        <p:txBody>
          <a:bodyPr wrap="square" lIns="91436" tIns="45719" rIns="91436" bIns="45719" rtlCol="0">
            <a:spAutoFit/>
          </a:bodyPr>
          <a:lstStyle/>
          <a:p>
            <a:r>
              <a:rPr lang="es-ES" dirty="0" smtClean="0">
                <a:solidFill>
                  <a:srgbClr val="000000"/>
                </a:solidFill>
              </a:rPr>
              <a:t>Punto Central de Administración y Operaciones para los Elementos de Red</a:t>
            </a:r>
          </a:p>
        </p:txBody>
      </p:sp>
      <p:sp>
        <p:nvSpPr>
          <p:cNvPr id="60" name="Rectangle 59"/>
          <p:cNvSpPr/>
          <p:nvPr/>
        </p:nvSpPr>
        <p:spPr>
          <a:xfrm>
            <a:off x="4514403" y="1712140"/>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1" name="Rectangle 60"/>
          <p:cNvSpPr/>
          <p:nvPr/>
        </p:nvSpPr>
        <p:spPr>
          <a:xfrm>
            <a:off x="3656648" y="2209800"/>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2" name="Rectangle 61"/>
          <p:cNvSpPr/>
          <p:nvPr/>
        </p:nvSpPr>
        <p:spPr>
          <a:xfrm>
            <a:off x="2794171" y="2707460"/>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3" name="TextBox 62"/>
          <p:cNvSpPr txBox="1"/>
          <p:nvPr/>
        </p:nvSpPr>
        <p:spPr>
          <a:xfrm>
            <a:off x="932633" y="279400"/>
            <a:ext cx="4923135" cy="630940"/>
          </a:xfrm>
          <a:prstGeom prst="rect">
            <a:avLst/>
          </a:prstGeom>
          <a:noFill/>
        </p:spPr>
        <p:txBody>
          <a:bodyPr wrap="none" lIns="91436" tIns="45719" rIns="91436" bIns="45719" rtlCol="0">
            <a:spAutoFit/>
          </a:bodyPr>
          <a:lstStyle/>
          <a:p>
            <a:r>
              <a:rPr lang="es-ES" sz="3500" b="1" dirty="0" smtClean="0">
                <a:solidFill>
                  <a:schemeClr val="bg2"/>
                </a:solidFill>
                <a:latin typeface="+mj-lt"/>
                <a:ea typeface="+mj-ea"/>
                <a:cs typeface="+mj-cs"/>
              </a:rPr>
              <a:t>Controlador </a:t>
            </a:r>
            <a:r>
              <a:rPr lang="es-ES" sz="3500" b="1" dirty="0" err="1" smtClean="0">
                <a:solidFill>
                  <a:schemeClr val="bg2"/>
                </a:solidFill>
                <a:latin typeface="+mj-lt"/>
                <a:ea typeface="+mj-ea"/>
                <a:cs typeface="+mj-cs"/>
              </a:rPr>
              <a:t>Openflow</a:t>
            </a:r>
            <a:endParaRPr lang="es-ES" sz="3500" b="1" dirty="0">
              <a:solidFill>
                <a:schemeClr val="bg2"/>
              </a:solidFill>
              <a:latin typeface="+mj-lt"/>
              <a:ea typeface="+mj-ea"/>
              <a:cs typeface="+mj-cs"/>
            </a:endParaRPr>
          </a:p>
        </p:txBody>
      </p:sp>
    </p:spTree>
    <p:extLst>
      <p:ext uri="{BB962C8B-B14F-4D97-AF65-F5344CB8AC3E}">
        <p14:creationId xmlns:p14="http://schemas.microsoft.com/office/powerpoint/2010/main" val="405077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212" y="3860800"/>
            <a:ext cx="3505200" cy="304800"/>
          </a:xfrm>
          <a:prstGeom prst="rect">
            <a:avLst/>
          </a:prstGeom>
          <a:solidFill>
            <a:schemeClr val="bg1"/>
          </a:solidFill>
          <a:ln>
            <a:solidFill>
              <a:schemeClr val="tx1"/>
            </a:solidFill>
          </a:ln>
          <a:scene3d>
            <a:camera prst="isometricRightUp"/>
            <a:lightRig rig="threePt" dir="t"/>
          </a:scene3d>
          <a:sp3d extrusionH="1524000" contourW="12700">
            <a:bevelT prst="slop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endParaRPr lang="es-ES" dirty="0">
              <a:solidFill>
                <a:schemeClr val="tx1"/>
              </a:solidFill>
            </a:endParaRPr>
          </a:p>
        </p:txBody>
      </p:sp>
      <p:sp>
        <p:nvSpPr>
          <p:cNvPr id="86" name="Rectangle 85"/>
          <p:cNvSpPr/>
          <p:nvPr/>
        </p:nvSpPr>
        <p:spPr>
          <a:xfrm>
            <a:off x="2665413" y="3022600"/>
            <a:ext cx="152400" cy="33528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87" name="Rectangle 86"/>
          <p:cNvSpPr/>
          <p:nvPr/>
        </p:nvSpPr>
        <p:spPr>
          <a:xfrm>
            <a:off x="3656012" y="2413000"/>
            <a:ext cx="152400" cy="33528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88" name="Rectangle 87"/>
          <p:cNvSpPr/>
          <p:nvPr/>
        </p:nvSpPr>
        <p:spPr>
          <a:xfrm>
            <a:off x="4875212" y="2304432"/>
            <a:ext cx="152400" cy="28194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90" name="Rectangle 89"/>
          <p:cNvSpPr/>
          <p:nvPr/>
        </p:nvSpPr>
        <p:spPr>
          <a:xfrm>
            <a:off x="1446212" y="3556000"/>
            <a:ext cx="3124200" cy="228600"/>
          </a:xfrm>
          <a:prstGeom prst="rect">
            <a:avLst/>
          </a:prstGeom>
          <a:solidFill>
            <a:schemeClr val="bg1">
              <a:lumMod val="85000"/>
            </a:schemeClr>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bg1"/>
              </a:solidFill>
            </a:endParaRPr>
          </a:p>
        </p:txBody>
      </p:sp>
      <p:grpSp>
        <p:nvGrpSpPr>
          <p:cNvPr id="2" name="Group 90"/>
          <p:cNvGrpSpPr/>
          <p:nvPr/>
        </p:nvGrpSpPr>
        <p:grpSpPr>
          <a:xfrm>
            <a:off x="3579812" y="5537200"/>
            <a:ext cx="838200" cy="838200"/>
            <a:chOff x="4113212" y="4419600"/>
            <a:chExt cx="838200" cy="838200"/>
          </a:xfrm>
        </p:grpSpPr>
        <p:sp>
          <p:nvSpPr>
            <p:cNvPr id="92" name="Oval 91"/>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3"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94" name="Right Arrow 93"/>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5" name="Right Arrow 94"/>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6" name="Right Arrow 95"/>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7" name="Right Arrow 96"/>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grpSp>
        <p:nvGrpSpPr>
          <p:cNvPr id="4" name="Group 97"/>
          <p:cNvGrpSpPr/>
          <p:nvPr/>
        </p:nvGrpSpPr>
        <p:grpSpPr>
          <a:xfrm>
            <a:off x="4494212" y="4927600"/>
            <a:ext cx="838200" cy="838200"/>
            <a:chOff x="4113212" y="4419600"/>
            <a:chExt cx="838200" cy="838200"/>
          </a:xfrm>
        </p:grpSpPr>
        <p:sp>
          <p:nvSpPr>
            <p:cNvPr id="99" name="Oval 98"/>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6" name="Group 99"/>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01" name="Right Arrow 100"/>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2" name="Right Arrow 101"/>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3" name="Right Arrow 102"/>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4" name="Right Arrow 103"/>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grpSp>
        <p:nvGrpSpPr>
          <p:cNvPr id="7" name="Group 123"/>
          <p:cNvGrpSpPr/>
          <p:nvPr/>
        </p:nvGrpSpPr>
        <p:grpSpPr>
          <a:xfrm>
            <a:off x="5408613" y="4318000"/>
            <a:ext cx="838200" cy="838200"/>
            <a:chOff x="4113212" y="4419600"/>
            <a:chExt cx="838200" cy="838200"/>
          </a:xfrm>
        </p:grpSpPr>
        <p:sp>
          <p:nvSpPr>
            <p:cNvPr id="125" name="Oval 124"/>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8"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27" name="Right Arrow 126"/>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8" name="Right Arrow 127"/>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9" name="Right Arrow 128"/>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0" name="Right Arrow 129"/>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sp>
        <p:nvSpPr>
          <p:cNvPr id="140" name="Down Arrow 139"/>
          <p:cNvSpPr/>
          <p:nvPr/>
        </p:nvSpPr>
        <p:spPr>
          <a:xfrm>
            <a:off x="5713413" y="4318000"/>
            <a:ext cx="228600" cy="3048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2" name="Oval 141"/>
          <p:cNvSpPr/>
          <p:nvPr/>
        </p:nvSpPr>
        <p:spPr>
          <a:xfrm>
            <a:off x="5408613" y="3556000"/>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4" name="Down Arrow 143"/>
          <p:cNvSpPr/>
          <p:nvPr/>
        </p:nvSpPr>
        <p:spPr>
          <a:xfrm>
            <a:off x="4799012" y="4851400"/>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5" name="Oval 144"/>
          <p:cNvSpPr/>
          <p:nvPr/>
        </p:nvSpPr>
        <p:spPr>
          <a:xfrm>
            <a:off x="4494212" y="4165600"/>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7" name="Down Arrow 146"/>
          <p:cNvSpPr/>
          <p:nvPr/>
        </p:nvSpPr>
        <p:spPr>
          <a:xfrm>
            <a:off x="3884613" y="5461000"/>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8" name="Oval 147"/>
          <p:cNvSpPr/>
          <p:nvPr/>
        </p:nvSpPr>
        <p:spPr>
          <a:xfrm>
            <a:off x="3579812" y="4775200"/>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2" name="Oval 151"/>
          <p:cNvSpPr/>
          <p:nvPr/>
        </p:nvSpPr>
        <p:spPr>
          <a:xfrm>
            <a:off x="4189412" y="32512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3" name="Oval 152"/>
          <p:cNvSpPr/>
          <p:nvPr/>
        </p:nvSpPr>
        <p:spPr>
          <a:xfrm>
            <a:off x="4458473" y="34036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4" name="Oval 153"/>
          <p:cNvSpPr/>
          <p:nvPr/>
        </p:nvSpPr>
        <p:spPr>
          <a:xfrm>
            <a:off x="4722813" y="35560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5" name="Oval 154"/>
          <p:cNvSpPr/>
          <p:nvPr/>
        </p:nvSpPr>
        <p:spPr>
          <a:xfrm>
            <a:off x="4979061" y="37084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6" name="Oval 155"/>
          <p:cNvSpPr/>
          <p:nvPr/>
        </p:nvSpPr>
        <p:spPr>
          <a:xfrm>
            <a:off x="5256213" y="38608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7" name="Oval 156"/>
          <p:cNvSpPr/>
          <p:nvPr/>
        </p:nvSpPr>
        <p:spPr>
          <a:xfrm>
            <a:off x="3275013" y="38007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8" name="Oval 157"/>
          <p:cNvSpPr/>
          <p:nvPr/>
        </p:nvSpPr>
        <p:spPr>
          <a:xfrm>
            <a:off x="3544072" y="39531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9" name="Oval 158"/>
          <p:cNvSpPr/>
          <p:nvPr/>
        </p:nvSpPr>
        <p:spPr>
          <a:xfrm>
            <a:off x="3808413" y="41055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0" name="Oval 159"/>
          <p:cNvSpPr/>
          <p:nvPr/>
        </p:nvSpPr>
        <p:spPr>
          <a:xfrm>
            <a:off x="4064661" y="42579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1" name="Oval 160"/>
          <p:cNvSpPr/>
          <p:nvPr/>
        </p:nvSpPr>
        <p:spPr>
          <a:xfrm>
            <a:off x="4341812" y="44103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2" name="Oval 161"/>
          <p:cNvSpPr/>
          <p:nvPr/>
        </p:nvSpPr>
        <p:spPr>
          <a:xfrm>
            <a:off x="2328245" y="44299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3" name="Oval 162"/>
          <p:cNvSpPr/>
          <p:nvPr/>
        </p:nvSpPr>
        <p:spPr>
          <a:xfrm>
            <a:off x="2597304" y="45823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4" name="Oval 163"/>
          <p:cNvSpPr/>
          <p:nvPr/>
        </p:nvSpPr>
        <p:spPr>
          <a:xfrm>
            <a:off x="2861645" y="47347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5" name="Oval 164"/>
          <p:cNvSpPr/>
          <p:nvPr/>
        </p:nvSpPr>
        <p:spPr>
          <a:xfrm>
            <a:off x="3117893" y="48871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6" name="Oval 165"/>
          <p:cNvSpPr/>
          <p:nvPr/>
        </p:nvSpPr>
        <p:spPr>
          <a:xfrm>
            <a:off x="3395044" y="50395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70" name="TextBox 169"/>
          <p:cNvSpPr txBox="1"/>
          <p:nvPr/>
        </p:nvSpPr>
        <p:spPr>
          <a:xfrm>
            <a:off x="406295" y="4038601"/>
            <a:ext cx="1129468" cy="369330"/>
          </a:xfrm>
          <a:prstGeom prst="rect">
            <a:avLst/>
          </a:prstGeom>
          <a:noFill/>
          <a:scene3d>
            <a:camera prst="isometricLeftDown"/>
            <a:lightRig rig="threePt" dir="t"/>
          </a:scene3d>
        </p:spPr>
        <p:txBody>
          <a:bodyPr wrap="none" lIns="91436" tIns="45719" rIns="91436" bIns="45719" rtlCol="0">
            <a:spAutoFit/>
          </a:bodyPr>
          <a:lstStyle/>
          <a:p>
            <a:r>
              <a:rPr lang="es-ES" b="1" dirty="0" smtClean="0"/>
              <a:t>SERVER</a:t>
            </a:r>
            <a:endParaRPr lang="es-ES" b="1" dirty="0"/>
          </a:p>
        </p:txBody>
      </p:sp>
      <p:sp>
        <p:nvSpPr>
          <p:cNvPr id="176" name="Down Arrow 175"/>
          <p:cNvSpPr/>
          <p:nvPr/>
        </p:nvSpPr>
        <p:spPr>
          <a:xfrm>
            <a:off x="3351213" y="2870200"/>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1" name="Down Arrow 180"/>
          <p:cNvSpPr/>
          <p:nvPr/>
        </p:nvSpPr>
        <p:spPr>
          <a:xfrm>
            <a:off x="2741612" y="3226924"/>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2" name="Down Arrow 181"/>
          <p:cNvSpPr/>
          <p:nvPr/>
        </p:nvSpPr>
        <p:spPr>
          <a:xfrm>
            <a:off x="2055812" y="3632200"/>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3" name="Rectangle 182"/>
          <p:cNvSpPr/>
          <p:nvPr/>
        </p:nvSpPr>
        <p:spPr>
          <a:xfrm>
            <a:off x="1446212" y="3324028"/>
            <a:ext cx="3124200" cy="228600"/>
          </a:xfrm>
          <a:prstGeom prst="rect">
            <a:avLst/>
          </a:prstGeom>
          <a:solidFill>
            <a:srgbClr val="FF0000"/>
          </a:solidFill>
          <a:scene3d>
            <a:camera prst="isometricRightUp"/>
            <a:lightRig rig="threePt" dir="t"/>
          </a:scene3d>
          <a:sp3d extrusionH="635000" contourW="12700" prstMaterial="dkEdge">
            <a:extrusionClr>
              <a:srgbClr val="FF0000"/>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sz="1600" b="1" dirty="0" err="1" smtClean="0">
                <a:solidFill>
                  <a:schemeClr val="bg1"/>
                </a:solidFill>
              </a:rPr>
              <a:t>Northbound</a:t>
            </a:r>
            <a:r>
              <a:rPr lang="es-ES" sz="1600" b="1" dirty="0" smtClean="0">
                <a:solidFill>
                  <a:schemeClr val="bg1"/>
                </a:solidFill>
              </a:rPr>
              <a:t> API</a:t>
            </a:r>
            <a:endParaRPr lang="es-ES" sz="1600" b="1" dirty="0">
              <a:solidFill>
                <a:schemeClr val="bg1"/>
              </a:solidFill>
            </a:endParaRPr>
          </a:p>
        </p:txBody>
      </p:sp>
      <p:sp>
        <p:nvSpPr>
          <p:cNvPr id="58" name="TextBox 57"/>
          <p:cNvSpPr txBox="1"/>
          <p:nvPr/>
        </p:nvSpPr>
        <p:spPr>
          <a:xfrm>
            <a:off x="566025" y="254002"/>
            <a:ext cx="8684100" cy="630940"/>
          </a:xfrm>
          <a:prstGeom prst="rect">
            <a:avLst/>
          </a:prstGeom>
          <a:noFill/>
        </p:spPr>
        <p:txBody>
          <a:bodyPr wrap="none" lIns="91436" tIns="45719" rIns="91436" bIns="45719" rtlCol="0">
            <a:spAutoFit/>
          </a:bodyPr>
          <a:lstStyle/>
          <a:p>
            <a:r>
              <a:rPr lang="es-ES" sz="3500" b="1" dirty="0" smtClean="0">
                <a:solidFill>
                  <a:schemeClr val="bg2"/>
                </a:solidFill>
                <a:latin typeface="+mj-lt"/>
                <a:ea typeface="+mj-ea"/>
                <a:cs typeface="+mj-cs"/>
              </a:rPr>
              <a:t>Controlador </a:t>
            </a:r>
            <a:r>
              <a:rPr lang="es-ES" sz="3500" b="1" dirty="0" err="1" smtClean="0">
                <a:solidFill>
                  <a:schemeClr val="bg2"/>
                </a:solidFill>
                <a:latin typeface="+mj-lt"/>
                <a:ea typeface="+mj-ea"/>
                <a:cs typeface="+mj-cs"/>
              </a:rPr>
              <a:t>Openflow</a:t>
            </a:r>
            <a:r>
              <a:rPr lang="es-ES" sz="3500" b="1" dirty="0" smtClean="0">
                <a:solidFill>
                  <a:schemeClr val="bg2"/>
                </a:solidFill>
                <a:latin typeface="+mj-lt"/>
                <a:ea typeface="+mj-ea"/>
                <a:cs typeface="+mj-cs"/>
              </a:rPr>
              <a:t> | API Ascendente</a:t>
            </a:r>
            <a:endParaRPr lang="es-ES" sz="3500" b="1" dirty="0">
              <a:solidFill>
                <a:schemeClr val="bg2"/>
              </a:solidFill>
              <a:latin typeface="+mj-lt"/>
              <a:ea typeface="+mj-ea"/>
              <a:cs typeface="+mj-cs"/>
            </a:endParaRPr>
          </a:p>
        </p:txBody>
      </p:sp>
      <p:sp>
        <p:nvSpPr>
          <p:cNvPr id="59" name="TextBox 58"/>
          <p:cNvSpPr txBox="1"/>
          <p:nvPr/>
        </p:nvSpPr>
        <p:spPr>
          <a:xfrm>
            <a:off x="6932612" y="2122944"/>
            <a:ext cx="4876800" cy="1754324"/>
          </a:xfrm>
          <a:prstGeom prst="rect">
            <a:avLst/>
          </a:prstGeom>
          <a:noFill/>
        </p:spPr>
        <p:txBody>
          <a:bodyPr wrap="square" lIns="91436" tIns="45719" rIns="91436" bIns="45719" rtlCol="0">
            <a:spAutoFit/>
          </a:bodyPr>
          <a:lstStyle/>
          <a:p>
            <a:r>
              <a:rPr lang="es-ES" b="1" dirty="0" smtClean="0">
                <a:solidFill>
                  <a:srgbClr val="000000"/>
                </a:solidFill>
              </a:rPr>
              <a:t>API Ascendente como parte Integral del Controlador</a:t>
            </a:r>
          </a:p>
          <a:p>
            <a:pPr algn="ctr"/>
            <a:endParaRPr lang="es-ES" i="1" dirty="0" smtClean="0">
              <a:solidFill>
                <a:srgbClr val="000000"/>
              </a:solidFill>
            </a:endParaRPr>
          </a:p>
          <a:p>
            <a:r>
              <a:rPr lang="es-ES" i="1" dirty="0" smtClean="0">
                <a:solidFill>
                  <a:srgbClr val="000000"/>
                </a:solidFill>
              </a:rPr>
              <a:t>Las aplicaciones “enfocadas a red” pueden utilizar la API Ascendente para solicitar servicios de la red …</a:t>
            </a:r>
          </a:p>
        </p:txBody>
      </p:sp>
      <p:sp>
        <p:nvSpPr>
          <p:cNvPr id="62" name="Rectangle 61"/>
          <p:cNvSpPr/>
          <p:nvPr/>
        </p:nvSpPr>
        <p:spPr>
          <a:xfrm>
            <a:off x="3523168" y="1842512"/>
            <a:ext cx="685800" cy="718168"/>
          </a:xfrm>
          <a:prstGeom prst="rect">
            <a:avLst/>
          </a:prstGeom>
          <a:solidFill>
            <a:schemeClr val="accent3">
              <a:lumMod val="60000"/>
              <a:lumOff val="40000"/>
            </a:schemeClr>
          </a:solidFill>
          <a:scene3d>
            <a:camera prst="isometricRightUp"/>
            <a:lightRig rig="threePt" dir="t"/>
          </a:scene3d>
          <a:sp3d extrusionH="635000" contourW="12700" prstMaterial="dkEdge">
            <a:extrusionClr>
              <a:schemeClr val="accent3">
                <a:lumMod val="60000"/>
                <a:lumOff val="40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dirty="0" smtClean="0">
                <a:solidFill>
                  <a:schemeClr val="tx1"/>
                </a:solidFill>
              </a:rPr>
              <a:t>App</a:t>
            </a:r>
            <a:endParaRPr lang="es-ES" dirty="0">
              <a:solidFill>
                <a:schemeClr val="tx1"/>
              </a:solidFill>
            </a:endParaRPr>
          </a:p>
        </p:txBody>
      </p:sp>
      <p:sp>
        <p:nvSpPr>
          <p:cNvPr id="63" name="Rectangle 62"/>
          <p:cNvSpPr/>
          <p:nvPr/>
        </p:nvSpPr>
        <p:spPr>
          <a:xfrm>
            <a:off x="2665412" y="2340172"/>
            <a:ext cx="685800" cy="718168"/>
          </a:xfrm>
          <a:prstGeom prst="rect">
            <a:avLst/>
          </a:prstGeom>
          <a:solidFill>
            <a:schemeClr val="accent3">
              <a:lumMod val="60000"/>
              <a:lumOff val="40000"/>
            </a:schemeClr>
          </a:solidFill>
          <a:scene3d>
            <a:camera prst="isometricRightUp"/>
            <a:lightRig rig="threePt" dir="t"/>
          </a:scene3d>
          <a:sp3d extrusionH="635000" contourW="12700" prstMaterial="dkEdge">
            <a:extrusionClr>
              <a:schemeClr val="accent3">
                <a:lumMod val="60000"/>
                <a:lumOff val="40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dirty="0" smtClean="0">
                <a:solidFill>
                  <a:schemeClr val="tx1"/>
                </a:solidFill>
              </a:rPr>
              <a:t>App</a:t>
            </a:r>
            <a:endParaRPr lang="es-ES" dirty="0">
              <a:solidFill>
                <a:schemeClr val="tx1"/>
              </a:solidFill>
            </a:endParaRPr>
          </a:p>
        </p:txBody>
      </p:sp>
      <p:sp>
        <p:nvSpPr>
          <p:cNvPr id="64" name="Rectangle 63"/>
          <p:cNvSpPr/>
          <p:nvPr/>
        </p:nvSpPr>
        <p:spPr>
          <a:xfrm>
            <a:off x="1802936" y="2837832"/>
            <a:ext cx="685800" cy="718168"/>
          </a:xfrm>
          <a:prstGeom prst="rect">
            <a:avLst/>
          </a:prstGeom>
          <a:solidFill>
            <a:schemeClr val="accent3">
              <a:lumMod val="60000"/>
              <a:lumOff val="40000"/>
            </a:schemeClr>
          </a:solidFill>
          <a:scene3d>
            <a:camera prst="isometricRightUp"/>
            <a:lightRig rig="threePt" dir="t"/>
          </a:scene3d>
          <a:sp3d extrusionH="635000" contourW="12700" prstMaterial="dkEdge">
            <a:extrusionClr>
              <a:schemeClr val="accent3">
                <a:lumMod val="60000"/>
                <a:lumOff val="40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s-ES" dirty="0" smtClean="0">
                <a:solidFill>
                  <a:schemeClr val="tx1"/>
                </a:solidFill>
              </a:rPr>
              <a:t>App</a:t>
            </a:r>
            <a:endParaRPr lang="es-ES" dirty="0">
              <a:solidFill>
                <a:schemeClr val="tx1"/>
              </a:solidFill>
            </a:endParaRPr>
          </a:p>
        </p:txBody>
      </p:sp>
      <p:sp>
        <p:nvSpPr>
          <p:cNvPr id="65" name="Up-Down Arrow 64"/>
          <p:cNvSpPr/>
          <p:nvPr/>
        </p:nvSpPr>
        <p:spPr>
          <a:xfrm>
            <a:off x="2055811" y="3327400"/>
            <a:ext cx="304801" cy="457200"/>
          </a:xfrm>
          <a:prstGeom prst="upDownArrow">
            <a:avLst/>
          </a:prstGeom>
          <a:scene3d>
            <a:camera prst="isometricRightUp"/>
            <a:lightRig rig="threePt" dir="t"/>
          </a:scene3d>
          <a:sp3d extrusionH="38100" contourW="12700">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66" name="Up-Down Arrow 65"/>
          <p:cNvSpPr/>
          <p:nvPr/>
        </p:nvSpPr>
        <p:spPr>
          <a:xfrm>
            <a:off x="2922004" y="2794000"/>
            <a:ext cx="304801" cy="457200"/>
          </a:xfrm>
          <a:prstGeom prst="upDownArrow">
            <a:avLst/>
          </a:prstGeom>
          <a:scene3d>
            <a:camera prst="isometricRightUp"/>
            <a:lightRig rig="threePt" dir="t"/>
          </a:scene3d>
          <a:sp3d extrusionH="38100" contourW="12700">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67" name="Up-Down Arrow 66"/>
          <p:cNvSpPr/>
          <p:nvPr/>
        </p:nvSpPr>
        <p:spPr>
          <a:xfrm>
            <a:off x="3732212" y="2336800"/>
            <a:ext cx="304801" cy="457200"/>
          </a:xfrm>
          <a:prstGeom prst="upDownArrow">
            <a:avLst/>
          </a:prstGeom>
          <a:scene3d>
            <a:camera prst="isometricRightUp"/>
            <a:lightRig rig="threePt" dir="t"/>
          </a:scene3d>
          <a:sp3d extrusionH="38100" contourW="12700">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Tree>
    <p:extLst>
      <p:ext uri="{BB962C8B-B14F-4D97-AF65-F5344CB8AC3E}">
        <p14:creationId xmlns:p14="http://schemas.microsoft.com/office/powerpoint/2010/main" val="161331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212" y="3720088"/>
            <a:ext cx="3505200" cy="304800"/>
          </a:xfrm>
          <a:prstGeom prst="rect">
            <a:avLst/>
          </a:prstGeom>
          <a:solidFill>
            <a:schemeClr val="bg1"/>
          </a:solidFill>
          <a:ln>
            <a:solidFill>
              <a:schemeClr val="tx1"/>
            </a:solidFill>
          </a:ln>
          <a:scene3d>
            <a:camera prst="isometricRightUp"/>
            <a:lightRig rig="threePt" dir="t"/>
          </a:scene3d>
          <a:sp3d extrusionH="1524000" contourW="12700">
            <a:bevelT prst="slop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endParaRPr lang="es-ES" dirty="0">
              <a:solidFill>
                <a:schemeClr val="tx1"/>
              </a:solidFill>
            </a:endParaRPr>
          </a:p>
        </p:txBody>
      </p:sp>
      <p:sp>
        <p:nvSpPr>
          <p:cNvPr id="86" name="Rectangle 85"/>
          <p:cNvSpPr/>
          <p:nvPr/>
        </p:nvSpPr>
        <p:spPr>
          <a:xfrm>
            <a:off x="2665413" y="2881888"/>
            <a:ext cx="152400" cy="33528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87" name="Rectangle 86"/>
          <p:cNvSpPr/>
          <p:nvPr/>
        </p:nvSpPr>
        <p:spPr>
          <a:xfrm>
            <a:off x="3656012" y="2272288"/>
            <a:ext cx="152400" cy="33528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88" name="Rectangle 87"/>
          <p:cNvSpPr/>
          <p:nvPr/>
        </p:nvSpPr>
        <p:spPr>
          <a:xfrm>
            <a:off x="4875212" y="2163720"/>
            <a:ext cx="152400" cy="2819400"/>
          </a:xfrm>
          <a:prstGeom prst="rect">
            <a:avLst/>
          </a:prstGeom>
          <a:solidFill>
            <a:schemeClr val="bg1"/>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90" name="Rectangle 89"/>
          <p:cNvSpPr/>
          <p:nvPr/>
        </p:nvSpPr>
        <p:spPr>
          <a:xfrm>
            <a:off x="1446212" y="3415288"/>
            <a:ext cx="3124200" cy="228600"/>
          </a:xfrm>
          <a:prstGeom prst="rect">
            <a:avLst/>
          </a:prstGeom>
          <a:solidFill>
            <a:schemeClr val="bg1"/>
          </a:solidFill>
          <a:scene3d>
            <a:camera prst="isometricRightUp"/>
            <a:lightRig rig="threePt" dir="t"/>
          </a:scene3d>
          <a:sp3d extrusionH="635000" contourW="12700" prstMaterial="dkEdg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grpSp>
        <p:nvGrpSpPr>
          <p:cNvPr id="2" name="Group 90"/>
          <p:cNvGrpSpPr/>
          <p:nvPr/>
        </p:nvGrpSpPr>
        <p:grpSpPr>
          <a:xfrm>
            <a:off x="3579812" y="5396488"/>
            <a:ext cx="838200" cy="838200"/>
            <a:chOff x="4113212" y="4419600"/>
            <a:chExt cx="838200" cy="838200"/>
          </a:xfrm>
        </p:grpSpPr>
        <p:sp>
          <p:nvSpPr>
            <p:cNvPr id="92" name="Oval 91"/>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94" name="Right Arrow 93"/>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ight Arrow 94"/>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Arrow 95"/>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ight Arrow 96"/>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 name="Group 97"/>
          <p:cNvGrpSpPr/>
          <p:nvPr/>
        </p:nvGrpSpPr>
        <p:grpSpPr>
          <a:xfrm>
            <a:off x="4494212" y="4786888"/>
            <a:ext cx="838200" cy="838200"/>
            <a:chOff x="4113212" y="4419600"/>
            <a:chExt cx="838200" cy="838200"/>
          </a:xfrm>
        </p:grpSpPr>
        <p:sp>
          <p:nvSpPr>
            <p:cNvPr id="99" name="Oval 98"/>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99"/>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01" name="Right Arrow 100"/>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ight Arrow 101"/>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ight Arrow 102"/>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Arrow 103"/>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 name="Group 123"/>
          <p:cNvGrpSpPr/>
          <p:nvPr/>
        </p:nvGrpSpPr>
        <p:grpSpPr>
          <a:xfrm>
            <a:off x="5408613" y="4177288"/>
            <a:ext cx="838200" cy="838200"/>
            <a:chOff x="4113212" y="4419600"/>
            <a:chExt cx="838200" cy="838200"/>
          </a:xfrm>
        </p:grpSpPr>
        <p:sp>
          <p:nvSpPr>
            <p:cNvPr id="125" name="Oval 124"/>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9"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27" name="Right Arrow 126"/>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8" name="Right Arrow 127"/>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9" name="Right Arrow 128"/>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0" name="Right Arrow 129"/>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sp>
        <p:nvSpPr>
          <p:cNvPr id="140" name="Down Arrow 139"/>
          <p:cNvSpPr/>
          <p:nvPr/>
        </p:nvSpPr>
        <p:spPr>
          <a:xfrm>
            <a:off x="5713413" y="4177288"/>
            <a:ext cx="228600" cy="3048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2" name="Oval 141"/>
          <p:cNvSpPr/>
          <p:nvPr/>
        </p:nvSpPr>
        <p:spPr>
          <a:xfrm>
            <a:off x="5408613" y="3415288"/>
            <a:ext cx="838200" cy="838200"/>
          </a:xfrm>
          <a:prstGeom prst="ellipse">
            <a:avLst/>
          </a:prstGeom>
          <a:solidFill>
            <a:srgbClr val="FF0000"/>
          </a:solidFill>
          <a:ln>
            <a:solidFill>
              <a:schemeClr val="accent1">
                <a:shade val="95000"/>
                <a:satMod val="105000"/>
              </a:schemeClr>
            </a:solidFill>
          </a:ln>
          <a:scene3d>
            <a:camera prst="isometricTopUp"/>
            <a:lightRig rig="threePt" dir="t"/>
          </a:scene3d>
          <a:sp3d extrusionH="127000" contourW="12700">
            <a:extrusionClr>
              <a:srgbClr val="FF0000"/>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4" name="Down Arrow 143"/>
          <p:cNvSpPr/>
          <p:nvPr/>
        </p:nvSpPr>
        <p:spPr>
          <a:xfrm>
            <a:off x="4799012" y="4710688"/>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5" name="Oval 144"/>
          <p:cNvSpPr/>
          <p:nvPr/>
        </p:nvSpPr>
        <p:spPr>
          <a:xfrm>
            <a:off x="4494212" y="4024888"/>
            <a:ext cx="838200" cy="838200"/>
          </a:xfrm>
          <a:prstGeom prst="ellipse">
            <a:avLst/>
          </a:prstGeom>
          <a:solidFill>
            <a:srgbClr val="FF0000"/>
          </a:solidFill>
          <a:ln>
            <a:solidFill>
              <a:schemeClr val="accent1">
                <a:shade val="95000"/>
                <a:satMod val="105000"/>
              </a:schemeClr>
            </a:solidFill>
          </a:ln>
          <a:scene3d>
            <a:camera prst="isometricTopUp"/>
            <a:lightRig rig="threePt" dir="t"/>
          </a:scene3d>
          <a:sp3d extrusionH="127000" contourW="12700">
            <a:extrusionClr>
              <a:srgbClr val="FF0000"/>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7" name="Down Arrow 146"/>
          <p:cNvSpPr/>
          <p:nvPr/>
        </p:nvSpPr>
        <p:spPr>
          <a:xfrm>
            <a:off x="3884613" y="5320288"/>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148" name="Oval 147"/>
          <p:cNvSpPr/>
          <p:nvPr/>
        </p:nvSpPr>
        <p:spPr>
          <a:xfrm>
            <a:off x="3579812" y="4634488"/>
            <a:ext cx="838200" cy="838200"/>
          </a:xfrm>
          <a:prstGeom prst="ellipse">
            <a:avLst/>
          </a:prstGeom>
          <a:solidFill>
            <a:srgbClr val="FF0000"/>
          </a:solidFill>
          <a:ln>
            <a:solidFill>
              <a:schemeClr val="accent1">
                <a:shade val="95000"/>
                <a:satMod val="105000"/>
              </a:schemeClr>
            </a:solidFill>
          </a:ln>
          <a:scene3d>
            <a:camera prst="isometricTopUp"/>
            <a:lightRig rig="threePt" dir="t"/>
          </a:scene3d>
          <a:sp3d extrusionH="127000" contourW="12700">
            <a:extrusionClr>
              <a:srgbClr val="FF0000"/>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152" name="Oval 151"/>
          <p:cNvSpPr/>
          <p:nvPr/>
        </p:nvSpPr>
        <p:spPr>
          <a:xfrm>
            <a:off x="4189412" y="31104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3" name="Oval 152"/>
          <p:cNvSpPr/>
          <p:nvPr/>
        </p:nvSpPr>
        <p:spPr>
          <a:xfrm>
            <a:off x="4458473" y="32628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4" name="Oval 153"/>
          <p:cNvSpPr/>
          <p:nvPr/>
        </p:nvSpPr>
        <p:spPr>
          <a:xfrm>
            <a:off x="4722813" y="34152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5" name="Oval 154"/>
          <p:cNvSpPr/>
          <p:nvPr/>
        </p:nvSpPr>
        <p:spPr>
          <a:xfrm>
            <a:off x="4979061" y="35676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6" name="Oval 155"/>
          <p:cNvSpPr/>
          <p:nvPr/>
        </p:nvSpPr>
        <p:spPr>
          <a:xfrm>
            <a:off x="5256213" y="372008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7" name="Oval 156"/>
          <p:cNvSpPr/>
          <p:nvPr/>
        </p:nvSpPr>
        <p:spPr>
          <a:xfrm>
            <a:off x="3275013" y="36600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8" name="Oval 157"/>
          <p:cNvSpPr/>
          <p:nvPr/>
        </p:nvSpPr>
        <p:spPr>
          <a:xfrm>
            <a:off x="3544072" y="38124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9" name="Oval 158"/>
          <p:cNvSpPr/>
          <p:nvPr/>
        </p:nvSpPr>
        <p:spPr>
          <a:xfrm>
            <a:off x="3808413" y="39648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0" name="Oval 159"/>
          <p:cNvSpPr/>
          <p:nvPr/>
        </p:nvSpPr>
        <p:spPr>
          <a:xfrm>
            <a:off x="4064661" y="41172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1" name="Oval 160"/>
          <p:cNvSpPr/>
          <p:nvPr/>
        </p:nvSpPr>
        <p:spPr>
          <a:xfrm>
            <a:off x="4341812" y="4269672"/>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2" name="Oval 161"/>
          <p:cNvSpPr/>
          <p:nvPr/>
        </p:nvSpPr>
        <p:spPr>
          <a:xfrm>
            <a:off x="2328245" y="42892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3" name="Oval 162"/>
          <p:cNvSpPr/>
          <p:nvPr/>
        </p:nvSpPr>
        <p:spPr>
          <a:xfrm>
            <a:off x="2597304" y="44416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4" name="Oval 163"/>
          <p:cNvSpPr/>
          <p:nvPr/>
        </p:nvSpPr>
        <p:spPr>
          <a:xfrm>
            <a:off x="2861645" y="45940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5" name="Oval 164"/>
          <p:cNvSpPr/>
          <p:nvPr/>
        </p:nvSpPr>
        <p:spPr>
          <a:xfrm>
            <a:off x="3117893" y="47464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6" name="Oval 165"/>
          <p:cNvSpPr/>
          <p:nvPr/>
        </p:nvSpPr>
        <p:spPr>
          <a:xfrm>
            <a:off x="3395044" y="4898828"/>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70" name="TextBox 169"/>
          <p:cNvSpPr txBox="1"/>
          <p:nvPr/>
        </p:nvSpPr>
        <p:spPr>
          <a:xfrm>
            <a:off x="507868" y="3937001"/>
            <a:ext cx="1129468" cy="369330"/>
          </a:xfrm>
          <a:prstGeom prst="rect">
            <a:avLst/>
          </a:prstGeom>
          <a:noFill/>
          <a:scene3d>
            <a:camera prst="isometricLeftDown"/>
            <a:lightRig rig="threePt" dir="t"/>
          </a:scene3d>
        </p:spPr>
        <p:txBody>
          <a:bodyPr wrap="none" lIns="91436" tIns="45719" rIns="91436" bIns="45719" rtlCol="0">
            <a:spAutoFit/>
          </a:bodyPr>
          <a:lstStyle/>
          <a:p>
            <a:r>
              <a:rPr lang="es-ES" b="1" dirty="0" smtClean="0"/>
              <a:t>SERVER</a:t>
            </a:r>
            <a:endParaRPr lang="es-ES" b="1" dirty="0"/>
          </a:p>
        </p:txBody>
      </p:sp>
      <p:sp>
        <p:nvSpPr>
          <p:cNvPr id="176" name="Down Arrow 175"/>
          <p:cNvSpPr/>
          <p:nvPr/>
        </p:nvSpPr>
        <p:spPr>
          <a:xfrm>
            <a:off x="3351213" y="2729488"/>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1" name="Down Arrow 180"/>
          <p:cNvSpPr/>
          <p:nvPr/>
        </p:nvSpPr>
        <p:spPr>
          <a:xfrm>
            <a:off x="2741612" y="3086212"/>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2" name="Down Arrow 181"/>
          <p:cNvSpPr/>
          <p:nvPr/>
        </p:nvSpPr>
        <p:spPr>
          <a:xfrm>
            <a:off x="2055812" y="3491488"/>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3" name="Rectangle 182"/>
          <p:cNvSpPr/>
          <p:nvPr/>
        </p:nvSpPr>
        <p:spPr>
          <a:xfrm>
            <a:off x="1446212" y="3183316"/>
            <a:ext cx="3124200" cy="228600"/>
          </a:xfrm>
          <a:prstGeom prst="rect">
            <a:avLst/>
          </a:prstGeom>
          <a:solidFill>
            <a:schemeClr val="bg1"/>
          </a:solidFill>
          <a:scene3d>
            <a:camera prst="isometricRightUp"/>
            <a:lightRig rig="threePt" dir="t"/>
          </a:scene3d>
          <a:sp3d extrusionH="635000" contourW="12700" prstMaterial="dkEdg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58" name="TextBox 57"/>
          <p:cNvSpPr txBox="1"/>
          <p:nvPr/>
        </p:nvSpPr>
        <p:spPr>
          <a:xfrm>
            <a:off x="5433823" y="3563225"/>
            <a:ext cx="723110" cy="461679"/>
          </a:xfrm>
          <a:prstGeom prst="rect">
            <a:avLst/>
          </a:prstGeom>
          <a:noFill/>
          <a:scene3d>
            <a:camera prst="isometricTopUp"/>
            <a:lightRig rig="threePt" dir="t"/>
          </a:scene3d>
        </p:spPr>
        <p:txBody>
          <a:bodyPr wrap="none" lIns="91436" tIns="45719" rIns="91436" bIns="45719" rtlCol="0">
            <a:spAutoFit/>
          </a:bodyPr>
          <a:lstStyle/>
          <a:p>
            <a:pPr algn="ctr"/>
            <a:r>
              <a:rPr lang="es-ES" sz="1200" b="1" dirty="0" smtClean="0">
                <a:solidFill>
                  <a:schemeClr val="bg1"/>
                </a:solidFill>
              </a:rPr>
              <a:t>OF</a:t>
            </a:r>
          </a:p>
          <a:p>
            <a:pPr algn="ctr"/>
            <a:r>
              <a:rPr lang="es-ES" sz="1200" b="1" dirty="0" smtClean="0">
                <a:solidFill>
                  <a:schemeClr val="bg1"/>
                </a:solidFill>
              </a:rPr>
              <a:t>AGENT</a:t>
            </a:r>
            <a:endParaRPr lang="es-ES" sz="1200" b="1" dirty="0">
              <a:solidFill>
                <a:schemeClr val="bg1"/>
              </a:solidFill>
            </a:endParaRPr>
          </a:p>
        </p:txBody>
      </p:sp>
      <p:sp>
        <p:nvSpPr>
          <p:cNvPr id="59" name="TextBox 58"/>
          <p:cNvSpPr txBox="1"/>
          <p:nvPr/>
        </p:nvSpPr>
        <p:spPr>
          <a:xfrm>
            <a:off x="4519423" y="4177289"/>
            <a:ext cx="723110" cy="461679"/>
          </a:xfrm>
          <a:prstGeom prst="rect">
            <a:avLst/>
          </a:prstGeom>
          <a:noFill/>
          <a:scene3d>
            <a:camera prst="isometricTopUp"/>
            <a:lightRig rig="threePt" dir="t"/>
          </a:scene3d>
        </p:spPr>
        <p:txBody>
          <a:bodyPr wrap="none" lIns="91436" tIns="45719" rIns="91436" bIns="45719" rtlCol="0">
            <a:spAutoFit/>
          </a:bodyPr>
          <a:lstStyle/>
          <a:p>
            <a:pPr algn="ctr"/>
            <a:r>
              <a:rPr lang="es-ES" sz="1200" b="1" dirty="0" smtClean="0">
                <a:solidFill>
                  <a:schemeClr val="bg1"/>
                </a:solidFill>
              </a:rPr>
              <a:t>OF</a:t>
            </a:r>
          </a:p>
          <a:p>
            <a:pPr algn="ctr"/>
            <a:r>
              <a:rPr lang="es-ES" sz="1200" b="1" dirty="0" smtClean="0">
                <a:solidFill>
                  <a:schemeClr val="bg1"/>
                </a:solidFill>
              </a:rPr>
              <a:t>AGENT</a:t>
            </a:r>
            <a:endParaRPr lang="es-ES" sz="1200" b="1" dirty="0">
              <a:solidFill>
                <a:schemeClr val="bg1"/>
              </a:solidFill>
            </a:endParaRPr>
          </a:p>
        </p:txBody>
      </p:sp>
      <p:sp>
        <p:nvSpPr>
          <p:cNvPr id="60" name="TextBox 59"/>
          <p:cNvSpPr txBox="1"/>
          <p:nvPr/>
        </p:nvSpPr>
        <p:spPr>
          <a:xfrm>
            <a:off x="3605022" y="4786889"/>
            <a:ext cx="723110" cy="461679"/>
          </a:xfrm>
          <a:prstGeom prst="rect">
            <a:avLst/>
          </a:prstGeom>
          <a:noFill/>
          <a:scene3d>
            <a:camera prst="isometricTopUp"/>
            <a:lightRig rig="threePt" dir="t"/>
          </a:scene3d>
        </p:spPr>
        <p:txBody>
          <a:bodyPr wrap="none" lIns="91436" tIns="45719" rIns="91436" bIns="45719" rtlCol="0">
            <a:spAutoFit/>
          </a:bodyPr>
          <a:lstStyle/>
          <a:p>
            <a:pPr algn="ctr"/>
            <a:r>
              <a:rPr lang="es-ES" sz="1200" b="1" dirty="0" smtClean="0">
                <a:solidFill>
                  <a:schemeClr val="bg1"/>
                </a:solidFill>
              </a:rPr>
              <a:t>OF</a:t>
            </a:r>
          </a:p>
          <a:p>
            <a:pPr algn="ctr"/>
            <a:r>
              <a:rPr lang="es-ES" sz="1200" b="1" dirty="0" smtClean="0">
                <a:solidFill>
                  <a:schemeClr val="bg1"/>
                </a:solidFill>
              </a:rPr>
              <a:t>AGENT</a:t>
            </a:r>
            <a:endParaRPr lang="es-ES" sz="1200" b="1" dirty="0">
              <a:solidFill>
                <a:schemeClr val="bg1"/>
              </a:solidFill>
            </a:endParaRPr>
          </a:p>
        </p:txBody>
      </p:sp>
      <p:sp>
        <p:nvSpPr>
          <p:cNvPr id="61" name="TextBox 60"/>
          <p:cNvSpPr txBox="1"/>
          <p:nvPr/>
        </p:nvSpPr>
        <p:spPr>
          <a:xfrm>
            <a:off x="399225" y="381001"/>
            <a:ext cx="7720375" cy="630940"/>
          </a:xfrm>
          <a:prstGeom prst="rect">
            <a:avLst/>
          </a:prstGeom>
          <a:noFill/>
        </p:spPr>
        <p:txBody>
          <a:bodyPr wrap="none" lIns="91436" tIns="45719" rIns="91436" bIns="45719" rtlCol="0">
            <a:spAutoFit/>
          </a:bodyPr>
          <a:lstStyle/>
          <a:p>
            <a:r>
              <a:rPr lang="es-ES" sz="3500" b="1" dirty="0" smtClean="0">
                <a:solidFill>
                  <a:schemeClr val="bg2"/>
                </a:solidFill>
                <a:latin typeface="+mj-lt"/>
                <a:ea typeface="+mj-ea"/>
                <a:cs typeface="+mj-cs"/>
              </a:rPr>
              <a:t>Agente de Dispositivo de </a:t>
            </a:r>
            <a:r>
              <a:rPr lang="es-ES" sz="3500" b="1" dirty="0" err="1" smtClean="0">
                <a:solidFill>
                  <a:schemeClr val="bg2"/>
                </a:solidFill>
                <a:latin typeface="+mj-lt"/>
                <a:ea typeface="+mj-ea"/>
                <a:cs typeface="+mj-cs"/>
              </a:rPr>
              <a:t>Openflow</a:t>
            </a:r>
            <a:endParaRPr lang="es-ES" sz="3500" b="1" dirty="0">
              <a:solidFill>
                <a:schemeClr val="bg2"/>
              </a:solidFill>
              <a:latin typeface="+mj-lt"/>
              <a:ea typeface="+mj-ea"/>
              <a:cs typeface="+mj-cs"/>
            </a:endParaRPr>
          </a:p>
        </p:txBody>
      </p:sp>
      <p:sp>
        <p:nvSpPr>
          <p:cNvPr id="62" name="TextBox 61"/>
          <p:cNvSpPr txBox="1"/>
          <p:nvPr/>
        </p:nvSpPr>
        <p:spPr>
          <a:xfrm>
            <a:off x="6856412" y="1905001"/>
            <a:ext cx="5029201" cy="1754324"/>
          </a:xfrm>
          <a:prstGeom prst="rect">
            <a:avLst/>
          </a:prstGeom>
          <a:noFill/>
        </p:spPr>
        <p:txBody>
          <a:bodyPr wrap="square" lIns="91436" tIns="45719" rIns="91436" bIns="45719" rtlCol="0">
            <a:spAutoFit/>
          </a:bodyPr>
          <a:lstStyle/>
          <a:p>
            <a:r>
              <a:rPr lang="es-ES" dirty="0" smtClean="0">
                <a:solidFill>
                  <a:srgbClr val="000000"/>
                </a:solidFill>
              </a:rPr>
              <a:t>El Agente se ejecuta en el dispositivo de red</a:t>
            </a:r>
          </a:p>
          <a:p>
            <a:endParaRPr lang="es-ES" dirty="0" smtClean="0">
              <a:solidFill>
                <a:srgbClr val="000000"/>
              </a:solidFill>
            </a:endParaRPr>
          </a:p>
          <a:p>
            <a:r>
              <a:rPr lang="es-ES" dirty="0" smtClean="0">
                <a:solidFill>
                  <a:srgbClr val="000000"/>
                </a:solidFill>
              </a:rPr>
              <a:t>El Agente recibe instrucciones del Controlador</a:t>
            </a:r>
          </a:p>
          <a:p>
            <a:endParaRPr lang="es-ES" dirty="0" smtClean="0">
              <a:solidFill>
                <a:srgbClr val="000000"/>
              </a:solidFill>
            </a:endParaRPr>
          </a:p>
          <a:p>
            <a:r>
              <a:rPr lang="es-ES" dirty="0" smtClean="0">
                <a:solidFill>
                  <a:srgbClr val="000000"/>
                </a:solidFill>
              </a:rPr>
              <a:t>El Agente gestiona las tablas del dispositivo (capa de re-envío)</a:t>
            </a:r>
          </a:p>
        </p:txBody>
      </p:sp>
      <p:sp>
        <p:nvSpPr>
          <p:cNvPr id="63" name="Rectangle 62"/>
          <p:cNvSpPr/>
          <p:nvPr/>
        </p:nvSpPr>
        <p:spPr>
          <a:xfrm>
            <a:off x="3523168" y="2006600"/>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4" name="Rectangle 63"/>
          <p:cNvSpPr/>
          <p:nvPr/>
        </p:nvSpPr>
        <p:spPr>
          <a:xfrm>
            <a:off x="2665412" y="2504260"/>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5" name="Rectangle 64"/>
          <p:cNvSpPr/>
          <p:nvPr/>
        </p:nvSpPr>
        <p:spPr>
          <a:xfrm>
            <a:off x="1802936" y="3001920"/>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Tree>
    <p:extLst>
      <p:ext uri="{BB962C8B-B14F-4D97-AF65-F5344CB8AC3E}">
        <p14:creationId xmlns:p14="http://schemas.microsoft.com/office/powerpoint/2010/main" val="2331211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212" y="3657600"/>
            <a:ext cx="3505200" cy="304800"/>
          </a:xfrm>
          <a:prstGeom prst="rect">
            <a:avLst/>
          </a:prstGeom>
          <a:solidFill>
            <a:schemeClr val="bg1"/>
          </a:solidFill>
          <a:ln>
            <a:solidFill>
              <a:schemeClr val="tx1"/>
            </a:solidFill>
          </a:ln>
          <a:scene3d>
            <a:camera prst="isometricRightUp"/>
            <a:lightRig rig="threePt" dir="t"/>
          </a:scene3d>
          <a:sp3d extrusionH="1524000" contourW="12700">
            <a:bevelT prst="slop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endParaRPr lang="es-ES" dirty="0">
              <a:solidFill>
                <a:schemeClr val="tx1"/>
              </a:solidFill>
            </a:endParaRPr>
          </a:p>
        </p:txBody>
      </p:sp>
      <p:sp>
        <p:nvSpPr>
          <p:cNvPr id="86" name="Rectangle 85"/>
          <p:cNvSpPr/>
          <p:nvPr/>
        </p:nvSpPr>
        <p:spPr>
          <a:xfrm>
            <a:off x="2665413" y="2819400"/>
            <a:ext cx="152400" cy="3352800"/>
          </a:xfrm>
          <a:prstGeom prst="rect">
            <a:avLst/>
          </a:prstGeom>
          <a:solidFill>
            <a:srgbClr val="FF00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87" name="Rectangle 86"/>
          <p:cNvSpPr/>
          <p:nvPr/>
        </p:nvSpPr>
        <p:spPr>
          <a:xfrm>
            <a:off x="3656012" y="2209800"/>
            <a:ext cx="152400" cy="3352800"/>
          </a:xfrm>
          <a:prstGeom prst="rect">
            <a:avLst/>
          </a:prstGeom>
          <a:solidFill>
            <a:srgbClr val="FF00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88" name="Rectangle 87"/>
          <p:cNvSpPr/>
          <p:nvPr/>
        </p:nvSpPr>
        <p:spPr>
          <a:xfrm>
            <a:off x="4875212" y="2101232"/>
            <a:ext cx="152400" cy="2819400"/>
          </a:xfrm>
          <a:prstGeom prst="rect">
            <a:avLst/>
          </a:prstGeom>
          <a:solidFill>
            <a:srgbClr val="FF00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90" name="Rectangle 89"/>
          <p:cNvSpPr/>
          <p:nvPr/>
        </p:nvSpPr>
        <p:spPr>
          <a:xfrm>
            <a:off x="1446212" y="3352800"/>
            <a:ext cx="3124200" cy="228600"/>
          </a:xfrm>
          <a:prstGeom prst="rect">
            <a:avLst/>
          </a:prstGeom>
          <a:solidFill>
            <a:schemeClr val="bg1"/>
          </a:solidFill>
          <a:scene3d>
            <a:camera prst="isometricRightUp"/>
            <a:lightRig rig="threePt" dir="t"/>
          </a:scene3d>
          <a:sp3d extrusionH="635000" contourW="12700" prstMaterial="dkEdg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grpSp>
        <p:nvGrpSpPr>
          <p:cNvPr id="2" name="Group 90"/>
          <p:cNvGrpSpPr/>
          <p:nvPr/>
        </p:nvGrpSpPr>
        <p:grpSpPr>
          <a:xfrm>
            <a:off x="3579812" y="5334000"/>
            <a:ext cx="838200" cy="838200"/>
            <a:chOff x="4113212" y="4419600"/>
            <a:chExt cx="838200" cy="838200"/>
          </a:xfrm>
        </p:grpSpPr>
        <p:sp>
          <p:nvSpPr>
            <p:cNvPr id="92" name="Oval 91"/>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94" name="Right Arrow 93"/>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ight Arrow 94"/>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Arrow 95"/>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ight Arrow 96"/>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 name="Group 97"/>
          <p:cNvGrpSpPr/>
          <p:nvPr/>
        </p:nvGrpSpPr>
        <p:grpSpPr>
          <a:xfrm>
            <a:off x="4494212" y="4724400"/>
            <a:ext cx="838200" cy="838200"/>
            <a:chOff x="4113212" y="4419600"/>
            <a:chExt cx="838200" cy="838200"/>
          </a:xfrm>
        </p:grpSpPr>
        <p:sp>
          <p:nvSpPr>
            <p:cNvPr id="99" name="Oval 98"/>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99"/>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01" name="Right Arrow 100"/>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ight Arrow 101"/>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ight Arrow 102"/>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Arrow 103"/>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 name="Group 123"/>
          <p:cNvGrpSpPr/>
          <p:nvPr/>
        </p:nvGrpSpPr>
        <p:grpSpPr>
          <a:xfrm>
            <a:off x="5408613" y="4114800"/>
            <a:ext cx="838200" cy="838200"/>
            <a:chOff x="4113212" y="4419600"/>
            <a:chExt cx="838200" cy="838200"/>
          </a:xfrm>
        </p:grpSpPr>
        <p:sp>
          <p:nvSpPr>
            <p:cNvPr id="125" name="Oval 124"/>
            <p:cNvSpPr/>
            <p:nvPr/>
          </p:nvSpPr>
          <p:spPr>
            <a:xfrm>
              <a:off x="4113212" y="4419600"/>
              <a:ext cx="838200" cy="838200"/>
            </a:xfrm>
            <a:prstGeom prst="ellipse">
              <a:avLst/>
            </a:prstGeom>
            <a:solidFill>
              <a:schemeClr val="bg1"/>
            </a:solidFill>
            <a:scene3d>
              <a:camera prst="isometricTopUp"/>
              <a:lightRig rig="threePt" dir="t"/>
            </a:scene3d>
            <a:sp3d extrusionH="381000" contourW="12700">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nvGrpSpPr>
            <p:cNvPr id="9" name="Group 11"/>
            <p:cNvGrpSpPr/>
            <p:nvPr/>
          </p:nvGrpSpPr>
          <p:grpSpPr>
            <a:xfrm>
              <a:off x="4231744" y="4470402"/>
              <a:ext cx="609600" cy="711203"/>
              <a:chOff x="7237412" y="1981200"/>
              <a:chExt cx="1219200" cy="1371600"/>
            </a:xfrm>
            <a:solidFill>
              <a:schemeClr val="tx2"/>
            </a:solidFill>
            <a:scene3d>
              <a:camera prst="isometricTopUp"/>
              <a:lightRig rig="threePt" dir="t"/>
            </a:scene3d>
          </p:grpSpPr>
          <p:sp>
            <p:nvSpPr>
              <p:cNvPr id="127" name="Right Arrow 126"/>
              <p:cNvSpPr/>
              <p:nvPr/>
            </p:nvSpPr>
            <p:spPr>
              <a:xfrm>
                <a:off x="72374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8" name="Right Arrow 127"/>
              <p:cNvSpPr/>
              <p:nvPr/>
            </p:nvSpPr>
            <p:spPr>
              <a:xfrm flipH="1">
                <a:off x="7923212" y="25146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9" name="Right Arrow 128"/>
              <p:cNvSpPr/>
              <p:nvPr/>
            </p:nvSpPr>
            <p:spPr>
              <a:xfrm rot="16200000">
                <a:off x="7580312" y="29337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0" name="Right Arrow 129"/>
              <p:cNvSpPr/>
              <p:nvPr/>
            </p:nvSpPr>
            <p:spPr>
              <a:xfrm rot="5400000" flipV="1">
                <a:off x="7580312" y="2095500"/>
                <a:ext cx="533400" cy="304800"/>
              </a:xfrm>
              <a:prstGeom prst="rightArrow">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grpSp>
      <p:sp>
        <p:nvSpPr>
          <p:cNvPr id="140" name="Down Arrow 139"/>
          <p:cNvSpPr/>
          <p:nvPr/>
        </p:nvSpPr>
        <p:spPr>
          <a:xfrm>
            <a:off x="5713413" y="4114800"/>
            <a:ext cx="228600" cy="3048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2" name="Oval 141"/>
          <p:cNvSpPr/>
          <p:nvPr/>
        </p:nvSpPr>
        <p:spPr>
          <a:xfrm>
            <a:off x="5408613" y="3352800"/>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4" name="Down Arrow 143"/>
          <p:cNvSpPr/>
          <p:nvPr/>
        </p:nvSpPr>
        <p:spPr>
          <a:xfrm>
            <a:off x="4799012" y="4648200"/>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5" name="Oval 144"/>
          <p:cNvSpPr/>
          <p:nvPr/>
        </p:nvSpPr>
        <p:spPr>
          <a:xfrm>
            <a:off x="4494212" y="3962400"/>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47" name="Down Arrow 146"/>
          <p:cNvSpPr/>
          <p:nvPr/>
        </p:nvSpPr>
        <p:spPr>
          <a:xfrm>
            <a:off x="3884613" y="5257800"/>
            <a:ext cx="228600" cy="381000"/>
          </a:xfrm>
          <a:prstGeom prst="downArrow">
            <a:avLst/>
          </a:prstGeom>
          <a:solidFill>
            <a:schemeClr val="bg1"/>
          </a:solidFill>
          <a:ln>
            <a:solidFill>
              <a:srgbClr val="002332"/>
            </a:solidFill>
          </a:ln>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148" name="Oval 147"/>
          <p:cNvSpPr/>
          <p:nvPr/>
        </p:nvSpPr>
        <p:spPr>
          <a:xfrm>
            <a:off x="3579812" y="4572000"/>
            <a:ext cx="838200" cy="838200"/>
          </a:xfrm>
          <a:prstGeom prst="ellipse">
            <a:avLst/>
          </a:prstGeom>
          <a:solidFill>
            <a:schemeClr val="bg1"/>
          </a:solidFill>
          <a:ln>
            <a:solidFill>
              <a:schemeClr val="accent1">
                <a:shade val="95000"/>
                <a:satMod val="105000"/>
              </a:schemeClr>
            </a:solidFill>
          </a:ln>
          <a:scene3d>
            <a:camera prst="isometricTopUp"/>
            <a:lightRig rig="threePt" dir="t"/>
          </a:scene3d>
          <a:sp3d extrusionH="127000" contourW="12700">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2" name="Oval 151"/>
          <p:cNvSpPr/>
          <p:nvPr/>
        </p:nvSpPr>
        <p:spPr>
          <a:xfrm>
            <a:off x="4189412" y="30480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3" name="Oval 152"/>
          <p:cNvSpPr/>
          <p:nvPr/>
        </p:nvSpPr>
        <p:spPr>
          <a:xfrm>
            <a:off x="4458473" y="32004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4" name="Oval 153"/>
          <p:cNvSpPr/>
          <p:nvPr/>
        </p:nvSpPr>
        <p:spPr>
          <a:xfrm>
            <a:off x="4722813" y="33528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5" name="Oval 154"/>
          <p:cNvSpPr/>
          <p:nvPr/>
        </p:nvSpPr>
        <p:spPr>
          <a:xfrm>
            <a:off x="4979061" y="35052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6" name="Oval 155"/>
          <p:cNvSpPr/>
          <p:nvPr/>
        </p:nvSpPr>
        <p:spPr>
          <a:xfrm>
            <a:off x="5256213" y="365760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7" name="Oval 156"/>
          <p:cNvSpPr/>
          <p:nvPr/>
        </p:nvSpPr>
        <p:spPr>
          <a:xfrm>
            <a:off x="3275013" y="35975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8" name="Oval 157"/>
          <p:cNvSpPr/>
          <p:nvPr/>
        </p:nvSpPr>
        <p:spPr>
          <a:xfrm>
            <a:off x="3544072" y="37499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59" name="Oval 158"/>
          <p:cNvSpPr/>
          <p:nvPr/>
        </p:nvSpPr>
        <p:spPr>
          <a:xfrm>
            <a:off x="3808413" y="39023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0" name="Oval 159"/>
          <p:cNvSpPr/>
          <p:nvPr/>
        </p:nvSpPr>
        <p:spPr>
          <a:xfrm>
            <a:off x="4064661" y="40547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1" name="Oval 160"/>
          <p:cNvSpPr/>
          <p:nvPr/>
        </p:nvSpPr>
        <p:spPr>
          <a:xfrm>
            <a:off x="4341812" y="4207184"/>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2" name="Oval 161"/>
          <p:cNvSpPr/>
          <p:nvPr/>
        </p:nvSpPr>
        <p:spPr>
          <a:xfrm>
            <a:off x="2328245" y="42267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3" name="Oval 162"/>
          <p:cNvSpPr/>
          <p:nvPr/>
        </p:nvSpPr>
        <p:spPr>
          <a:xfrm>
            <a:off x="2597304" y="43791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4" name="Oval 163"/>
          <p:cNvSpPr/>
          <p:nvPr/>
        </p:nvSpPr>
        <p:spPr>
          <a:xfrm>
            <a:off x="2861645" y="45315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5" name="Oval 164"/>
          <p:cNvSpPr/>
          <p:nvPr/>
        </p:nvSpPr>
        <p:spPr>
          <a:xfrm>
            <a:off x="3117893" y="46839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66" name="Oval 165"/>
          <p:cNvSpPr/>
          <p:nvPr/>
        </p:nvSpPr>
        <p:spPr>
          <a:xfrm>
            <a:off x="3395044" y="4836340"/>
            <a:ext cx="76200" cy="76200"/>
          </a:xfrm>
          <a:prstGeom prst="ellipse">
            <a:avLst/>
          </a:prstGeom>
          <a:solidFill>
            <a:srgbClr val="FFFF00"/>
          </a:solidFill>
          <a:ln>
            <a:solidFill>
              <a:schemeClr val="tx1"/>
            </a:solidFill>
          </a:ln>
          <a:scene3d>
            <a:camera prst="isometricTop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70" name="TextBox 169"/>
          <p:cNvSpPr txBox="1"/>
          <p:nvPr/>
        </p:nvSpPr>
        <p:spPr>
          <a:xfrm>
            <a:off x="480282" y="3881722"/>
            <a:ext cx="1129468" cy="369330"/>
          </a:xfrm>
          <a:prstGeom prst="rect">
            <a:avLst/>
          </a:prstGeom>
          <a:noFill/>
          <a:scene3d>
            <a:camera prst="isometricLeftDown"/>
            <a:lightRig rig="threePt" dir="t"/>
          </a:scene3d>
        </p:spPr>
        <p:txBody>
          <a:bodyPr wrap="none" lIns="91436" tIns="45719" rIns="91436" bIns="45719" rtlCol="0">
            <a:spAutoFit/>
          </a:bodyPr>
          <a:lstStyle/>
          <a:p>
            <a:r>
              <a:rPr lang="es-ES" b="1" dirty="0" smtClean="0"/>
              <a:t>SERVER</a:t>
            </a:r>
            <a:endParaRPr lang="es-ES" b="1" dirty="0"/>
          </a:p>
        </p:txBody>
      </p:sp>
      <p:sp>
        <p:nvSpPr>
          <p:cNvPr id="176" name="Down Arrow 175"/>
          <p:cNvSpPr/>
          <p:nvPr/>
        </p:nvSpPr>
        <p:spPr>
          <a:xfrm>
            <a:off x="3351213" y="2667000"/>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1" name="Down Arrow 180"/>
          <p:cNvSpPr/>
          <p:nvPr/>
        </p:nvSpPr>
        <p:spPr>
          <a:xfrm>
            <a:off x="2741612" y="3023724"/>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2" name="Down Arrow 181"/>
          <p:cNvSpPr/>
          <p:nvPr/>
        </p:nvSpPr>
        <p:spPr>
          <a:xfrm>
            <a:off x="2055812" y="3429000"/>
            <a:ext cx="228600" cy="304800"/>
          </a:xfrm>
          <a:prstGeom prst="downArrow">
            <a:avLst/>
          </a:prstGeom>
          <a:solidFill>
            <a:schemeClr val="tx2">
              <a:lumMod val="40000"/>
              <a:lumOff val="60000"/>
            </a:schemeClr>
          </a:solidFill>
          <a:ln>
            <a:solidFill>
              <a:srgbClr val="002332"/>
            </a:solidFill>
          </a:ln>
          <a:scene3d>
            <a:camera prst="isometricRightUp"/>
            <a:lightRig rig="threePt" dir="t"/>
          </a:scene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p>
        </p:txBody>
      </p:sp>
      <p:sp>
        <p:nvSpPr>
          <p:cNvPr id="183" name="Rectangle 182"/>
          <p:cNvSpPr/>
          <p:nvPr/>
        </p:nvSpPr>
        <p:spPr>
          <a:xfrm>
            <a:off x="1446212" y="3120828"/>
            <a:ext cx="3124200" cy="228600"/>
          </a:xfrm>
          <a:prstGeom prst="rect">
            <a:avLst/>
          </a:prstGeom>
          <a:solidFill>
            <a:schemeClr val="bg1"/>
          </a:solidFill>
          <a:scene3d>
            <a:camera prst="isometricRightUp"/>
            <a:lightRig rig="threePt" dir="t"/>
          </a:scene3d>
          <a:sp3d extrusionH="635000" contourW="12700" prstMaterial="dkEdge">
            <a:extrusionClr>
              <a:schemeClr val="bg1"/>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59" name="TextBox 58"/>
          <p:cNvSpPr txBox="1"/>
          <p:nvPr/>
        </p:nvSpPr>
        <p:spPr>
          <a:xfrm>
            <a:off x="854285" y="177800"/>
            <a:ext cx="5688118" cy="630940"/>
          </a:xfrm>
          <a:prstGeom prst="rect">
            <a:avLst/>
          </a:prstGeom>
          <a:noFill/>
        </p:spPr>
        <p:txBody>
          <a:bodyPr wrap="square" lIns="91436" tIns="45719" rIns="91436" bIns="45719" rtlCol="0">
            <a:spAutoFit/>
          </a:bodyPr>
          <a:lstStyle/>
          <a:p>
            <a:r>
              <a:rPr lang="es-ES" sz="3500" b="1" dirty="0" smtClean="0">
                <a:solidFill>
                  <a:schemeClr val="bg2"/>
                </a:solidFill>
                <a:latin typeface="+mj-lt"/>
                <a:ea typeface="+mj-ea"/>
                <a:cs typeface="+mj-cs"/>
              </a:rPr>
              <a:t>Protocolo </a:t>
            </a:r>
            <a:r>
              <a:rPr lang="es-ES" sz="3500" b="1" dirty="0" err="1" smtClean="0">
                <a:solidFill>
                  <a:schemeClr val="bg2"/>
                </a:solidFill>
                <a:latin typeface="+mj-lt"/>
                <a:ea typeface="+mj-ea"/>
                <a:cs typeface="+mj-cs"/>
              </a:rPr>
              <a:t>Openflow</a:t>
            </a:r>
            <a:endParaRPr lang="es-ES" sz="3500" b="1" dirty="0">
              <a:solidFill>
                <a:schemeClr val="bg2"/>
              </a:solidFill>
              <a:latin typeface="+mj-lt"/>
              <a:ea typeface="+mj-ea"/>
              <a:cs typeface="+mj-cs"/>
            </a:endParaRPr>
          </a:p>
        </p:txBody>
      </p:sp>
      <p:sp>
        <p:nvSpPr>
          <p:cNvPr id="60" name="TextBox 59"/>
          <p:cNvSpPr txBox="1"/>
          <p:nvPr/>
        </p:nvSpPr>
        <p:spPr>
          <a:xfrm>
            <a:off x="6932612" y="2354520"/>
            <a:ext cx="4876800" cy="1477325"/>
          </a:xfrm>
          <a:prstGeom prst="rect">
            <a:avLst/>
          </a:prstGeom>
          <a:noFill/>
        </p:spPr>
        <p:txBody>
          <a:bodyPr wrap="square" lIns="91436" tIns="45719" rIns="91436" bIns="45719" rtlCol="0">
            <a:spAutoFit/>
          </a:bodyPr>
          <a:lstStyle/>
          <a:p>
            <a:r>
              <a:rPr lang="es-ES" b="1" dirty="0" smtClean="0">
                <a:solidFill>
                  <a:srgbClr val="000000"/>
                </a:solidFill>
              </a:rPr>
              <a:t>El Protocolo </a:t>
            </a:r>
            <a:r>
              <a:rPr lang="es-ES" b="1" dirty="0" err="1" smtClean="0">
                <a:solidFill>
                  <a:srgbClr val="000000"/>
                </a:solidFill>
              </a:rPr>
              <a:t>Openflow</a:t>
            </a:r>
            <a:r>
              <a:rPr lang="es-ES" b="1" dirty="0" smtClean="0">
                <a:solidFill>
                  <a:srgbClr val="000000"/>
                </a:solidFill>
              </a:rPr>
              <a:t> </a:t>
            </a:r>
            <a:r>
              <a:rPr lang="es-ES" b="1" dirty="0">
                <a:solidFill>
                  <a:srgbClr val="000000"/>
                </a:solidFill>
              </a:rPr>
              <a:t>e</a:t>
            </a:r>
            <a:r>
              <a:rPr lang="es-ES" b="1" dirty="0" smtClean="0">
                <a:solidFill>
                  <a:srgbClr val="000000"/>
                </a:solidFill>
              </a:rPr>
              <a:t>s…</a:t>
            </a:r>
          </a:p>
          <a:p>
            <a:pPr algn="ctr"/>
            <a:endParaRPr lang="es-ES" dirty="0" smtClean="0">
              <a:solidFill>
                <a:srgbClr val="000000"/>
              </a:solidFill>
            </a:endParaRPr>
          </a:p>
          <a:p>
            <a:r>
              <a:rPr lang="es-ES" i="1" dirty="0" smtClean="0">
                <a:solidFill>
                  <a:srgbClr val="000000"/>
                </a:solidFill>
              </a:rPr>
              <a:t>“Un mecanismo que permite al Controlador </a:t>
            </a:r>
            <a:r>
              <a:rPr lang="es-ES" i="1" dirty="0" err="1" smtClean="0">
                <a:solidFill>
                  <a:srgbClr val="000000"/>
                </a:solidFill>
              </a:rPr>
              <a:t>Openflow</a:t>
            </a:r>
            <a:r>
              <a:rPr lang="es-ES" i="1" dirty="0" smtClean="0">
                <a:solidFill>
                  <a:srgbClr val="000000"/>
                </a:solidFill>
              </a:rPr>
              <a:t> comunicarse con los Agentes </a:t>
            </a:r>
            <a:r>
              <a:rPr lang="es-ES" i="1" dirty="0" err="1" smtClean="0">
                <a:solidFill>
                  <a:srgbClr val="000000"/>
                </a:solidFill>
              </a:rPr>
              <a:t>Openflow</a:t>
            </a:r>
            <a:r>
              <a:rPr lang="es-ES" i="1" dirty="0" smtClean="0">
                <a:solidFill>
                  <a:srgbClr val="000000"/>
                </a:solidFill>
              </a:rPr>
              <a:t> de los dispositivos…”</a:t>
            </a:r>
            <a:endParaRPr lang="es-ES" i="1" dirty="0">
              <a:solidFill>
                <a:srgbClr val="000000"/>
              </a:solidFill>
            </a:endParaRPr>
          </a:p>
        </p:txBody>
      </p:sp>
      <p:sp>
        <p:nvSpPr>
          <p:cNvPr id="61" name="Rectangle 60"/>
          <p:cNvSpPr/>
          <p:nvPr/>
        </p:nvSpPr>
        <p:spPr>
          <a:xfrm>
            <a:off x="3523168" y="1944112"/>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2" name="Rectangle 61"/>
          <p:cNvSpPr/>
          <p:nvPr/>
        </p:nvSpPr>
        <p:spPr>
          <a:xfrm>
            <a:off x="2665412" y="2441772"/>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
        <p:nvSpPr>
          <p:cNvPr id="63" name="Rectangle 62"/>
          <p:cNvSpPr/>
          <p:nvPr/>
        </p:nvSpPr>
        <p:spPr>
          <a:xfrm>
            <a:off x="1802936" y="2939432"/>
            <a:ext cx="685800" cy="718168"/>
          </a:xfrm>
          <a:prstGeom prst="rect">
            <a:avLst/>
          </a:prstGeom>
          <a:solidFill>
            <a:schemeClr val="bg1"/>
          </a:solidFill>
          <a:scene3d>
            <a:camera prst="isometricRightUp"/>
            <a:lightRig rig="threePt" dir="t"/>
          </a:scene3d>
          <a:sp3d extrusionH="635000" contourW="12700" prstMaterial="dkEdge">
            <a:extrusionClr>
              <a:schemeClr val="bg1">
                <a:lumMod val="95000"/>
              </a:schemeClr>
            </a:extrusionClr>
            <a:contourClr>
              <a:schemeClr val="tx1"/>
            </a:contourClr>
          </a:sp3d>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s-ES" dirty="0">
              <a:solidFill>
                <a:schemeClr val="tx1"/>
              </a:solidFill>
            </a:endParaRPr>
          </a:p>
        </p:txBody>
      </p:sp>
    </p:spTree>
    <p:extLst>
      <p:ext uri="{BB962C8B-B14F-4D97-AF65-F5344CB8AC3E}">
        <p14:creationId xmlns:p14="http://schemas.microsoft.com/office/powerpoint/2010/main" val="65748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228"/>
          <p:cNvSpPr/>
          <p:nvPr/>
        </p:nvSpPr>
        <p:spPr>
          <a:xfrm>
            <a:off x="4364027" y="3918261"/>
            <a:ext cx="3460768" cy="1297691"/>
          </a:xfrm>
          <a:prstGeom prst="rect">
            <a:avLst/>
          </a:prstGeom>
        </p:spPr>
        <p:txBody>
          <a:bodyPr wrap="square" lIns="91335" tIns="45668" rIns="91335" bIns="45668">
            <a:spAutoFit/>
          </a:bodyPr>
          <a:lstStyle/>
          <a:p>
            <a:pPr algn="ctr">
              <a:lnSpc>
                <a:spcPct val="90000"/>
              </a:lnSpc>
              <a:spcBef>
                <a:spcPts val="1400"/>
              </a:spcBef>
              <a:spcAft>
                <a:spcPts val="600"/>
              </a:spcAft>
            </a:pPr>
            <a:r>
              <a:rPr lang="es-ES" sz="1600" dirty="0" err="1" smtClean="0">
                <a:solidFill>
                  <a:schemeClr val="bg1"/>
                </a:solidFill>
              </a:rPr>
              <a:t>Easy</a:t>
            </a:r>
            <a:r>
              <a:rPr lang="es-ES" sz="1600" dirty="0" smtClean="0">
                <a:solidFill>
                  <a:schemeClr val="bg1"/>
                </a:solidFill>
              </a:rPr>
              <a:t> </a:t>
            </a:r>
            <a:r>
              <a:rPr lang="es-ES" sz="1600" dirty="0" err="1" smtClean="0">
                <a:solidFill>
                  <a:schemeClr val="bg1"/>
                </a:solidFill>
              </a:rPr>
              <a:t>QoS</a:t>
            </a:r>
            <a:endParaRPr lang="es-ES" sz="1600" dirty="0" smtClean="0">
              <a:solidFill>
                <a:schemeClr val="bg1"/>
              </a:solidFill>
            </a:endParaRPr>
          </a:p>
          <a:p>
            <a:pPr algn="ctr">
              <a:lnSpc>
                <a:spcPct val="90000"/>
              </a:lnSpc>
              <a:spcBef>
                <a:spcPts val="1400"/>
              </a:spcBef>
              <a:spcAft>
                <a:spcPts val="600"/>
              </a:spcAft>
            </a:pPr>
            <a:r>
              <a:rPr lang="es-ES" sz="1600" dirty="0" err="1" smtClean="0">
                <a:solidFill>
                  <a:schemeClr val="bg1"/>
                </a:solidFill>
              </a:rPr>
              <a:t>Follow</a:t>
            </a:r>
            <a:r>
              <a:rPr lang="es-ES" sz="1600" dirty="0" smtClean="0">
                <a:solidFill>
                  <a:schemeClr val="bg1"/>
                </a:solidFill>
              </a:rPr>
              <a:t> Me </a:t>
            </a:r>
            <a:r>
              <a:rPr lang="es-ES" sz="1600" dirty="0" err="1" smtClean="0">
                <a:solidFill>
                  <a:schemeClr val="bg1"/>
                </a:solidFill>
              </a:rPr>
              <a:t>QoS</a:t>
            </a:r>
            <a:endParaRPr lang="es-ES" sz="1600" dirty="0" smtClean="0">
              <a:solidFill>
                <a:schemeClr val="bg1"/>
              </a:solidFill>
            </a:endParaRPr>
          </a:p>
          <a:p>
            <a:pPr algn="ctr">
              <a:lnSpc>
                <a:spcPct val="90000"/>
              </a:lnSpc>
              <a:spcBef>
                <a:spcPts val="1400"/>
              </a:spcBef>
              <a:spcAft>
                <a:spcPts val="600"/>
              </a:spcAft>
            </a:pPr>
            <a:r>
              <a:rPr lang="es-ES" sz="1600" dirty="0" err="1" smtClean="0">
                <a:solidFill>
                  <a:schemeClr val="bg1"/>
                </a:solidFill>
              </a:rPr>
              <a:t>Compliance</a:t>
            </a:r>
            <a:r>
              <a:rPr lang="es-ES" sz="1600" dirty="0" smtClean="0">
                <a:solidFill>
                  <a:schemeClr val="bg1"/>
                </a:solidFill>
              </a:rPr>
              <a:t> </a:t>
            </a:r>
            <a:r>
              <a:rPr lang="es-ES" sz="1600" dirty="0" err="1" smtClean="0">
                <a:solidFill>
                  <a:schemeClr val="bg1"/>
                </a:solidFill>
              </a:rPr>
              <a:t>Assurance</a:t>
            </a:r>
            <a:endParaRPr lang="es-ES" sz="1600" dirty="0">
              <a:solidFill>
                <a:schemeClr val="bg1"/>
              </a:solidFill>
            </a:endParaRPr>
          </a:p>
        </p:txBody>
      </p:sp>
      <p:sp>
        <p:nvSpPr>
          <p:cNvPr id="233" name="Rectangle 232"/>
          <p:cNvSpPr/>
          <p:nvPr/>
        </p:nvSpPr>
        <p:spPr>
          <a:xfrm>
            <a:off x="1" y="1455574"/>
            <a:ext cx="12188824" cy="114300"/>
          </a:xfrm>
          <a:prstGeom prst="rect">
            <a:avLst/>
          </a:prstGeom>
          <a:gradFill>
            <a:gsLst>
              <a:gs pos="0">
                <a:srgbClr val="000000">
                  <a:alpha val="50000"/>
                </a:srgbClr>
              </a:gs>
              <a:gs pos="100000">
                <a:srgbClr val="000000">
                  <a:alpha val="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gradFill>
                <a:gsLst>
                  <a:gs pos="0">
                    <a:srgbClr val="000000"/>
                  </a:gs>
                  <a:gs pos="100000">
                    <a:srgbClr val="000000">
                      <a:alpha val="0"/>
                    </a:srgbClr>
                  </a:gs>
                </a:gsLst>
                <a:lin ang="5400000" scaled="1"/>
              </a:gradFill>
            </a:endParaRPr>
          </a:p>
        </p:txBody>
      </p:sp>
      <p:grpSp>
        <p:nvGrpSpPr>
          <p:cNvPr id="235" name="Group 234"/>
          <p:cNvGrpSpPr/>
          <p:nvPr/>
        </p:nvGrpSpPr>
        <p:grpSpPr>
          <a:xfrm>
            <a:off x="1" y="5647873"/>
            <a:ext cx="12188824" cy="1210129"/>
            <a:chOff x="0" y="5647871"/>
            <a:chExt cx="12188824" cy="1210129"/>
          </a:xfrm>
        </p:grpSpPr>
        <p:sp>
          <p:nvSpPr>
            <p:cNvPr id="236" name="Rectangle 235"/>
            <p:cNvSpPr/>
            <p:nvPr/>
          </p:nvSpPr>
          <p:spPr>
            <a:xfrm>
              <a:off x="0" y="5762171"/>
              <a:ext cx="12188824" cy="1095829"/>
            </a:xfrm>
            <a:prstGeom prst="rect">
              <a:avLst/>
            </a:prstGeom>
            <a:gradFill flip="none" rotWithShape="1">
              <a:gsLst>
                <a:gs pos="0">
                  <a:srgbClr val="CBDB2A"/>
                </a:gs>
                <a:gs pos="50000">
                  <a:srgbClr val="3EB549"/>
                </a:gs>
                <a:gs pos="100000">
                  <a:srgbClr val="02928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pic>
          <p:nvPicPr>
            <p:cNvPr id="237" name="Picture 236"/>
            <p:cNvPicPr>
              <a:picLocks noChangeAspect="1"/>
            </p:cNvPicPr>
            <p:nvPr/>
          </p:nvPicPr>
          <p:blipFill rotWithShape="1">
            <a:blip r:embed="rId3" cstate="email">
              <a:extLst>
                <a:ext uri="{28A0092B-C50C-407E-A947-70E740481C1C}">
                  <a14:useLocalDpi xmlns:a14="http://schemas.microsoft.com/office/drawing/2010/main"/>
                </a:ext>
              </a:extLst>
            </a:blip>
            <a:srcRect l="-130"/>
            <a:stretch/>
          </p:blipFill>
          <p:spPr>
            <a:xfrm>
              <a:off x="3175" y="5762171"/>
              <a:ext cx="12182475" cy="1095829"/>
            </a:xfrm>
            <a:prstGeom prst="rect">
              <a:avLst/>
            </a:prstGeom>
          </p:spPr>
        </p:pic>
        <p:sp>
          <p:nvSpPr>
            <p:cNvPr id="238" name="Rectangle 237"/>
            <p:cNvSpPr/>
            <p:nvPr/>
          </p:nvSpPr>
          <p:spPr>
            <a:xfrm flipV="1">
              <a:off x="0" y="5647871"/>
              <a:ext cx="12188824" cy="114300"/>
            </a:xfrm>
            <a:prstGeom prst="rect">
              <a:avLst/>
            </a:prstGeom>
            <a:gradFill>
              <a:gsLst>
                <a:gs pos="0">
                  <a:srgbClr val="000000">
                    <a:alpha val="50000"/>
                  </a:srgbClr>
                </a:gs>
                <a:gs pos="100000">
                  <a:srgbClr val="000000">
                    <a:alpha val="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gradFill>
                  <a:gsLst>
                    <a:gs pos="0">
                      <a:srgbClr val="000000"/>
                    </a:gs>
                    <a:gs pos="100000">
                      <a:srgbClr val="000000">
                        <a:alpha val="0"/>
                      </a:srgbClr>
                    </a:gs>
                  </a:gsLst>
                  <a:lin ang="5400000" scaled="1"/>
                </a:gradFill>
              </a:endParaRPr>
            </a:p>
          </p:txBody>
        </p:sp>
        <p:sp>
          <p:nvSpPr>
            <p:cNvPr id="239" name="Rectangle 238"/>
            <p:cNvSpPr/>
            <p:nvPr/>
          </p:nvSpPr>
          <p:spPr>
            <a:xfrm>
              <a:off x="128809" y="6100962"/>
              <a:ext cx="11931206" cy="584775"/>
            </a:xfrm>
            <a:prstGeom prst="rect">
              <a:avLst/>
            </a:prstGeom>
          </p:spPr>
          <p:txBody>
            <a:bodyPr wrap="square">
              <a:spAutoFit/>
            </a:bodyPr>
            <a:lstStyle/>
            <a:p>
              <a:pPr algn="ctr"/>
              <a:r>
                <a:rPr lang="es-ES" sz="3200" dirty="0" smtClean="0">
                  <a:solidFill>
                    <a:srgbClr val="000000"/>
                  </a:solidFill>
                  <a:effectLst>
                    <a:outerShdw blurRad="127000" algn="ctr" rotWithShape="0">
                      <a:prstClr val="black">
                        <a:alpha val="40000"/>
                      </a:prstClr>
                    </a:outerShdw>
                  </a:effectLst>
                </a:rPr>
                <a:t>Habilitando Virtualización de Redes</a:t>
              </a:r>
              <a:endParaRPr lang="es-ES" sz="3200" dirty="0">
                <a:solidFill>
                  <a:srgbClr val="000000"/>
                </a:solidFill>
                <a:effectLst>
                  <a:outerShdw blurRad="127000" algn="ctr" rotWithShape="0">
                    <a:prstClr val="black">
                      <a:alpha val="40000"/>
                    </a:prstClr>
                  </a:outerShdw>
                </a:effectLst>
              </a:endParaRPr>
            </a:p>
          </p:txBody>
        </p:sp>
      </p:grpSp>
      <p:sp>
        <p:nvSpPr>
          <p:cNvPr id="240" name="Rectangle 239"/>
          <p:cNvSpPr/>
          <p:nvPr/>
        </p:nvSpPr>
        <p:spPr>
          <a:xfrm>
            <a:off x="8272277" y="3918262"/>
            <a:ext cx="3460768" cy="1312053"/>
          </a:xfrm>
          <a:prstGeom prst="rect">
            <a:avLst/>
          </a:prstGeom>
        </p:spPr>
        <p:txBody>
          <a:bodyPr wrap="square" lIns="91335" tIns="45668" rIns="91335" bIns="45668">
            <a:spAutoFit/>
          </a:bodyPr>
          <a:lstStyle/>
          <a:p>
            <a:pPr algn="ctr">
              <a:lnSpc>
                <a:spcPct val="90000"/>
              </a:lnSpc>
              <a:spcBef>
                <a:spcPts val="1400"/>
              </a:spcBef>
              <a:spcAft>
                <a:spcPts val="1200"/>
              </a:spcAft>
            </a:pPr>
            <a:r>
              <a:rPr lang="es-ES" sz="1600" dirty="0" err="1" smtClean="0">
                <a:solidFill>
                  <a:schemeClr val="bg1"/>
                </a:solidFill>
              </a:rPr>
              <a:t>Automated</a:t>
            </a:r>
            <a:r>
              <a:rPr lang="es-ES" sz="1600" dirty="0" smtClean="0">
                <a:solidFill>
                  <a:schemeClr val="bg1"/>
                </a:solidFill>
              </a:rPr>
              <a:t> Performance </a:t>
            </a:r>
            <a:r>
              <a:rPr lang="es-ES" sz="1600" dirty="0" err="1" smtClean="0">
                <a:solidFill>
                  <a:schemeClr val="bg1"/>
                </a:solidFill>
              </a:rPr>
              <a:t>Routing</a:t>
            </a:r>
            <a:r>
              <a:rPr lang="es-ES" sz="1600" dirty="0" smtClean="0">
                <a:solidFill>
                  <a:schemeClr val="bg1"/>
                </a:solidFill>
              </a:rPr>
              <a:t> (</a:t>
            </a:r>
            <a:r>
              <a:rPr lang="es-ES" sz="1600" dirty="0" err="1" smtClean="0">
                <a:solidFill>
                  <a:schemeClr val="bg1"/>
                </a:solidFill>
              </a:rPr>
              <a:t>PfR</a:t>
            </a:r>
            <a:r>
              <a:rPr lang="es-ES" sz="1600" dirty="0" smtClean="0">
                <a:solidFill>
                  <a:schemeClr val="bg1"/>
                </a:solidFill>
              </a:rPr>
              <a:t>) </a:t>
            </a:r>
            <a:r>
              <a:rPr lang="es-ES" sz="1600" dirty="0" err="1" smtClean="0">
                <a:solidFill>
                  <a:schemeClr val="bg1"/>
                </a:solidFill>
              </a:rPr>
              <a:t>Configuration</a:t>
            </a:r>
            <a:endParaRPr lang="es-ES" sz="1600" dirty="0" smtClean="0">
              <a:solidFill>
                <a:schemeClr val="bg1"/>
              </a:solidFill>
            </a:endParaRPr>
          </a:p>
          <a:p>
            <a:pPr algn="ctr">
              <a:lnSpc>
                <a:spcPct val="90000"/>
              </a:lnSpc>
              <a:spcBef>
                <a:spcPts val="1400"/>
              </a:spcBef>
              <a:spcAft>
                <a:spcPts val="1200"/>
              </a:spcAft>
            </a:pPr>
            <a:r>
              <a:rPr lang="es-ES" sz="1600" dirty="0" err="1" smtClean="0">
                <a:solidFill>
                  <a:schemeClr val="bg1"/>
                </a:solidFill>
              </a:rPr>
              <a:t>Automated</a:t>
            </a:r>
            <a:r>
              <a:rPr lang="es-ES" sz="1600" dirty="0" smtClean="0">
                <a:solidFill>
                  <a:schemeClr val="bg1"/>
                </a:solidFill>
              </a:rPr>
              <a:t> WAN </a:t>
            </a:r>
            <a:r>
              <a:rPr lang="es-ES" sz="1600" dirty="0" err="1" smtClean="0">
                <a:solidFill>
                  <a:schemeClr val="bg1"/>
                </a:solidFill>
              </a:rPr>
              <a:t>Policy</a:t>
            </a:r>
            <a:r>
              <a:rPr lang="es-ES" sz="1600" dirty="0" smtClean="0">
                <a:solidFill>
                  <a:schemeClr val="bg1"/>
                </a:solidFill>
              </a:rPr>
              <a:t> </a:t>
            </a:r>
            <a:r>
              <a:rPr lang="es-ES" sz="1600" dirty="0" err="1" smtClean="0">
                <a:solidFill>
                  <a:schemeClr val="bg1"/>
                </a:solidFill>
              </a:rPr>
              <a:t>Compliance</a:t>
            </a:r>
            <a:r>
              <a:rPr lang="es-ES" sz="1600" dirty="0" smtClean="0">
                <a:solidFill>
                  <a:schemeClr val="bg1"/>
                </a:solidFill>
              </a:rPr>
              <a:t> </a:t>
            </a:r>
            <a:r>
              <a:rPr lang="es-ES" sz="1600" dirty="0" err="1" smtClean="0">
                <a:solidFill>
                  <a:schemeClr val="bg1"/>
                </a:solidFill>
              </a:rPr>
              <a:t>Assurance</a:t>
            </a:r>
            <a:r>
              <a:rPr lang="es-ES" sz="1600" dirty="0" smtClean="0">
                <a:solidFill>
                  <a:schemeClr val="bg1"/>
                </a:solidFill>
              </a:rPr>
              <a:t> </a:t>
            </a:r>
            <a:endParaRPr lang="es-ES" sz="1600" dirty="0">
              <a:solidFill>
                <a:schemeClr val="bg1"/>
              </a:solidFill>
            </a:endParaRPr>
          </a:p>
        </p:txBody>
      </p:sp>
      <p:sp>
        <p:nvSpPr>
          <p:cNvPr id="257" name="Title 15"/>
          <p:cNvSpPr txBox="1">
            <a:spLocks/>
          </p:cNvSpPr>
          <p:nvPr/>
        </p:nvSpPr>
        <p:spPr bwMode="auto">
          <a:xfrm>
            <a:off x="0" y="40995"/>
            <a:ext cx="3051110" cy="74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243797"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lang="en-US" sz="2600" b="1" dirty="0">
                <a:solidFill>
                  <a:srgbClr val="FFFFFF"/>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chemeClr val="bg2"/>
                </a:solidFill>
              </a:rPr>
              <a:t>Tipos de SDN</a:t>
            </a:r>
            <a:endParaRPr lang="es-ES" sz="3200" dirty="0">
              <a:solidFill>
                <a:schemeClr val="bg2"/>
              </a:solidFill>
            </a:endParaRPr>
          </a:p>
        </p:txBody>
      </p:sp>
      <p:pic>
        <p:nvPicPr>
          <p:cNvPr id="2" name="Picture 1"/>
          <p:cNvPicPr>
            <a:picLocks noChangeAspect="1"/>
          </p:cNvPicPr>
          <p:nvPr/>
        </p:nvPicPr>
        <p:blipFill>
          <a:blip r:embed="rId4"/>
          <a:stretch>
            <a:fillRect/>
          </a:stretch>
        </p:blipFill>
        <p:spPr>
          <a:xfrm>
            <a:off x="317564" y="2407264"/>
            <a:ext cx="3476625" cy="2371725"/>
          </a:xfrm>
          <a:prstGeom prst="rect">
            <a:avLst/>
          </a:prstGeom>
        </p:spPr>
      </p:pic>
      <p:sp>
        <p:nvSpPr>
          <p:cNvPr id="36" name="TextBox 35"/>
          <p:cNvSpPr txBox="1"/>
          <p:nvPr/>
        </p:nvSpPr>
        <p:spPr>
          <a:xfrm>
            <a:off x="36567" y="1691012"/>
            <a:ext cx="2212111" cy="646329"/>
          </a:xfrm>
          <a:prstGeom prst="rect">
            <a:avLst/>
          </a:prstGeom>
          <a:noFill/>
        </p:spPr>
        <p:txBody>
          <a:bodyPr wrap="square" lIns="91436" tIns="45719" rIns="91436" bIns="45719" rtlCol="0">
            <a:spAutoFit/>
          </a:bodyPr>
          <a:lstStyle/>
          <a:p>
            <a:r>
              <a:rPr lang="es-ES" b="1" dirty="0" smtClean="0">
                <a:solidFill>
                  <a:schemeClr val="bg2"/>
                </a:solidFill>
                <a:latin typeface="+mj-lt"/>
                <a:ea typeface="+mj-ea"/>
                <a:cs typeface="+mj-cs"/>
              </a:rPr>
              <a:t>SDN basadas en Dispositivos</a:t>
            </a:r>
            <a:endParaRPr lang="es-ES" b="1" dirty="0">
              <a:solidFill>
                <a:schemeClr val="bg2"/>
              </a:solidFill>
              <a:latin typeface="+mj-lt"/>
              <a:ea typeface="+mj-ea"/>
              <a:cs typeface="+mj-cs"/>
            </a:endParaRPr>
          </a:p>
        </p:txBody>
      </p:sp>
      <p:pic>
        <p:nvPicPr>
          <p:cNvPr id="3" name="Picture 2"/>
          <p:cNvPicPr>
            <a:picLocks noChangeAspect="1"/>
          </p:cNvPicPr>
          <p:nvPr/>
        </p:nvPicPr>
        <p:blipFill>
          <a:blip r:embed="rId5"/>
          <a:stretch>
            <a:fillRect/>
          </a:stretch>
        </p:blipFill>
        <p:spPr>
          <a:xfrm>
            <a:off x="4147940" y="2056663"/>
            <a:ext cx="3886200" cy="2686050"/>
          </a:xfrm>
          <a:prstGeom prst="rect">
            <a:avLst/>
          </a:prstGeom>
        </p:spPr>
      </p:pic>
      <p:sp>
        <p:nvSpPr>
          <p:cNvPr id="38" name="TextBox 37"/>
          <p:cNvSpPr txBox="1"/>
          <p:nvPr/>
        </p:nvSpPr>
        <p:spPr>
          <a:xfrm>
            <a:off x="4147941" y="1670468"/>
            <a:ext cx="2715162" cy="646329"/>
          </a:xfrm>
          <a:prstGeom prst="rect">
            <a:avLst/>
          </a:prstGeom>
          <a:noFill/>
        </p:spPr>
        <p:txBody>
          <a:bodyPr wrap="square" lIns="91436" tIns="45719" rIns="91436" bIns="45719" rtlCol="0">
            <a:spAutoFit/>
          </a:bodyPr>
          <a:lstStyle/>
          <a:p>
            <a:r>
              <a:rPr lang="es-ES" b="1" dirty="0" smtClean="0">
                <a:solidFill>
                  <a:schemeClr val="bg2"/>
                </a:solidFill>
                <a:latin typeface="+mj-lt"/>
                <a:ea typeface="+mj-ea"/>
                <a:cs typeface="+mj-cs"/>
              </a:rPr>
              <a:t>SDN basadas en Controlador</a:t>
            </a:r>
            <a:endParaRPr lang="es-ES" b="1" dirty="0">
              <a:solidFill>
                <a:schemeClr val="bg2"/>
              </a:solidFill>
              <a:latin typeface="+mj-lt"/>
              <a:ea typeface="+mj-ea"/>
              <a:cs typeface="+mj-cs"/>
            </a:endParaRPr>
          </a:p>
        </p:txBody>
      </p:sp>
      <p:pic>
        <p:nvPicPr>
          <p:cNvPr id="4" name="Picture 3"/>
          <p:cNvPicPr>
            <a:picLocks noChangeAspect="1"/>
          </p:cNvPicPr>
          <p:nvPr/>
        </p:nvPicPr>
        <p:blipFill>
          <a:blip r:embed="rId6"/>
          <a:stretch>
            <a:fillRect/>
          </a:stretch>
        </p:blipFill>
        <p:spPr>
          <a:xfrm>
            <a:off x="8394633" y="1855133"/>
            <a:ext cx="3676650" cy="3057525"/>
          </a:xfrm>
          <a:prstGeom prst="rect">
            <a:avLst/>
          </a:prstGeom>
        </p:spPr>
      </p:pic>
      <p:sp>
        <p:nvSpPr>
          <p:cNvPr id="40" name="TextBox 39"/>
          <p:cNvSpPr txBox="1"/>
          <p:nvPr/>
        </p:nvSpPr>
        <p:spPr>
          <a:xfrm>
            <a:off x="7855729" y="1702603"/>
            <a:ext cx="3168586" cy="369330"/>
          </a:xfrm>
          <a:prstGeom prst="rect">
            <a:avLst/>
          </a:prstGeom>
          <a:noFill/>
        </p:spPr>
        <p:txBody>
          <a:bodyPr wrap="square" lIns="91436" tIns="45719" rIns="91436" bIns="45719" rtlCol="0">
            <a:spAutoFit/>
          </a:bodyPr>
          <a:lstStyle/>
          <a:p>
            <a:r>
              <a:rPr lang="es-ES" b="1" dirty="0" smtClean="0">
                <a:solidFill>
                  <a:schemeClr val="bg2"/>
                </a:solidFill>
                <a:latin typeface="+mj-lt"/>
                <a:ea typeface="+mj-ea"/>
                <a:cs typeface="+mj-cs"/>
              </a:rPr>
              <a:t>SDN basadas en Políticas</a:t>
            </a:r>
            <a:endParaRPr lang="es-ES" b="1" dirty="0">
              <a:solidFill>
                <a:schemeClr val="bg2"/>
              </a:solidFill>
              <a:latin typeface="+mj-lt"/>
              <a:ea typeface="+mj-ea"/>
              <a:cs typeface="+mj-cs"/>
            </a:endParaRPr>
          </a:p>
        </p:txBody>
      </p:sp>
    </p:spTree>
    <p:extLst>
      <p:ext uri="{BB962C8B-B14F-4D97-AF65-F5344CB8AC3E}">
        <p14:creationId xmlns:p14="http://schemas.microsoft.com/office/powerpoint/2010/main" val="296529005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Índice de la presentación</a:t>
            </a:r>
            <a:endParaRPr lang="es-ES"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es-ES" dirty="0" smtClean="0"/>
              <a:t>¿Qué es la Programación de Dispositivos de Red?</a:t>
            </a:r>
          </a:p>
          <a:p>
            <a:pPr marL="457200" indent="-457200">
              <a:buFont typeface="+mj-lt"/>
              <a:buAutoNum type="arabicPeriod"/>
            </a:pPr>
            <a:r>
              <a:rPr lang="es-ES" dirty="0" smtClean="0"/>
              <a:t>Arquitectura SDN</a:t>
            </a:r>
          </a:p>
          <a:p>
            <a:pPr marL="457200" indent="-457200">
              <a:buFont typeface="+mj-lt"/>
              <a:buAutoNum type="arabicPeriod"/>
            </a:pPr>
            <a:r>
              <a:rPr lang="es-ES" i="1" dirty="0" err="1" smtClean="0"/>
              <a:t>OpenFlow</a:t>
            </a:r>
            <a:endParaRPr lang="es-ES" i="1" dirty="0" smtClean="0"/>
          </a:p>
          <a:p>
            <a:pPr marL="457200" indent="-457200">
              <a:buFont typeface="+mj-lt"/>
              <a:buAutoNum type="arabicPeriod"/>
            </a:pPr>
            <a:r>
              <a:rPr lang="es-ES" dirty="0" smtClean="0"/>
              <a:t>Infraestructura </a:t>
            </a:r>
            <a:r>
              <a:rPr lang="es-ES" i="1" dirty="0" smtClean="0"/>
              <a:t>Cisco </a:t>
            </a:r>
            <a:r>
              <a:rPr lang="es-ES" i="1" dirty="0" err="1"/>
              <a:t>A</a:t>
            </a:r>
            <a:r>
              <a:rPr lang="es-ES" i="1" dirty="0" err="1" smtClean="0"/>
              <a:t>pplication</a:t>
            </a:r>
            <a:r>
              <a:rPr lang="es-ES" i="1" dirty="0" smtClean="0"/>
              <a:t> </a:t>
            </a:r>
            <a:r>
              <a:rPr lang="es-ES" i="1" dirty="0" err="1" smtClean="0"/>
              <a:t>Centric</a:t>
            </a:r>
            <a:endParaRPr lang="es-ES" i="1" dirty="0" smtClean="0"/>
          </a:p>
          <a:p>
            <a:pPr marL="0" indent="0">
              <a:buNone/>
            </a:pPr>
            <a:endParaRPr lang="es-ES" dirty="0"/>
          </a:p>
        </p:txBody>
      </p:sp>
    </p:spTree>
    <p:extLst>
      <p:ext uri="{BB962C8B-B14F-4D97-AF65-F5344CB8AC3E}">
        <p14:creationId xmlns:p14="http://schemas.microsoft.com/office/powerpoint/2010/main" val="219117427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sz="4800" dirty="0" smtClean="0"/>
              <a:t>Arquitectura</a:t>
            </a:r>
            <a:r>
              <a:rPr lang="en-US" sz="4800" dirty="0" smtClean="0"/>
              <a:t> </a:t>
            </a:r>
            <a:r>
              <a:rPr lang="en-US" sz="4800" i="1" dirty="0" smtClean="0"/>
              <a:t>Cisco Application Centric</a:t>
            </a:r>
            <a:endParaRPr lang="en-US" sz="4800" i="1" dirty="0"/>
          </a:p>
        </p:txBody>
      </p:sp>
    </p:spTree>
    <p:extLst>
      <p:ext uri="{BB962C8B-B14F-4D97-AF65-F5344CB8AC3E}">
        <p14:creationId xmlns:p14="http://schemas.microsoft.com/office/powerpoint/2010/main" val="148145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17234" y="6668588"/>
            <a:ext cx="85563" cy="179392"/>
          </a:xfrm>
          <a:prstGeom prst="rect">
            <a:avLst/>
          </a:prstGeom>
          <a:noFill/>
        </p:spPr>
        <p:txBody>
          <a:bodyPr wrap="none" lIns="0" tIns="0" rIns="0" bIns="25112" rtlCol="0">
            <a:spAutoFit/>
          </a:bodyPr>
          <a:lstStyle/>
          <a:p>
            <a:pPr>
              <a:lnSpc>
                <a:spcPts val="1153"/>
              </a:lnSpc>
            </a:pPr>
            <a:r>
              <a:rPr lang="en-US" altLang="zh-CN" sz="1200" dirty="0">
                <a:solidFill>
                  <a:srgbClr val="808080"/>
                </a:solidFill>
                <a:latin typeface="Vrinda" pitchFamily="18" charset="0"/>
                <a:cs typeface="Vrinda" pitchFamily="18" charset="0"/>
              </a:rPr>
              <a:t>3</a:t>
            </a:r>
          </a:p>
        </p:txBody>
      </p:sp>
      <p:sp>
        <p:nvSpPr>
          <p:cNvPr id="5" name="TextBox 1"/>
          <p:cNvSpPr txBox="1"/>
          <p:nvPr/>
        </p:nvSpPr>
        <p:spPr>
          <a:xfrm>
            <a:off x="6349286" y="1480976"/>
            <a:ext cx="5839540" cy="2949235"/>
          </a:xfrm>
          <a:prstGeom prst="rect">
            <a:avLst/>
          </a:prstGeom>
          <a:noFill/>
        </p:spPr>
        <p:txBody>
          <a:bodyPr wrap="square" lIns="0" tIns="0" rIns="0" bIns="25112" rtlCol="0">
            <a:spAutoFit/>
          </a:bodyPr>
          <a:lstStyle/>
          <a:p>
            <a:pPr marL="571500" indent="-571500">
              <a:buFont typeface="Arial" panose="020B0604020202020204" pitchFamily="34" charset="0"/>
              <a:buChar char="•"/>
            </a:pPr>
            <a:r>
              <a:rPr lang="es-ES" sz="2000" dirty="0" smtClean="0">
                <a:solidFill>
                  <a:srgbClr val="6B6B6B"/>
                </a:solidFill>
              </a:rPr>
              <a:t>Perfil de Aplicaciones de Red (Capa ANP):</a:t>
            </a:r>
          </a:p>
          <a:p>
            <a:r>
              <a:rPr lang="es-ES" sz="1400" dirty="0" smtClean="0">
                <a:solidFill>
                  <a:srgbClr val="6B6B6B"/>
                </a:solidFill>
              </a:rPr>
              <a:t>	Biblioteca de todas las políticas en la Red</a:t>
            </a:r>
          </a:p>
          <a:p>
            <a:endParaRPr lang="es-ES" sz="2000" dirty="0" smtClean="0">
              <a:solidFill>
                <a:srgbClr val="6B6B6B"/>
              </a:solidFill>
            </a:endParaRPr>
          </a:p>
          <a:p>
            <a:pPr marL="342900" indent="-342900">
              <a:buFont typeface="Arial" panose="020B0604020202020204" pitchFamily="34" charset="0"/>
              <a:buChar char="•"/>
            </a:pPr>
            <a:r>
              <a:rPr lang="es-ES" sz="2000" dirty="0" smtClean="0">
                <a:solidFill>
                  <a:srgbClr val="6B6B6B"/>
                </a:solidFill>
              </a:rPr>
              <a:t>APIC </a:t>
            </a:r>
          </a:p>
          <a:p>
            <a:r>
              <a:rPr lang="es-ES" sz="2000" dirty="0" smtClean="0">
                <a:solidFill>
                  <a:srgbClr val="6B6B6B"/>
                </a:solidFill>
              </a:rPr>
              <a:t>(</a:t>
            </a:r>
            <a:r>
              <a:rPr lang="es-ES" sz="2000" i="1" dirty="0" err="1" smtClean="0">
                <a:solidFill>
                  <a:srgbClr val="6B6B6B"/>
                </a:solidFill>
              </a:rPr>
              <a:t>Application</a:t>
            </a:r>
            <a:r>
              <a:rPr lang="es-ES" sz="2000" i="1" dirty="0" smtClean="0">
                <a:solidFill>
                  <a:srgbClr val="6B6B6B"/>
                </a:solidFill>
              </a:rPr>
              <a:t> </a:t>
            </a:r>
            <a:r>
              <a:rPr lang="es-ES" sz="2000" i="1" dirty="0" err="1" smtClean="0">
                <a:solidFill>
                  <a:srgbClr val="6B6B6B"/>
                </a:solidFill>
              </a:rPr>
              <a:t>Policy</a:t>
            </a:r>
            <a:r>
              <a:rPr lang="es-ES" sz="2000" i="1" dirty="0" smtClean="0">
                <a:solidFill>
                  <a:srgbClr val="6B6B6B"/>
                </a:solidFill>
              </a:rPr>
              <a:t> </a:t>
            </a:r>
            <a:r>
              <a:rPr lang="es-ES" sz="2000" i="1" dirty="0" err="1" smtClean="0">
                <a:solidFill>
                  <a:srgbClr val="6B6B6B"/>
                </a:solidFill>
              </a:rPr>
              <a:t>Infraestructure</a:t>
            </a:r>
            <a:r>
              <a:rPr lang="es-ES" sz="2000" i="1" dirty="0" smtClean="0">
                <a:solidFill>
                  <a:srgbClr val="6B6B6B"/>
                </a:solidFill>
              </a:rPr>
              <a:t> </a:t>
            </a:r>
            <a:r>
              <a:rPr lang="es-ES" sz="2000" i="1" dirty="0" err="1" smtClean="0">
                <a:solidFill>
                  <a:srgbClr val="6B6B6B"/>
                </a:solidFill>
              </a:rPr>
              <a:t>Controller</a:t>
            </a:r>
            <a:r>
              <a:rPr lang="es-ES" sz="2000" dirty="0" smtClean="0">
                <a:solidFill>
                  <a:srgbClr val="6B6B6B"/>
                </a:solidFill>
              </a:rPr>
              <a:t>) :</a:t>
            </a:r>
          </a:p>
          <a:p>
            <a:r>
              <a:rPr lang="es-ES" sz="2000" dirty="0" smtClean="0">
                <a:solidFill>
                  <a:srgbClr val="6B6B6B"/>
                </a:solidFill>
              </a:rPr>
              <a:t>	</a:t>
            </a:r>
            <a:r>
              <a:rPr lang="es-ES" sz="1400" dirty="0" smtClean="0">
                <a:solidFill>
                  <a:srgbClr val="6B6B6B"/>
                </a:solidFill>
              </a:rPr>
              <a:t>como punto central de la arquitectura ACI</a:t>
            </a:r>
          </a:p>
          <a:p>
            <a:r>
              <a:rPr lang="es-ES" sz="2000" dirty="0" smtClean="0">
                <a:solidFill>
                  <a:srgbClr val="6B6B6B"/>
                </a:solidFill>
              </a:rPr>
              <a:t> </a:t>
            </a:r>
          </a:p>
          <a:p>
            <a:pPr marL="342900" indent="-342900">
              <a:buFont typeface="Arial" panose="020B0604020202020204" pitchFamily="34" charset="0"/>
              <a:buChar char="•"/>
            </a:pPr>
            <a:r>
              <a:rPr lang="es-ES" sz="2000" dirty="0" smtClean="0">
                <a:solidFill>
                  <a:srgbClr val="6B6B6B"/>
                </a:solidFill>
              </a:rPr>
              <a:t>Cisco </a:t>
            </a:r>
            <a:r>
              <a:rPr lang="es-ES" sz="2000" dirty="0" err="1" smtClean="0">
                <a:solidFill>
                  <a:srgbClr val="6B6B6B"/>
                </a:solidFill>
              </a:rPr>
              <a:t>Nexus</a:t>
            </a:r>
            <a:r>
              <a:rPr lang="es-ES" sz="2000" dirty="0" smtClean="0">
                <a:solidFill>
                  <a:srgbClr val="6B6B6B"/>
                </a:solidFill>
              </a:rPr>
              <a:t> 9000 Series </a:t>
            </a:r>
            <a:r>
              <a:rPr lang="es-ES" sz="2000" dirty="0" err="1" smtClean="0">
                <a:solidFill>
                  <a:srgbClr val="6B6B6B"/>
                </a:solidFill>
              </a:rPr>
              <a:t>Switches</a:t>
            </a:r>
            <a:endParaRPr lang="es-ES" sz="2000" dirty="0" smtClean="0">
              <a:solidFill>
                <a:srgbClr val="6B6B6B"/>
              </a:solidFill>
            </a:endParaRPr>
          </a:p>
          <a:p>
            <a:pPr marL="571500" indent="-571500">
              <a:buFont typeface="Arial" panose="020B0604020202020204" pitchFamily="34" charset="0"/>
              <a:buChar char="•"/>
            </a:pPr>
            <a:endParaRPr lang="es-ES" sz="3600" dirty="0">
              <a:solidFill>
                <a:srgbClr val="6B6B6B"/>
              </a:solidFill>
            </a:endParaRPr>
          </a:p>
        </p:txBody>
      </p:sp>
      <p:sp>
        <p:nvSpPr>
          <p:cNvPr id="21" name="Title 1"/>
          <p:cNvSpPr txBox="1">
            <a:spLocks/>
          </p:cNvSpPr>
          <p:nvPr/>
        </p:nvSpPr>
        <p:spPr bwMode="auto">
          <a:xfrm>
            <a:off x="609441" y="-2286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sz="2600" b="1">
                <a:solidFill>
                  <a:schemeClr val="bg1"/>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rgbClr val="6B6B6B"/>
                </a:solidFill>
              </a:rPr>
              <a:t>Componentes Importantes de Cisco ACI</a:t>
            </a:r>
            <a:endParaRPr lang="es-ES" sz="3200" dirty="0">
              <a:solidFill>
                <a:srgbClr val="6B6B6B"/>
              </a:solidFill>
            </a:endParaRPr>
          </a:p>
        </p:txBody>
      </p:sp>
      <p:pic>
        <p:nvPicPr>
          <p:cNvPr id="3" name="Picture 2"/>
          <p:cNvPicPr>
            <a:picLocks noChangeAspect="1"/>
          </p:cNvPicPr>
          <p:nvPr/>
        </p:nvPicPr>
        <p:blipFill>
          <a:blip r:embed="rId3"/>
          <a:stretch>
            <a:fillRect/>
          </a:stretch>
        </p:blipFill>
        <p:spPr>
          <a:xfrm>
            <a:off x="33311" y="1412875"/>
            <a:ext cx="6162675" cy="4514850"/>
          </a:xfrm>
          <a:prstGeom prst="rect">
            <a:avLst/>
          </a:prstGeom>
        </p:spPr>
      </p:pic>
    </p:spTree>
    <p:extLst>
      <p:ext uri="{BB962C8B-B14F-4D97-AF65-F5344CB8AC3E}">
        <p14:creationId xmlns:p14="http://schemas.microsoft.com/office/powerpoint/2010/main" val="216016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17234" y="6668588"/>
            <a:ext cx="85563" cy="179392"/>
          </a:xfrm>
          <a:prstGeom prst="rect">
            <a:avLst/>
          </a:prstGeom>
          <a:noFill/>
        </p:spPr>
        <p:txBody>
          <a:bodyPr wrap="none" lIns="0" tIns="0" rIns="0" bIns="25112" rtlCol="0">
            <a:spAutoFit/>
          </a:bodyPr>
          <a:lstStyle/>
          <a:p>
            <a:pPr>
              <a:lnSpc>
                <a:spcPts val="1153"/>
              </a:lnSpc>
            </a:pPr>
            <a:r>
              <a:rPr lang="en-US" altLang="zh-CN" sz="1200" dirty="0">
                <a:solidFill>
                  <a:srgbClr val="808080"/>
                </a:solidFill>
                <a:latin typeface="Vrinda" pitchFamily="18" charset="0"/>
                <a:cs typeface="Vrinda" pitchFamily="18" charset="0"/>
              </a:rPr>
              <a:t>3</a:t>
            </a:r>
          </a:p>
        </p:txBody>
      </p:sp>
      <p:sp>
        <p:nvSpPr>
          <p:cNvPr id="5" name="TextBox 1"/>
          <p:cNvSpPr txBox="1"/>
          <p:nvPr/>
        </p:nvSpPr>
        <p:spPr>
          <a:xfrm>
            <a:off x="6392516" y="1480976"/>
            <a:ext cx="5671965" cy="2426014"/>
          </a:xfrm>
          <a:prstGeom prst="rect">
            <a:avLst/>
          </a:prstGeom>
          <a:noFill/>
        </p:spPr>
        <p:txBody>
          <a:bodyPr wrap="square" lIns="0" tIns="0" rIns="0" bIns="25112" rtlCol="0">
            <a:spAutoFit/>
          </a:bodyPr>
          <a:lstStyle/>
          <a:p>
            <a:pPr marL="571500" indent="-571500">
              <a:buFont typeface="Arial" panose="020B0604020202020204" pitchFamily="34" charset="0"/>
              <a:buChar char="•"/>
            </a:pPr>
            <a:r>
              <a:rPr lang="es-ES" sz="2000" dirty="0" smtClean="0">
                <a:solidFill>
                  <a:srgbClr val="6B6B6B"/>
                </a:solidFill>
              </a:rPr>
              <a:t>Descubrimiento</a:t>
            </a:r>
          </a:p>
          <a:p>
            <a:pPr marL="571500" indent="-571500">
              <a:buFont typeface="Arial" panose="020B0604020202020204" pitchFamily="34" charset="0"/>
              <a:buChar char="•"/>
            </a:pPr>
            <a:r>
              <a:rPr lang="es-ES" sz="2000" dirty="0" smtClean="0">
                <a:solidFill>
                  <a:srgbClr val="6B6B6B"/>
                </a:solidFill>
              </a:rPr>
              <a:t>Inventariado de Dispositivos</a:t>
            </a:r>
          </a:p>
          <a:p>
            <a:pPr marL="571500" indent="-571500">
              <a:buFont typeface="Arial" panose="020B0604020202020204" pitchFamily="34" charset="0"/>
              <a:buChar char="•"/>
            </a:pPr>
            <a:r>
              <a:rPr lang="es-ES" sz="2000" dirty="0" smtClean="0">
                <a:solidFill>
                  <a:srgbClr val="6B6B6B"/>
                </a:solidFill>
              </a:rPr>
              <a:t>Inventariado de Hosts</a:t>
            </a:r>
          </a:p>
          <a:p>
            <a:pPr marL="571500" indent="-571500">
              <a:buFont typeface="Arial" panose="020B0604020202020204" pitchFamily="34" charset="0"/>
              <a:buChar char="•"/>
            </a:pPr>
            <a:r>
              <a:rPr lang="es-ES" sz="2000" dirty="0" smtClean="0">
                <a:solidFill>
                  <a:srgbClr val="6B6B6B"/>
                </a:solidFill>
              </a:rPr>
              <a:t>Topología</a:t>
            </a:r>
          </a:p>
          <a:p>
            <a:pPr marL="571500" indent="-571500">
              <a:buFont typeface="Arial" panose="020B0604020202020204" pitchFamily="34" charset="0"/>
              <a:buChar char="•"/>
            </a:pPr>
            <a:r>
              <a:rPr lang="es-ES" sz="2000" dirty="0" smtClean="0">
                <a:solidFill>
                  <a:srgbClr val="6B6B6B"/>
                </a:solidFill>
              </a:rPr>
              <a:t>Políticas</a:t>
            </a:r>
          </a:p>
          <a:p>
            <a:pPr marL="571500" indent="-571500">
              <a:buFont typeface="Arial" panose="020B0604020202020204" pitchFamily="34" charset="0"/>
              <a:buChar char="•"/>
            </a:pPr>
            <a:r>
              <a:rPr lang="es-ES" sz="2000" dirty="0" smtClean="0">
                <a:solidFill>
                  <a:srgbClr val="6B6B6B"/>
                </a:solidFill>
              </a:rPr>
              <a:t>Análisis de Políticas</a:t>
            </a:r>
            <a:endParaRPr lang="es-ES" sz="1400" dirty="0" smtClean="0">
              <a:solidFill>
                <a:srgbClr val="6B6B6B"/>
              </a:solidFill>
            </a:endParaRPr>
          </a:p>
          <a:p>
            <a:endParaRPr lang="es-ES" sz="3600" dirty="0">
              <a:solidFill>
                <a:srgbClr val="6B6B6B"/>
              </a:solidFill>
            </a:endParaRPr>
          </a:p>
        </p:txBody>
      </p:sp>
      <p:sp>
        <p:nvSpPr>
          <p:cNvPr id="21" name="Title 1"/>
          <p:cNvSpPr txBox="1">
            <a:spLocks/>
          </p:cNvSpPr>
          <p:nvPr/>
        </p:nvSpPr>
        <p:spPr bwMode="auto">
          <a:xfrm>
            <a:off x="609441" y="-2286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sz="2600" b="1">
                <a:solidFill>
                  <a:schemeClr val="bg1"/>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rgbClr val="6B6B6B"/>
                </a:solidFill>
              </a:rPr>
              <a:t>APIC – características EM</a:t>
            </a:r>
            <a:endParaRPr lang="es-ES" sz="3200" dirty="0">
              <a:solidFill>
                <a:srgbClr val="6B6B6B"/>
              </a:solidFill>
            </a:endParaRPr>
          </a:p>
        </p:txBody>
      </p:sp>
      <p:pic>
        <p:nvPicPr>
          <p:cNvPr id="4" name="Picture 3"/>
          <p:cNvPicPr>
            <a:picLocks noChangeAspect="1"/>
          </p:cNvPicPr>
          <p:nvPr/>
        </p:nvPicPr>
        <p:blipFill>
          <a:blip r:embed="rId3"/>
          <a:stretch>
            <a:fillRect/>
          </a:stretch>
        </p:blipFill>
        <p:spPr>
          <a:xfrm>
            <a:off x="150812" y="1115882"/>
            <a:ext cx="5943600" cy="4029075"/>
          </a:xfrm>
          <a:prstGeom prst="rect">
            <a:avLst/>
          </a:prstGeom>
        </p:spPr>
      </p:pic>
    </p:spTree>
    <p:extLst>
      <p:ext uri="{BB962C8B-B14F-4D97-AF65-F5344CB8AC3E}">
        <p14:creationId xmlns:p14="http://schemas.microsoft.com/office/powerpoint/2010/main" val="240325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55576"/>
            <a:ext cx="12188825" cy="5402424"/>
          </a:xfrm>
          <a:prstGeom prst="rect">
            <a:avLst/>
          </a:prstGeom>
          <a:noFill/>
          <a:ln w="9525">
            <a:noFill/>
            <a:miter lim="800000"/>
            <a:headEnd/>
            <a:tailEnd/>
          </a:ln>
          <a:effectLst/>
        </p:spPr>
      </p:pic>
      <p:sp>
        <p:nvSpPr>
          <p:cNvPr id="226" name="Rectangle 225"/>
          <p:cNvSpPr/>
          <p:nvPr/>
        </p:nvSpPr>
        <p:spPr>
          <a:xfrm>
            <a:off x="4205270" y="1455573"/>
            <a:ext cx="3778285" cy="5402427"/>
          </a:xfrm>
          <a:prstGeom prst="rect">
            <a:avLst/>
          </a:prstGeom>
          <a:gradFill flip="none" rotWithShape="1">
            <a:gsLst>
              <a:gs pos="0">
                <a:sysClr val="windowText" lastClr="000000">
                  <a:alpha val="69000"/>
                </a:sysClr>
              </a:gs>
              <a:gs pos="50000">
                <a:srgbClr val="000000">
                  <a:alpha val="85000"/>
                </a:srgbClr>
              </a:gs>
              <a:gs pos="100000">
                <a:sysClr val="windowText" lastClr="000000">
                  <a:alpha val="69000"/>
                </a:sysClr>
              </a:gs>
            </a:gsLst>
            <a:lin ang="5400000" scaled="1"/>
            <a:tileRect/>
          </a:gradFill>
          <a:ln w="9525" algn="ctr">
            <a:noFill/>
            <a:miter lim="800000"/>
            <a:headEnd/>
            <a:tailEnd/>
          </a:ln>
          <a:effectLst/>
        </p:spPr>
        <p:txBody>
          <a:bodyPr wrap="none" lIns="72941" tIns="36470" rIns="72941" bIns="36470" anchor="ctr"/>
          <a:lstStyle/>
          <a:p>
            <a:pPr defTabSz="914323">
              <a:defRPr/>
            </a:pPr>
            <a:endParaRPr lang="es-ES" sz="1900" kern="0" dirty="0">
              <a:gradFill>
                <a:gsLst>
                  <a:gs pos="27000">
                    <a:srgbClr val="082531"/>
                  </a:gs>
                  <a:gs pos="100000">
                    <a:srgbClr val="FFFFFF">
                      <a:alpha val="0"/>
                    </a:srgbClr>
                  </a:gs>
                </a:gsLst>
                <a:lin ang="5400000" scaled="1"/>
              </a:gradFill>
            </a:endParaRPr>
          </a:p>
        </p:txBody>
      </p:sp>
      <p:sp>
        <p:nvSpPr>
          <p:cNvPr id="227" name="Rectangle 226"/>
          <p:cNvSpPr/>
          <p:nvPr/>
        </p:nvSpPr>
        <p:spPr>
          <a:xfrm>
            <a:off x="8113520" y="1455573"/>
            <a:ext cx="3778285" cy="5402427"/>
          </a:xfrm>
          <a:prstGeom prst="rect">
            <a:avLst/>
          </a:prstGeom>
          <a:gradFill flip="none" rotWithShape="1">
            <a:gsLst>
              <a:gs pos="0">
                <a:sysClr val="windowText" lastClr="000000">
                  <a:alpha val="69000"/>
                </a:sysClr>
              </a:gs>
              <a:gs pos="50000">
                <a:srgbClr val="000000">
                  <a:alpha val="85000"/>
                </a:srgbClr>
              </a:gs>
              <a:gs pos="100000">
                <a:sysClr val="windowText" lastClr="000000">
                  <a:alpha val="69000"/>
                </a:sysClr>
              </a:gs>
            </a:gsLst>
            <a:lin ang="5400000" scaled="1"/>
            <a:tileRect/>
          </a:gradFill>
          <a:ln w="9525" algn="ctr">
            <a:noFill/>
            <a:miter lim="800000"/>
            <a:headEnd/>
            <a:tailEnd/>
          </a:ln>
          <a:effectLst/>
        </p:spPr>
        <p:txBody>
          <a:bodyPr wrap="none" lIns="72941" tIns="36470" rIns="72941" bIns="36470" anchor="ctr"/>
          <a:lstStyle/>
          <a:p>
            <a:pPr defTabSz="914323">
              <a:defRPr/>
            </a:pPr>
            <a:endParaRPr lang="es-ES" sz="1900" kern="0" dirty="0">
              <a:gradFill>
                <a:gsLst>
                  <a:gs pos="27000">
                    <a:srgbClr val="082531"/>
                  </a:gs>
                  <a:gs pos="100000">
                    <a:srgbClr val="FFFFFF">
                      <a:alpha val="0"/>
                    </a:srgbClr>
                  </a:gs>
                </a:gsLst>
                <a:lin ang="5400000" scaled="1"/>
              </a:gradFill>
            </a:endParaRPr>
          </a:p>
        </p:txBody>
      </p:sp>
      <p:sp>
        <p:nvSpPr>
          <p:cNvPr id="228" name="Rectangle 227"/>
          <p:cNvSpPr/>
          <p:nvPr/>
        </p:nvSpPr>
        <p:spPr>
          <a:xfrm>
            <a:off x="297020" y="1455573"/>
            <a:ext cx="3778285" cy="5402427"/>
          </a:xfrm>
          <a:prstGeom prst="rect">
            <a:avLst/>
          </a:prstGeom>
          <a:gradFill flip="none" rotWithShape="1">
            <a:gsLst>
              <a:gs pos="0">
                <a:sysClr val="windowText" lastClr="000000">
                  <a:alpha val="69000"/>
                </a:sysClr>
              </a:gs>
              <a:gs pos="50000">
                <a:srgbClr val="000000">
                  <a:alpha val="85000"/>
                </a:srgbClr>
              </a:gs>
              <a:gs pos="100000">
                <a:sysClr val="windowText" lastClr="000000">
                  <a:alpha val="69000"/>
                </a:sysClr>
              </a:gs>
            </a:gsLst>
            <a:lin ang="5400000" scaled="1"/>
            <a:tileRect/>
          </a:gradFill>
          <a:ln w="9525" algn="ctr">
            <a:noFill/>
            <a:miter lim="800000"/>
            <a:headEnd/>
            <a:tailEnd/>
          </a:ln>
          <a:effectLst/>
        </p:spPr>
        <p:txBody>
          <a:bodyPr wrap="none" lIns="72941" tIns="36470" rIns="72941" bIns="36470" anchor="ctr"/>
          <a:lstStyle/>
          <a:p>
            <a:pPr defTabSz="914323">
              <a:defRPr/>
            </a:pPr>
            <a:endParaRPr lang="es-ES" sz="1900" kern="0" dirty="0">
              <a:gradFill>
                <a:gsLst>
                  <a:gs pos="27000">
                    <a:srgbClr val="082531"/>
                  </a:gs>
                  <a:gs pos="100000">
                    <a:srgbClr val="FFFFFF">
                      <a:alpha val="0"/>
                    </a:srgbClr>
                  </a:gs>
                </a:gsLst>
                <a:lin ang="5400000" scaled="1"/>
              </a:gradFill>
            </a:endParaRPr>
          </a:p>
        </p:txBody>
      </p:sp>
      <p:sp>
        <p:nvSpPr>
          <p:cNvPr id="229" name="Rectangle 228"/>
          <p:cNvSpPr/>
          <p:nvPr/>
        </p:nvSpPr>
        <p:spPr>
          <a:xfrm>
            <a:off x="4364027" y="3918261"/>
            <a:ext cx="3460768" cy="1269986"/>
          </a:xfrm>
          <a:prstGeom prst="rect">
            <a:avLst/>
          </a:prstGeom>
        </p:spPr>
        <p:txBody>
          <a:bodyPr wrap="square" lIns="91335" tIns="45668" rIns="91335" bIns="45668">
            <a:spAutoFit/>
          </a:bodyPr>
          <a:lstStyle/>
          <a:p>
            <a:pPr algn="ctr">
              <a:lnSpc>
                <a:spcPct val="90000"/>
              </a:lnSpc>
              <a:spcBef>
                <a:spcPts val="1400"/>
              </a:spcBef>
              <a:spcAft>
                <a:spcPts val="600"/>
              </a:spcAft>
            </a:pPr>
            <a:r>
              <a:rPr lang="es-ES" sz="1600" dirty="0" err="1" smtClean="0">
                <a:solidFill>
                  <a:schemeClr val="bg1"/>
                </a:solidFill>
              </a:rPr>
              <a:t>Easy</a:t>
            </a:r>
            <a:r>
              <a:rPr lang="es-ES" sz="1600" dirty="0" smtClean="0">
                <a:solidFill>
                  <a:schemeClr val="bg1"/>
                </a:solidFill>
              </a:rPr>
              <a:t> </a:t>
            </a:r>
            <a:r>
              <a:rPr lang="es-ES" sz="1600" dirty="0" err="1" smtClean="0">
                <a:solidFill>
                  <a:schemeClr val="bg1"/>
                </a:solidFill>
              </a:rPr>
              <a:t>QoS</a:t>
            </a:r>
            <a:endParaRPr lang="es-ES" sz="1600" dirty="0" smtClean="0">
              <a:solidFill>
                <a:schemeClr val="bg1"/>
              </a:solidFill>
            </a:endParaRPr>
          </a:p>
          <a:p>
            <a:pPr algn="ctr">
              <a:lnSpc>
                <a:spcPct val="90000"/>
              </a:lnSpc>
              <a:spcBef>
                <a:spcPts val="1400"/>
              </a:spcBef>
              <a:spcAft>
                <a:spcPts val="600"/>
              </a:spcAft>
            </a:pPr>
            <a:r>
              <a:rPr lang="es-ES" sz="1600" dirty="0" err="1" smtClean="0">
                <a:solidFill>
                  <a:schemeClr val="bg1"/>
                </a:solidFill>
              </a:rPr>
              <a:t>Follow</a:t>
            </a:r>
            <a:r>
              <a:rPr lang="es-ES" sz="1600" dirty="0" smtClean="0">
                <a:solidFill>
                  <a:schemeClr val="bg1"/>
                </a:solidFill>
              </a:rPr>
              <a:t> Me </a:t>
            </a:r>
            <a:r>
              <a:rPr lang="es-ES" sz="1600" dirty="0" err="1" smtClean="0">
                <a:solidFill>
                  <a:schemeClr val="bg1"/>
                </a:solidFill>
              </a:rPr>
              <a:t>QoS</a:t>
            </a:r>
            <a:endParaRPr lang="es-ES" sz="1600" dirty="0" smtClean="0">
              <a:solidFill>
                <a:schemeClr val="bg1"/>
              </a:solidFill>
            </a:endParaRPr>
          </a:p>
          <a:p>
            <a:pPr algn="ctr">
              <a:lnSpc>
                <a:spcPct val="90000"/>
              </a:lnSpc>
              <a:spcBef>
                <a:spcPts val="1400"/>
              </a:spcBef>
              <a:spcAft>
                <a:spcPts val="600"/>
              </a:spcAft>
            </a:pPr>
            <a:r>
              <a:rPr lang="es-ES" sz="1600" dirty="0" smtClean="0">
                <a:solidFill>
                  <a:schemeClr val="bg1"/>
                </a:solidFill>
              </a:rPr>
              <a:t>Garantías de Cumplimiento</a:t>
            </a:r>
            <a:endParaRPr lang="es-ES" sz="1600" dirty="0">
              <a:solidFill>
                <a:schemeClr val="bg1"/>
              </a:solidFill>
            </a:endParaRPr>
          </a:p>
        </p:txBody>
      </p:sp>
      <p:sp>
        <p:nvSpPr>
          <p:cNvPr id="230" name="Rectangle 229"/>
          <p:cNvSpPr/>
          <p:nvPr/>
        </p:nvSpPr>
        <p:spPr>
          <a:xfrm>
            <a:off x="297020" y="3918261"/>
            <a:ext cx="3778286" cy="535426"/>
          </a:xfrm>
          <a:prstGeom prst="rect">
            <a:avLst/>
          </a:prstGeom>
        </p:spPr>
        <p:txBody>
          <a:bodyPr wrap="square" lIns="91335" tIns="45668" rIns="91335" bIns="45668">
            <a:spAutoFit/>
          </a:bodyPr>
          <a:lstStyle/>
          <a:p>
            <a:pPr algn="ctr" defTabSz="912292">
              <a:lnSpc>
                <a:spcPct val="90000"/>
              </a:lnSpc>
              <a:spcBef>
                <a:spcPts val="1400"/>
              </a:spcBef>
              <a:spcAft>
                <a:spcPts val="1200"/>
              </a:spcAft>
            </a:pPr>
            <a:r>
              <a:rPr lang="es-ES" sz="1600" dirty="0" smtClean="0">
                <a:solidFill>
                  <a:srgbClr val="FFFFFF"/>
                </a:solidFill>
              </a:rPr>
              <a:t>Detección y Mitigación de Amenazas Rápida en toda la Red (</a:t>
            </a:r>
            <a:r>
              <a:rPr lang="es-ES" sz="1600" dirty="0" err="1" smtClean="0">
                <a:solidFill>
                  <a:srgbClr val="FFFFFF"/>
                </a:solidFill>
              </a:rPr>
              <a:t>sourcefire</a:t>
            </a:r>
            <a:r>
              <a:rPr lang="es-ES" sz="1600" dirty="0" smtClean="0">
                <a:solidFill>
                  <a:srgbClr val="FFFFFF"/>
                </a:solidFill>
              </a:rPr>
              <a:t>)</a:t>
            </a:r>
          </a:p>
        </p:txBody>
      </p:sp>
      <p:sp>
        <p:nvSpPr>
          <p:cNvPr id="231" name="Rectangle 230"/>
          <p:cNvSpPr/>
          <p:nvPr/>
        </p:nvSpPr>
        <p:spPr>
          <a:xfrm>
            <a:off x="297019" y="2858925"/>
            <a:ext cx="3611231" cy="978624"/>
          </a:xfrm>
          <a:prstGeom prst="rect">
            <a:avLst/>
          </a:prstGeom>
        </p:spPr>
        <p:txBody>
          <a:bodyPr wrap="square" lIns="91335" tIns="45668" rIns="91335" bIns="45668">
            <a:spAutoFit/>
          </a:bodyPr>
          <a:lstStyle/>
          <a:p>
            <a:pPr algn="ctr" defTabSz="912292">
              <a:lnSpc>
                <a:spcPct val="90000"/>
              </a:lnSpc>
            </a:pPr>
            <a:r>
              <a:rPr lang="es-ES" sz="3200" dirty="0" smtClean="0">
                <a:gradFill flip="none" rotWithShape="1">
                  <a:gsLst>
                    <a:gs pos="0">
                      <a:srgbClr val="CBDB2A"/>
                    </a:gs>
                    <a:gs pos="50000">
                      <a:srgbClr val="3EB549"/>
                    </a:gs>
                    <a:gs pos="100000">
                      <a:srgbClr val="02928C"/>
                    </a:gs>
                  </a:gsLst>
                  <a:lin ang="2700000" scaled="1"/>
                  <a:tileRect/>
                </a:gradFill>
              </a:rPr>
              <a:t>Automatización de Seguridad</a:t>
            </a:r>
            <a:endParaRPr lang="es-ES" sz="3200" dirty="0">
              <a:gradFill flip="none" rotWithShape="1">
                <a:gsLst>
                  <a:gs pos="0">
                    <a:srgbClr val="CBDB2A"/>
                  </a:gs>
                  <a:gs pos="50000">
                    <a:srgbClr val="3EB549"/>
                  </a:gs>
                  <a:gs pos="100000">
                    <a:srgbClr val="02928C"/>
                  </a:gs>
                </a:gsLst>
                <a:lin ang="2700000" scaled="1"/>
                <a:tileRect/>
              </a:gradFill>
            </a:endParaRPr>
          </a:p>
        </p:txBody>
      </p:sp>
      <p:sp>
        <p:nvSpPr>
          <p:cNvPr id="232" name="Rectangle 231"/>
          <p:cNvSpPr/>
          <p:nvPr/>
        </p:nvSpPr>
        <p:spPr>
          <a:xfrm>
            <a:off x="8113518" y="2789792"/>
            <a:ext cx="3778286" cy="1421823"/>
          </a:xfrm>
          <a:prstGeom prst="rect">
            <a:avLst/>
          </a:prstGeom>
          <a:noFill/>
        </p:spPr>
        <p:txBody>
          <a:bodyPr wrap="square" lIns="91335" tIns="45668" rIns="91335" bIns="45668">
            <a:spAutoFit/>
          </a:bodyPr>
          <a:lstStyle/>
          <a:p>
            <a:pPr algn="ctr" defTabSz="912292">
              <a:lnSpc>
                <a:spcPct val="90000"/>
              </a:lnSpc>
            </a:pPr>
            <a:r>
              <a:rPr lang="es-ES" sz="3200" dirty="0" smtClean="0">
                <a:gradFill flip="none" rotWithShape="1">
                  <a:gsLst>
                    <a:gs pos="0">
                      <a:srgbClr val="CBDB2A"/>
                    </a:gs>
                    <a:gs pos="50000">
                      <a:srgbClr val="3EB549"/>
                    </a:gs>
                    <a:gs pos="100000">
                      <a:srgbClr val="02928C"/>
                    </a:gs>
                  </a:gsLst>
                  <a:lin ang="2700000" scaled="1"/>
                  <a:tileRect/>
                </a:gradFill>
              </a:rPr>
              <a:t>IWAN: </a:t>
            </a:r>
            <a:br>
              <a:rPr lang="es-ES" sz="3200" dirty="0" smtClean="0">
                <a:gradFill flip="none" rotWithShape="1">
                  <a:gsLst>
                    <a:gs pos="0">
                      <a:srgbClr val="CBDB2A"/>
                    </a:gs>
                    <a:gs pos="50000">
                      <a:srgbClr val="3EB549"/>
                    </a:gs>
                    <a:gs pos="100000">
                      <a:srgbClr val="02928C"/>
                    </a:gs>
                  </a:gsLst>
                  <a:lin ang="2700000" scaled="1"/>
                  <a:tileRect/>
                </a:gradFill>
              </a:rPr>
            </a:br>
            <a:r>
              <a:rPr lang="es-ES" sz="3200" dirty="0" smtClean="0">
                <a:gradFill flip="none" rotWithShape="1">
                  <a:gsLst>
                    <a:gs pos="0">
                      <a:srgbClr val="CBDB2A"/>
                    </a:gs>
                    <a:gs pos="50000">
                      <a:srgbClr val="3EB549"/>
                    </a:gs>
                    <a:gs pos="100000">
                      <a:srgbClr val="02928C"/>
                    </a:gs>
                  </a:gsLst>
                  <a:lin ang="2700000" scaled="1"/>
                  <a:tileRect/>
                </a:gradFill>
              </a:rPr>
              <a:t>Optimización de Rutas </a:t>
            </a:r>
            <a:endParaRPr lang="es-ES" sz="3200" dirty="0">
              <a:gradFill flip="none" rotWithShape="1">
                <a:gsLst>
                  <a:gs pos="0">
                    <a:srgbClr val="CBDB2A"/>
                  </a:gs>
                  <a:gs pos="50000">
                    <a:srgbClr val="3EB549"/>
                  </a:gs>
                  <a:gs pos="100000">
                    <a:srgbClr val="02928C"/>
                  </a:gs>
                </a:gsLst>
                <a:lin ang="2700000" scaled="1"/>
                <a:tileRect/>
              </a:gradFill>
            </a:endParaRPr>
          </a:p>
        </p:txBody>
      </p:sp>
      <p:sp>
        <p:nvSpPr>
          <p:cNvPr id="233" name="Rectangle 232"/>
          <p:cNvSpPr/>
          <p:nvPr/>
        </p:nvSpPr>
        <p:spPr>
          <a:xfrm>
            <a:off x="1" y="1455574"/>
            <a:ext cx="12188824" cy="114300"/>
          </a:xfrm>
          <a:prstGeom prst="rect">
            <a:avLst/>
          </a:prstGeom>
          <a:gradFill>
            <a:gsLst>
              <a:gs pos="0">
                <a:srgbClr val="000000">
                  <a:alpha val="50000"/>
                </a:srgbClr>
              </a:gs>
              <a:gs pos="100000">
                <a:srgbClr val="000000">
                  <a:alpha val="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gradFill>
                <a:gsLst>
                  <a:gs pos="0">
                    <a:srgbClr val="000000"/>
                  </a:gs>
                  <a:gs pos="100000">
                    <a:srgbClr val="000000">
                      <a:alpha val="0"/>
                    </a:srgbClr>
                  </a:gs>
                </a:gsLst>
                <a:lin ang="5400000" scaled="1"/>
              </a:gradFill>
            </a:endParaRPr>
          </a:p>
        </p:txBody>
      </p:sp>
      <p:sp>
        <p:nvSpPr>
          <p:cNvPr id="234" name="Rectangle 233"/>
          <p:cNvSpPr/>
          <p:nvPr/>
        </p:nvSpPr>
        <p:spPr>
          <a:xfrm>
            <a:off x="4491546" y="2858925"/>
            <a:ext cx="3376487" cy="978624"/>
          </a:xfrm>
          <a:prstGeom prst="rect">
            <a:avLst/>
          </a:prstGeom>
          <a:noFill/>
        </p:spPr>
        <p:txBody>
          <a:bodyPr wrap="square" lIns="91335" tIns="45668" rIns="91335" bIns="45668">
            <a:spAutoFit/>
          </a:bodyPr>
          <a:lstStyle/>
          <a:p>
            <a:pPr algn="ctr" defTabSz="912292">
              <a:lnSpc>
                <a:spcPct val="90000"/>
              </a:lnSpc>
            </a:pPr>
            <a:r>
              <a:rPr lang="es-ES" sz="3200" dirty="0" err="1" smtClean="0">
                <a:gradFill flip="none" rotWithShape="1">
                  <a:gsLst>
                    <a:gs pos="0">
                      <a:srgbClr val="CBDB2A"/>
                    </a:gs>
                    <a:gs pos="50000">
                      <a:srgbClr val="3EB549"/>
                    </a:gs>
                    <a:gs pos="100000">
                      <a:srgbClr val="02928C"/>
                    </a:gs>
                  </a:gsLst>
                  <a:lin ang="2700000" scaled="1"/>
                  <a:tileRect/>
                </a:gradFill>
              </a:rPr>
              <a:t>Provisionamiento</a:t>
            </a:r>
            <a:r>
              <a:rPr lang="es-ES" sz="3200" dirty="0" smtClean="0">
                <a:gradFill flip="none" rotWithShape="1">
                  <a:gsLst>
                    <a:gs pos="0">
                      <a:srgbClr val="CBDB2A"/>
                    </a:gs>
                    <a:gs pos="50000">
                      <a:srgbClr val="3EB549"/>
                    </a:gs>
                    <a:gs pos="100000">
                      <a:srgbClr val="02928C"/>
                    </a:gs>
                  </a:gsLst>
                  <a:lin ang="2700000" scaled="1"/>
                  <a:tileRect/>
                </a:gradFill>
              </a:rPr>
              <a:t> de </a:t>
            </a:r>
            <a:r>
              <a:rPr lang="es-ES" sz="3200" dirty="0" err="1" smtClean="0">
                <a:gradFill flip="none" rotWithShape="1">
                  <a:gsLst>
                    <a:gs pos="0">
                      <a:srgbClr val="CBDB2A"/>
                    </a:gs>
                    <a:gs pos="50000">
                      <a:srgbClr val="3EB549"/>
                    </a:gs>
                    <a:gs pos="100000">
                      <a:srgbClr val="02928C"/>
                    </a:gs>
                  </a:gsLst>
                  <a:lin ang="2700000" scaled="1"/>
                  <a:tileRect/>
                </a:gradFill>
              </a:rPr>
              <a:t>QoS</a:t>
            </a:r>
            <a:endParaRPr lang="es-ES" sz="3200" dirty="0">
              <a:gradFill flip="none" rotWithShape="1">
                <a:gsLst>
                  <a:gs pos="0">
                    <a:srgbClr val="CBDB2A"/>
                  </a:gs>
                  <a:gs pos="50000">
                    <a:srgbClr val="3EB549"/>
                  </a:gs>
                  <a:gs pos="100000">
                    <a:srgbClr val="02928C"/>
                  </a:gs>
                </a:gsLst>
                <a:lin ang="2700000" scaled="1"/>
                <a:tileRect/>
              </a:gradFill>
            </a:endParaRPr>
          </a:p>
        </p:txBody>
      </p:sp>
      <p:grpSp>
        <p:nvGrpSpPr>
          <p:cNvPr id="235" name="Group 234"/>
          <p:cNvGrpSpPr/>
          <p:nvPr/>
        </p:nvGrpSpPr>
        <p:grpSpPr>
          <a:xfrm>
            <a:off x="-112736" y="5647873"/>
            <a:ext cx="12424938" cy="1210129"/>
            <a:chOff x="-112737" y="5647871"/>
            <a:chExt cx="12424938" cy="1210129"/>
          </a:xfrm>
        </p:grpSpPr>
        <p:sp>
          <p:nvSpPr>
            <p:cNvPr id="236" name="Rectangle 235"/>
            <p:cNvSpPr/>
            <p:nvPr/>
          </p:nvSpPr>
          <p:spPr>
            <a:xfrm>
              <a:off x="0" y="5762171"/>
              <a:ext cx="12188824" cy="1095829"/>
            </a:xfrm>
            <a:prstGeom prst="rect">
              <a:avLst/>
            </a:prstGeom>
            <a:gradFill flip="none" rotWithShape="1">
              <a:gsLst>
                <a:gs pos="0">
                  <a:srgbClr val="CBDB2A"/>
                </a:gs>
                <a:gs pos="50000">
                  <a:srgbClr val="3EB549"/>
                </a:gs>
                <a:gs pos="100000">
                  <a:srgbClr val="02928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pic>
          <p:nvPicPr>
            <p:cNvPr id="237" name="Picture 236"/>
            <p:cNvPicPr>
              <a:picLocks noChangeAspect="1"/>
            </p:cNvPicPr>
            <p:nvPr/>
          </p:nvPicPr>
          <p:blipFill rotWithShape="1">
            <a:blip r:embed="rId4" cstate="email">
              <a:extLst>
                <a:ext uri="{28A0092B-C50C-407E-A947-70E740481C1C}">
                  <a14:useLocalDpi xmlns:a14="http://schemas.microsoft.com/office/drawing/2010/main"/>
                </a:ext>
              </a:extLst>
            </a:blip>
            <a:srcRect l="-130"/>
            <a:stretch/>
          </p:blipFill>
          <p:spPr>
            <a:xfrm>
              <a:off x="3175" y="5762171"/>
              <a:ext cx="12182475" cy="1095829"/>
            </a:xfrm>
            <a:prstGeom prst="rect">
              <a:avLst/>
            </a:prstGeom>
          </p:spPr>
        </p:pic>
        <p:sp>
          <p:nvSpPr>
            <p:cNvPr id="238" name="Rectangle 237"/>
            <p:cNvSpPr/>
            <p:nvPr/>
          </p:nvSpPr>
          <p:spPr>
            <a:xfrm flipV="1">
              <a:off x="0" y="5647871"/>
              <a:ext cx="12188824" cy="114300"/>
            </a:xfrm>
            <a:prstGeom prst="rect">
              <a:avLst/>
            </a:prstGeom>
            <a:gradFill>
              <a:gsLst>
                <a:gs pos="0">
                  <a:srgbClr val="000000">
                    <a:alpha val="50000"/>
                  </a:srgbClr>
                </a:gs>
                <a:gs pos="100000">
                  <a:srgbClr val="000000">
                    <a:alpha val="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gradFill>
                  <a:gsLst>
                    <a:gs pos="0">
                      <a:srgbClr val="000000"/>
                    </a:gs>
                    <a:gs pos="100000">
                      <a:srgbClr val="000000">
                        <a:alpha val="0"/>
                      </a:srgbClr>
                    </a:gs>
                  </a:gsLst>
                  <a:lin ang="5400000" scaled="1"/>
                </a:gradFill>
              </a:endParaRPr>
            </a:p>
          </p:txBody>
        </p:sp>
        <p:sp>
          <p:nvSpPr>
            <p:cNvPr id="239" name="Rectangle 238"/>
            <p:cNvSpPr/>
            <p:nvPr/>
          </p:nvSpPr>
          <p:spPr>
            <a:xfrm>
              <a:off x="-112737" y="6100962"/>
              <a:ext cx="12424938" cy="584775"/>
            </a:xfrm>
            <a:prstGeom prst="rect">
              <a:avLst/>
            </a:prstGeom>
          </p:spPr>
          <p:txBody>
            <a:bodyPr wrap="square">
              <a:spAutoFit/>
            </a:bodyPr>
            <a:lstStyle/>
            <a:p>
              <a:pPr algn="ctr"/>
              <a:r>
                <a:rPr lang="es-ES" sz="3200" dirty="0" smtClean="0">
                  <a:solidFill>
                    <a:srgbClr val="000000"/>
                  </a:solidFill>
                  <a:effectLst>
                    <a:outerShdw blurRad="127000" algn="ctr" rotWithShape="0">
                      <a:prstClr val="black">
                        <a:alpha val="40000"/>
                      </a:prstClr>
                    </a:outerShdw>
                  </a:effectLst>
                </a:rPr>
                <a:t>Solución de los Más Exigentes, Complejos y Tediosos Problemas IT</a:t>
              </a:r>
              <a:endParaRPr lang="es-ES" sz="3200" dirty="0">
                <a:solidFill>
                  <a:srgbClr val="000000"/>
                </a:solidFill>
                <a:effectLst>
                  <a:outerShdw blurRad="127000" algn="ctr" rotWithShape="0">
                    <a:prstClr val="black">
                      <a:alpha val="40000"/>
                    </a:prstClr>
                  </a:outerShdw>
                </a:effectLst>
              </a:endParaRPr>
            </a:p>
          </p:txBody>
        </p:sp>
      </p:grpSp>
      <p:sp>
        <p:nvSpPr>
          <p:cNvPr id="240" name="Rectangle 239"/>
          <p:cNvSpPr/>
          <p:nvPr/>
        </p:nvSpPr>
        <p:spPr>
          <a:xfrm>
            <a:off x="8272277" y="4086685"/>
            <a:ext cx="3460768" cy="1312049"/>
          </a:xfrm>
          <a:prstGeom prst="rect">
            <a:avLst/>
          </a:prstGeom>
        </p:spPr>
        <p:txBody>
          <a:bodyPr wrap="square" lIns="91335" tIns="45668" rIns="91335" bIns="45668">
            <a:spAutoFit/>
          </a:bodyPr>
          <a:lstStyle/>
          <a:p>
            <a:pPr algn="ctr">
              <a:lnSpc>
                <a:spcPct val="90000"/>
              </a:lnSpc>
              <a:spcBef>
                <a:spcPts val="1400"/>
              </a:spcBef>
              <a:spcAft>
                <a:spcPts val="1200"/>
              </a:spcAft>
            </a:pPr>
            <a:r>
              <a:rPr lang="es-ES" sz="1600" dirty="0" smtClean="0">
                <a:solidFill>
                  <a:schemeClr val="bg1"/>
                </a:solidFill>
              </a:rPr>
              <a:t>Configuración de Enrutamiento de Rendimiento Automatizado (PIR)</a:t>
            </a:r>
          </a:p>
          <a:p>
            <a:pPr algn="ctr">
              <a:lnSpc>
                <a:spcPct val="90000"/>
              </a:lnSpc>
              <a:spcBef>
                <a:spcPts val="1400"/>
              </a:spcBef>
              <a:spcAft>
                <a:spcPts val="1200"/>
              </a:spcAft>
            </a:pPr>
            <a:r>
              <a:rPr lang="es-ES" sz="1600" dirty="0" smtClean="0">
                <a:solidFill>
                  <a:schemeClr val="bg1"/>
                </a:solidFill>
              </a:rPr>
              <a:t>Garantías de Cumplimiento de Políticas WAN Automatizadas</a:t>
            </a:r>
          </a:p>
        </p:txBody>
      </p:sp>
      <p:grpSp>
        <p:nvGrpSpPr>
          <p:cNvPr id="241" name="Group 240"/>
          <p:cNvGrpSpPr/>
          <p:nvPr/>
        </p:nvGrpSpPr>
        <p:grpSpPr>
          <a:xfrm>
            <a:off x="5659260" y="1822542"/>
            <a:ext cx="870303" cy="870303"/>
            <a:chOff x="5753072" y="1893794"/>
            <a:chExt cx="682678" cy="682678"/>
          </a:xfrm>
        </p:grpSpPr>
        <p:sp>
          <p:nvSpPr>
            <p:cNvPr id="242" name="Oval 241"/>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243" name="TextBox 242"/>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s-ES" sz="900" b="1" dirty="0" err="1" smtClean="0">
                  <a:solidFill>
                    <a:schemeClr val="bg1"/>
                  </a:solidFill>
                  <a:effectLst>
                    <a:outerShdw blurRad="63500" sx="102000" sy="102000" algn="ctr" rotWithShape="0">
                      <a:prstClr val="black">
                        <a:alpha val="40000"/>
                      </a:prstClr>
                    </a:outerShdw>
                  </a:effectLst>
                </a:rPr>
                <a:t>QoS</a:t>
              </a:r>
              <a:endParaRPr lang="es-ES" sz="900" b="1" dirty="0">
                <a:solidFill>
                  <a:schemeClr val="bg1"/>
                </a:solidFill>
                <a:effectLst>
                  <a:outerShdw blurRad="63500" sx="102000" sy="102000" algn="ctr" rotWithShape="0">
                    <a:prstClr val="black">
                      <a:alpha val="40000"/>
                    </a:prstClr>
                  </a:outerShdw>
                </a:effectLst>
              </a:endParaRPr>
            </a:p>
          </p:txBody>
        </p:sp>
        <p:cxnSp>
          <p:nvCxnSpPr>
            <p:cNvPr id="244" name="Straight Connector 243"/>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6" name="Freeform 245"/>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grpSp>
        <p:nvGrpSpPr>
          <p:cNvPr id="247" name="Group 246"/>
          <p:cNvGrpSpPr/>
          <p:nvPr/>
        </p:nvGrpSpPr>
        <p:grpSpPr>
          <a:xfrm>
            <a:off x="1751011" y="1833682"/>
            <a:ext cx="870303" cy="870303"/>
            <a:chOff x="1751011" y="1833682"/>
            <a:chExt cx="870302" cy="870302"/>
          </a:xfrm>
        </p:grpSpPr>
        <p:sp>
          <p:nvSpPr>
            <p:cNvPr id="248" name="Oval 247"/>
            <p:cNvSpPr/>
            <p:nvPr/>
          </p:nvSpPr>
          <p:spPr>
            <a:xfrm>
              <a:off x="1751011" y="1833682"/>
              <a:ext cx="870302" cy="870302"/>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grpSp>
          <p:nvGrpSpPr>
            <p:cNvPr id="249" name="Group 5"/>
            <p:cNvGrpSpPr>
              <a:grpSpLocks noChangeAspect="1"/>
            </p:cNvGrpSpPr>
            <p:nvPr/>
          </p:nvGrpSpPr>
          <p:grpSpPr bwMode="auto">
            <a:xfrm>
              <a:off x="1980082" y="1984544"/>
              <a:ext cx="412160" cy="568578"/>
              <a:chOff x="664" y="-1183"/>
              <a:chExt cx="859" cy="1185"/>
            </a:xfrm>
          </p:grpSpPr>
          <p:sp>
            <p:nvSpPr>
              <p:cNvPr id="250" name="Freeform 249"/>
              <p:cNvSpPr>
                <a:spLocks/>
              </p:cNvSpPr>
              <p:nvPr/>
            </p:nvSpPr>
            <p:spPr bwMode="auto">
              <a:xfrm>
                <a:off x="808" y="-1183"/>
                <a:ext cx="576" cy="401"/>
              </a:xfrm>
              <a:custGeom>
                <a:avLst/>
                <a:gdLst>
                  <a:gd name="T0" fmla="*/ 61 w 244"/>
                  <a:gd name="T1" fmla="*/ 122 h 170"/>
                  <a:gd name="T2" fmla="*/ 122 w 244"/>
                  <a:gd name="T3" fmla="*/ 61 h 170"/>
                  <a:gd name="T4" fmla="*/ 181 w 244"/>
                  <a:gd name="T5" fmla="*/ 122 h 170"/>
                  <a:gd name="T6" fmla="*/ 181 w 244"/>
                  <a:gd name="T7" fmla="*/ 170 h 170"/>
                  <a:gd name="T8" fmla="*/ 244 w 244"/>
                  <a:gd name="T9" fmla="*/ 170 h 170"/>
                  <a:gd name="T10" fmla="*/ 244 w 244"/>
                  <a:gd name="T11" fmla="*/ 122 h 170"/>
                  <a:gd name="T12" fmla="*/ 122 w 244"/>
                  <a:gd name="T13" fmla="*/ 0 h 170"/>
                  <a:gd name="T14" fmla="*/ 0 w 244"/>
                  <a:gd name="T15" fmla="*/ 122 h 170"/>
                  <a:gd name="T16" fmla="*/ 0 w 244"/>
                  <a:gd name="T17" fmla="*/ 170 h 170"/>
                  <a:gd name="T18" fmla="*/ 61 w 244"/>
                  <a:gd name="T19" fmla="*/ 170 h 170"/>
                  <a:gd name="T20" fmla="*/ 61 w 244"/>
                  <a:gd name="T21"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70">
                    <a:moveTo>
                      <a:pt x="61" y="122"/>
                    </a:moveTo>
                    <a:cubicBezTo>
                      <a:pt x="61" y="88"/>
                      <a:pt x="88" y="61"/>
                      <a:pt x="122" y="61"/>
                    </a:cubicBezTo>
                    <a:cubicBezTo>
                      <a:pt x="154" y="61"/>
                      <a:pt x="181" y="88"/>
                      <a:pt x="181" y="122"/>
                    </a:cubicBezTo>
                    <a:cubicBezTo>
                      <a:pt x="181" y="170"/>
                      <a:pt x="181" y="170"/>
                      <a:pt x="181" y="170"/>
                    </a:cubicBezTo>
                    <a:cubicBezTo>
                      <a:pt x="244" y="170"/>
                      <a:pt x="244" y="170"/>
                      <a:pt x="244" y="170"/>
                    </a:cubicBezTo>
                    <a:cubicBezTo>
                      <a:pt x="244" y="122"/>
                      <a:pt x="244" y="122"/>
                      <a:pt x="244" y="122"/>
                    </a:cubicBezTo>
                    <a:cubicBezTo>
                      <a:pt x="244" y="54"/>
                      <a:pt x="190" y="0"/>
                      <a:pt x="122" y="0"/>
                    </a:cubicBezTo>
                    <a:cubicBezTo>
                      <a:pt x="54" y="0"/>
                      <a:pt x="0" y="54"/>
                      <a:pt x="0" y="122"/>
                    </a:cubicBezTo>
                    <a:cubicBezTo>
                      <a:pt x="0" y="170"/>
                      <a:pt x="0" y="170"/>
                      <a:pt x="0" y="170"/>
                    </a:cubicBezTo>
                    <a:cubicBezTo>
                      <a:pt x="61" y="170"/>
                      <a:pt x="61" y="170"/>
                      <a:pt x="61" y="170"/>
                    </a:cubicBezTo>
                    <a:lnTo>
                      <a:pt x="61" y="122"/>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endParaRPr>
              </a:p>
            </p:txBody>
          </p:sp>
          <p:sp>
            <p:nvSpPr>
              <p:cNvPr id="251" name="Freeform 7"/>
              <p:cNvSpPr>
                <a:spLocks/>
              </p:cNvSpPr>
              <p:nvPr/>
            </p:nvSpPr>
            <p:spPr bwMode="auto">
              <a:xfrm>
                <a:off x="1221" y="-281"/>
                <a:ext cx="90" cy="90"/>
              </a:xfrm>
              <a:custGeom>
                <a:avLst/>
                <a:gdLst>
                  <a:gd name="T0" fmla="*/ 7 w 38"/>
                  <a:gd name="T1" fmla="*/ 7 h 38"/>
                  <a:gd name="T2" fmla="*/ 6 w 38"/>
                  <a:gd name="T3" fmla="*/ 31 h 38"/>
                  <a:gd name="T4" fmla="*/ 31 w 38"/>
                  <a:gd name="T5" fmla="*/ 32 h 38"/>
                  <a:gd name="T6" fmla="*/ 32 w 38"/>
                  <a:gd name="T7" fmla="*/ 8 h 38"/>
                  <a:gd name="T8" fmla="*/ 7 w 38"/>
                  <a:gd name="T9" fmla="*/ 7 h 38"/>
                </a:gdLst>
                <a:ahLst/>
                <a:cxnLst>
                  <a:cxn ang="0">
                    <a:pos x="T0" y="T1"/>
                  </a:cxn>
                  <a:cxn ang="0">
                    <a:pos x="T2" y="T3"/>
                  </a:cxn>
                  <a:cxn ang="0">
                    <a:pos x="T4" y="T5"/>
                  </a:cxn>
                  <a:cxn ang="0">
                    <a:pos x="T6" y="T7"/>
                  </a:cxn>
                  <a:cxn ang="0">
                    <a:pos x="T8" y="T9"/>
                  </a:cxn>
                </a:cxnLst>
                <a:rect l="0" t="0" r="r" b="b"/>
                <a:pathLst>
                  <a:path w="38" h="38">
                    <a:moveTo>
                      <a:pt x="7" y="7"/>
                    </a:moveTo>
                    <a:cubicBezTo>
                      <a:pt x="0" y="13"/>
                      <a:pt x="0" y="24"/>
                      <a:pt x="6" y="31"/>
                    </a:cubicBezTo>
                    <a:cubicBezTo>
                      <a:pt x="13" y="38"/>
                      <a:pt x="23" y="38"/>
                      <a:pt x="31" y="32"/>
                    </a:cubicBezTo>
                    <a:cubicBezTo>
                      <a:pt x="38" y="25"/>
                      <a:pt x="38" y="15"/>
                      <a:pt x="32" y="8"/>
                    </a:cubicBezTo>
                    <a:cubicBezTo>
                      <a:pt x="25" y="0"/>
                      <a:pt x="14" y="0"/>
                      <a:pt x="7" y="7"/>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endParaRPr>
              </a:p>
            </p:txBody>
          </p:sp>
          <p:sp>
            <p:nvSpPr>
              <p:cNvPr id="252" name="Freeform 8"/>
              <p:cNvSpPr>
                <a:spLocks/>
              </p:cNvSpPr>
              <p:nvPr/>
            </p:nvSpPr>
            <p:spPr bwMode="auto">
              <a:xfrm>
                <a:off x="919" y="-524"/>
                <a:ext cx="125" cy="125"/>
              </a:xfrm>
              <a:custGeom>
                <a:avLst/>
                <a:gdLst>
                  <a:gd name="T0" fmla="*/ 31 w 53"/>
                  <a:gd name="T1" fmla="*/ 4 h 53"/>
                  <a:gd name="T2" fmla="*/ 3 w 53"/>
                  <a:gd name="T3" fmla="*/ 22 h 53"/>
                  <a:gd name="T4" fmla="*/ 21 w 53"/>
                  <a:gd name="T5" fmla="*/ 50 h 53"/>
                  <a:gd name="T6" fmla="*/ 50 w 53"/>
                  <a:gd name="T7" fmla="*/ 32 h 53"/>
                  <a:gd name="T8" fmla="*/ 31 w 53"/>
                  <a:gd name="T9" fmla="*/ 4 h 53"/>
                </a:gdLst>
                <a:ahLst/>
                <a:cxnLst>
                  <a:cxn ang="0">
                    <a:pos x="T0" y="T1"/>
                  </a:cxn>
                  <a:cxn ang="0">
                    <a:pos x="T2" y="T3"/>
                  </a:cxn>
                  <a:cxn ang="0">
                    <a:pos x="T4" y="T5"/>
                  </a:cxn>
                  <a:cxn ang="0">
                    <a:pos x="T6" y="T7"/>
                  </a:cxn>
                  <a:cxn ang="0">
                    <a:pos x="T8" y="T9"/>
                  </a:cxn>
                </a:cxnLst>
                <a:rect l="0" t="0" r="r" b="b"/>
                <a:pathLst>
                  <a:path w="53" h="53">
                    <a:moveTo>
                      <a:pt x="31" y="4"/>
                    </a:moveTo>
                    <a:cubicBezTo>
                      <a:pt x="19" y="0"/>
                      <a:pt x="5" y="8"/>
                      <a:pt x="3" y="22"/>
                    </a:cubicBezTo>
                    <a:cubicBezTo>
                      <a:pt x="0" y="34"/>
                      <a:pt x="9" y="47"/>
                      <a:pt x="21" y="50"/>
                    </a:cubicBezTo>
                    <a:cubicBezTo>
                      <a:pt x="34" y="53"/>
                      <a:pt x="47" y="44"/>
                      <a:pt x="50" y="32"/>
                    </a:cubicBezTo>
                    <a:cubicBezTo>
                      <a:pt x="53" y="18"/>
                      <a:pt x="45" y="6"/>
                      <a:pt x="31" y="4"/>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endParaRPr>
              </a:p>
            </p:txBody>
          </p:sp>
          <p:sp>
            <p:nvSpPr>
              <p:cNvPr id="253" name="Freeform 9"/>
              <p:cNvSpPr>
                <a:spLocks noEditPoints="1"/>
              </p:cNvSpPr>
              <p:nvPr/>
            </p:nvSpPr>
            <p:spPr bwMode="auto">
              <a:xfrm>
                <a:off x="664" y="-718"/>
                <a:ext cx="859" cy="720"/>
              </a:xfrm>
              <a:custGeom>
                <a:avLst/>
                <a:gdLst>
                  <a:gd name="T0" fmla="*/ 0 w 364"/>
                  <a:gd name="T1" fmla="*/ 38 h 305"/>
                  <a:gd name="T2" fmla="*/ 328 w 364"/>
                  <a:gd name="T3" fmla="*/ 305 h 305"/>
                  <a:gd name="T4" fmla="*/ 328 w 364"/>
                  <a:gd name="T5" fmla="*/ 0 h 305"/>
                  <a:gd name="T6" fmla="*/ 163 w 364"/>
                  <a:gd name="T7" fmla="*/ 168 h 305"/>
                  <a:gd name="T8" fmla="*/ 158 w 364"/>
                  <a:gd name="T9" fmla="*/ 193 h 305"/>
                  <a:gd name="T10" fmla="*/ 128 w 364"/>
                  <a:gd name="T11" fmla="*/ 198 h 305"/>
                  <a:gd name="T12" fmla="*/ 123 w 364"/>
                  <a:gd name="T13" fmla="*/ 174 h 305"/>
                  <a:gd name="T14" fmla="*/ 103 w 364"/>
                  <a:gd name="T15" fmla="*/ 191 h 305"/>
                  <a:gd name="T16" fmla="*/ 77 w 364"/>
                  <a:gd name="T17" fmla="*/ 172 h 305"/>
                  <a:gd name="T18" fmla="*/ 64 w 364"/>
                  <a:gd name="T19" fmla="*/ 157 h 305"/>
                  <a:gd name="T20" fmla="*/ 48 w 364"/>
                  <a:gd name="T21" fmla="*/ 132 h 305"/>
                  <a:gd name="T22" fmla="*/ 68 w 364"/>
                  <a:gd name="T23" fmla="*/ 110 h 305"/>
                  <a:gd name="T24" fmla="*/ 46 w 364"/>
                  <a:gd name="T25" fmla="*/ 100 h 305"/>
                  <a:gd name="T26" fmla="*/ 56 w 364"/>
                  <a:gd name="T27" fmla="*/ 73 h 305"/>
                  <a:gd name="T28" fmla="*/ 67 w 364"/>
                  <a:gd name="T29" fmla="*/ 57 h 305"/>
                  <a:gd name="T30" fmla="*/ 86 w 364"/>
                  <a:gd name="T31" fmla="*/ 35 h 305"/>
                  <a:gd name="T32" fmla="*/ 112 w 364"/>
                  <a:gd name="T33" fmla="*/ 46 h 305"/>
                  <a:gd name="T34" fmla="*/ 138 w 364"/>
                  <a:gd name="T35" fmla="*/ 20 h 305"/>
                  <a:gd name="T36" fmla="*/ 146 w 364"/>
                  <a:gd name="T37" fmla="*/ 44 h 305"/>
                  <a:gd name="T38" fmla="*/ 170 w 364"/>
                  <a:gd name="T39" fmla="*/ 27 h 305"/>
                  <a:gd name="T40" fmla="*/ 192 w 364"/>
                  <a:gd name="T41" fmla="*/ 46 h 305"/>
                  <a:gd name="T42" fmla="*/ 204 w 364"/>
                  <a:gd name="T43" fmla="*/ 61 h 305"/>
                  <a:gd name="T44" fmla="*/ 220 w 364"/>
                  <a:gd name="T45" fmla="*/ 86 h 305"/>
                  <a:gd name="T46" fmla="*/ 201 w 364"/>
                  <a:gd name="T47" fmla="*/ 99 h 305"/>
                  <a:gd name="T48" fmla="*/ 222 w 364"/>
                  <a:gd name="T49" fmla="*/ 113 h 305"/>
                  <a:gd name="T50" fmla="*/ 216 w 364"/>
                  <a:gd name="T51" fmla="*/ 143 h 305"/>
                  <a:gd name="T52" fmla="*/ 189 w 364"/>
                  <a:gd name="T53" fmla="*/ 146 h 305"/>
                  <a:gd name="T54" fmla="*/ 202 w 364"/>
                  <a:gd name="T55" fmla="*/ 167 h 305"/>
                  <a:gd name="T56" fmla="*/ 315 w 364"/>
                  <a:gd name="T57" fmla="*/ 225 h 305"/>
                  <a:gd name="T58" fmla="*/ 297 w 364"/>
                  <a:gd name="T59" fmla="*/ 225 h 305"/>
                  <a:gd name="T60" fmla="*/ 305 w 364"/>
                  <a:gd name="T61" fmla="*/ 242 h 305"/>
                  <a:gd name="T62" fmla="*/ 287 w 364"/>
                  <a:gd name="T63" fmla="*/ 257 h 305"/>
                  <a:gd name="T64" fmla="*/ 271 w 364"/>
                  <a:gd name="T65" fmla="*/ 248 h 305"/>
                  <a:gd name="T66" fmla="*/ 270 w 364"/>
                  <a:gd name="T67" fmla="*/ 266 h 305"/>
                  <a:gd name="T68" fmla="*/ 249 w 364"/>
                  <a:gd name="T69" fmla="*/ 263 h 305"/>
                  <a:gd name="T70" fmla="*/ 236 w 364"/>
                  <a:gd name="T71" fmla="*/ 261 h 305"/>
                  <a:gd name="T72" fmla="*/ 216 w 364"/>
                  <a:gd name="T73" fmla="*/ 254 h 305"/>
                  <a:gd name="T74" fmla="*/ 214 w 364"/>
                  <a:gd name="T75" fmla="*/ 249 h 305"/>
                  <a:gd name="T76" fmla="*/ 205 w 364"/>
                  <a:gd name="T77" fmla="*/ 238 h 305"/>
                  <a:gd name="T78" fmla="*/ 194 w 364"/>
                  <a:gd name="T79" fmla="*/ 221 h 305"/>
                  <a:gd name="T80" fmla="*/ 208 w 364"/>
                  <a:gd name="T81" fmla="*/ 207 h 305"/>
                  <a:gd name="T82" fmla="*/ 192 w 364"/>
                  <a:gd name="T83" fmla="*/ 199 h 305"/>
                  <a:gd name="T84" fmla="*/ 213 w 364"/>
                  <a:gd name="T85" fmla="*/ 183 h 305"/>
                  <a:gd name="T86" fmla="*/ 205 w 364"/>
                  <a:gd name="T87" fmla="*/ 166 h 305"/>
                  <a:gd name="T88" fmla="*/ 221 w 364"/>
                  <a:gd name="T89" fmla="*/ 151 h 305"/>
                  <a:gd name="T90" fmla="*/ 238 w 364"/>
                  <a:gd name="T91" fmla="*/ 160 h 305"/>
                  <a:gd name="T92" fmla="*/ 240 w 364"/>
                  <a:gd name="T93" fmla="*/ 143 h 305"/>
                  <a:gd name="T94" fmla="*/ 262 w 364"/>
                  <a:gd name="T95" fmla="*/ 158 h 305"/>
                  <a:gd name="T96" fmla="*/ 278 w 364"/>
                  <a:gd name="T97" fmla="*/ 146 h 305"/>
                  <a:gd name="T98" fmla="*/ 295 w 364"/>
                  <a:gd name="T99" fmla="*/ 159 h 305"/>
                  <a:gd name="T100" fmla="*/ 305 w 364"/>
                  <a:gd name="T101" fmla="*/ 169 h 305"/>
                  <a:gd name="T102" fmla="*/ 316 w 364"/>
                  <a:gd name="T103" fmla="*/ 190 h 305"/>
                  <a:gd name="T104" fmla="*/ 302 w 364"/>
                  <a:gd name="T105" fmla="*/ 202 h 305"/>
                  <a:gd name="T106" fmla="*/ 318 w 364"/>
                  <a:gd name="T107" fmla="*/ 20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05">
                    <a:moveTo>
                      <a:pt x="328" y="0"/>
                    </a:moveTo>
                    <a:cubicBezTo>
                      <a:pt x="38" y="0"/>
                      <a:pt x="38" y="0"/>
                      <a:pt x="38" y="0"/>
                    </a:cubicBezTo>
                    <a:cubicBezTo>
                      <a:pt x="18" y="0"/>
                      <a:pt x="0" y="18"/>
                      <a:pt x="0" y="38"/>
                    </a:cubicBezTo>
                    <a:cubicBezTo>
                      <a:pt x="0" y="269"/>
                      <a:pt x="0" y="269"/>
                      <a:pt x="0" y="269"/>
                    </a:cubicBezTo>
                    <a:cubicBezTo>
                      <a:pt x="0" y="289"/>
                      <a:pt x="18" y="305"/>
                      <a:pt x="38" y="305"/>
                    </a:cubicBezTo>
                    <a:cubicBezTo>
                      <a:pt x="328" y="305"/>
                      <a:pt x="328" y="305"/>
                      <a:pt x="328" y="305"/>
                    </a:cubicBezTo>
                    <a:cubicBezTo>
                      <a:pt x="348" y="305"/>
                      <a:pt x="364" y="289"/>
                      <a:pt x="364" y="269"/>
                    </a:cubicBezTo>
                    <a:cubicBezTo>
                      <a:pt x="364" y="38"/>
                      <a:pt x="364" y="38"/>
                      <a:pt x="364" y="38"/>
                    </a:cubicBezTo>
                    <a:cubicBezTo>
                      <a:pt x="364" y="18"/>
                      <a:pt x="348" y="0"/>
                      <a:pt x="328" y="0"/>
                    </a:cubicBezTo>
                    <a:close/>
                    <a:moveTo>
                      <a:pt x="180" y="184"/>
                    </a:moveTo>
                    <a:cubicBezTo>
                      <a:pt x="178" y="184"/>
                      <a:pt x="177" y="183"/>
                      <a:pt x="177" y="183"/>
                    </a:cubicBezTo>
                    <a:cubicBezTo>
                      <a:pt x="177" y="183"/>
                      <a:pt x="177" y="183"/>
                      <a:pt x="163" y="168"/>
                    </a:cubicBezTo>
                    <a:cubicBezTo>
                      <a:pt x="163" y="168"/>
                      <a:pt x="163" y="168"/>
                      <a:pt x="156" y="170"/>
                    </a:cubicBezTo>
                    <a:cubicBezTo>
                      <a:pt x="156" y="170"/>
                      <a:pt x="156" y="170"/>
                      <a:pt x="159" y="190"/>
                    </a:cubicBezTo>
                    <a:cubicBezTo>
                      <a:pt x="159" y="191"/>
                      <a:pt x="159" y="192"/>
                      <a:pt x="158" y="193"/>
                    </a:cubicBezTo>
                    <a:cubicBezTo>
                      <a:pt x="156" y="194"/>
                      <a:pt x="155" y="195"/>
                      <a:pt x="154" y="195"/>
                    </a:cubicBezTo>
                    <a:cubicBezTo>
                      <a:pt x="154" y="195"/>
                      <a:pt x="154" y="195"/>
                      <a:pt x="130" y="198"/>
                    </a:cubicBezTo>
                    <a:cubicBezTo>
                      <a:pt x="129" y="198"/>
                      <a:pt x="129" y="198"/>
                      <a:pt x="128" y="198"/>
                    </a:cubicBezTo>
                    <a:cubicBezTo>
                      <a:pt x="127" y="196"/>
                      <a:pt x="127" y="196"/>
                      <a:pt x="127" y="196"/>
                    </a:cubicBezTo>
                    <a:cubicBezTo>
                      <a:pt x="126" y="195"/>
                      <a:pt x="125" y="194"/>
                      <a:pt x="125" y="193"/>
                    </a:cubicBezTo>
                    <a:cubicBezTo>
                      <a:pt x="125" y="193"/>
                      <a:pt x="125" y="193"/>
                      <a:pt x="123" y="174"/>
                    </a:cubicBezTo>
                    <a:cubicBezTo>
                      <a:pt x="123" y="174"/>
                      <a:pt x="123" y="174"/>
                      <a:pt x="116" y="172"/>
                    </a:cubicBezTo>
                    <a:cubicBezTo>
                      <a:pt x="116" y="172"/>
                      <a:pt x="116" y="172"/>
                      <a:pt x="106" y="189"/>
                    </a:cubicBezTo>
                    <a:cubicBezTo>
                      <a:pt x="105" y="190"/>
                      <a:pt x="104" y="190"/>
                      <a:pt x="103" y="191"/>
                    </a:cubicBezTo>
                    <a:cubicBezTo>
                      <a:pt x="102" y="191"/>
                      <a:pt x="101" y="191"/>
                      <a:pt x="100" y="190"/>
                    </a:cubicBezTo>
                    <a:cubicBezTo>
                      <a:pt x="100" y="190"/>
                      <a:pt x="100" y="190"/>
                      <a:pt x="78" y="178"/>
                    </a:cubicBezTo>
                    <a:cubicBezTo>
                      <a:pt x="76" y="176"/>
                      <a:pt x="76" y="174"/>
                      <a:pt x="77" y="172"/>
                    </a:cubicBezTo>
                    <a:cubicBezTo>
                      <a:pt x="77" y="172"/>
                      <a:pt x="77" y="172"/>
                      <a:pt x="87" y="155"/>
                    </a:cubicBezTo>
                    <a:cubicBezTo>
                      <a:pt x="87" y="155"/>
                      <a:pt x="87" y="155"/>
                      <a:pt x="81" y="149"/>
                    </a:cubicBezTo>
                    <a:cubicBezTo>
                      <a:pt x="81" y="149"/>
                      <a:pt x="81" y="149"/>
                      <a:pt x="64" y="157"/>
                    </a:cubicBezTo>
                    <a:cubicBezTo>
                      <a:pt x="63" y="157"/>
                      <a:pt x="62" y="157"/>
                      <a:pt x="61" y="157"/>
                    </a:cubicBezTo>
                    <a:cubicBezTo>
                      <a:pt x="60" y="156"/>
                      <a:pt x="59" y="155"/>
                      <a:pt x="58" y="153"/>
                    </a:cubicBezTo>
                    <a:cubicBezTo>
                      <a:pt x="58" y="153"/>
                      <a:pt x="58" y="153"/>
                      <a:pt x="48" y="132"/>
                    </a:cubicBezTo>
                    <a:cubicBezTo>
                      <a:pt x="47" y="130"/>
                      <a:pt x="48" y="126"/>
                      <a:pt x="51" y="125"/>
                    </a:cubicBezTo>
                    <a:cubicBezTo>
                      <a:pt x="51" y="125"/>
                      <a:pt x="51" y="125"/>
                      <a:pt x="69" y="117"/>
                    </a:cubicBezTo>
                    <a:cubicBezTo>
                      <a:pt x="69" y="117"/>
                      <a:pt x="69" y="117"/>
                      <a:pt x="68" y="110"/>
                    </a:cubicBezTo>
                    <a:cubicBezTo>
                      <a:pt x="68" y="110"/>
                      <a:pt x="68" y="110"/>
                      <a:pt x="50" y="106"/>
                    </a:cubicBezTo>
                    <a:cubicBezTo>
                      <a:pt x="48" y="106"/>
                      <a:pt x="47" y="105"/>
                      <a:pt x="46" y="104"/>
                    </a:cubicBezTo>
                    <a:cubicBezTo>
                      <a:pt x="46" y="103"/>
                      <a:pt x="45" y="101"/>
                      <a:pt x="46" y="100"/>
                    </a:cubicBezTo>
                    <a:cubicBezTo>
                      <a:pt x="46" y="100"/>
                      <a:pt x="46" y="100"/>
                      <a:pt x="51" y="77"/>
                    </a:cubicBezTo>
                    <a:cubicBezTo>
                      <a:pt x="51" y="75"/>
                      <a:pt x="52" y="74"/>
                      <a:pt x="53" y="74"/>
                    </a:cubicBezTo>
                    <a:cubicBezTo>
                      <a:pt x="54" y="73"/>
                      <a:pt x="55" y="73"/>
                      <a:pt x="56" y="73"/>
                    </a:cubicBezTo>
                    <a:cubicBezTo>
                      <a:pt x="56" y="73"/>
                      <a:pt x="56" y="73"/>
                      <a:pt x="76" y="78"/>
                    </a:cubicBezTo>
                    <a:cubicBezTo>
                      <a:pt x="76" y="78"/>
                      <a:pt x="76" y="78"/>
                      <a:pt x="79" y="71"/>
                    </a:cubicBezTo>
                    <a:cubicBezTo>
                      <a:pt x="79" y="71"/>
                      <a:pt x="79" y="71"/>
                      <a:pt x="67" y="57"/>
                    </a:cubicBezTo>
                    <a:cubicBezTo>
                      <a:pt x="67" y="56"/>
                      <a:pt x="65" y="55"/>
                      <a:pt x="65" y="53"/>
                    </a:cubicBezTo>
                    <a:cubicBezTo>
                      <a:pt x="65" y="52"/>
                      <a:pt x="67" y="50"/>
                      <a:pt x="68" y="49"/>
                    </a:cubicBezTo>
                    <a:cubicBezTo>
                      <a:pt x="68" y="49"/>
                      <a:pt x="68" y="49"/>
                      <a:pt x="86" y="35"/>
                    </a:cubicBezTo>
                    <a:cubicBezTo>
                      <a:pt x="87" y="32"/>
                      <a:pt x="90" y="32"/>
                      <a:pt x="93" y="35"/>
                    </a:cubicBezTo>
                    <a:cubicBezTo>
                      <a:pt x="93" y="35"/>
                      <a:pt x="93" y="35"/>
                      <a:pt x="105" y="49"/>
                    </a:cubicBezTo>
                    <a:cubicBezTo>
                      <a:pt x="105" y="49"/>
                      <a:pt x="105" y="49"/>
                      <a:pt x="112" y="46"/>
                    </a:cubicBezTo>
                    <a:cubicBezTo>
                      <a:pt x="112" y="46"/>
                      <a:pt x="112" y="46"/>
                      <a:pt x="110" y="28"/>
                    </a:cubicBezTo>
                    <a:cubicBezTo>
                      <a:pt x="110" y="24"/>
                      <a:pt x="112" y="22"/>
                      <a:pt x="114" y="22"/>
                    </a:cubicBezTo>
                    <a:cubicBezTo>
                      <a:pt x="114" y="22"/>
                      <a:pt x="114" y="22"/>
                      <a:pt x="138" y="20"/>
                    </a:cubicBezTo>
                    <a:cubicBezTo>
                      <a:pt x="141" y="20"/>
                      <a:pt x="142" y="20"/>
                      <a:pt x="143" y="21"/>
                    </a:cubicBezTo>
                    <a:cubicBezTo>
                      <a:pt x="144" y="22"/>
                      <a:pt x="144" y="23"/>
                      <a:pt x="144" y="24"/>
                    </a:cubicBezTo>
                    <a:cubicBezTo>
                      <a:pt x="144" y="24"/>
                      <a:pt x="144" y="24"/>
                      <a:pt x="146" y="44"/>
                    </a:cubicBezTo>
                    <a:cubicBezTo>
                      <a:pt x="146" y="44"/>
                      <a:pt x="146" y="44"/>
                      <a:pt x="153" y="45"/>
                    </a:cubicBezTo>
                    <a:cubicBezTo>
                      <a:pt x="153" y="45"/>
                      <a:pt x="153" y="45"/>
                      <a:pt x="163" y="29"/>
                    </a:cubicBezTo>
                    <a:cubicBezTo>
                      <a:pt x="164" y="27"/>
                      <a:pt x="168" y="26"/>
                      <a:pt x="170" y="27"/>
                    </a:cubicBezTo>
                    <a:cubicBezTo>
                      <a:pt x="170" y="27"/>
                      <a:pt x="170" y="27"/>
                      <a:pt x="191" y="39"/>
                    </a:cubicBezTo>
                    <a:cubicBezTo>
                      <a:pt x="192" y="40"/>
                      <a:pt x="193" y="41"/>
                      <a:pt x="193" y="43"/>
                    </a:cubicBezTo>
                    <a:cubicBezTo>
                      <a:pt x="193" y="44"/>
                      <a:pt x="193" y="45"/>
                      <a:pt x="192" y="46"/>
                    </a:cubicBezTo>
                    <a:cubicBezTo>
                      <a:pt x="192" y="46"/>
                      <a:pt x="192" y="46"/>
                      <a:pt x="183" y="63"/>
                    </a:cubicBezTo>
                    <a:cubicBezTo>
                      <a:pt x="183" y="63"/>
                      <a:pt x="183" y="63"/>
                      <a:pt x="187" y="69"/>
                    </a:cubicBezTo>
                    <a:cubicBezTo>
                      <a:pt x="187" y="69"/>
                      <a:pt x="187" y="69"/>
                      <a:pt x="204" y="61"/>
                    </a:cubicBezTo>
                    <a:cubicBezTo>
                      <a:pt x="205" y="61"/>
                      <a:pt x="208" y="60"/>
                      <a:pt x="209" y="61"/>
                    </a:cubicBezTo>
                    <a:cubicBezTo>
                      <a:pt x="210" y="61"/>
                      <a:pt x="211" y="62"/>
                      <a:pt x="211" y="63"/>
                    </a:cubicBezTo>
                    <a:cubicBezTo>
                      <a:pt x="211" y="63"/>
                      <a:pt x="211" y="63"/>
                      <a:pt x="220" y="86"/>
                    </a:cubicBezTo>
                    <a:cubicBezTo>
                      <a:pt x="221" y="87"/>
                      <a:pt x="221" y="88"/>
                      <a:pt x="221" y="89"/>
                    </a:cubicBezTo>
                    <a:cubicBezTo>
                      <a:pt x="220" y="90"/>
                      <a:pt x="219" y="91"/>
                      <a:pt x="218" y="91"/>
                    </a:cubicBezTo>
                    <a:cubicBezTo>
                      <a:pt x="218" y="91"/>
                      <a:pt x="218" y="91"/>
                      <a:pt x="201" y="99"/>
                    </a:cubicBezTo>
                    <a:cubicBezTo>
                      <a:pt x="201" y="99"/>
                      <a:pt x="201" y="99"/>
                      <a:pt x="201" y="107"/>
                    </a:cubicBezTo>
                    <a:cubicBezTo>
                      <a:pt x="201" y="107"/>
                      <a:pt x="201" y="107"/>
                      <a:pt x="219" y="110"/>
                    </a:cubicBezTo>
                    <a:cubicBezTo>
                      <a:pt x="221" y="112"/>
                      <a:pt x="222" y="112"/>
                      <a:pt x="222" y="113"/>
                    </a:cubicBezTo>
                    <a:cubicBezTo>
                      <a:pt x="224" y="114"/>
                      <a:pt x="224" y="115"/>
                      <a:pt x="224" y="117"/>
                    </a:cubicBezTo>
                    <a:cubicBezTo>
                      <a:pt x="224" y="117"/>
                      <a:pt x="224" y="117"/>
                      <a:pt x="218" y="140"/>
                    </a:cubicBezTo>
                    <a:cubicBezTo>
                      <a:pt x="218" y="141"/>
                      <a:pt x="217" y="142"/>
                      <a:pt x="216" y="143"/>
                    </a:cubicBezTo>
                    <a:cubicBezTo>
                      <a:pt x="214" y="143"/>
                      <a:pt x="213" y="144"/>
                      <a:pt x="212" y="143"/>
                    </a:cubicBezTo>
                    <a:cubicBezTo>
                      <a:pt x="212" y="143"/>
                      <a:pt x="212" y="143"/>
                      <a:pt x="193" y="140"/>
                    </a:cubicBezTo>
                    <a:cubicBezTo>
                      <a:pt x="193" y="140"/>
                      <a:pt x="193" y="140"/>
                      <a:pt x="189" y="146"/>
                    </a:cubicBezTo>
                    <a:cubicBezTo>
                      <a:pt x="189" y="146"/>
                      <a:pt x="189" y="146"/>
                      <a:pt x="202" y="160"/>
                    </a:cubicBezTo>
                    <a:cubicBezTo>
                      <a:pt x="203" y="161"/>
                      <a:pt x="203" y="162"/>
                      <a:pt x="203" y="164"/>
                    </a:cubicBezTo>
                    <a:cubicBezTo>
                      <a:pt x="203" y="165"/>
                      <a:pt x="202" y="166"/>
                      <a:pt x="202" y="167"/>
                    </a:cubicBezTo>
                    <a:cubicBezTo>
                      <a:pt x="202" y="167"/>
                      <a:pt x="202" y="167"/>
                      <a:pt x="184" y="183"/>
                    </a:cubicBezTo>
                    <a:cubicBezTo>
                      <a:pt x="183" y="184"/>
                      <a:pt x="181" y="184"/>
                      <a:pt x="180" y="184"/>
                    </a:cubicBezTo>
                    <a:close/>
                    <a:moveTo>
                      <a:pt x="315" y="225"/>
                    </a:moveTo>
                    <a:cubicBezTo>
                      <a:pt x="315" y="226"/>
                      <a:pt x="314" y="227"/>
                      <a:pt x="313" y="227"/>
                    </a:cubicBezTo>
                    <a:cubicBezTo>
                      <a:pt x="313" y="228"/>
                      <a:pt x="311" y="228"/>
                      <a:pt x="310" y="228"/>
                    </a:cubicBezTo>
                    <a:cubicBezTo>
                      <a:pt x="310" y="228"/>
                      <a:pt x="310" y="228"/>
                      <a:pt x="297" y="225"/>
                    </a:cubicBezTo>
                    <a:cubicBezTo>
                      <a:pt x="297" y="225"/>
                      <a:pt x="297" y="225"/>
                      <a:pt x="294" y="229"/>
                    </a:cubicBezTo>
                    <a:cubicBezTo>
                      <a:pt x="294" y="229"/>
                      <a:pt x="294" y="229"/>
                      <a:pt x="303" y="240"/>
                    </a:cubicBezTo>
                    <a:cubicBezTo>
                      <a:pt x="303" y="241"/>
                      <a:pt x="305" y="242"/>
                      <a:pt x="305" y="242"/>
                    </a:cubicBezTo>
                    <a:cubicBezTo>
                      <a:pt x="305" y="243"/>
                      <a:pt x="303" y="244"/>
                      <a:pt x="303" y="245"/>
                    </a:cubicBezTo>
                    <a:cubicBezTo>
                      <a:pt x="303" y="245"/>
                      <a:pt x="303" y="245"/>
                      <a:pt x="291" y="257"/>
                    </a:cubicBezTo>
                    <a:cubicBezTo>
                      <a:pt x="290" y="257"/>
                      <a:pt x="289" y="257"/>
                      <a:pt x="287" y="257"/>
                    </a:cubicBezTo>
                    <a:cubicBezTo>
                      <a:pt x="287" y="257"/>
                      <a:pt x="286" y="257"/>
                      <a:pt x="285" y="255"/>
                    </a:cubicBezTo>
                    <a:cubicBezTo>
                      <a:pt x="285" y="255"/>
                      <a:pt x="285" y="255"/>
                      <a:pt x="276" y="246"/>
                    </a:cubicBezTo>
                    <a:cubicBezTo>
                      <a:pt x="276" y="246"/>
                      <a:pt x="276" y="246"/>
                      <a:pt x="271" y="248"/>
                    </a:cubicBezTo>
                    <a:cubicBezTo>
                      <a:pt x="271" y="248"/>
                      <a:pt x="271" y="248"/>
                      <a:pt x="273" y="261"/>
                    </a:cubicBezTo>
                    <a:cubicBezTo>
                      <a:pt x="273" y="262"/>
                      <a:pt x="273" y="263"/>
                      <a:pt x="273" y="263"/>
                    </a:cubicBezTo>
                    <a:cubicBezTo>
                      <a:pt x="271" y="265"/>
                      <a:pt x="270" y="265"/>
                      <a:pt x="270" y="266"/>
                    </a:cubicBezTo>
                    <a:cubicBezTo>
                      <a:pt x="270" y="266"/>
                      <a:pt x="270" y="266"/>
                      <a:pt x="253" y="267"/>
                    </a:cubicBezTo>
                    <a:cubicBezTo>
                      <a:pt x="252" y="267"/>
                      <a:pt x="251" y="267"/>
                      <a:pt x="250" y="267"/>
                    </a:cubicBezTo>
                    <a:cubicBezTo>
                      <a:pt x="250" y="266"/>
                      <a:pt x="249" y="265"/>
                      <a:pt x="249" y="263"/>
                    </a:cubicBezTo>
                    <a:cubicBezTo>
                      <a:pt x="249" y="263"/>
                      <a:pt x="249" y="263"/>
                      <a:pt x="248" y="251"/>
                    </a:cubicBezTo>
                    <a:cubicBezTo>
                      <a:pt x="248" y="251"/>
                      <a:pt x="248" y="251"/>
                      <a:pt x="242" y="249"/>
                    </a:cubicBezTo>
                    <a:cubicBezTo>
                      <a:pt x="242" y="249"/>
                      <a:pt x="242" y="249"/>
                      <a:pt x="236" y="261"/>
                    </a:cubicBezTo>
                    <a:cubicBezTo>
                      <a:pt x="235" y="261"/>
                      <a:pt x="235" y="262"/>
                      <a:pt x="234" y="262"/>
                    </a:cubicBezTo>
                    <a:cubicBezTo>
                      <a:pt x="233" y="262"/>
                      <a:pt x="232" y="262"/>
                      <a:pt x="230" y="262"/>
                    </a:cubicBezTo>
                    <a:cubicBezTo>
                      <a:pt x="230" y="262"/>
                      <a:pt x="230" y="262"/>
                      <a:pt x="216" y="254"/>
                    </a:cubicBezTo>
                    <a:cubicBezTo>
                      <a:pt x="216" y="253"/>
                      <a:pt x="216" y="253"/>
                      <a:pt x="216" y="253"/>
                    </a:cubicBezTo>
                    <a:cubicBezTo>
                      <a:pt x="214" y="253"/>
                      <a:pt x="214" y="252"/>
                      <a:pt x="214" y="252"/>
                    </a:cubicBezTo>
                    <a:cubicBezTo>
                      <a:pt x="214" y="251"/>
                      <a:pt x="214" y="250"/>
                      <a:pt x="214" y="249"/>
                    </a:cubicBezTo>
                    <a:cubicBezTo>
                      <a:pt x="214" y="249"/>
                      <a:pt x="214" y="249"/>
                      <a:pt x="221" y="237"/>
                    </a:cubicBezTo>
                    <a:cubicBezTo>
                      <a:pt x="221" y="237"/>
                      <a:pt x="221" y="237"/>
                      <a:pt x="218" y="233"/>
                    </a:cubicBezTo>
                    <a:cubicBezTo>
                      <a:pt x="218" y="233"/>
                      <a:pt x="218" y="233"/>
                      <a:pt x="205" y="238"/>
                    </a:cubicBezTo>
                    <a:cubicBezTo>
                      <a:pt x="205" y="240"/>
                      <a:pt x="204" y="240"/>
                      <a:pt x="203" y="238"/>
                    </a:cubicBezTo>
                    <a:cubicBezTo>
                      <a:pt x="202" y="238"/>
                      <a:pt x="202" y="238"/>
                      <a:pt x="201" y="237"/>
                    </a:cubicBezTo>
                    <a:cubicBezTo>
                      <a:pt x="201" y="237"/>
                      <a:pt x="201" y="237"/>
                      <a:pt x="194" y="221"/>
                    </a:cubicBezTo>
                    <a:cubicBezTo>
                      <a:pt x="193" y="220"/>
                      <a:pt x="194" y="218"/>
                      <a:pt x="196" y="217"/>
                    </a:cubicBezTo>
                    <a:cubicBezTo>
                      <a:pt x="196" y="217"/>
                      <a:pt x="196" y="217"/>
                      <a:pt x="209" y="211"/>
                    </a:cubicBezTo>
                    <a:cubicBezTo>
                      <a:pt x="209" y="211"/>
                      <a:pt x="209" y="211"/>
                      <a:pt x="208" y="207"/>
                    </a:cubicBezTo>
                    <a:cubicBezTo>
                      <a:pt x="208" y="207"/>
                      <a:pt x="208" y="207"/>
                      <a:pt x="195" y="203"/>
                    </a:cubicBezTo>
                    <a:cubicBezTo>
                      <a:pt x="194" y="203"/>
                      <a:pt x="193" y="202"/>
                      <a:pt x="193" y="202"/>
                    </a:cubicBezTo>
                    <a:cubicBezTo>
                      <a:pt x="192" y="201"/>
                      <a:pt x="192" y="200"/>
                      <a:pt x="192" y="199"/>
                    </a:cubicBezTo>
                    <a:cubicBezTo>
                      <a:pt x="192" y="199"/>
                      <a:pt x="192" y="199"/>
                      <a:pt x="195" y="183"/>
                    </a:cubicBezTo>
                    <a:cubicBezTo>
                      <a:pt x="196" y="181"/>
                      <a:pt x="197" y="180"/>
                      <a:pt x="200" y="180"/>
                    </a:cubicBezTo>
                    <a:cubicBezTo>
                      <a:pt x="200" y="180"/>
                      <a:pt x="200" y="180"/>
                      <a:pt x="213" y="183"/>
                    </a:cubicBezTo>
                    <a:cubicBezTo>
                      <a:pt x="213" y="183"/>
                      <a:pt x="213" y="183"/>
                      <a:pt x="216" y="178"/>
                    </a:cubicBezTo>
                    <a:cubicBezTo>
                      <a:pt x="216" y="178"/>
                      <a:pt x="216" y="178"/>
                      <a:pt x="206" y="168"/>
                    </a:cubicBezTo>
                    <a:cubicBezTo>
                      <a:pt x="205" y="168"/>
                      <a:pt x="205" y="167"/>
                      <a:pt x="205" y="166"/>
                    </a:cubicBezTo>
                    <a:cubicBezTo>
                      <a:pt x="205" y="165"/>
                      <a:pt x="206" y="164"/>
                      <a:pt x="206" y="164"/>
                    </a:cubicBezTo>
                    <a:cubicBezTo>
                      <a:pt x="206" y="164"/>
                      <a:pt x="206" y="164"/>
                      <a:pt x="219" y="152"/>
                    </a:cubicBezTo>
                    <a:cubicBezTo>
                      <a:pt x="220" y="151"/>
                      <a:pt x="221" y="151"/>
                      <a:pt x="221" y="151"/>
                    </a:cubicBezTo>
                    <a:cubicBezTo>
                      <a:pt x="222" y="151"/>
                      <a:pt x="224" y="151"/>
                      <a:pt x="225" y="152"/>
                    </a:cubicBezTo>
                    <a:cubicBezTo>
                      <a:pt x="225" y="152"/>
                      <a:pt x="225" y="152"/>
                      <a:pt x="234" y="163"/>
                    </a:cubicBezTo>
                    <a:cubicBezTo>
                      <a:pt x="234" y="163"/>
                      <a:pt x="234" y="163"/>
                      <a:pt x="238" y="160"/>
                    </a:cubicBezTo>
                    <a:cubicBezTo>
                      <a:pt x="238" y="160"/>
                      <a:pt x="238" y="160"/>
                      <a:pt x="237" y="147"/>
                    </a:cubicBezTo>
                    <a:cubicBezTo>
                      <a:pt x="237" y="146"/>
                      <a:pt x="237" y="146"/>
                      <a:pt x="237" y="144"/>
                    </a:cubicBezTo>
                    <a:cubicBezTo>
                      <a:pt x="238" y="143"/>
                      <a:pt x="240" y="143"/>
                      <a:pt x="240" y="143"/>
                    </a:cubicBezTo>
                    <a:cubicBezTo>
                      <a:pt x="240" y="143"/>
                      <a:pt x="240" y="143"/>
                      <a:pt x="257" y="141"/>
                    </a:cubicBezTo>
                    <a:cubicBezTo>
                      <a:pt x="259" y="141"/>
                      <a:pt x="260" y="142"/>
                      <a:pt x="261" y="144"/>
                    </a:cubicBezTo>
                    <a:cubicBezTo>
                      <a:pt x="261" y="144"/>
                      <a:pt x="261" y="144"/>
                      <a:pt x="262" y="158"/>
                    </a:cubicBezTo>
                    <a:cubicBezTo>
                      <a:pt x="262" y="158"/>
                      <a:pt x="262" y="158"/>
                      <a:pt x="267" y="159"/>
                    </a:cubicBezTo>
                    <a:cubicBezTo>
                      <a:pt x="267" y="159"/>
                      <a:pt x="267" y="159"/>
                      <a:pt x="274" y="148"/>
                    </a:cubicBezTo>
                    <a:cubicBezTo>
                      <a:pt x="275" y="146"/>
                      <a:pt x="277" y="146"/>
                      <a:pt x="278" y="146"/>
                    </a:cubicBezTo>
                    <a:cubicBezTo>
                      <a:pt x="278" y="146"/>
                      <a:pt x="278" y="146"/>
                      <a:pt x="293" y="155"/>
                    </a:cubicBezTo>
                    <a:cubicBezTo>
                      <a:pt x="294" y="155"/>
                      <a:pt x="295" y="156"/>
                      <a:pt x="295" y="157"/>
                    </a:cubicBezTo>
                    <a:cubicBezTo>
                      <a:pt x="295" y="157"/>
                      <a:pt x="295" y="158"/>
                      <a:pt x="295" y="159"/>
                    </a:cubicBezTo>
                    <a:cubicBezTo>
                      <a:pt x="295" y="159"/>
                      <a:pt x="295" y="159"/>
                      <a:pt x="289" y="171"/>
                    </a:cubicBezTo>
                    <a:cubicBezTo>
                      <a:pt x="289" y="171"/>
                      <a:pt x="289" y="171"/>
                      <a:pt x="292" y="175"/>
                    </a:cubicBezTo>
                    <a:cubicBezTo>
                      <a:pt x="292" y="175"/>
                      <a:pt x="292" y="175"/>
                      <a:pt x="305" y="169"/>
                    </a:cubicBezTo>
                    <a:cubicBezTo>
                      <a:pt x="306" y="168"/>
                      <a:pt x="308" y="169"/>
                      <a:pt x="309" y="172"/>
                    </a:cubicBezTo>
                    <a:cubicBezTo>
                      <a:pt x="309" y="172"/>
                      <a:pt x="309" y="172"/>
                      <a:pt x="316" y="186"/>
                    </a:cubicBezTo>
                    <a:cubicBezTo>
                      <a:pt x="316" y="188"/>
                      <a:pt x="316" y="189"/>
                      <a:pt x="316" y="190"/>
                    </a:cubicBezTo>
                    <a:cubicBezTo>
                      <a:pt x="316" y="190"/>
                      <a:pt x="315" y="191"/>
                      <a:pt x="314" y="191"/>
                    </a:cubicBezTo>
                    <a:cubicBezTo>
                      <a:pt x="314" y="191"/>
                      <a:pt x="314" y="191"/>
                      <a:pt x="301" y="197"/>
                    </a:cubicBezTo>
                    <a:cubicBezTo>
                      <a:pt x="301" y="197"/>
                      <a:pt x="301" y="197"/>
                      <a:pt x="302" y="202"/>
                    </a:cubicBezTo>
                    <a:cubicBezTo>
                      <a:pt x="302" y="202"/>
                      <a:pt x="302" y="202"/>
                      <a:pt x="315" y="205"/>
                    </a:cubicBezTo>
                    <a:cubicBezTo>
                      <a:pt x="316" y="205"/>
                      <a:pt x="317" y="206"/>
                      <a:pt x="317" y="207"/>
                    </a:cubicBezTo>
                    <a:cubicBezTo>
                      <a:pt x="318" y="207"/>
                      <a:pt x="318" y="208"/>
                      <a:pt x="318" y="209"/>
                    </a:cubicBezTo>
                    <a:cubicBezTo>
                      <a:pt x="318" y="209"/>
                      <a:pt x="318" y="209"/>
                      <a:pt x="315" y="225"/>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endParaRPr>
              </a:p>
            </p:txBody>
          </p:sp>
        </p:grpSp>
      </p:grpSp>
      <p:grpSp>
        <p:nvGrpSpPr>
          <p:cNvPr id="254" name="Group 253"/>
          <p:cNvGrpSpPr/>
          <p:nvPr/>
        </p:nvGrpSpPr>
        <p:grpSpPr>
          <a:xfrm>
            <a:off x="9599706" y="1855619"/>
            <a:ext cx="805910" cy="805911"/>
            <a:chOff x="9661322" y="1893794"/>
            <a:chExt cx="682678" cy="682678"/>
          </a:xfrm>
        </p:grpSpPr>
        <p:sp>
          <p:nvSpPr>
            <p:cNvPr id="255" name="Rectangle 254"/>
            <p:cNvSpPr/>
            <p:nvPr/>
          </p:nvSpPr>
          <p:spPr>
            <a:xfrm rot="2700000">
              <a:off x="9661322" y="1893794"/>
              <a:ext cx="682678" cy="682678"/>
            </a:xfrm>
            <a:prstGeom prst="rect">
              <a:avLst/>
            </a:prstGeom>
            <a:gradFill flip="none" rotWithShape="1">
              <a:gsLst>
                <a:gs pos="0">
                  <a:srgbClr val="CBDB2A"/>
                </a:gs>
                <a:gs pos="50000">
                  <a:srgbClr val="3EB549"/>
                </a:gs>
                <a:gs pos="100000">
                  <a:srgbClr val="02928C"/>
                </a:gs>
              </a:gsLst>
              <a:lin ang="108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256" name="Freeform 255"/>
            <p:cNvSpPr/>
            <p:nvPr/>
          </p:nvSpPr>
          <p:spPr>
            <a:xfrm>
              <a:off x="9867868" y="1998154"/>
              <a:ext cx="269586" cy="473959"/>
            </a:xfrm>
            <a:custGeom>
              <a:avLst/>
              <a:gdLst>
                <a:gd name="connsiteX0" fmla="*/ 57519 w 269586"/>
                <a:gd name="connsiteY0" fmla="*/ 0 h 473959"/>
                <a:gd name="connsiteX1" fmla="*/ 115037 w 269586"/>
                <a:gd name="connsiteY1" fmla="*/ 65776 h 473959"/>
                <a:gd name="connsiteX2" fmla="*/ 81785 w 269586"/>
                <a:gd name="connsiteY2" fmla="*/ 65776 h 473959"/>
                <a:gd name="connsiteX3" fmla="*/ 81785 w 269586"/>
                <a:gd name="connsiteY3" fmla="*/ 358004 h 473959"/>
                <a:gd name="connsiteX4" fmla="*/ 193958 w 269586"/>
                <a:gd name="connsiteY4" fmla="*/ 241846 h 473959"/>
                <a:gd name="connsiteX5" fmla="*/ 193958 w 269586"/>
                <a:gd name="connsiteY5" fmla="*/ 65776 h 473959"/>
                <a:gd name="connsiteX6" fmla="*/ 154549 w 269586"/>
                <a:gd name="connsiteY6" fmla="*/ 65776 h 473959"/>
                <a:gd name="connsiteX7" fmla="*/ 212068 w 269586"/>
                <a:gd name="connsiteY7" fmla="*/ 0 h 473959"/>
                <a:gd name="connsiteX8" fmla="*/ 269586 w 269586"/>
                <a:gd name="connsiteY8" fmla="*/ 65776 h 473959"/>
                <a:gd name="connsiteX9" fmla="*/ 239678 w 269586"/>
                <a:gd name="connsiteY9" fmla="*/ 65776 h 473959"/>
                <a:gd name="connsiteX10" fmla="*/ 239678 w 269586"/>
                <a:gd name="connsiteY10" fmla="*/ 256884 h 473959"/>
                <a:gd name="connsiteX11" fmla="*/ 236768 w 269586"/>
                <a:gd name="connsiteY11" fmla="*/ 256884 h 473959"/>
                <a:gd name="connsiteX12" fmla="*/ 239990 w 269586"/>
                <a:gd name="connsiteY12" fmla="*/ 259995 h 473959"/>
                <a:gd name="connsiteX13" fmla="*/ 81785 w 269586"/>
                <a:gd name="connsiteY13" fmla="*/ 423822 h 473959"/>
                <a:gd name="connsiteX14" fmla="*/ 81785 w 269586"/>
                <a:gd name="connsiteY14" fmla="*/ 473959 h 473959"/>
                <a:gd name="connsiteX15" fmla="*/ 36065 w 269586"/>
                <a:gd name="connsiteY15" fmla="*/ 473959 h 473959"/>
                <a:gd name="connsiteX16" fmla="*/ 36065 w 269586"/>
                <a:gd name="connsiteY16" fmla="*/ 65776 h 473959"/>
                <a:gd name="connsiteX17" fmla="*/ 0 w 269586"/>
                <a:gd name="connsiteY17" fmla="*/ 65776 h 473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586" h="473959">
                  <a:moveTo>
                    <a:pt x="57519" y="0"/>
                  </a:moveTo>
                  <a:lnTo>
                    <a:pt x="115037" y="65776"/>
                  </a:lnTo>
                  <a:lnTo>
                    <a:pt x="81785" y="65776"/>
                  </a:lnTo>
                  <a:lnTo>
                    <a:pt x="81785" y="358004"/>
                  </a:lnTo>
                  <a:lnTo>
                    <a:pt x="193958" y="241846"/>
                  </a:lnTo>
                  <a:lnTo>
                    <a:pt x="193958" y="65776"/>
                  </a:lnTo>
                  <a:lnTo>
                    <a:pt x="154549" y="65776"/>
                  </a:lnTo>
                  <a:lnTo>
                    <a:pt x="212068" y="0"/>
                  </a:lnTo>
                  <a:lnTo>
                    <a:pt x="269586" y="65776"/>
                  </a:lnTo>
                  <a:lnTo>
                    <a:pt x="239678" y="65776"/>
                  </a:lnTo>
                  <a:lnTo>
                    <a:pt x="239678" y="256884"/>
                  </a:lnTo>
                  <a:lnTo>
                    <a:pt x="236768" y="256884"/>
                  </a:lnTo>
                  <a:lnTo>
                    <a:pt x="239990" y="259995"/>
                  </a:lnTo>
                  <a:lnTo>
                    <a:pt x="81785" y="423822"/>
                  </a:lnTo>
                  <a:lnTo>
                    <a:pt x="81785" y="473959"/>
                  </a:lnTo>
                  <a:lnTo>
                    <a:pt x="36065" y="473959"/>
                  </a:lnTo>
                  <a:lnTo>
                    <a:pt x="36065" y="65776"/>
                  </a:lnTo>
                  <a:lnTo>
                    <a:pt x="0" y="65776"/>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sp>
        <p:nvSpPr>
          <p:cNvPr id="257" name="Title 15"/>
          <p:cNvSpPr txBox="1">
            <a:spLocks/>
          </p:cNvSpPr>
          <p:nvPr/>
        </p:nvSpPr>
        <p:spPr bwMode="auto">
          <a:xfrm>
            <a:off x="0" y="235972"/>
            <a:ext cx="11891804" cy="100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243797"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lang="en-US" sz="2600" b="1" dirty="0">
                <a:solidFill>
                  <a:srgbClr val="FFFFFF"/>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chemeClr val="bg2"/>
                </a:solidFill>
              </a:rPr>
              <a:t>Cisco APIC - Enterprise Module: </a:t>
            </a:r>
          </a:p>
          <a:p>
            <a:r>
              <a:rPr lang="es-ES" sz="3200" dirty="0">
                <a:solidFill>
                  <a:schemeClr val="bg2"/>
                </a:solidFill>
              </a:rPr>
              <a:t>	</a:t>
            </a:r>
            <a:r>
              <a:rPr lang="es-ES" sz="3200" dirty="0" smtClean="0">
                <a:solidFill>
                  <a:schemeClr val="bg2"/>
                </a:solidFill>
              </a:rPr>
              <a:t>		Escenarios de Despliegue Inicial</a:t>
            </a:r>
            <a:endParaRPr lang="es-ES" sz="3200" dirty="0">
              <a:solidFill>
                <a:schemeClr val="bg2"/>
              </a:solidFill>
            </a:endParaRPr>
          </a:p>
        </p:txBody>
      </p:sp>
    </p:spTree>
    <p:extLst>
      <p:ext uri="{BB962C8B-B14F-4D97-AF65-F5344CB8AC3E}">
        <p14:creationId xmlns:p14="http://schemas.microsoft.com/office/powerpoint/2010/main" val="25096361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708279" y="6605683"/>
            <a:ext cx="489010" cy="252317"/>
          </a:xfrm>
          <a:prstGeom prst="rect">
            <a:avLst/>
          </a:prstGeom>
        </p:spPr>
        <p:txBody>
          <a:bodyPr lIns="121899" tIns="60949" rIns="121899" bIns="60949"/>
          <a:lstStyle/>
          <a:p>
            <a:pPr defTabSz="685680">
              <a:defRPr/>
            </a:pPr>
            <a:fld id="{2F5CCB13-0A32-4557-88E9-079F0C330695}" type="slidenum">
              <a:rPr lang="es-ES" kern="0" smtClean="0">
                <a:solidFill>
                  <a:srgbClr val="595959"/>
                </a:solidFill>
              </a:rPr>
              <a:pPr defTabSz="685680">
                <a:defRPr/>
              </a:pPr>
              <a:t>24</a:t>
            </a:fld>
            <a:endParaRPr lang="es-ES" kern="0" dirty="0">
              <a:solidFill>
                <a:srgbClr val="595959"/>
              </a:solidFill>
            </a:endParaRPr>
          </a:p>
        </p:txBody>
      </p:sp>
      <p:sp>
        <p:nvSpPr>
          <p:cNvPr id="307" name="Rectangle 306"/>
          <p:cNvSpPr/>
          <p:nvPr/>
        </p:nvSpPr>
        <p:spPr>
          <a:xfrm>
            <a:off x="0" y="5926953"/>
            <a:ext cx="12188825" cy="674721"/>
          </a:xfrm>
          <a:prstGeom prst="rect">
            <a:avLst/>
          </a:prstGeom>
          <a:solidFill>
            <a:srgbClr val="000000"/>
          </a:solidFill>
          <a:ln w="12700" cmpd="sng">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311" name="Rectangle 310"/>
          <p:cNvSpPr/>
          <p:nvPr/>
        </p:nvSpPr>
        <p:spPr>
          <a:xfrm flipH="1">
            <a:off x="6151602" y="2711125"/>
            <a:ext cx="2866249" cy="328999"/>
          </a:xfrm>
          <a:prstGeom prst="rect">
            <a:avLst/>
          </a:prstGeom>
          <a:gradFill flip="none" rotWithShape="1">
            <a:gsLst>
              <a:gs pos="0">
                <a:schemeClr val="bg2">
                  <a:alpha val="0"/>
                </a:schemeClr>
              </a:gs>
              <a:gs pos="100000">
                <a:schemeClr val="bg1">
                  <a:alpha val="5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solidFill>
                <a:srgbClr val="FFFFFF"/>
              </a:solidFill>
              <a:latin typeface="Arial"/>
            </a:endParaRPr>
          </a:p>
        </p:txBody>
      </p:sp>
      <p:sp>
        <p:nvSpPr>
          <p:cNvPr id="312" name="Rectangle 311"/>
          <p:cNvSpPr/>
          <p:nvPr/>
        </p:nvSpPr>
        <p:spPr>
          <a:xfrm>
            <a:off x="3215181" y="2711125"/>
            <a:ext cx="2866249" cy="328999"/>
          </a:xfrm>
          <a:prstGeom prst="rect">
            <a:avLst/>
          </a:prstGeom>
          <a:gradFill flip="none" rotWithShape="1">
            <a:gsLst>
              <a:gs pos="0">
                <a:schemeClr val="bg2">
                  <a:alpha val="0"/>
                </a:schemeClr>
              </a:gs>
              <a:gs pos="100000">
                <a:schemeClr val="bg1">
                  <a:alpha val="5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solidFill>
                <a:srgbClr val="FFFFFF"/>
              </a:solidFill>
              <a:latin typeface="Arial"/>
            </a:endParaRPr>
          </a:p>
        </p:txBody>
      </p:sp>
      <p:sp>
        <p:nvSpPr>
          <p:cNvPr id="313" name="Freeform 8"/>
          <p:cNvSpPr>
            <a:spLocks/>
          </p:cNvSpPr>
          <p:nvPr/>
        </p:nvSpPr>
        <p:spPr bwMode="auto">
          <a:xfrm>
            <a:off x="483974" y="2806701"/>
            <a:ext cx="11219290" cy="2700337"/>
          </a:xfrm>
          <a:custGeom>
            <a:avLst/>
            <a:gdLst>
              <a:gd name="T0" fmla="*/ 2102 w 3796"/>
              <a:gd name="T1" fmla="*/ 5 h 720"/>
              <a:gd name="T2" fmla="*/ 2102 w 3796"/>
              <a:gd name="T3" fmla="*/ 0 h 720"/>
              <a:gd name="T4" fmla="*/ 1695 w 3796"/>
              <a:gd name="T5" fmla="*/ 0 h 720"/>
              <a:gd name="T6" fmla="*/ 1695 w 3796"/>
              <a:gd name="T7" fmla="*/ 0 h 720"/>
              <a:gd name="T8" fmla="*/ 1695 w 3796"/>
              <a:gd name="T9" fmla="*/ 5 h 720"/>
              <a:gd name="T10" fmla="*/ 0 w 3796"/>
              <a:gd name="T11" fmla="*/ 720 h 720"/>
              <a:gd name="T12" fmla="*/ 3796 w 3796"/>
              <a:gd name="T13" fmla="*/ 720 h 720"/>
              <a:gd name="T14" fmla="*/ 2102 w 3796"/>
              <a:gd name="T15" fmla="*/ 5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6" h="720">
                <a:moveTo>
                  <a:pt x="2102" y="5"/>
                </a:moveTo>
                <a:cubicBezTo>
                  <a:pt x="2102" y="3"/>
                  <a:pt x="2102" y="2"/>
                  <a:pt x="2102" y="0"/>
                </a:cubicBezTo>
                <a:cubicBezTo>
                  <a:pt x="1695" y="0"/>
                  <a:pt x="1695" y="0"/>
                  <a:pt x="1695" y="0"/>
                </a:cubicBezTo>
                <a:cubicBezTo>
                  <a:pt x="1695" y="0"/>
                  <a:pt x="1695" y="0"/>
                  <a:pt x="1695" y="0"/>
                </a:cubicBezTo>
                <a:cubicBezTo>
                  <a:pt x="1695" y="2"/>
                  <a:pt x="1695" y="3"/>
                  <a:pt x="1695" y="5"/>
                </a:cubicBezTo>
                <a:cubicBezTo>
                  <a:pt x="1695" y="400"/>
                  <a:pt x="936" y="720"/>
                  <a:pt x="0" y="720"/>
                </a:cubicBezTo>
                <a:cubicBezTo>
                  <a:pt x="3796" y="720"/>
                  <a:pt x="3796" y="720"/>
                  <a:pt x="3796" y="720"/>
                </a:cubicBezTo>
                <a:cubicBezTo>
                  <a:pt x="2860" y="720"/>
                  <a:pt x="2102" y="400"/>
                  <a:pt x="2102" y="5"/>
                </a:cubicBezTo>
                <a:close/>
              </a:path>
            </a:pathLst>
          </a:custGeom>
          <a:solidFill>
            <a:schemeClr val="accent5">
              <a:lumMod val="40000"/>
              <a:lumOff val="60000"/>
            </a:schemeClr>
          </a:solidFill>
          <a:ln>
            <a:noFill/>
          </a:ln>
          <a:extLst/>
        </p:spPr>
        <p:txBody>
          <a:bodyPr vert="horz" wrap="square" lIns="91436" tIns="45719" rIns="91436" bIns="45719" numCol="1" anchor="t" anchorCtr="0" compatLnSpc="1">
            <a:prstTxWarp prst="textNoShape">
              <a:avLst/>
            </a:prstTxWarp>
          </a:bodyPr>
          <a:lstStyle/>
          <a:p>
            <a:endParaRPr lang="es-ES" dirty="0">
              <a:solidFill>
                <a:srgbClr val="0096D6"/>
              </a:solidFill>
              <a:latin typeface="Arial"/>
            </a:endParaRPr>
          </a:p>
        </p:txBody>
      </p:sp>
      <p:pic>
        <p:nvPicPr>
          <p:cNvPr id="314" name="Picture 3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1901" y="4453878"/>
            <a:ext cx="1529312" cy="1529311"/>
          </a:xfrm>
          <a:prstGeom prst="rect">
            <a:avLst/>
          </a:prstGeom>
        </p:spPr>
      </p:pic>
      <p:pic>
        <p:nvPicPr>
          <p:cNvPr id="315" name="Picture 31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522413" y="4504435"/>
            <a:ext cx="541989" cy="247340"/>
          </a:xfrm>
          <a:prstGeom prst="rect">
            <a:avLst/>
          </a:prstGeom>
        </p:spPr>
      </p:pic>
      <p:pic>
        <p:nvPicPr>
          <p:cNvPr id="316" name="Picture 31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108710" y="4504435"/>
            <a:ext cx="541989" cy="247340"/>
          </a:xfrm>
          <a:prstGeom prst="rect">
            <a:avLst/>
          </a:prstGeom>
        </p:spPr>
      </p:pic>
      <p:pic>
        <p:nvPicPr>
          <p:cNvPr id="317" name="Picture 3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42700" y="5594747"/>
            <a:ext cx="893413" cy="505364"/>
          </a:xfrm>
          <a:prstGeom prst="rect">
            <a:avLst/>
          </a:prstGeom>
        </p:spPr>
      </p:pic>
      <p:sp>
        <p:nvSpPr>
          <p:cNvPr id="318" name="Title 1"/>
          <p:cNvSpPr txBox="1">
            <a:spLocks/>
          </p:cNvSpPr>
          <p:nvPr/>
        </p:nvSpPr>
        <p:spPr bwMode="auto">
          <a:xfrm>
            <a:off x="0" y="381000"/>
            <a:ext cx="1198567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lang="en-US" sz="2600" b="1" dirty="0">
                <a:solidFill>
                  <a:srgbClr val="FFFFFF"/>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100" dirty="0" smtClean="0">
                <a:solidFill>
                  <a:schemeClr val="bg2"/>
                </a:solidFill>
              </a:rPr>
              <a:t>Cisco APIC - EM: Detección y Mitigación Automática de Amenazas</a:t>
            </a:r>
            <a:r>
              <a:rPr lang="es-ES" dirty="0" smtClean="0">
                <a:solidFill>
                  <a:schemeClr val="bg2"/>
                </a:solidFill>
              </a:rPr>
              <a:t/>
            </a:r>
            <a:br>
              <a:rPr lang="es-ES" dirty="0" smtClean="0">
                <a:solidFill>
                  <a:schemeClr val="bg2"/>
                </a:solidFill>
              </a:rPr>
            </a:br>
            <a:r>
              <a:rPr lang="es-ES" dirty="0" smtClean="0">
                <a:solidFill>
                  <a:schemeClr val="bg2"/>
                </a:solidFill>
              </a:rPr>
              <a:t>Despliegue Rápido de Seguridad en Toda la Red</a:t>
            </a:r>
            <a:endParaRPr lang="es-ES" sz="2400" dirty="0">
              <a:solidFill>
                <a:schemeClr val="bg2"/>
              </a:solidFill>
            </a:endParaRPr>
          </a:p>
        </p:txBody>
      </p:sp>
      <p:sp>
        <p:nvSpPr>
          <p:cNvPr id="319" name="TextBox 318"/>
          <p:cNvSpPr txBox="1"/>
          <p:nvPr/>
        </p:nvSpPr>
        <p:spPr>
          <a:xfrm>
            <a:off x="1799690" y="3147297"/>
            <a:ext cx="1885444" cy="323163"/>
          </a:xfrm>
          <a:prstGeom prst="rect">
            <a:avLst/>
          </a:prstGeom>
          <a:noFill/>
        </p:spPr>
        <p:txBody>
          <a:bodyPr wrap="none" lIns="91436" tIns="45719" rIns="91436" bIns="45719" rtlCol="0">
            <a:spAutoFit/>
          </a:bodyPr>
          <a:lstStyle/>
          <a:p>
            <a:pPr algn="ctr"/>
            <a:r>
              <a:rPr lang="es-ES" sz="1500" b="1" dirty="0" smtClean="0">
                <a:solidFill>
                  <a:srgbClr val="000000"/>
                </a:solidFill>
                <a:latin typeface="Arial"/>
              </a:rPr>
              <a:t>Centro de Defensa</a:t>
            </a:r>
            <a:endParaRPr lang="es-ES" sz="1500" b="1" dirty="0">
              <a:solidFill>
                <a:srgbClr val="000000"/>
              </a:solidFill>
              <a:latin typeface="Arial"/>
            </a:endParaRPr>
          </a:p>
        </p:txBody>
      </p:sp>
      <p:pic>
        <p:nvPicPr>
          <p:cNvPr id="321" name="Picture 320"/>
          <p:cNvPicPr>
            <a:picLocks noChangeAspect="1"/>
          </p:cNvPicPr>
          <p:nvPr/>
        </p:nvPicPr>
        <p:blipFill>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a:xfrm>
            <a:off x="1293469" y="5848501"/>
            <a:ext cx="784302" cy="278347"/>
          </a:xfrm>
          <a:prstGeom prst="rect">
            <a:avLst/>
          </a:prstGeom>
        </p:spPr>
      </p:pic>
      <p:sp>
        <p:nvSpPr>
          <p:cNvPr id="322" name="Freeform 26"/>
          <p:cNvSpPr>
            <a:spLocks/>
          </p:cNvSpPr>
          <p:nvPr/>
        </p:nvSpPr>
        <p:spPr bwMode="auto">
          <a:xfrm>
            <a:off x="8989654" y="2261190"/>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solidFill>
                <a:srgbClr val="FFFFFF"/>
              </a:solidFill>
              <a:latin typeface="Arial"/>
            </a:endParaRPr>
          </a:p>
        </p:txBody>
      </p:sp>
      <p:grpSp>
        <p:nvGrpSpPr>
          <p:cNvPr id="323" name="Group 322"/>
          <p:cNvGrpSpPr/>
          <p:nvPr/>
        </p:nvGrpSpPr>
        <p:grpSpPr>
          <a:xfrm>
            <a:off x="9017851" y="2297022"/>
            <a:ext cx="857135" cy="1153596"/>
            <a:chOff x="9017850" y="2297021"/>
            <a:chExt cx="857136" cy="1153596"/>
          </a:xfrm>
        </p:grpSpPr>
        <p:sp>
          <p:nvSpPr>
            <p:cNvPr id="324"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25"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26"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27"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328" name="Freeform 17"/>
          <p:cNvSpPr>
            <a:spLocks/>
          </p:cNvSpPr>
          <p:nvPr/>
        </p:nvSpPr>
        <p:spPr bwMode="auto">
          <a:xfrm>
            <a:off x="9085710" y="2628614"/>
            <a:ext cx="715162" cy="65935"/>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s-ES" dirty="0">
              <a:solidFill>
                <a:srgbClr val="0096D6"/>
              </a:solidFill>
              <a:latin typeface="Arial"/>
            </a:endParaRPr>
          </a:p>
        </p:txBody>
      </p:sp>
      <p:sp>
        <p:nvSpPr>
          <p:cNvPr id="329" name="Freeform 18"/>
          <p:cNvSpPr>
            <a:spLocks/>
          </p:cNvSpPr>
          <p:nvPr/>
        </p:nvSpPr>
        <p:spPr bwMode="auto">
          <a:xfrm>
            <a:off x="9085710"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s-ES" dirty="0">
              <a:solidFill>
                <a:srgbClr val="0096D6"/>
              </a:solidFill>
              <a:latin typeface="Arial"/>
            </a:endParaRPr>
          </a:p>
        </p:txBody>
      </p:sp>
      <p:sp>
        <p:nvSpPr>
          <p:cNvPr id="330" name="Freeform 19"/>
          <p:cNvSpPr>
            <a:spLocks/>
          </p:cNvSpPr>
          <p:nvPr/>
        </p:nvSpPr>
        <p:spPr bwMode="auto">
          <a:xfrm>
            <a:off x="9085710"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s-ES" dirty="0">
              <a:solidFill>
                <a:srgbClr val="0096D6"/>
              </a:solidFill>
              <a:latin typeface="Arial"/>
            </a:endParaRPr>
          </a:p>
        </p:txBody>
      </p:sp>
      <p:sp>
        <p:nvSpPr>
          <p:cNvPr id="331" name="Freeform 20"/>
          <p:cNvSpPr>
            <a:spLocks/>
          </p:cNvSpPr>
          <p:nvPr/>
        </p:nvSpPr>
        <p:spPr bwMode="auto">
          <a:xfrm>
            <a:off x="9085710" y="3108437"/>
            <a:ext cx="715162" cy="65935"/>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s-ES" dirty="0">
              <a:solidFill>
                <a:srgbClr val="0096D6"/>
              </a:solidFill>
              <a:latin typeface="Arial"/>
            </a:endParaRPr>
          </a:p>
        </p:txBody>
      </p:sp>
      <p:sp>
        <p:nvSpPr>
          <p:cNvPr id="332" name="Freeform 21"/>
          <p:cNvSpPr>
            <a:spLocks/>
          </p:cNvSpPr>
          <p:nvPr/>
        </p:nvSpPr>
        <p:spPr bwMode="auto">
          <a:xfrm>
            <a:off x="9085710"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s-ES" dirty="0">
              <a:solidFill>
                <a:srgbClr val="0096D6"/>
              </a:solidFill>
              <a:latin typeface="Arial"/>
            </a:endParaRPr>
          </a:p>
        </p:txBody>
      </p:sp>
      <p:grpSp>
        <p:nvGrpSpPr>
          <p:cNvPr id="333" name="Group 332"/>
          <p:cNvGrpSpPr/>
          <p:nvPr/>
        </p:nvGrpSpPr>
        <p:grpSpPr>
          <a:xfrm>
            <a:off x="2346961" y="5602803"/>
            <a:ext cx="505364" cy="505364"/>
            <a:chOff x="987164" y="5804313"/>
            <a:chExt cx="505364" cy="505364"/>
          </a:xfrm>
        </p:grpSpPr>
        <p:sp>
          <p:nvSpPr>
            <p:cNvPr id="334" name="Oval 333"/>
            <p:cNvSpPr/>
            <p:nvPr/>
          </p:nvSpPr>
          <p:spPr>
            <a:xfrm>
              <a:off x="987164" y="5804313"/>
              <a:ext cx="505364" cy="50536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335" name="Freeform 20"/>
            <p:cNvSpPr>
              <a:spLocks/>
            </p:cNvSpPr>
            <p:nvPr/>
          </p:nvSpPr>
          <p:spPr bwMode="auto">
            <a:xfrm>
              <a:off x="1035713" y="5870405"/>
              <a:ext cx="408267" cy="373180"/>
            </a:xfrm>
            <a:custGeom>
              <a:avLst/>
              <a:gdLst/>
              <a:ahLst/>
              <a:cxnLst>
                <a:cxn ang="0">
                  <a:pos x="92" y="144"/>
                </a:cxn>
                <a:cxn ang="0">
                  <a:pos x="135" y="169"/>
                </a:cxn>
                <a:cxn ang="0">
                  <a:pos x="167" y="158"/>
                </a:cxn>
                <a:cxn ang="0">
                  <a:pos x="143" y="165"/>
                </a:cxn>
                <a:cxn ang="0">
                  <a:pos x="103" y="126"/>
                </a:cxn>
                <a:cxn ang="0">
                  <a:pos x="143" y="86"/>
                </a:cxn>
                <a:cxn ang="0">
                  <a:pos x="183" y="126"/>
                </a:cxn>
                <a:cxn ang="0">
                  <a:pos x="182" y="135"/>
                </a:cxn>
                <a:cxn ang="0">
                  <a:pos x="184" y="120"/>
                </a:cxn>
                <a:cxn ang="0">
                  <a:pos x="135" y="71"/>
                </a:cxn>
                <a:cxn ang="0">
                  <a:pos x="135" y="71"/>
                </a:cxn>
                <a:cxn ang="0">
                  <a:pos x="119" y="6"/>
                </a:cxn>
                <a:cxn ang="0">
                  <a:pos x="105" y="0"/>
                </a:cxn>
                <a:cxn ang="0">
                  <a:pos x="114" y="4"/>
                </a:cxn>
                <a:cxn ang="0">
                  <a:pos x="125" y="59"/>
                </a:cxn>
                <a:cxn ang="0">
                  <a:pos x="70" y="71"/>
                </a:cxn>
                <a:cxn ang="0">
                  <a:pos x="58" y="15"/>
                </a:cxn>
                <a:cxn ang="0">
                  <a:pos x="78" y="0"/>
                </a:cxn>
                <a:cxn ang="0">
                  <a:pos x="51" y="20"/>
                </a:cxn>
                <a:cxn ang="0">
                  <a:pos x="49" y="71"/>
                </a:cxn>
                <a:cxn ang="0">
                  <a:pos x="0" y="120"/>
                </a:cxn>
                <a:cxn ang="0">
                  <a:pos x="2" y="135"/>
                </a:cxn>
                <a:cxn ang="0">
                  <a:pos x="1" y="126"/>
                </a:cxn>
                <a:cxn ang="0">
                  <a:pos x="41" y="86"/>
                </a:cxn>
                <a:cxn ang="0">
                  <a:pos x="81" y="126"/>
                </a:cxn>
                <a:cxn ang="0">
                  <a:pos x="41" y="165"/>
                </a:cxn>
                <a:cxn ang="0">
                  <a:pos x="17" y="158"/>
                </a:cxn>
                <a:cxn ang="0">
                  <a:pos x="49" y="169"/>
                </a:cxn>
                <a:cxn ang="0">
                  <a:pos x="92" y="144"/>
                </a:cxn>
              </a:cxnLst>
              <a:rect l="0" t="0" r="r" b="b"/>
              <a:pathLst>
                <a:path w="184" h="169">
                  <a:moveTo>
                    <a:pt x="92" y="144"/>
                  </a:moveTo>
                  <a:cubicBezTo>
                    <a:pt x="100" y="159"/>
                    <a:pt x="117" y="169"/>
                    <a:pt x="135" y="169"/>
                  </a:cubicBezTo>
                  <a:cubicBezTo>
                    <a:pt x="147" y="169"/>
                    <a:pt x="158" y="165"/>
                    <a:pt x="167" y="158"/>
                  </a:cubicBezTo>
                  <a:cubicBezTo>
                    <a:pt x="160" y="163"/>
                    <a:pt x="152" y="165"/>
                    <a:pt x="143" y="165"/>
                  </a:cubicBezTo>
                  <a:cubicBezTo>
                    <a:pt x="121" y="165"/>
                    <a:pt x="103" y="148"/>
                    <a:pt x="103" y="126"/>
                  </a:cubicBezTo>
                  <a:cubicBezTo>
                    <a:pt x="103" y="103"/>
                    <a:pt x="121" y="86"/>
                    <a:pt x="143" y="86"/>
                  </a:cubicBezTo>
                  <a:cubicBezTo>
                    <a:pt x="165" y="86"/>
                    <a:pt x="183" y="103"/>
                    <a:pt x="183" y="126"/>
                  </a:cubicBezTo>
                  <a:cubicBezTo>
                    <a:pt x="183" y="129"/>
                    <a:pt x="183" y="132"/>
                    <a:pt x="182" y="135"/>
                  </a:cubicBezTo>
                  <a:cubicBezTo>
                    <a:pt x="184" y="130"/>
                    <a:pt x="184" y="125"/>
                    <a:pt x="184" y="120"/>
                  </a:cubicBezTo>
                  <a:cubicBezTo>
                    <a:pt x="184" y="93"/>
                    <a:pt x="162" y="71"/>
                    <a:pt x="135" y="71"/>
                  </a:cubicBezTo>
                  <a:cubicBezTo>
                    <a:pt x="135" y="71"/>
                    <a:pt x="135" y="71"/>
                    <a:pt x="135" y="71"/>
                  </a:cubicBezTo>
                  <a:cubicBezTo>
                    <a:pt x="147" y="49"/>
                    <a:pt x="141" y="20"/>
                    <a:pt x="119" y="6"/>
                  </a:cubicBezTo>
                  <a:cubicBezTo>
                    <a:pt x="114" y="3"/>
                    <a:pt x="110" y="1"/>
                    <a:pt x="105" y="0"/>
                  </a:cubicBezTo>
                  <a:cubicBezTo>
                    <a:pt x="108" y="1"/>
                    <a:pt x="111" y="2"/>
                    <a:pt x="114" y="4"/>
                  </a:cubicBezTo>
                  <a:cubicBezTo>
                    <a:pt x="132" y="16"/>
                    <a:pt x="137" y="41"/>
                    <a:pt x="125" y="59"/>
                  </a:cubicBezTo>
                  <a:cubicBezTo>
                    <a:pt x="113" y="78"/>
                    <a:pt x="88" y="83"/>
                    <a:pt x="70" y="71"/>
                  </a:cubicBezTo>
                  <a:cubicBezTo>
                    <a:pt x="52" y="59"/>
                    <a:pt x="46" y="34"/>
                    <a:pt x="58" y="15"/>
                  </a:cubicBezTo>
                  <a:cubicBezTo>
                    <a:pt x="63" y="8"/>
                    <a:pt x="70" y="3"/>
                    <a:pt x="78" y="0"/>
                  </a:cubicBezTo>
                  <a:cubicBezTo>
                    <a:pt x="67" y="3"/>
                    <a:pt x="57" y="10"/>
                    <a:pt x="51" y="20"/>
                  </a:cubicBezTo>
                  <a:cubicBezTo>
                    <a:pt x="40" y="36"/>
                    <a:pt x="40" y="55"/>
                    <a:pt x="49" y="71"/>
                  </a:cubicBezTo>
                  <a:cubicBezTo>
                    <a:pt x="22" y="71"/>
                    <a:pt x="0" y="93"/>
                    <a:pt x="0" y="120"/>
                  </a:cubicBezTo>
                  <a:cubicBezTo>
                    <a:pt x="0" y="125"/>
                    <a:pt x="0" y="130"/>
                    <a:pt x="2" y="135"/>
                  </a:cubicBezTo>
                  <a:cubicBezTo>
                    <a:pt x="1" y="132"/>
                    <a:pt x="1" y="129"/>
                    <a:pt x="1" y="126"/>
                  </a:cubicBezTo>
                  <a:cubicBezTo>
                    <a:pt x="1" y="103"/>
                    <a:pt x="19" y="86"/>
                    <a:pt x="41" y="86"/>
                  </a:cubicBezTo>
                  <a:cubicBezTo>
                    <a:pt x="63" y="86"/>
                    <a:pt x="81" y="103"/>
                    <a:pt x="81" y="126"/>
                  </a:cubicBezTo>
                  <a:cubicBezTo>
                    <a:pt x="81" y="148"/>
                    <a:pt x="63" y="165"/>
                    <a:pt x="41" y="165"/>
                  </a:cubicBezTo>
                  <a:cubicBezTo>
                    <a:pt x="32" y="165"/>
                    <a:pt x="24" y="163"/>
                    <a:pt x="17" y="158"/>
                  </a:cubicBezTo>
                  <a:cubicBezTo>
                    <a:pt x="26" y="165"/>
                    <a:pt x="37" y="169"/>
                    <a:pt x="49" y="169"/>
                  </a:cubicBezTo>
                  <a:cubicBezTo>
                    <a:pt x="67" y="169"/>
                    <a:pt x="84" y="159"/>
                    <a:pt x="92" y="144"/>
                  </a:cubicBezTo>
                  <a:close/>
                </a:path>
              </a:pathLst>
            </a:custGeom>
            <a:solidFill>
              <a:schemeClr val="bg1"/>
            </a:soli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pic>
        <p:nvPicPr>
          <p:cNvPr id="336" name="Picture 33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40870" y="4453878"/>
            <a:ext cx="1529312" cy="1529311"/>
          </a:xfrm>
          <a:prstGeom prst="rect">
            <a:avLst/>
          </a:prstGeom>
        </p:spPr>
      </p:pic>
      <p:pic>
        <p:nvPicPr>
          <p:cNvPr id="337" name="Picture 33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382" y="4504435"/>
            <a:ext cx="541989" cy="247340"/>
          </a:xfrm>
          <a:prstGeom prst="rect">
            <a:avLst/>
          </a:prstGeom>
        </p:spPr>
      </p:pic>
      <p:pic>
        <p:nvPicPr>
          <p:cNvPr id="338" name="Picture 33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627679" y="4504435"/>
            <a:ext cx="541989" cy="247340"/>
          </a:xfrm>
          <a:prstGeom prst="rect">
            <a:avLst/>
          </a:prstGeom>
        </p:spPr>
      </p:pic>
      <p:pic>
        <p:nvPicPr>
          <p:cNvPr id="339" name="Picture 3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61669" y="5594747"/>
            <a:ext cx="893413" cy="505364"/>
          </a:xfrm>
          <a:prstGeom prst="rect">
            <a:avLst/>
          </a:prstGeom>
        </p:spPr>
      </p:pic>
      <p:pic>
        <p:nvPicPr>
          <p:cNvPr id="340" name="Picture 33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32300" y="4453878"/>
            <a:ext cx="1529312" cy="1529311"/>
          </a:xfrm>
          <a:prstGeom prst="rect">
            <a:avLst/>
          </a:prstGeom>
        </p:spPr>
      </p:pic>
      <p:pic>
        <p:nvPicPr>
          <p:cNvPr id="341" name="Picture 34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532812" y="4504435"/>
            <a:ext cx="541989" cy="247340"/>
          </a:xfrm>
          <a:prstGeom prst="rect">
            <a:avLst/>
          </a:prstGeom>
        </p:spPr>
      </p:pic>
      <p:pic>
        <p:nvPicPr>
          <p:cNvPr id="342" name="Picture 34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119111" y="4504435"/>
            <a:ext cx="541989" cy="247340"/>
          </a:xfrm>
          <a:prstGeom prst="rect">
            <a:avLst/>
          </a:prstGeom>
        </p:spPr>
      </p:pic>
      <p:pic>
        <p:nvPicPr>
          <p:cNvPr id="343" name="Picture 3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53101" y="5594747"/>
            <a:ext cx="893413" cy="505364"/>
          </a:xfrm>
          <a:prstGeom prst="rect">
            <a:avLst/>
          </a:prstGeom>
        </p:spPr>
      </p:pic>
      <p:sp>
        <p:nvSpPr>
          <p:cNvPr id="344" name="Oval 343"/>
          <p:cNvSpPr/>
          <p:nvPr/>
        </p:nvSpPr>
        <p:spPr>
          <a:xfrm>
            <a:off x="2390844" y="5648813"/>
            <a:ext cx="397129" cy="397232"/>
          </a:xfrm>
          <a:prstGeom prst="ellipse">
            <a:avLst/>
          </a:prstGeom>
          <a:gradFill flip="none" rotWithShape="1">
            <a:gsLst>
              <a:gs pos="0">
                <a:srgbClr val="C00000">
                  <a:alpha val="0"/>
                </a:srgbClr>
              </a:gs>
              <a:gs pos="100000">
                <a:srgbClr val="D81F28">
                  <a:alpha val="65000"/>
                </a:srgbClr>
              </a:gs>
            </a:gsLst>
            <a:path path="circle">
              <a:fillToRect l="50000" t="50000" r="50000" b="50000"/>
            </a:path>
            <a:tileRect/>
          </a:gradFill>
          <a:ln w="25400" cap="flat" cmpd="sng" algn="ctr">
            <a:noFill/>
            <a:prstDash val="solid"/>
          </a:ln>
          <a:effectLst/>
        </p:spPr>
        <p:txBody>
          <a:bodyPr lIns="121893" tIns="60947" rIns="121893" bIns="60947" rtlCol="0" anchor="ctr"/>
          <a:lstStyle/>
          <a:p>
            <a:pPr algn="ctr">
              <a:defRPr/>
            </a:pPr>
            <a:endParaRPr lang="es-ES" kern="0" dirty="0" smtClean="0">
              <a:solidFill>
                <a:srgbClr val="8E909E"/>
              </a:solidFill>
              <a:latin typeface="Arial"/>
            </a:endParaRPr>
          </a:p>
        </p:txBody>
      </p:sp>
      <p:sp>
        <p:nvSpPr>
          <p:cNvPr id="345" name="Can 344"/>
          <p:cNvSpPr/>
          <p:nvPr/>
        </p:nvSpPr>
        <p:spPr>
          <a:xfrm>
            <a:off x="2105106" y="2424102"/>
            <a:ext cx="1274599" cy="700231"/>
          </a:xfrm>
          <a:prstGeom prst="can">
            <a:avLst/>
          </a:prstGeom>
          <a:gradFill flip="none" rotWithShape="1">
            <a:gsLst>
              <a:gs pos="0">
                <a:srgbClr val="435153">
                  <a:shade val="30000"/>
                  <a:satMod val="115000"/>
                </a:srgbClr>
              </a:gs>
              <a:gs pos="50000">
                <a:srgbClr val="435153">
                  <a:shade val="67500"/>
                  <a:satMod val="115000"/>
                </a:srgbClr>
              </a:gs>
              <a:gs pos="100000">
                <a:srgbClr val="43515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solidFill>
                <a:srgbClr val="FFFFFF"/>
              </a:solidFill>
              <a:latin typeface="Arial"/>
            </a:endParaRPr>
          </a:p>
        </p:txBody>
      </p:sp>
      <p:pic>
        <p:nvPicPr>
          <p:cNvPr id="346" name="Picture 345"/>
          <p:cNvPicPr>
            <a:picLocks noChangeAspect="1"/>
          </p:cNvPicPr>
          <p:nvPr/>
        </p:nvPicPr>
        <p:blipFill>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tretch>
            <a:fillRect/>
          </a:stretch>
        </p:blipFill>
        <p:spPr>
          <a:xfrm>
            <a:off x="2257935" y="2701173"/>
            <a:ext cx="968944" cy="343875"/>
          </a:xfrm>
          <a:prstGeom prst="rect">
            <a:avLst/>
          </a:prstGeom>
        </p:spPr>
      </p:pic>
      <p:grpSp>
        <p:nvGrpSpPr>
          <p:cNvPr id="347" name="Group 346"/>
          <p:cNvGrpSpPr/>
          <p:nvPr/>
        </p:nvGrpSpPr>
        <p:grpSpPr>
          <a:xfrm>
            <a:off x="2487342" y="2568679"/>
            <a:ext cx="505364" cy="505364"/>
            <a:chOff x="-687388" y="5602803"/>
            <a:chExt cx="505364" cy="505364"/>
          </a:xfrm>
        </p:grpSpPr>
        <p:sp>
          <p:nvSpPr>
            <p:cNvPr id="348" name="Oval 347"/>
            <p:cNvSpPr/>
            <p:nvPr/>
          </p:nvSpPr>
          <p:spPr>
            <a:xfrm>
              <a:off x="-687388" y="5602803"/>
              <a:ext cx="505364" cy="50536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349" name="Cross 348"/>
            <p:cNvSpPr/>
            <p:nvPr/>
          </p:nvSpPr>
          <p:spPr>
            <a:xfrm>
              <a:off x="-593187" y="5697004"/>
              <a:ext cx="316962" cy="316962"/>
            </a:xfrm>
            <a:prstGeom prst="plus">
              <a:avLst>
                <a:gd name="adj" fmla="val 32652"/>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rgbClr val="FFFFFF"/>
                </a:solidFill>
                <a:latin typeface="Arial"/>
              </a:endParaRPr>
            </a:p>
          </p:txBody>
        </p:sp>
      </p:grpSp>
      <p:sp>
        <p:nvSpPr>
          <p:cNvPr id="350" name="Rectangle 349"/>
          <p:cNvSpPr/>
          <p:nvPr/>
        </p:nvSpPr>
        <p:spPr>
          <a:xfrm>
            <a:off x="1613739" y="1712930"/>
            <a:ext cx="2257341" cy="323163"/>
          </a:xfrm>
          <a:prstGeom prst="rect">
            <a:avLst/>
          </a:prstGeom>
        </p:spPr>
        <p:txBody>
          <a:bodyPr wrap="none" lIns="91436" tIns="45719" rIns="91436" bIns="45719">
            <a:spAutoFit/>
          </a:bodyPr>
          <a:lstStyle/>
          <a:p>
            <a:pPr algn="ctr"/>
            <a:r>
              <a:rPr lang="es-ES" sz="1500" dirty="0" smtClean="0">
                <a:solidFill>
                  <a:srgbClr val="FFE14F"/>
                </a:solidFill>
                <a:latin typeface="Arial"/>
              </a:rPr>
              <a:t>ACCIÓN DE REMEDIO </a:t>
            </a:r>
            <a:endParaRPr lang="es-ES" sz="1500" dirty="0">
              <a:solidFill>
                <a:srgbClr val="FFE14F"/>
              </a:solidFill>
              <a:latin typeface="Arial"/>
            </a:endParaRPr>
          </a:p>
        </p:txBody>
      </p:sp>
      <p:sp>
        <p:nvSpPr>
          <p:cNvPr id="351" name="Rectangle 350"/>
          <p:cNvSpPr/>
          <p:nvPr/>
        </p:nvSpPr>
        <p:spPr>
          <a:xfrm>
            <a:off x="1424652" y="6189665"/>
            <a:ext cx="2349995" cy="323163"/>
          </a:xfrm>
          <a:prstGeom prst="rect">
            <a:avLst/>
          </a:prstGeom>
        </p:spPr>
        <p:txBody>
          <a:bodyPr wrap="none" lIns="91436" tIns="45719" rIns="91436" bIns="45719">
            <a:spAutoFit/>
          </a:bodyPr>
          <a:lstStyle/>
          <a:p>
            <a:pPr algn="ctr"/>
            <a:r>
              <a:rPr lang="es-ES" sz="1500" dirty="0" smtClean="0">
                <a:solidFill>
                  <a:srgbClr val="FFE14F"/>
                </a:solidFill>
                <a:latin typeface="Arial"/>
              </a:rPr>
              <a:t>AMENAZA DETECTADA </a:t>
            </a:r>
            <a:endParaRPr lang="es-ES" sz="1500" dirty="0">
              <a:solidFill>
                <a:srgbClr val="FFE14F"/>
              </a:solidFill>
              <a:latin typeface="Arial"/>
            </a:endParaRPr>
          </a:p>
        </p:txBody>
      </p:sp>
      <p:grpSp>
        <p:nvGrpSpPr>
          <p:cNvPr id="352" name="Group 351"/>
          <p:cNvGrpSpPr/>
          <p:nvPr/>
        </p:nvGrpSpPr>
        <p:grpSpPr>
          <a:xfrm>
            <a:off x="2293626" y="5254355"/>
            <a:ext cx="592762" cy="505364"/>
            <a:chOff x="-1830388" y="7298912"/>
            <a:chExt cx="979362" cy="834962"/>
          </a:xfrm>
        </p:grpSpPr>
        <p:sp>
          <p:nvSpPr>
            <p:cNvPr id="353" name="Isosceles Triangle 352"/>
            <p:cNvSpPr/>
            <p:nvPr/>
          </p:nvSpPr>
          <p:spPr>
            <a:xfrm flipV="1">
              <a:off x="-1830388" y="7298912"/>
              <a:ext cx="979362" cy="834962"/>
            </a:xfrm>
            <a:prstGeom prst="triangle">
              <a:avLst/>
            </a:prstGeom>
            <a:gradFill flip="none" rotWithShape="1">
              <a:gsLst>
                <a:gs pos="0">
                  <a:srgbClr val="F58025">
                    <a:shade val="30000"/>
                    <a:satMod val="115000"/>
                  </a:srgbClr>
                </a:gs>
                <a:gs pos="50000">
                  <a:srgbClr val="F58025">
                    <a:shade val="67500"/>
                    <a:satMod val="115000"/>
                  </a:srgbClr>
                </a:gs>
                <a:gs pos="100000">
                  <a:srgbClr val="F58025">
                    <a:shade val="100000"/>
                    <a:satMod val="115000"/>
                  </a:srgbClr>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354" name="Freeform 7"/>
            <p:cNvSpPr>
              <a:spLocks noEditPoints="1"/>
            </p:cNvSpPr>
            <p:nvPr/>
          </p:nvSpPr>
          <p:spPr bwMode="auto">
            <a:xfrm>
              <a:off x="-1399832" y="7397564"/>
              <a:ext cx="75048" cy="470784"/>
            </a:xfrm>
            <a:custGeom>
              <a:avLst/>
              <a:gdLst>
                <a:gd name="T0" fmla="*/ 42 w 238"/>
                <a:gd name="T1" fmla="*/ 994 h 1493"/>
                <a:gd name="T2" fmla="*/ 0 w 238"/>
                <a:gd name="T3" fmla="*/ 0 h 1493"/>
                <a:gd name="T4" fmla="*/ 238 w 238"/>
                <a:gd name="T5" fmla="*/ 0 h 1493"/>
                <a:gd name="T6" fmla="*/ 198 w 238"/>
                <a:gd name="T7" fmla="*/ 994 h 1493"/>
                <a:gd name="T8" fmla="*/ 42 w 238"/>
                <a:gd name="T9" fmla="*/ 994 h 1493"/>
                <a:gd name="T10" fmla="*/ 0 w 238"/>
                <a:gd name="T11" fmla="*/ 1493 h 1493"/>
                <a:gd name="T12" fmla="*/ 0 w 238"/>
                <a:gd name="T13" fmla="*/ 1252 h 1493"/>
                <a:gd name="T14" fmla="*/ 238 w 238"/>
                <a:gd name="T15" fmla="*/ 1252 h 1493"/>
                <a:gd name="T16" fmla="*/ 238 w 238"/>
                <a:gd name="T17" fmla="*/ 1493 h 1493"/>
                <a:gd name="T18" fmla="*/ 0 w 238"/>
                <a:gd name="T19" fmla="*/ 149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93">
                  <a:moveTo>
                    <a:pt x="42" y="994"/>
                  </a:moveTo>
                  <a:lnTo>
                    <a:pt x="0" y="0"/>
                  </a:lnTo>
                  <a:lnTo>
                    <a:pt x="238" y="0"/>
                  </a:lnTo>
                  <a:lnTo>
                    <a:pt x="198" y="994"/>
                  </a:lnTo>
                  <a:lnTo>
                    <a:pt x="42" y="994"/>
                  </a:lnTo>
                  <a:close/>
                  <a:moveTo>
                    <a:pt x="0" y="1493"/>
                  </a:moveTo>
                  <a:lnTo>
                    <a:pt x="0" y="1252"/>
                  </a:lnTo>
                  <a:lnTo>
                    <a:pt x="238" y="1252"/>
                  </a:lnTo>
                  <a:lnTo>
                    <a:pt x="238" y="1493"/>
                  </a:lnTo>
                  <a:lnTo>
                    <a:pt x="0" y="149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355" name="Rectangle 354"/>
          <p:cNvSpPr/>
          <p:nvPr/>
        </p:nvSpPr>
        <p:spPr>
          <a:xfrm>
            <a:off x="8581521" y="1712930"/>
            <a:ext cx="1723542" cy="323163"/>
          </a:xfrm>
          <a:prstGeom prst="rect">
            <a:avLst/>
          </a:prstGeom>
        </p:spPr>
        <p:txBody>
          <a:bodyPr wrap="none" lIns="91436" tIns="45719" rIns="91436" bIns="45719">
            <a:spAutoFit/>
          </a:bodyPr>
          <a:lstStyle/>
          <a:p>
            <a:pPr algn="ctr"/>
            <a:r>
              <a:rPr lang="es-ES" sz="1500" dirty="0" smtClean="0">
                <a:solidFill>
                  <a:srgbClr val="FFE14F"/>
                </a:solidFill>
                <a:latin typeface="Arial"/>
              </a:rPr>
              <a:t>ACTUALIZACIÓN</a:t>
            </a:r>
            <a:endParaRPr lang="es-ES" sz="1500" dirty="0">
              <a:solidFill>
                <a:srgbClr val="FFE14F"/>
              </a:solidFill>
              <a:latin typeface="Arial"/>
            </a:endParaRPr>
          </a:p>
        </p:txBody>
      </p:sp>
      <p:grpSp>
        <p:nvGrpSpPr>
          <p:cNvPr id="356" name="Group 355"/>
          <p:cNvGrpSpPr/>
          <p:nvPr/>
        </p:nvGrpSpPr>
        <p:grpSpPr>
          <a:xfrm>
            <a:off x="11274664" y="76200"/>
            <a:ext cx="914162" cy="874664"/>
            <a:chOff x="1751011" y="1833682"/>
            <a:chExt cx="870302" cy="870302"/>
          </a:xfrm>
        </p:grpSpPr>
        <p:sp>
          <p:nvSpPr>
            <p:cNvPr id="357" name="Oval 356"/>
            <p:cNvSpPr/>
            <p:nvPr/>
          </p:nvSpPr>
          <p:spPr>
            <a:xfrm>
              <a:off x="1751011" y="1833682"/>
              <a:ext cx="870302" cy="870302"/>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358" name="Group 5"/>
            <p:cNvGrpSpPr>
              <a:grpSpLocks noChangeAspect="1"/>
            </p:cNvGrpSpPr>
            <p:nvPr/>
          </p:nvGrpSpPr>
          <p:grpSpPr bwMode="auto">
            <a:xfrm>
              <a:off x="1980082" y="1984544"/>
              <a:ext cx="412160" cy="568578"/>
              <a:chOff x="664" y="-1183"/>
              <a:chExt cx="859" cy="1185"/>
            </a:xfrm>
          </p:grpSpPr>
          <p:sp>
            <p:nvSpPr>
              <p:cNvPr id="359" name="Freeform 358"/>
              <p:cNvSpPr>
                <a:spLocks/>
              </p:cNvSpPr>
              <p:nvPr/>
            </p:nvSpPr>
            <p:spPr bwMode="auto">
              <a:xfrm>
                <a:off x="808" y="-1183"/>
                <a:ext cx="576" cy="401"/>
              </a:xfrm>
              <a:custGeom>
                <a:avLst/>
                <a:gdLst>
                  <a:gd name="T0" fmla="*/ 61 w 244"/>
                  <a:gd name="T1" fmla="*/ 122 h 170"/>
                  <a:gd name="T2" fmla="*/ 122 w 244"/>
                  <a:gd name="T3" fmla="*/ 61 h 170"/>
                  <a:gd name="T4" fmla="*/ 181 w 244"/>
                  <a:gd name="T5" fmla="*/ 122 h 170"/>
                  <a:gd name="T6" fmla="*/ 181 w 244"/>
                  <a:gd name="T7" fmla="*/ 170 h 170"/>
                  <a:gd name="T8" fmla="*/ 244 w 244"/>
                  <a:gd name="T9" fmla="*/ 170 h 170"/>
                  <a:gd name="T10" fmla="*/ 244 w 244"/>
                  <a:gd name="T11" fmla="*/ 122 h 170"/>
                  <a:gd name="T12" fmla="*/ 122 w 244"/>
                  <a:gd name="T13" fmla="*/ 0 h 170"/>
                  <a:gd name="T14" fmla="*/ 0 w 244"/>
                  <a:gd name="T15" fmla="*/ 122 h 170"/>
                  <a:gd name="T16" fmla="*/ 0 w 244"/>
                  <a:gd name="T17" fmla="*/ 170 h 170"/>
                  <a:gd name="T18" fmla="*/ 61 w 244"/>
                  <a:gd name="T19" fmla="*/ 170 h 170"/>
                  <a:gd name="T20" fmla="*/ 61 w 244"/>
                  <a:gd name="T21"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70">
                    <a:moveTo>
                      <a:pt x="61" y="122"/>
                    </a:moveTo>
                    <a:cubicBezTo>
                      <a:pt x="61" y="88"/>
                      <a:pt x="88" y="61"/>
                      <a:pt x="122" y="61"/>
                    </a:cubicBezTo>
                    <a:cubicBezTo>
                      <a:pt x="154" y="61"/>
                      <a:pt x="181" y="88"/>
                      <a:pt x="181" y="122"/>
                    </a:cubicBezTo>
                    <a:cubicBezTo>
                      <a:pt x="181" y="170"/>
                      <a:pt x="181" y="170"/>
                      <a:pt x="181" y="170"/>
                    </a:cubicBezTo>
                    <a:cubicBezTo>
                      <a:pt x="244" y="170"/>
                      <a:pt x="244" y="170"/>
                      <a:pt x="244" y="170"/>
                    </a:cubicBezTo>
                    <a:cubicBezTo>
                      <a:pt x="244" y="122"/>
                      <a:pt x="244" y="122"/>
                      <a:pt x="244" y="122"/>
                    </a:cubicBezTo>
                    <a:cubicBezTo>
                      <a:pt x="244" y="54"/>
                      <a:pt x="190" y="0"/>
                      <a:pt x="122" y="0"/>
                    </a:cubicBezTo>
                    <a:cubicBezTo>
                      <a:pt x="54" y="0"/>
                      <a:pt x="0" y="54"/>
                      <a:pt x="0" y="122"/>
                    </a:cubicBezTo>
                    <a:cubicBezTo>
                      <a:pt x="0" y="170"/>
                      <a:pt x="0" y="170"/>
                      <a:pt x="0" y="170"/>
                    </a:cubicBezTo>
                    <a:cubicBezTo>
                      <a:pt x="61" y="170"/>
                      <a:pt x="61" y="170"/>
                      <a:pt x="61" y="170"/>
                    </a:cubicBezTo>
                    <a:lnTo>
                      <a:pt x="61" y="122"/>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360" name="Freeform 7"/>
              <p:cNvSpPr>
                <a:spLocks/>
              </p:cNvSpPr>
              <p:nvPr/>
            </p:nvSpPr>
            <p:spPr bwMode="auto">
              <a:xfrm>
                <a:off x="1221" y="-281"/>
                <a:ext cx="90" cy="90"/>
              </a:xfrm>
              <a:custGeom>
                <a:avLst/>
                <a:gdLst>
                  <a:gd name="T0" fmla="*/ 7 w 38"/>
                  <a:gd name="T1" fmla="*/ 7 h 38"/>
                  <a:gd name="T2" fmla="*/ 6 w 38"/>
                  <a:gd name="T3" fmla="*/ 31 h 38"/>
                  <a:gd name="T4" fmla="*/ 31 w 38"/>
                  <a:gd name="T5" fmla="*/ 32 h 38"/>
                  <a:gd name="T6" fmla="*/ 32 w 38"/>
                  <a:gd name="T7" fmla="*/ 8 h 38"/>
                  <a:gd name="T8" fmla="*/ 7 w 38"/>
                  <a:gd name="T9" fmla="*/ 7 h 38"/>
                </a:gdLst>
                <a:ahLst/>
                <a:cxnLst>
                  <a:cxn ang="0">
                    <a:pos x="T0" y="T1"/>
                  </a:cxn>
                  <a:cxn ang="0">
                    <a:pos x="T2" y="T3"/>
                  </a:cxn>
                  <a:cxn ang="0">
                    <a:pos x="T4" y="T5"/>
                  </a:cxn>
                  <a:cxn ang="0">
                    <a:pos x="T6" y="T7"/>
                  </a:cxn>
                  <a:cxn ang="0">
                    <a:pos x="T8" y="T9"/>
                  </a:cxn>
                </a:cxnLst>
                <a:rect l="0" t="0" r="r" b="b"/>
                <a:pathLst>
                  <a:path w="38" h="38">
                    <a:moveTo>
                      <a:pt x="7" y="7"/>
                    </a:moveTo>
                    <a:cubicBezTo>
                      <a:pt x="0" y="13"/>
                      <a:pt x="0" y="24"/>
                      <a:pt x="6" y="31"/>
                    </a:cubicBezTo>
                    <a:cubicBezTo>
                      <a:pt x="13" y="38"/>
                      <a:pt x="23" y="38"/>
                      <a:pt x="31" y="32"/>
                    </a:cubicBezTo>
                    <a:cubicBezTo>
                      <a:pt x="38" y="25"/>
                      <a:pt x="38" y="15"/>
                      <a:pt x="32" y="8"/>
                    </a:cubicBezTo>
                    <a:cubicBezTo>
                      <a:pt x="25" y="0"/>
                      <a:pt x="14" y="0"/>
                      <a:pt x="7" y="7"/>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361" name="Freeform 8"/>
              <p:cNvSpPr>
                <a:spLocks/>
              </p:cNvSpPr>
              <p:nvPr/>
            </p:nvSpPr>
            <p:spPr bwMode="auto">
              <a:xfrm>
                <a:off x="919" y="-524"/>
                <a:ext cx="125" cy="125"/>
              </a:xfrm>
              <a:custGeom>
                <a:avLst/>
                <a:gdLst>
                  <a:gd name="T0" fmla="*/ 31 w 53"/>
                  <a:gd name="T1" fmla="*/ 4 h 53"/>
                  <a:gd name="T2" fmla="*/ 3 w 53"/>
                  <a:gd name="T3" fmla="*/ 22 h 53"/>
                  <a:gd name="T4" fmla="*/ 21 w 53"/>
                  <a:gd name="T5" fmla="*/ 50 h 53"/>
                  <a:gd name="T6" fmla="*/ 50 w 53"/>
                  <a:gd name="T7" fmla="*/ 32 h 53"/>
                  <a:gd name="T8" fmla="*/ 31 w 53"/>
                  <a:gd name="T9" fmla="*/ 4 h 53"/>
                </a:gdLst>
                <a:ahLst/>
                <a:cxnLst>
                  <a:cxn ang="0">
                    <a:pos x="T0" y="T1"/>
                  </a:cxn>
                  <a:cxn ang="0">
                    <a:pos x="T2" y="T3"/>
                  </a:cxn>
                  <a:cxn ang="0">
                    <a:pos x="T4" y="T5"/>
                  </a:cxn>
                  <a:cxn ang="0">
                    <a:pos x="T6" y="T7"/>
                  </a:cxn>
                  <a:cxn ang="0">
                    <a:pos x="T8" y="T9"/>
                  </a:cxn>
                </a:cxnLst>
                <a:rect l="0" t="0" r="r" b="b"/>
                <a:pathLst>
                  <a:path w="53" h="53">
                    <a:moveTo>
                      <a:pt x="31" y="4"/>
                    </a:moveTo>
                    <a:cubicBezTo>
                      <a:pt x="19" y="0"/>
                      <a:pt x="5" y="8"/>
                      <a:pt x="3" y="22"/>
                    </a:cubicBezTo>
                    <a:cubicBezTo>
                      <a:pt x="0" y="34"/>
                      <a:pt x="9" y="47"/>
                      <a:pt x="21" y="50"/>
                    </a:cubicBezTo>
                    <a:cubicBezTo>
                      <a:pt x="34" y="53"/>
                      <a:pt x="47" y="44"/>
                      <a:pt x="50" y="32"/>
                    </a:cubicBezTo>
                    <a:cubicBezTo>
                      <a:pt x="53" y="18"/>
                      <a:pt x="45" y="6"/>
                      <a:pt x="31" y="4"/>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362" name="Freeform 9"/>
              <p:cNvSpPr>
                <a:spLocks noEditPoints="1"/>
              </p:cNvSpPr>
              <p:nvPr/>
            </p:nvSpPr>
            <p:spPr bwMode="auto">
              <a:xfrm>
                <a:off x="664" y="-718"/>
                <a:ext cx="859" cy="720"/>
              </a:xfrm>
              <a:custGeom>
                <a:avLst/>
                <a:gdLst>
                  <a:gd name="T0" fmla="*/ 0 w 364"/>
                  <a:gd name="T1" fmla="*/ 38 h 305"/>
                  <a:gd name="T2" fmla="*/ 328 w 364"/>
                  <a:gd name="T3" fmla="*/ 305 h 305"/>
                  <a:gd name="T4" fmla="*/ 328 w 364"/>
                  <a:gd name="T5" fmla="*/ 0 h 305"/>
                  <a:gd name="T6" fmla="*/ 163 w 364"/>
                  <a:gd name="T7" fmla="*/ 168 h 305"/>
                  <a:gd name="T8" fmla="*/ 158 w 364"/>
                  <a:gd name="T9" fmla="*/ 193 h 305"/>
                  <a:gd name="T10" fmla="*/ 128 w 364"/>
                  <a:gd name="T11" fmla="*/ 198 h 305"/>
                  <a:gd name="T12" fmla="*/ 123 w 364"/>
                  <a:gd name="T13" fmla="*/ 174 h 305"/>
                  <a:gd name="T14" fmla="*/ 103 w 364"/>
                  <a:gd name="T15" fmla="*/ 191 h 305"/>
                  <a:gd name="T16" fmla="*/ 77 w 364"/>
                  <a:gd name="T17" fmla="*/ 172 h 305"/>
                  <a:gd name="T18" fmla="*/ 64 w 364"/>
                  <a:gd name="T19" fmla="*/ 157 h 305"/>
                  <a:gd name="T20" fmla="*/ 48 w 364"/>
                  <a:gd name="T21" fmla="*/ 132 h 305"/>
                  <a:gd name="T22" fmla="*/ 68 w 364"/>
                  <a:gd name="T23" fmla="*/ 110 h 305"/>
                  <a:gd name="T24" fmla="*/ 46 w 364"/>
                  <a:gd name="T25" fmla="*/ 100 h 305"/>
                  <a:gd name="T26" fmla="*/ 56 w 364"/>
                  <a:gd name="T27" fmla="*/ 73 h 305"/>
                  <a:gd name="T28" fmla="*/ 67 w 364"/>
                  <a:gd name="T29" fmla="*/ 57 h 305"/>
                  <a:gd name="T30" fmla="*/ 86 w 364"/>
                  <a:gd name="T31" fmla="*/ 35 h 305"/>
                  <a:gd name="T32" fmla="*/ 112 w 364"/>
                  <a:gd name="T33" fmla="*/ 46 h 305"/>
                  <a:gd name="T34" fmla="*/ 138 w 364"/>
                  <a:gd name="T35" fmla="*/ 20 h 305"/>
                  <a:gd name="T36" fmla="*/ 146 w 364"/>
                  <a:gd name="T37" fmla="*/ 44 h 305"/>
                  <a:gd name="T38" fmla="*/ 170 w 364"/>
                  <a:gd name="T39" fmla="*/ 27 h 305"/>
                  <a:gd name="T40" fmla="*/ 192 w 364"/>
                  <a:gd name="T41" fmla="*/ 46 h 305"/>
                  <a:gd name="T42" fmla="*/ 204 w 364"/>
                  <a:gd name="T43" fmla="*/ 61 h 305"/>
                  <a:gd name="T44" fmla="*/ 220 w 364"/>
                  <a:gd name="T45" fmla="*/ 86 h 305"/>
                  <a:gd name="T46" fmla="*/ 201 w 364"/>
                  <a:gd name="T47" fmla="*/ 99 h 305"/>
                  <a:gd name="T48" fmla="*/ 222 w 364"/>
                  <a:gd name="T49" fmla="*/ 113 h 305"/>
                  <a:gd name="T50" fmla="*/ 216 w 364"/>
                  <a:gd name="T51" fmla="*/ 143 h 305"/>
                  <a:gd name="T52" fmla="*/ 189 w 364"/>
                  <a:gd name="T53" fmla="*/ 146 h 305"/>
                  <a:gd name="T54" fmla="*/ 202 w 364"/>
                  <a:gd name="T55" fmla="*/ 167 h 305"/>
                  <a:gd name="T56" fmla="*/ 315 w 364"/>
                  <a:gd name="T57" fmla="*/ 225 h 305"/>
                  <a:gd name="T58" fmla="*/ 297 w 364"/>
                  <a:gd name="T59" fmla="*/ 225 h 305"/>
                  <a:gd name="T60" fmla="*/ 305 w 364"/>
                  <a:gd name="T61" fmla="*/ 242 h 305"/>
                  <a:gd name="T62" fmla="*/ 287 w 364"/>
                  <a:gd name="T63" fmla="*/ 257 h 305"/>
                  <a:gd name="T64" fmla="*/ 271 w 364"/>
                  <a:gd name="T65" fmla="*/ 248 h 305"/>
                  <a:gd name="T66" fmla="*/ 270 w 364"/>
                  <a:gd name="T67" fmla="*/ 266 h 305"/>
                  <a:gd name="T68" fmla="*/ 249 w 364"/>
                  <a:gd name="T69" fmla="*/ 263 h 305"/>
                  <a:gd name="T70" fmla="*/ 236 w 364"/>
                  <a:gd name="T71" fmla="*/ 261 h 305"/>
                  <a:gd name="T72" fmla="*/ 216 w 364"/>
                  <a:gd name="T73" fmla="*/ 254 h 305"/>
                  <a:gd name="T74" fmla="*/ 214 w 364"/>
                  <a:gd name="T75" fmla="*/ 249 h 305"/>
                  <a:gd name="T76" fmla="*/ 205 w 364"/>
                  <a:gd name="T77" fmla="*/ 238 h 305"/>
                  <a:gd name="T78" fmla="*/ 194 w 364"/>
                  <a:gd name="T79" fmla="*/ 221 h 305"/>
                  <a:gd name="T80" fmla="*/ 208 w 364"/>
                  <a:gd name="T81" fmla="*/ 207 h 305"/>
                  <a:gd name="T82" fmla="*/ 192 w 364"/>
                  <a:gd name="T83" fmla="*/ 199 h 305"/>
                  <a:gd name="T84" fmla="*/ 213 w 364"/>
                  <a:gd name="T85" fmla="*/ 183 h 305"/>
                  <a:gd name="T86" fmla="*/ 205 w 364"/>
                  <a:gd name="T87" fmla="*/ 166 h 305"/>
                  <a:gd name="T88" fmla="*/ 221 w 364"/>
                  <a:gd name="T89" fmla="*/ 151 h 305"/>
                  <a:gd name="T90" fmla="*/ 238 w 364"/>
                  <a:gd name="T91" fmla="*/ 160 h 305"/>
                  <a:gd name="T92" fmla="*/ 240 w 364"/>
                  <a:gd name="T93" fmla="*/ 143 h 305"/>
                  <a:gd name="T94" fmla="*/ 262 w 364"/>
                  <a:gd name="T95" fmla="*/ 158 h 305"/>
                  <a:gd name="T96" fmla="*/ 278 w 364"/>
                  <a:gd name="T97" fmla="*/ 146 h 305"/>
                  <a:gd name="T98" fmla="*/ 295 w 364"/>
                  <a:gd name="T99" fmla="*/ 159 h 305"/>
                  <a:gd name="T100" fmla="*/ 305 w 364"/>
                  <a:gd name="T101" fmla="*/ 169 h 305"/>
                  <a:gd name="T102" fmla="*/ 316 w 364"/>
                  <a:gd name="T103" fmla="*/ 190 h 305"/>
                  <a:gd name="T104" fmla="*/ 302 w 364"/>
                  <a:gd name="T105" fmla="*/ 202 h 305"/>
                  <a:gd name="T106" fmla="*/ 318 w 364"/>
                  <a:gd name="T107" fmla="*/ 20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05">
                    <a:moveTo>
                      <a:pt x="328" y="0"/>
                    </a:moveTo>
                    <a:cubicBezTo>
                      <a:pt x="38" y="0"/>
                      <a:pt x="38" y="0"/>
                      <a:pt x="38" y="0"/>
                    </a:cubicBezTo>
                    <a:cubicBezTo>
                      <a:pt x="18" y="0"/>
                      <a:pt x="0" y="18"/>
                      <a:pt x="0" y="38"/>
                    </a:cubicBezTo>
                    <a:cubicBezTo>
                      <a:pt x="0" y="269"/>
                      <a:pt x="0" y="269"/>
                      <a:pt x="0" y="269"/>
                    </a:cubicBezTo>
                    <a:cubicBezTo>
                      <a:pt x="0" y="289"/>
                      <a:pt x="18" y="305"/>
                      <a:pt x="38" y="305"/>
                    </a:cubicBezTo>
                    <a:cubicBezTo>
                      <a:pt x="328" y="305"/>
                      <a:pt x="328" y="305"/>
                      <a:pt x="328" y="305"/>
                    </a:cubicBezTo>
                    <a:cubicBezTo>
                      <a:pt x="348" y="305"/>
                      <a:pt x="364" y="289"/>
                      <a:pt x="364" y="269"/>
                    </a:cubicBezTo>
                    <a:cubicBezTo>
                      <a:pt x="364" y="38"/>
                      <a:pt x="364" y="38"/>
                      <a:pt x="364" y="38"/>
                    </a:cubicBezTo>
                    <a:cubicBezTo>
                      <a:pt x="364" y="18"/>
                      <a:pt x="348" y="0"/>
                      <a:pt x="328" y="0"/>
                    </a:cubicBezTo>
                    <a:close/>
                    <a:moveTo>
                      <a:pt x="180" y="184"/>
                    </a:moveTo>
                    <a:cubicBezTo>
                      <a:pt x="178" y="184"/>
                      <a:pt x="177" y="183"/>
                      <a:pt x="177" y="183"/>
                    </a:cubicBezTo>
                    <a:cubicBezTo>
                      <a:pt x="177" y="183"/>
                      <a:pt x="177" y="183"/>
                      <a:pt x="163" y="168"/>
                    </a:cubicBezTo>
                    <a:cubicBezTo>
                      <a:pt x="163" y="168"/>
                      <a:pt x="163" y="168"/>
                      <a:pt x="156" y="170"/>
                    </a:cubicBezTo>
                    <a:cubicBezTo>
                      <a:pt x="156" y="170"/>
                      <a:pt x="156" y="170"/>
                      <a:pt x="159" y="190"/>
                    </a:cubicBezTo>
                    <a:cubicBezTo>
                      <a:pt x="159" y="191"/>
                      <a:pt x="159" y="192"/>
                      <a:pt x="158" y="193"/>
                    </a:cubicBezTo>
                    <a:cubicBezTo>
                      <a:pt x="156" y="194"/>
                      <a:pt x="155" y="195"/>
                      <a:pt x="154" y="195"/>
                    </a:cubicBezTo>
                    <a:cubicBezTo>
                      <a:pt x="154" y="195"/>
                      <a:pt x="154" y="195"/>
                      <a:pt x="130" y="198"/>
                    </a:cubicBezTo>
                    <a:cubicBezTo>
                      <a:pt x="129" y="198"/>
                      <a:pt x="129" y="198"/>
                      <a:pt x="128" y="198"/>
                    </a:cubicBezTo>
                    <a:cubicBezTo>
                      <a:pt x="127" y="196"/>
                      <a:pt x="127" y="196"/>
                      <a:pt x="127" y="196"/>
                    </a:cubicBezTo>
                    <a:cubicBezTo>
                      <a:pt x="126" y="195"/>
                      <a:pt x="125" y="194"/>
                      <a:pt x="125" y="193"/>
                    </a:cubicBezTo>
                    <a:cubicBezTo>
                      <a:pt x="125" y="193"/>
                      <a:pt x="125" y="193"/>
                      <a:pt x="123" y="174"/>
                    </a:cubicBezTo>
                    <a:cubicBezTo>
                      <a:pt x="123" y="174"/>
                      <a:pt x="123" y="174"/>
                      <a:pt x="116" y="172"/>
                    </a:cubicBezTo>
                    <a:cubicBezTo>
                      <a:pt x="116" y="172"/>
                      <a:pt x="116" y="172"/>
                      <a:pt x="106" y="189"/>
                    </a:cubicBezTo>
                    <a:cubicBezTo>
                      <a:pt x="105" y="190"/>
                      <a:pt x="104" y="190"/>
                      <a:pt x="103" y="191"/>
                    </a:cubicBezTo>
                    <a:cubicBezTo>
                      <a:pt x="102" y="191"/>
                      <a:pt x="101" y="191"/>
                      <a:pt x="100" y="190"/>
                    </a:cubicBezTo>
                    <a:cubicBezTo>
                      <a:pt x="100" y="190"/>
                      <a:pt x="100" y="190"/>
                      <a:pt x="78" y="178"/>
                    </a:cubicBezTo>
                    <a:cubicBezTo>
                      <a:pt x="76" y="176"/>
                      <a:pt x="76" y="174"/>
                      <a:pt x="77" y="172"/>
                    </a:cubicBezTo>
                    <a:cubicBezTo>
                      <a:pt x="77" y="172"/>
                      <a:pt x="77" y="172"/>
                      <a:pt x="87" y="155"/>
                    </a:cubicBezTo>
                    <a:cubicBezTo>
                      <a:pt x="87" y="155"/>
                      <a:pt x="87" y="155"/>
                      <a:pt x="81" y="149"/>
                    </a:cubicBezTo>
                    <a:cubicBezTo>
                      <a:pt x="81" y="149"/>
                      <a:pt x="81" y="149"/>
                      <a:pt x="64" y="157"/>
                    </a:cubicBezTo>
                    <a:cubicBezTo>
                      <a:pt x="63" y="157"/>
                      <a:pt x="62" y="157"/>
                      <a:pt x="61" y="157"/>
                    </a:cubicBezTo>
                    <a:cubicBezTo>
                      <a:pt x="60" y="156"/>
                      <a:pt x="59" y="155"/>
                      <a:pt x="58" y="153"/>
                    </a:cubicBezTo>
                    <a:cubicBezTo>
                      <a:pt x="58" y="153"/>
                      <a:pt x="58" y="153"/>
                      <a:pt x="48" y="132"/>
                    </a:cubicBezTo>
                    <a:cubicBezTo>
                      <a:pt x="47" y="130"/>
                      <a:pt x="48" y="126"/>
                      <a:pt x="51" y="125"/>
                    </a:cubicBezTo>
                    <a:cubicBezTo>
                      <a:pt x="51" y="125"/>
                      <a:pt x="51" y="125"/>
                      <a:pt x="69" y="117"/>
                    </a:cubicBezTo>
                    <a:cubicBezTo>
                      <a:pt x="69" y="117"/>
                      <a:pt x="69" y="117"/>
                      <a:pt x="68" y="110"/>
                    </a:cubicBezTo>
                    <a:cubicBezTo>
                      <a:pt x="68" y="110"/>
                      <a:pt x="68" y="110"/>
                      <a:pt x="50" y="106"/>
                    </a:cubicBezTo>
                    <a:cubicBezTo>
                      <a:pt x="48" y="106"/>
                      <a:pt x="47" y="105"/>
                      <a:pt x="46" y="104"/>
                    </a:cubicBezTo>
                    <a:cubicBezTo>
                      <a:pt x="46" y="103"/>
                      <a:pt x="45" y="101"/>
                      <a:pt x="46" y="100"/>
                    </a:cubicBezTo>
                    <a:cubicBezTo>
                      <a:pt x="46" y="100"/>
                      <a:pt x="46" y="100"/>
                      <a:pt x="51" y="77"/>
                    </a:cubicBezTo>
                    <a:cubicBezTo>
                      <a:pt x="51" y="75"/>
                      <a:pt x="52" y="74"/>
                      <a:pt x="53" y="74"/>
                    </a:cubicBezTo>
                    <a:cubicBezTo>
                      <a:pt x="54" y="73"/>
                      <a:pt x="55" y="73"/>
                      <a:pt x="56" y="73"/>
                    </a:cubicBezTo>
                    <a:cubicBezTo>
                      <a:pt x="56" y="73"/>
                      <a:pt x="56" y="73"/>
                      <a:pt x="76" y="78"/>
                    </a:cubicBezTo>
                    <a:cubicBezTo>
                      <a:pt x="76" y="78"/>
                      <a:pt x="76" y="78"/>
                      <a:pt x="79" y="71"/>
                    </a:cubicBezTo>
                    <a:cubicBezTo>
                      <a:pt x="79" y="71"/>
                      <a:pt x="79" y="71"/>
                      <a:pt x="67" y="57"/>
                    </a:cubicBezTo>
                    <a:cubicBezTo>
                      <a:pt x="67" y="56"/>
                      <a:pt x="65" y="55"/>
                      <a:pt x="65" y="53"/>
                    </a:cubicBezTo>
                    <a:cubicBezTo>
                      <a:pt x="65" y="52"/>
                      <a:pt x="67" y="50"/>
                      <a:pt x="68" y="49"/>
                    </a:cubicBezTo>
                    <a:cubicBezTo>
                      <a:pt x="68" y="49"/>
                      <a:pt x="68" y="49"/>
                      <a:pt x="86" y="35"/>
                    </a:cubicBezTo>
                    <a:cubicBezTo>
                      <a:pt x="87" y="32"/>
                      <a:pt x="90" y="32"/>
                      <a:pt x="93" y="35"/>
                    </a:cubicBezTo>
                    <a:cubicBezTo>
                      <a:pt x="93" y="35"/>
                      <a:pt x="93" y="35"/>
                      <a:pt x="105" y="49"/>
                    </a:cubicBezTo>
                    <a:cubicBezTo>
                      <a:pt x="105" y="49"/>
                      <a:pt x="105" y="49"/>
                      <a:pt x="112" y="46"/>
                    </a:cubicBezTo>
                    <a:cubicBezTo>
                      <a:pt x="112" y="46"/>
                      <a:pt x="112" y="46"/>
                      <a:pt x="110" y="28"/>
                    </a:cubicBezTo>
                    <a:cubicBezTo>
                      <a:pt x="110" y="24"/>
                      <a:pt x="112" y="22"/>
                      <a:pt x="114" y="22"/>
                    </a:cubicBezTo>
                    <a:cubicBezTo>
                      <a:pt x="114" y="22"/>
                      <a:pt x="114" y="22"/>
                      <a:pt x="138" y="20"/>
                    </a:cubicBezTo>
                    <a:cubicBezTo>
                      <a:pt x="141" y="20"/>
                      <a:pt x="142" y="20"/>
                      <a:pt x="143" y="21"/>
                    </a:cubicBezTo>
                    <a:cubicBezTo>
                      <a:pt x="144" y="22"/>
                      <a:pt x="144" y="23"/>
                      <a:pt x="144" y="24"/>
                    </a:cubicBezTo>
                    <a:cubicBezTo>
                      <a:pt x="144" y="24"/>
                      <a:pt x="144" y="24"/>
                      <a:pt x="146" y="44"/>
                    </a:cubicBezTo>
                    <a:cubicBezTo>
                      <a:pt x="146" y="44"/>
                      <a:pt x="146" y="44"/>
                      <a:pt x="153" y="45"/>
                    </a:cubicBezTo>
                    <a:cubicBezTo>
                      <a:pt x="153" y="45"/>
                      <a:pt x="153" y="45"/>
                      <a:pt x="163" y="29"/>
                    </a:cubicBezTo>
                    <a:cubicBezTo>
                      <a:pt x="164" y="27"/>
                      <a:pt x="168" y="26"/>
                      <a:pt x="170" y="27"/>
                    </a:cubicBezTo>
                    <a:cubicBezTo>
                      <a:pt x="170" y="27"/>
                      <a:pt x="170" y="27"/>
                      <a:pt x="191" y="39"/>
                    </a:cubicBezTo>
                    <a:cubicBezTo>
                      <a:pt x="192" y="40"/>
                      <a:pt x="193" y="41"/>
                      <a:pt x="193" y="43"/>
                    </a:cubicBezTo>
                    <a:cubicBezTo>
                      <a:pt x="193" y="44"/>
                      <a:pt x="193" y="45"/>
                      <a:pt x="192" y="46"/>
                    </a:cubicBezTo>
                    <a:cubicBezTo>
                      <a:pt x="192" y="46"/>
                      <a:pt x="192" y="46"/>
                      <a:pt x="183" y="63"/>
                    </a:cubicBezTo>
                    <a:cubicBezTo>
                      <a:pt x="183" y="63"/>
                      <a:pt x="183" y="63"/>
                      <a:pt x="187" y="69"/>
                    </a:cubicBezTo>
                    <a:cubicBezTo>
                      <a:pt x="187" y="69"/>
                      <a:pt x="187" y="69"/>
                      <a:pt x="204" y="61"/>
                    </a:cubicBezTo>
                    <a:cubicBezTo>
                      <a:pt x="205" y="61"/>
                      <a:pt x="208" y="60"/>
                      <a:pt x="209" y="61"/>
                    </a:cubicBezTo>
                    <a:cubicBezTo>
                      <a:pt x="210" y="61"/>
                      <a:pt x="211" y="62"/>
                      <a:pt x="211" y="63"/>
                    </a:cubicBezTo>
                    <a:cubicBezTo>
                      <a:pt x="211" y="63"/>
                      <a:pt x="211" y="63"/>
                      <a:pt x="220" y="86"/>
                    </a:cubicBezTo>
                    <a:cubicBezTo>
                      <a:pt x="221" y="87"/>
                      <a:pt x="221" y="88"/>
                      <a:pt x="221" y="89"/>
                    </a:cubicBezTo>
                    <a:cubicBezTo>
                      <a:pt x="220" y="90"/>
                      <a:pt x="219" y="91"/>
                      <a:pt x="218" y="91"/>
                    </a:cubicBezTo>
                    <a:cubicBezTo>
                      <a:pt x="218" y="91"/>
                      <a:pt x="218" y="91"/>
                      <a:pt x="201" y="99"/>
                    </a:cubicBezTo>
                    <a:cubicBezTo>
                      <a:pt x="201" y="99"/>
                      <a:pt x="201" y="99"/>
                      <a:pt x="201" y="107"/>
                    </a:cubicBezTo>
                    <a:cubicBezTo>
                      <a:pt x="201" y="107"/>
                      <a:pt x="201" y="107"/>
                      <a:pt x="219" y="110"/>
                    </a:cubicBezTo>
                    <a:cubicBezTo>
                      <a:pt x="221" y="112"/>
                      <a:pt x="222" y="112"/>
                      <a:pt x="222" y="113"/>
                    </a:cubicBezTo>
                    <a:cubicBezTo>
                      <a:pt x="224" y="114"/>
                      <a:pt x="224" y="115"/>
                      <a:pt x="224" y="117"/>
                    </a:cubicBezTo>
                    <a:cubicBezTo>
                      <a:pt x="224" y="117"/>
                      <a:pt x="224" y="117"/>
                      <a:pt x="218" y="140"/>
                    </a:cubicBezTo>
                    <a:cubicBezTo>
                      <a:pt x="218" y="141"/>
                      <a:pt x="217" y="142"/>
                      <a:pt x="216" y="143"/>
                    </a:cubicBezTo>
                    <a:cubicBezTo>
                      <a:pt x="214" y="143"/>
                      <a:pt x="213" y="144"/>
                      <a:pt x="212" y="143"/>
                    </a:cubicBezTo>
                    <a:cubicBezTo>
                      <a:pt x="212" y="143"/>
                      <a:pt x="212" y="143"/>
                      <a:pt x="193" y="140"/>
                    </a:cubicBezTo>
                    <a:cubicBezTo>
                      <a:pt x="193" y="140"/>
                      <a:pt x="193" y="140"/>
                      <a:pt x="189" y="146"/>
                    </a:cubicBezTo>
                    <a:cubicBezTo>
                      <a:pt x="189" y="146"/>
                      <a:pt x="189" y="146"/>
                      <a:pt x="202" y="160"/>
                    </a:cubicBezTo>
                    <a:cubicBezTo>
                      <a:pt x="203" y="161"/>
                      <a:pt x="203" y="162"/>
                      <a:pt x="203" y="164"/>
                    </a:cubicBezTo>
                    <a:cubicBezTo>
                      <a:pt x="203" y="165"/>
                      <a:pt x="202" y="166"/>
                      <a:pt x="202" y="167"/>
                    </a:cubicBezTo>
                    <a:cubicBezTo>
                      <a:pt x="202" y="167"/>
                      <a:pt x="202" y="167"/>
                      <a:pt x="184" y="183"/>
                    </a:cubicBezTo>
                    <a:cubicBezTo>
                      <a:pt x="183" y="184"/>
                      <a:pt x="181" y="184"/>
                      <a:pt x="180" y="184"/>
                    </a:cubicBezTo>
                    <a:close/>
                    <a:moveTo>
                      <a:pt x="315" y="225"/>
                    </a:moveTo>
                    <a:cubicBezTo>
                      <a:pt x="315" y="226"/>
                      <a:pt x="314" y="227"/>
                      <a:pt x="313" y="227"/>
                    </a:cubicBezTo>
                    <a:cubicBezTo>
                      <a:pt x="313" y="228"/>
                      <a:pt x="311" y="228"/>
                      <a:pt x="310" y="228"/>
                    </a:cubicBezTo>
                    <a:cubicBezTo>
                      <a:pt x="310" y="228"/>
                      <a:pt x="310" y="228"/>
                      <a:pt x="297" y="225"/>
                    </a:cubicBezTo>
                    <a:cubicBezTo>
                      <a:pt x="297" y="225"/>
                      <a:pt x="297" y="225"/>
                      <a:pt x="294" y="229"/>
                    </a:cubicBezTo>
                    <a:cubicBezTo>
                      <a:pt x="294" y="229"/>
                      <a:pt x="294" y="229"/>
                      <a:pt x="303" y="240"/>
                    </a:cubicBezTo>
                    <a:cubicBezTo>
                      <a:pt x="303" y="241"/>
                      <a:pt x="305" y="242"/>
                      <a:pt x="305" y="242"/>
                    </a:cubicBezTo>
                    <a:cubicBezTo>
                      <a:pt x="305" y="243"/>
                      <a:pt x="303" y="244"/>
                      <a:pt x="303" y="245"/>
                    </a:cubicBezTo>
                    <a:cubicBezTo>
                      <a:pt x="303" y="245"/>
                      <a:pt x="303" y="245"/>
                      <a:pt x="291" y="257"/>
                    </a:cubicBezTo>
                    <a:cubicBezTo>
                      <a:pt x="290" y="257"/>
                      <a:pt x="289" y="257"/>
                      <a:pt x="287" y="257"/>
                    </a:cubicBezTo>
                    <a:cubicBezTo>
                      <a:pt x="287" y="257"/>
                      <a:pt x="286" y="257"/>
                      <a:pt x="285" y="255"/>
                    </a:cubicBezTo>
                    <a:cubicBezTo>
                      <a:pt x="285" y="255"/>
                      <a:pt x="285" y="255"/>
                      <a:pt x="276" y="246"/>
                    </a:cubicBezTo>
                    <a:cubicBezTo>
                      <a:pt x="276" y="246"/>
                      <a:pt x="276" y="246"/>
                      <a:pt x="271" y="248"/>
                    </a:cubicBezTo>
                    <a:cubicBezTo>
                      <a:pt x="271" y="248"/>
                      <a:pt x="271" y="248"/>
                      <a:pt x="273" y="261"/>
                    </a:cubicBezTo>
                    <a:cubicBezTo>
                      <a:pt x="273" y="262"/>
                      <a:pt x="273" y="263"/>
                      <a:pt x="273" y="263"/>
                    </a:cubicBezTo>
                    <a:cubicBezTo>
                      <a:pt x="271" y="265"/>
                      <a:pt x="270" y="265"/>
                      <a:pt x="270" y="266"/>
                    </a:cubicBezTo>
                    <a:cubicBezTo>
                      <a:pt x="270" y="266"/>
                      <a:pt x="270" y="266"/>
                      <a:pt x="253" y="267"/>
                    </a:cubicBezTo>
                    <a:cubicBezTo>
                      <a:pt x="252" y="267"/>
                      <a:pt x="251" y="267"/>
                      <a:pt x="250" y="267"/>
                    </a:cubicBezTo>
                    <a:cubicBezTo>
                      <a:pt x="250" y="266"/>
                      <a:pt x="249" y="265"/>
                      <a:pt x="249" y="263"/>
                    </a:cubicBezTo>
                    <a:cubicBezTo>
                      <a:pt x="249" y="263"/>
                      <a:pt x="249" y="263"/>
                      <a:pt x="248" y="251"/>
                    </a:cubicBezTo>
                    <a:cubicBezTo>
                      <a:pt x="248" y="251"/>
                      <a:pt x="248" y="251"/>
                      <a:pt x="242" y="249"/>
                    </a:cubicBezTo>
                    <a:cubicBezTo>
                      <a:pt x="242" y="249"/>
                      <a:pt x="242" y="249"/>
                      <a:pt x="236" y="261"/>
                    </a:cubicBezTo>
                    <a:cubicBezTo>
                      <a:pt x="235" y="261"/>
                      <a:pt x="235" y="262"/>
                      <a:pt x="234" y="262"/>
                    </a:cubicBezTo>
                    <a:cubicBezTo>
                      <a:pt x="233" y="262"/>
                      <a:pt x="232" y="262"/>
                      <a:pt x="230" y="262"/>
                    </a:cubicBezTo>
                    <a:cubicBezTo>
                      <a:pt x="230" y="262"/>
                      <a:pt x="230" y="262"/>
                      <a:pt x="216" y="254"/>
                    </a:cubicBezTo>
                    <a:cubicBezTo>
                      <a:pt x="216" y="253"/>
                      <a:pt x="216" y="253"/>
                      <a:pt x="216" y="253"/>
                    </a:cubicBezTo>
                    <a:cubicBezTo>
                      <a:pt x="214" y="253"/>
                      <a:pt x="214" y="252"/>
                      <a:pt x="214" y="252"/>
                    </a:cubicBezTo>
                    <a:cubicBezTo>
                      <a:pt x="214" y="251"/>
                      <a:pt x="214" y="250"/>
                      <a:pt x="214" y="249"/>
                    </a:cubicBezTo>
                    <a:cubicBezTo>
                      <a:pt x="214" y="249"/>
                      <a:pt x="214" y="249"/>
                      <a:pt x="221" y="237"/>
                    </a:cubicBezTo>
                    <a:cubicBezTo>
                      <a:pt x="221" y="237"/>
                      <a:pt x="221" y="237"/>
                      <a:pt x="218" y="233"/>
                    </a:cubicBezTo>
                    <a:cubicBezTo>
                      <a:pt x="218" y="233"/>
                      <a:pt x="218" y="233"/>
                      <a:pt x="205" y="238"/>
                    </a:cubicBezTo>
                    <a:cubicBezTo>
                      <a:pt x="205" y="240"/>
                      <a:pt x="204" y="240"/>
                      <a:pt x="203" y="238"/>
                    </a:cubicBezTo>
                    <a:cubicBezTo>
                      <a:pt x="202" y="238"/>
                      <a:pt x="202" y="238"/>
                      <a:pt x="201" y="237"/>
                    </a:cubicBezTo>
                    <a:cubicBezTo>
                      <a:pt x="201" y="237"/>
                      <a:pt x="201" y="237"/>
                      <a:pt x="194" y="221"/>
                    </a:cubicBezTo>
                    <a:cubicBezTo>
                      <a:pt x="193" y="220"/>
                      <a:pt x="194" y="218"/>
                      <a:pt x="196" y="217"/>
                    </a:cubicBezTo>
                    <a:cubicBezTo>
                      <a:pt x="196" y="217"/>
                      <a:pt x="196" y="217"/>
                      <a:pt x="209" y="211"/>
                    </a:cubicBezTo>
                    <a:cubicBezTo>
                      <a:pt x="209" y="211"/>
                      <a:pt x="209" y="211"/>
                      <a:pt x="208" y="207"/>
                    </a:cubicBezTo>
                    <a:cubicBezTo>
                      <a:pt x="208" y="207"/>
                      <a:pt x="208" y="207"/>
                      <a:pt x="195" y="203"/>
                    </a:cubicBezTo>
                    <a:cubicBezTo>
                      <a:pt x="194" y="203"/>
                      <a:pt x="193" y="202"/>
                      <a:pt x="193" y="202"/>
                    </a:cubicBezTo>
                    <a:cubicBezTo>
                      <a:pt x="192" y="201"/>
                      <a:pt x="192" y="200"/>
                      <a:pt x="192" y="199"/>
                    </a:cubicBezTo>
                    <a:cubicBezTo>
                      <a:pt x="192" y="199"/>
                      <a:pt x="192" y="199"/>
                      <a:pt x="195" y="183"/>
                    </a:cubicBezTo>
                    <a:cubicBezTo>
                      <a:pt x="196" y="181"/>
                      <a:pt x="197" y="180"/>
                      <a:pt x="200" y="180"/>
                    </a:cubicBezTo>
                    <a:cubicBezTo>
                      <a:pt x="200" y="180"/>
                      <a:pt x="200" y="180"/>
                      <a:pt x="213" y="183"/>
                    </a:cubicBezTo>
                    <a:cubicBezTo>
                      <a:pt x="213" y="183"/>
                      <a:pt x="213" y="183"/>
                      <a:pt x="216" y="178"/>
                    </a:cubicBezTo>
                    <a:cubicBezTo>
                      <a:pt x="216" y="178"/>
                      <a:pt x="216" y="178"/>
                      <a:pt x="206" y="168"/>
                    </a:cubicBezTo>
                    <a:cubicBezTo>
                      <a:pt x="205" y="168"/>
                      <a:pt x="205" y="167"/>
                      <a:pt x="205" y="166"/>
                    </a:cubicBezTo>
                    <a:cubicBezTo>
                      <a:pt x="205" y="165"/>
                      <a:pt x="206" y="164"/>
                      <a:pt x="206" y="164"/>
                    </a:cubicBezTo>
                    <a:cubicBezTo>
                      <a:pt x="206" y="164"/>
                      <a:pt x="206" y="164"/>
                      <a:pt x="219" y="152"/>
                    </a:cubicBezTo>
                    <a:cubicBezTo>
                      <a:pt x="220" y="151"/>
                      <a:pt x="221" y="151"/>
                      <a:pt x="221" y="151"/>
                    </a:cubicBezTo>
                    <a:cubicBezTo>
                      <a:pt x="222" y="151"/>
                      <a:pt x="224" y="151"/>
                      <a:pt x="225" y="152"/>
                    </a:cubicBezTo>
                    <a:cubicBezTo>
                      <a:pt x="225" y="152"/>
                      <a:pt x="225" y="152"/>
                      <a:pt x="234" y="163"/>
                    </a:cubicBezTo>
                    <a:cubicBezTo>
                      <a:pt x="234" y="163"/>
                      <a:pt x="234" y="163"/>
                      <a:pt x="238" y="160"/>
                    </a:cubicBezTo>
                    <a:cubicBezTo>
                      <a:pt x="238" y="160"/>
                      <a:pt x="238" y="160"/>
                      <a:pt x="237" y="147"/>
                    </a:cubicBezTo>
                    <a:cubicBezTo>
                      <a:pt x="237" y="146"/>
                      <a:pt x="237" y="146"/>
                      <a:pt x="237" y="144"/>
                    </a:cubicBezTo>
                    <a:cubicBezTo>
                      <a:pt x="238" y="143"/>
                      <a:pt x="240" y="143"/>
                      <a:pt x="240" y="143"/>
                    </a:cubicBezTo>
                    <a:cubicBezTo>
                      <a:pt x="240" y="143"/>
                      <a:pt x="240" y="143"/>
                      <a:pt x="257" y="141"/>
                    </a:cubicBezTo>
                    <a:cubicBezTo>
                      <a:pt x="259" y="141"/>
                      <a:pt x="260" y="142"/>
                      <a:pt x="261" y="144"/>
                    </a:cubicBezTo>
                    <a:cubicBezTo>
                      <a:pt x="261" y="144"/>
                      <a:pt x="261" y="144"/>
                      <a:pt x="262" y="158"/>
                    </a:cubicBezTo>
                    <a:cubicBezTo>
                      <a:pt x="262" y="158"/>
                      <a:pt x="262" y="158"/>
                      <a:pt x="267" y="159"/>
                    </a:cubicBezTo>
                    <a:cubicBezTo>
                      <a:pt x="267" y="159"/>
                      <a:pt x="267" y="159"/>
                      <a:pt x="274" y="148"/>
                    </a:cubicBezTo>
                    <a:cubicBezTo>
                      <a:pt x="275" y="146"/>
                      <a:pt x="277" y="146"/>
                      <a:pt x="278" y="146"/>
                    </a:cubicBezTo>
                    <a:cubicBezTo>
                      <a:pt x="278" y="146"/>
                      <a:pt x="278" y="146"/>
                      <a:pt x="293" y="155"/>
                    </a:cubicBezTo>
                    <a:cubicBezTo>
                      <a:pt x="294" y="155"/>
                      <a:pt x="295" y="156"/>
                      <a:pt x="295" y="157"/>
                    </a:cubicBezTo>
                    <a:cubicBezTo>
                      <a:pt x="295" y="157"/>
                      <a:pt x="295" y="158"/>
                      <a:pt x="295" y="159"/>
                    </a:cubicBezTo>
                    <a:cubicBezTo>
                      <a:pt x="295" y="159"/>
                      <a:pt x="295" y="159"/>
                      <a:pt x="289" y="171"/>
                    </a:cubicBezTo>
                    <a:cubicBezTo>
                      <a:pt x="289" y="171"/>
                      <a:pt x="289" y="171"/>
                      <a:pt x="292" y="175"/>
                    </a:cubicBezTo>
                    <a:cubicBezTo>
                      <a:pt x="292" y="175"/>
                      <a:pt x="292" y="175"/>
                      <a:pt x="305" y="169"/>
                    </a:cubicBezTo>
                    <a:cubicBezTo>
                      <a:pt x="306" y="168"/>
                      <a:pt x="308" y="169"/>
                      <a:pt x="309" y="172"/>
                    </a:cubicBezTo>
                    <a:cubicBezTo>
                      <a:pt x="309" y="172"/>
                      <a:pt x="309" y="172"/>
                      <a:pt x="316" y="186"/>
                    </a:cubicBezTo>
                    <a:cubicBezTo>
                      <a:pt x="316" y="188"/>
                      <a:pt x="316" y="189"/>
                      <a:pt x="316" y="190"/>
                    </a:cubicBezTo>
                    <a:cubicBezTo>
                      <a:pt x="316" y="190"/>
                      <a:pt x="315" y="191"/>
                      <a:pt x="314" y="191"/>
                    </a:cubicBezTo>
                    <a:cubicBezTo>
                      <a:pt x="314" y="191"/>
                      <a:pt x="314" y="191"/>
                      <a:pt x="301" y="197"/>
                    </a:cubicBezTo>
                    <a:cubicBezTo>
                      <a:pt x="301" y="197"/>
                      <a:pt x="301" y="197"/>
                      <a:pt x="302" y="202"/>
                    </a:cubicBezTo>
                    <a:cubicBezTo>
                      <a:pt x="302" y="202"/>
                      <a:pt x="302" y="202"/>
                      <a:pt x="315" y="205"/>
                    </a:cubicBezTo>
                    <a:cubicBezTo>
                      <a:pt x="316" y="205"/>
                      <a:pt x="317" y="206"/>
                      <a:pt x="317" y="207"/>
                    </a:cubicBezTo>
                    <a:cubicBezTo>
                      <a:pt x="318" y="207"/>
                      <a:pt x="318" y="208"/>
                      <a:pt x="318" y="209"/>
                    </a:cubicBezTo>
                    <a:cubicBezTo>
                      <a:pt x="318" y="209"/>
                      <a:pt x="318" y="209"/>
                      <a:pt x="315" y="225"/>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grpSp>
      <p:grpSp>
        <p:nvGrpSpPr>
          <p:cNvPr id="363" name="Group 362"/>
          <p:cNvGrpSpPr/>
          <p:nvPr/>
        </p:nvGrpSpPr>
        <p:grpSpPr>
          <a:xfrm>
            <a:off x="5939782" y="2662781"/>
            <a:ext cx="309262" cy="416016"/>
            <a:chOff x="10056812" y="2261188"/>
            <a:chExt cx="913531" cy="1228871"/>
          </a:xfrm>
        </p:grpSpPr>
        <p:sp>
          <p:nvSpPr>
            <p:cNvPr id="364"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365" name="Group 364"/>
            <p:cNvGrpSpPr/>
            <p:nvPr/>
          </p:nvGrpSpPr>
          <p:grpSpPr>
            <a:xfrm>
              <a:off x="10085009" y="2297021"/>
              <a:ext cx="857136" cy="1153596"/>
              <a:chOff x="9017850" y="2297021"/>
              <a:chExt cx="857136" cy="1153596"/>
            </a:xfrm>
          </p:grpSpPr>
          <p:sp>
            <p:nvSpPr>
              <p:cNvPr id="37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7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7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7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366"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67"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68"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6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7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375" name="Group 374"/>
          <p:cNvGrpSpPr/>
          <p:nvPr/>
        </p:nvGrpSpPr>
        <p:grpSpPr>
          <a:xfrm>
            <a:off x="5939782" y="2662781"/>
            <a:ext cx="309262" cy="416016"/>
            <a:chOff x="10056812" y="2261188"/>
            <a:chExt cx="913531" cy="1228871"/>
          </a:xfrm>
        </p:grpSpPr>
        <p:sp>
          <p:nvSpPr>
            <p:cNvPr id="37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377" name="Group 376"/>
            <p:cNvGrpSpPr/>
            <p:nvPr/>
          </p:nvGrpSpPr>
          <p:grpSpPr>
            <a:xfrm>
              <a:off x="10085009" y="2297021"/>
              <a:ext cx="857136" cy="1153596"/>
              <a:chOff x="9017850" y="2297021"/>
              <a:chExt cx="857136" cy="1153596"/>
            </a:xfrm>
          </p:grpSpPr>
          <p:sp>
            <p:nvSpPr>
              <p:cNvPr id="38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8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8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8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37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7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8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8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8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387" name="Group 386"/>
          <p:cNvGrpSpPr/>
          <p:nvPr/>
        </p:nvGrpSpPr>
        <p:grpSpPr>
          <a:xfrm>
            <a:off x="5939782" y="2662781"/>
            <a:ext cx="309262" cy="416016"/>
            <a:chOff x="10056812" y="2261188"/>
            <a:chExt cx="913531" cy="1228871"/>
          </a:xfrm>
        </p:grpSpPr>
        <p:sp>
          <p:nvSpPr>
            <p:cNvPr id="38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389" name="Group 388"/>
            <p:cNvGrpSpPr/>
            <p:nvPr/>
          </p:nvGrpSpPr>
          <p:grpSpPr>
            <a:xfrm>
              <a:off x="10085009" y="2297021"/>
              <a:ext cx="857136" cy="1153596"/>
              <a:chOff x="9017850" y="2297021"/>
              <a:chExt cx="857136" cy="1153596"/>
            </a:xfrm>
          </p:grpSpPr>
          <p:sp>
            <p:nvSpPr>
              <p:cNvPr id="39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39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39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399" name="Group 398"/>
          <p:cNvGrpSpPr/>
          <p:nvPr/>
        </p:nvGrpSpPr>
        <p:grpSpPr>
          <a:xfrm>
            <a:off x="5939782" y="2662781"/>
            <a:ext cx="309262" cy="416016"/>
            <a:chOff x="10056812" y="2261188"/>
            <a:chExt cx="913531" cy="1228871"/>
          </a:xfrm>
        </p:grpSpPr>
        <p:sp>
          <p:nvSpPr>
            <p:cNvPr id="400"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401" name="Group 400"/>
            <p:cNvGrpSpPr/>
            <p:nvPr/>
          </p:nvGrpSpPr>
          <p:grpSpPr>
            <a:xfrm>
              <a:off x="10085009" y="2297021"/>
              <a:ext cx="857136" cy="1153596"/>
              <a:chOff x="9017850" y="2297021"/>
              <a:chExt cx="857136" cy="1153596"/>
            </a:xfrm>
          </p:grpSpPr>
          <p:sp>
            <p:nvSpPr>
              <p:cNvPr id="407"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08"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09"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10"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402"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03"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04"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05"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06"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11" name="Group 410"/>
          <p:cNvGrpSpPr/>
          <p:nvPr/>
        </p:nvGrpSpPr>
        <p:grpSpPr>
          <a:xfrm>
            <a:off x="5939782" y="2662781"/>
            <a:ext cx="309262" cy="416016"/>
            <a:chOff x="10056812" y="2261188"/>
            <a:chExt cx="913531" cy="1228871"/>
          </a:xfrm>
        </p:grpSpPr>
        <p:sp>
          <p:nvSpPr>
            <p:cNvPr id="412"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413" name="Group 412"/>
            <p:cNvGrpSpPr/>
            <p:nvPr/>
          </p:nvGrpSpPr>
          <p:grpSpPr>
            <a:xfrm>
              <a:off x="10085009" y="2297021"/>
              <a:ext cx="857136" cy="1153596"/>
              <a:chOff x="9017850" y="2297021"/>
              <a:chExt cx="857136" cy="1153596"/>
            </a:xfrm>
          </p:grpSpPr>
          <p:sp>
            <p:nvSpPr>
              <p:cNvPr id="419"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20"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21"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22"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414"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15"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16"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17"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18"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23" name="Group 422"/>
          <p:cNvGrpSpPr/>
          <p:nvPr/>
        </p:nvGrpSpPr>
        <p:grpSpPr>
          <a:xfrm>
            <a:off x="5939782" y="2662781"/>
            <a:ext cx="309262" cy="416016"/>
            <a:chOff x="10056812" y="2261188"/>
            <a:chExt cx="913531" cy="1228871"/>
          </a:xfrm>
        </p:grpSpPr>
        <p:sp>
          <p:nvSpPr>
            <p:cNvPr id="424"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425" name="Group 424"/>
            <p:cNvGrpSpPr/>
            <p:nvPr/>
          </p:nvGrpSpPr>
          <p:grpSpPr>
            <a:xfrm>
              <a:off x="10085009" y="2297021"/>
              <a:ext cx="857136" cy="1153596"/>
              <a:chOff x="9017850" y="2297021"/>
              <a:chExt cx="857136" cy="1153596"/>
            </a:xfrm>
          </p:grpSpPr>
          <p:sp>
            <p:nvSpPr>
              <p:cNvPr id="43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3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3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3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426"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27"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28"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2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3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35" name="Group 434"/>
          <p:cNvGrpSpPr/>
          <p:nvPr/>
        </p:nvGrpSpPr>
        <p:grpSpPr>
          <a:xfrm>
            <a:off x="5939782" y="2662781"/>
            <a:ext cx="309262" cy="416016"/>
            <a:chOff x="10056812" y="2261188"/>
            <a:chExt cx="913531" cy="1228871"/>
          </a:xfrm>
        </p:grpSpPr>
        <p:sp>
          <p:nvSpPr>
            <p:cNvPr id="43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437" name="Group 436"/>
            <p:cNvGrpSpPr/>
            <p:nvPr/>
          </p:nvGrpSpPr>
          <p:grpSpPr>
            <a:xfrm>
              <a:off x="10085009" y="2297021"/>
              <a:ext cx="857136" cy="1153596"/>
              <a:chOff x="9017850" y="2297021"/>
              <a:chExt cx="857136" cy="1153596"/>
            </a:xfrm>
          </p:grpSpPr>
          <p:sp>
            <p:nvSpPr>
              <p:cNvPr id="44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4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4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4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43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3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4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4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4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47" name="Group 446"/>
          <p:cNvGrpSpPr/>
          <p:nvPr/>
        </p:nvGrpSpPr>
        <p:grpSpPr>
          <a:xfrm>
            <a:off x="5939782" y="2662781"/>
            <a:ext cx="309262" cy="416016"/>
            <a:chOff x="10056812" y="2261188"/>
            <a:chExt cx="913531" cy="1228871"/>
          </a:xfrm>
        </p:grpSpPr>
        <p:sp>
          <p:nvSpPr>
            <p:cNvPr id="44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449" name="Group 448"/>
            <p:cNvGrpSpPr/>
            <p:nvPr/>
          </p:nvGrpSpPr>
          <p:grpSpPr>
            <a:xfrm>
              <a:off x="10085009" y="2297021"/>
              <a:ext cx="857136" cy="1153596"/>
              <a:chOff x="9017850" y="2297021"/>
              <a:chExt cx="857136" cy="1153596"/>
            </a:xfrm>
          </p:grpSpPr>
          <p:sp>
            <p:nvSpPr>
              <p:cNvPr id="45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45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5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59" name="Group 458"/>
          <p:cNvGrpSpPr/>
          <p:nvPr/>
        </p:nvGrpSpPr>
        <p:grpSpPr>
          <a:xfrm>
            <a:off x="5939782" y="2662781"/>
            <a:ext cx="309262" cy="416016"/>
            <a:chOff x="10056812" y="2261188"/>
            <a:chExt cx="913531" cy="1228871"/>
          </a:xfrm>
        </p:grpSpPr>
        <p:sp>
          <p:nvSpPr>
            <p:cNvPr id="460"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grpSp>
          <p:nvGrpSpPr>
            <p:cNvPr id="461" name="Group 460"/>
            <p:cNvGrpSpPr/>
            <p:nvPr/>
          </p:nvGrpSpPr>
          <p:grpSpPr>
            <a:xfrm>
              <a:off x="10085009" y="2297021"/>
              <a:ext cx="857136" cy="1153596"/>
              <a:chOff x="9017850" y="2297021"/>
              <a:chExt cx="857136" cy="1153596"/>
            </a:xfrm>
          </p:grpSpPr>
          <p:sp>
            <p:nvSpPr>
              <p:cNvPr id="467"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68"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69"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70"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sp>
          <p:nvSpPr>
            <p:cNvPr id="462"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63"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64"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65"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sp>
          <p:nvSpPr>
            <p:cNvPr id="466"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71" name="Group 470"/>
          <p:cNvGrpSpPr/>
          <p:nvPr/>
        </p:nvGrpSpPr>
        <p:grpSpPr>
          <a:xfrm>
            <a:off x="1837285" y="4556912"/>
            <a:ext cx="357158" cy="357157"/>
            <a:chOff x="-719869" y="7226712"/>
            <a:chExt cx="979362" cy="979362"/>
          </a:xfrm>
        </p:grpSpPr>
        <p:sp>
          <p:nvSpPr>
            <p:cNvPr id="472" name="Oval 471"/>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73"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74" name="Group 473"/>
          <p:cNvGrpSpPr/>
          <p:nvPr/>
        </p:nvGrpSpPr>
        <p:grpSpPr>
          <a:xfrm>
            <a:off x="3472121" y="4556912"/>
            <a:ext cx="357158" cy="357157"/>
            <a:chOff x="-719869" y="7226712"/>
            <a:chExt cx="979362" cy="979362"/>
          </a:xfrm>
        </p:grpSpPr>
        <p:sp>
          <p:nvSpPr>
            <p:cNvPr id="475" name="Oval 474"/>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76"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77" name="Group 476"/>
          <p:cNvGrpSpPr/>
          <p:nvPr/>
        </p:nvGrpSpPr>
        <p:grpSpPr>
          <a:xfrm>
            <a:off x="5356254" y="4556912"/>
            <a:ext cx="357158" cy="357157"/>
            <a:chOff x="-719869" y="7226712"/>
            <a:chExt cx="979362" cy="979362"/>
          </a:xfrm>
        </p:grpSpPr>
        <p:sp>
          <p:nvSpPr>
            <p:cNvPr id="478" name="Oval 477"/>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79"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80" name="Group 479"/>
          <p:cNvGrpSpPr/>
          <p:nvPr/>
        </p:nvGrpSpPr>
        <p:grpSpPr>
          <a:xfrm>
            <a:off x="6991089" y="4556912"/>
            <a:ext cx="357158" cy="357157"/>
            <a:chOff x="-719869" y="7226712"/>
            <a:chExt cx="979362" cy="979362"/>
          </a:xfrm>
        </p:grpSpPr>
        <p:sp>
          <p:nvSpPr>
            <p:cNvPr id="481" name="Oval 480"/>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82"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83" name="Group 482"/>
          <p:cNvGrpSpPr/>
          <p:nvPr/>
        </p:nvGrpSpPr>
        <p:grpSpPr>
          <a:xfrm>
            <a:off x="8847684" y="4556912"/>
            <a:ext cx="357158" cy="357157"/>
            <a:chOff x="-719869" y="7226712"/>
            <a:chExt cx="979362" cy="979362"/>
          </a:xfrm>
        </p:grpSpPr>
        <p:sp>
          <p:nvSpPr>
            <p:cNvPr id="484" name="Oval 483"/>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85"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86" name="Group 485"/>
          <p:cNvGrpSpPr/>
          <p:nvPr/>
        </p:nvGrpSpPr>
        <p:grpSpPr>
          <a:xfrm>
            <a:off x="10482521" y="4556912"/>
            <a:ext cx="357158" cy="357157"/>
            <a:chOff x="-719869" y="7226712"/>
            <a:chExt cx="979362" cy="979362"/>
          </a:xfrm>
        </p:grpSpPr>
        <p:sp>
          <p:nvSpPr>
            <p:cNvPr id="487" name="Oval 486"/>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88"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89" name="Group 488"/>
          <p:cNvGrpSpPr/>
          <p:nvPr/>
        </p:nvGrpSpPr>
        <p:grpSpPr>
          <a:xfrm>
            <a:off x="2844456" y="5832508"/>
            <a:ext cx="357158" cy="357157"/>
            <a:chOff x="-719869" y="7226712"/>
            <a:chExt cx="979362" cy="979362"/>
          </a:xfrm>
        </p:grpSpPr>
        <p:sp>
          <p:nvSpPr>
            <p:cNvPr id="490" name="Oval 489"/>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91"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92" name="Group 491"/>
          <p:cNvGrpSpPr/>
          <p:nvPr/>
        </p:nvGrpSpPr>
        <p:grpSpPr>
          <a:xfrm>
            <a:off x="6376503" y="5832508"/>
            <a:ext cx="357158" cy="357157"/>
            <a:chOff x="-719869" y="7226712"/>
            <a:chExt cx="979362" cy="979362"/>
          </a:xfrm>
        </p:grpSpPr>
        <p:sp>
          <p:nvSpPr>
            <p:cNvPr id="493" name="Oval 492"/>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94"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95" name="Group 494"/>
          <p:cNvGrpSpPr/>
          <p:nvPr/>
        </p:nvGrpSpPr>
        <p:grpSpPr>
          <a:xfrm>
            <a:off x="9882578" y="5832508"/>
            <a:ext cx="357158" cy="357157"/>
            <a:chOff x="-719869" y="7226712"/>
            <a:chExt cx="979362" cy="979362"/>
          </a:xfrm>
        </p:grpSpPr>
        <p:sp>
          <p:nvSpPr>
            <p:cNvPr id="496" name="Oval 495"/>
            <p:cNvSpPr/>
            <p:nvPr/>
          </p:nvSpPr>
          <p:spPr>
            <a:xfrm>
              <a:off x="-719869" y="7226712"/>
              <a:ext cx="979362" cy="979362"/>
            </a:xfrm>
            <a:prstGeom prst="ellipse">
              <a:avLst/>
            </a:prstGeom>
            <a:gradFill flip="none" rotWithShape="1">
              <a:gsLst>
                <a:gs pos="0">
                  <a:schemeClr val="tx2"/>
                </a:gs>
                <a:gs pos="100000">
                  <a:schemeClr val="accent2">
                    <a:lumMod val="75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FFFFF"/>
                </a:solidFill>
                <a:latin typeface="Arial"/>
              </a:endParaRPr>
            </a:p>
          </p:txBody>
        </p:sp>
        <p:sp>
          <p:nvSpPr>
            <p:cNvPr id="497" name="Freeform 51"/>
            <p:cNvSpPr>
              <a:spLocks/>
            </p:cNvSpPr>
            <p:nvPr/>
          </p:nvSpPr>
          <p:spPr bwMode="auto">
            <a:xfrm>
              <a:off x="-521994" y="7481001"/>
              <a:ext cx="583613" cy="470784"/>
            </a:xfrm>
            <a:custGeom>
              <a:avLst/>
              <a:gdLst>
                <a:gd name="T0" fmla="*/ 462 w 1244"/>
                <a:gd name="T1" fmla="*/ 972 h 1003"/>
                <a:gd name="T2" fmla="*/ 47 w 1244"/>
                <a:gd name="T3" fmla="*/ 575 h 1003"/>
                <a:gd name="T4" fmla="*/ 43 w 1244"/>
                <a:gd name="T5" fmla="*/ 416 h 1003"/>
                <a:gd name="T6" fmla="*/ 43 w 1244"/>
                <a:gd name="T7" fmla="*/ 416 h 1003"/>
                <a:gd name="T8" fmla="*/ 201 w 1244"/>
                <a:gd name="T9" fmla="*/ 413 h 1003"/>
                <a:gd name="T10" fmla="*/ 201 w 1244"/>
                <a:gd name="T11" fmla="*/ 413 h 1003"/>
                <a:gd name="T12" fmla="*/ 526 w 1244"/>
                <a:gd name="T13" fmla="*/ 723 h 1003"/>
                <a:gd name="T14" fmla="*/ 1028 w 1244"/>
                <a:gd name="T15" fmla="*/ 59 h 1003"/>
                <a:gd name="T16" fmla="*/ 1185 w 1244"/>
                <a:gd name="T17" fmla="*/ 37 h 1003"/>
                <a:gd name="T18" fmla="*/ 1185 w 1244"/>
                <a:gd name="T19" fmla="*/ 37 h 1003"/>
                <a:gd name="T20" fmla="*/ 1207 w 1244"/>
                <a:gd name="T21" fmla="*/ 194 h 1003"/>
                <a:gd name="T22" fmla="*/ 1207 w 1244"/>
                <a:gd name="T23" fmla="*/ 194 h 1003"/>
                <a:gd name="T24" fmla="*/ 629 w 1244"/>
                <a:gd name="T25" fmla="*/ 959 h 1003"/>
                <a:gd name="T26" fmla="*/ 548 w 1244"/>
                <a:gd name="T27" fmla="*/ 1003 h 1003"/>
                <a:gd name="T28" fmla="*/ 548 w 1244"/>
                <a:gd name="T29" fmla="*/ 1003 h 1003"/>
                <a:gd name="T30" fmla="*/ 539 w 1244"/>
                <a:gd name="T31" fmla="*/ 1003 h 1003"/>
                <a:gd name="T32" fmla="*/ 539 w 1244"/>
                <a:gd name="T33" fmla="*/ 1003 h 1003"/>
                <a:gd name="T34" fmla="*/ 462 w 1244"/>
                <a:gd name="T35" fmla="*/ 97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4" h="1003">
                  <a:moveTo>
                    <a:pt x="462" y="972"/>
                  </a:moveTo>
                  <a:cubicBezTo>
                    <a:pt x="47" y="575"/>
                    <a:pt x="47" y="575"/>
                    <a:pt x="47" y="575"/>
                  </a:cubicBezTo>
                  <a:cubicBezTo>
                    <a:pt x="2" y="532"/>
                    <a:pt x="0" y="461"/>
                    <a:pt x="43" y="416"/>
                  </a:cubicBezTo>
                  <a:cubicBezTo>
                    <a:pt x="43" y="416"/>
                    <a:pt x="43" y="416"/>
                    <a:pt x="43" y="416"/>
                  </a:cubicBezTo>
                  <a:cubicBezTo>
                    <a:pt x="86" y="372"/>
                    <a:pt x="157" y="370"/>
                    <a:pt x="201" y="413"/>
                  </a:cubicBezTo>
                  <a:cubicBezTo>
                    <a:pt x="201" y="413"/>
                    <a:pt x="201" y="413"/>
                    <a:pt x="201" y="413"/>
                  </a:cubicBezTo>
                  <a:cubicBezTo>
                    <a:pt x="526" y="723"/>
                    <a:pt x="526" y="723"/>
                    <a:pt x="526" y="723"/>
                  </a:cubicBezTo>
                  <a:cubicBezTo>
                    <a:pt x="1028" y="59"/>
                    <a:pt x="1028" y="59"/>
                    <a:pt x="1028" y="59"/>
                  </a:cubicBezTo>
                  <a:cubicBezTo>
                    <a:pt x="1065" y="10"/>
                    <a:pt x="1136" y="0"/>
                    <a:pt x="1185" y="37"/>
                  </a:cubicBezTo>
                  <a:cubicBezTo>
                    <a:pt x="1185" y="37"/>
                    <a:pt x="1185" y="37"/>
                    <a:pt x="1185" y="37"/>
                  </a:cubicBezTo>
                  <a:cubicBezTo>
                    <a:pt x="1234" y="74"/>
                    <a:pt x="1244" y="145"/>
                    <a:pt x="1207" y="194"/>
                  </a:cubicBezTo>
                  <a:cubicBezTo>
                    <a:pt x="1207" y="194"/>
                    <a:pt x="1207" y="194"/>
                    <a:pt x="1207" y="194"/>
                  </a:cubicBezTo>
                  <a:cubicBezTo>
                    <a:pt x="629" y="959"/>
                    <a:pt x="629" y="959"/>
                    <a:pt x="629" y="959"/>
                  </a:cubicBezTo>
                  <a:cubicBezTo>
                    <a:pt x="610" y="984"/>
                    <a:pt x="580" y="1000"/>
                    <a:pt x="548" y="1003"/>
                  </a:cubicBezTo>
                  <a:cubicBezTo>
                    <a:pt x="548" y="1003"/>
                    <a:pt x="548" y="1003"/>
                    <a:pt x="548" y="1003"/>
                  </a:cubicBezTo>
                  <a:cubicBezTo>
                    <a:pt x="545" y="1003"/>
                    <a:pt x="542" y="1003"/>
                    <a:pt x="539" y="1003"/>
                  </a:cubicBezTo>
                  <a:cubicBezTo>
                    <a:pt x="539" y="1003"/>
                    <a:pt x="539" y="1003"/>
                    <a:pt x="539" y="1003"/>
                  </a:cubicBezTo>
                  <a:cubicBezTo>
                    <a:pt x="511" y="1003"/>
                    <a:pt x="483" y="992"/>
                    <a:pt x="462" y="9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dirty="0">
                <a:solidFill>
                  <a:srgbClr val="0096D6"/>
                </a:solidFill>
                <a:latin typeface="Arial"/>
              </a:endParaRPr>
            </a:p>
          </p:txBody>
        </p:sp>
      </p:grpSp>
      <p:grpSp>
        <p:nvGrpSpPr>
          <p:cNvPr id="498" name="Group 497"/>
          <p:cNvGrpSpPr/>
          <p:nvPr/>
        </p:nvGrpSpPr>
        <p:grpSpPr>
          <a:xfrm>
            <a:off x="5235954" y="2093871"/>
            <a:ext cx="1716918" cy="1716919"/>
            <a:chOff x="5229323" y="2091213"/>
            <a:chExt cx="1716918" cy="1716918"/>
          </a:xfrm>
        </p:grpSpPr>
        <p:grpSp>
          <p:nvGrpSpPr>
            <p:cNvPr id="499" name="Group 498"/>
            <p:cNvGrpSpPr/>
            <p:nvPr/>
          </p:nvGrpSpPr>
          <p:grpSpPr>
            <a:xfrm>
              <a:off x="5939781" y="2662781"/>
              <a:ext cx="309262" cy="416016"/>
              <a:chOff x="10056812" y="2261188"/>
              <a:chExt cx="913531" cy="1228871"/>
            </a:xfrm>
          </p:grpSpPr>
          <p:sp>
            <p:nvSpPr>
              <p:cNvPr id="599"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600" name="Group 599"/>
              <p:cNvGrpSpPr/>
              <p:nvPr/>
            </p:nvGrpSpPr>
            <p:grpSpPr>
              <a:xfrm>
                <a:off x="10085009" y="2297021"/>
                <a:ext cx="857136" cy="1153596"/>
                <a:chOff x="9017850" y="2297021"/>
                <a:chExt cx="857136" cy="1153596"/>
              </a:xfrm>
            </p:grpSpPr>
            <p:sp>
              <p:nvSpPr>
                <p:cNvPr id="606"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7"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8"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9"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601"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2"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3"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4"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605"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0" name="Group 499"/>
            <p:cNvGrpSpPr/>
            <p:nvPr/>
          </p:nvGrpSpPr>
          <p:grpSpPr>
            <a:xfrm>
              <a:off x="5939781" y="2662781"/>
              <a:ext cx="309262" cy="416016"/>
              <a:chOff x="10056812" y="2261188"/>
              <a:chExt cx="913531" cy="1228871"/>
            </a:xfrm>
          </p:grpSpPr>
          <p:sp>
            <p:nvSpPr>
              <p:cNvPr id="58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89" name="Group 588"/>
              <p:cNvGrpSpPr/>
              <p:nvPr/>
            </p:nvGrpSpPr>
            <p:grpSpPr>
              <a:xfrm>
                <a:off x="10085009" y="2297021"/>
                <a:ext cx="857136" cy="1153596"/>
                <a:chOff x="9017850" y="2297021"/>
                <a:chExt cx="857136" cy="1153596"/>
              </a:xfrm>
            </p:grpSpPr>
            <p:sp>
              <p:nvSpPr>
                <p:cNvPr id="59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9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9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1" name="Group 500"/>
            <p:cNvGrpSpPr/>
            <p:nvPr/>
          </p:nvGrpSpPr>
          <p:grpSpPr>
            <a:xfrm>
              <a:off x="5939781" y="2662781"/>
              <a:ext cx="309262" cy="416016"/>
              <a:chOff x="10056812" y="2261188"/>
              <a:chExt cx="913531" cy="1228871"/>
            </a:xfrm>
          </p:grpSpPr>
          <p:sp>
            <p:nvSpPr>
              <p:cNvPr id="577"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78" name="Group 577"/>
              <p:cNvGrpSpPr/>
              <p:nvPr/>
            </p:nvGrpSpPr>
            <p:grpSpPr>
              <a:xfrm>
                <a:off x="10085009" y="2297021"/>
                <a:ext cx="857136" cy="1153596"/>
                <a:chOff x="9017850" y="2297021"/>
                <a:chExt cx="857136" cy="1153596"/>
              </a:xfrm>
            </p:grpSpPr>
            <p:sp>
              <p:nvSpPr>
                <p:cNvPr id="584"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5"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6"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7"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79"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0"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1"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2"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83"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2" name="Group 501"/>
            <p:cNvGrpSpPr/>
            <p:nvPr/>
          </p:nvGrpSpPr>
          <p:grpSpPr>
            <a:xfrm>
              <a:off x="5939781" y="2662781"/>
              <a:ext cx="309262" cy="416016"/>
              <a:chOff x="10056812" y="2261188"/>
              <a:chExt cx="913531" cy="1228871"/>
            </a:xfrm>
          </p:grpSpPr>
          <p:sp>
            <p:nvSpPr>
              <p:cNvPr id="56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67" name="Group 566"/>
              <p:cNvGrpSpPr/>
              <p:nvPr/>
            </p:nvGrpSpPr>
            <p:grpSpPr>
              <a:xfrm>
                <a:off x="10085009" y="2297021"/>
                <a:ext cx="857136" cy="1153596"/>
                <a:chOff x="9017850" y="2297021"/>
                <a:chExt cx="857136" cy="1153596"/>
              </a:xfrm>
            </p:grpSpPr>
            <p:sp>
              <p:nvSpPr>
                <p:cNvPr id="57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7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7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7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6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6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7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7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7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3" name="Group 502"/>
            <p:cNvGrpSpPr/>
            <p:nvPr/>
          </p:nvGrpSpPr>
          <p:grpSpPr>
            <a:xfrm>
              <a:off x="5939781" y="2662781"/>
              <a:ext cx="309262" cy="416016"/>
              <a:chOff x="10056812" y="2261188"/>
              <a:chExt cx="913531" cy="1228871"/>
            </a:xfrm>
          </p:grpSpPr>
          <p:sp>
            <p:nvSpPr>
              <p:cNvPr id="555"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56" name="Group 555"/>
              <p:cNvGrpSpPr/>
              <p:nvPr/>
            </p:nvGrpSpPr>
            <p:grpSpPr>
              <a:xfrm>
                <a:off x="10085009" y="2297021"/>
                <a:ext cx="857136" cy="1153596"/>
                <a:chOff x="9017850" y="2297021"/>
                <a:chExt cx="857136" cy="1153596"/>
              </a:xfrm>
            </p:grpSpPr>
            <p:sp>
              <p:nvSpPr>
                <p:cNvPr id="562"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63"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64"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65"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57"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58"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59"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60"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61"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4" name="Group 503"/>
            <p:cNvGrpSpPr/>
            <p:nvPr/>
          </p:nvGrpSpPr>
          <p:grpSpPr>
            <a:xfrm>
              <a:off x="5939781" y="2662781"/>
              <a:ext cx="309262" cy="416016"/>
              <a:chOff x="10056812" y="2261188"/>
              <a:chExt cx="913531" cy="1228871"/>
            </a:xfrm>
          </p:grpSpPr>
          <p:sp>
            <p:nvSpPr>
              <p:cNvPr id="544"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45" name="Group 544"/>
              <p:cNvGrpSpPr/>
              <p:nvPr/>
            </p:nvGrpSpPr>
            <p:grpSpPr>
              <a:xfrm>
                <a:off x="10085009" y="2297021"/>
                <a:ext cx="857136" cy="1153596"/>
                <a:chOff x="9017850" y="2297021"/>
                <a:chExt cx="857136" cy="1153596"/>
              </a:xfrm>
            </p:grpSpPr>
            <p:sp>
              <p:nvSpPr>
                <p:cNvPr id="55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5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5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5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46"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47"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48"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4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5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5" name="Group 504"/>
            <p:cNvGrpSpPr/>
            <p:nvPr/>
          </p:nvGrpSpPr>
          <p:grpSpPr>
            <a:xfrm>
              <a:off x="5939781" y="2662781"/>
              <a:ext cx="309262" cy="416016"/>
              <a:chOff x="10056812" y="2261188"/>
              <a:chExt cx="913531" cy="1228871"/>
            </a:xfrm>
          </p:grpSpPr>
          <p:sp>
            <p:nvSpPr>
              <p:cNvPr id="533"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34" name="Group 533"/>
              <p:cNvGrpSpPr/>
              <p:nvPr/>
            </p:nvGrpSpPr>
            <p:grpSpPr>
              <a:xfrm>
                <a:off x="10085009" y="2297021"/>
                <a:ext cx="857136" cy="1153596"/>
                <a:chOff x="9017850" y="2297021"/>
                <a:chExt cx="857136" cy="1153596"/>
              </a:xfrm>
            </p:grpSpPr>
            <p:sp>
              <p:nvSpPr>
                <p:cNvPr id="540"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41"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42"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43"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35"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6"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7"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8"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9"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6" name="Group 505"/>
            <p:cNvGrpSpPr/>
            <p:nvPr/>
          </p:nvGrpSpPr>
          <p:grpSpPr>
            <a:xfrm>
              <a:off x="5939781" y="2662781"/>
              <a:ext cx="309262" cy="416016"/>
              <a:chOff x="10056812" y="2261188"/>
              <a:chExt cx="913531" cy="1228871"/>
            </a:xfrm>
          </p:grpSpPr>
          <p:sp>
            <p:nvSpPr>
              <p:cNvPr id="522"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23" name="Group 522"/>
              <p:cNvGrpSpPr/>
              <p:nvPr/>
            </p:nvGrpSpPr>
            <p:grpSpPr>
              <a:xfrm>
                <a:off x="10085009" y="2297021"/>
                <a:ext cx="857136" cy="1153596"/>
                <a:chOff x="9017850" y="2297021"/>
                <a:chExt cx="857136" cy="1153596"/>
              </a:xfrm>
            </p:grpSpPr>
            <p:sp>
              <p:nvSpPr>
                <p:cNvPr id="529"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0"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1"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32"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24"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25"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26"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27"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28"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7" name="Group 506"/>
            <p:cNvGrpSpPr/>
            <p:nvPr/>
          </p:nvGrpSpPr>
          <p:grpSpPr>
            <a:xfrm>
              <a:off x="5939781" y="2662781"/>
              <a:ext cx="309262" cy="416016"/>
              <a:chOff x="10056812" y="2261188"/>
              <a:chExt cx="913531" cy="1228871"/>
            </a:xfrm>
          </p:grpSpPr>
          <p:sp>
            <p:nvSpPr>
              <p:cNvPr id="511"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512" name="Group 511"/>
              <p:cNvGrpSpPr/>
              <p:nvPr/>
            </p:nvGrpSpPr>
            <p:grpSpPr>
              <a:xfrm>
                <a:off x="10085009" y="2297021"/>
                <a:ext cx="857136" cy="1153596"/>
                <a:chOff x="9017850" y="2297021"/>
                <a:chExt cx="857136" cy="1153596"/>
              </a:xfrm>
            </p:grpSpPr>
            <p:sp>
              <p:nvSpPr>
                <p:cNvPr id="518"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19"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20"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21"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513"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14"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15"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16"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517"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pic>
          <p:nvPicPr>
            <p:cNvPr id="508" name="Picture 507" descr="ONE_ENC_Symbol_PPT_Small.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229323" y="2091213"/>
              <a:ext cx="1716918" cy="1716918"/>
            </a:xfrm>
            <a:prstGeom prst="rect">
              <a:avLst/>
            </a:prstGeom>
          </p:spPr>
        </p:pic>
        <p:sp>
          <p:nvSpPr>
            <p:cNvPr id="509" name="Oval 508"/>
            <p:cNvSpPr>
              <a:spLocks noChangeAspect="1"/>
            </p:cNvSpPr>
            <p:nvPr/>
          </p:nvSpPr>
          <p:spPr>
            <a:xfrm>
              <a:off x="5624315" y="2491933"/>
              <a:ext cx="914400" cy="914400"/>
            </a:xfrm>
            <a:prstGeom prst="ellipse">
              <a:avLst/>
            </a:prstGeom>
            <a:solidFill>
              <a:schemeClr val="bg1">
                <a:lumMod val="50000"/>
              </a:schemeClr>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510" name="TextBox 509"/>
            <p:cNvSpPr txBox="1">
              <a:spLocks noChangeAspect="1"/>
            </p:cNvSpPr>
            <p:nvPr/>
          </p:nvSpPr>
          <p:spPr>
            <a:xfrm>
              <a:off x="5648548" y="2545071"/>
              <a:ext cx="881972" cy="769441"/>
            </a:xfrm>
            <a:prstGeom prst="rect">
              <a:avLst/>
            </a:prstGeom>
            <a:noFill/>
          </p:spPr>
          <p:txBody>
            <a:bodyPr wrap="none" rtlCol="0">
              <a:spAutoFit/>
            </a:bodyPr>
            <a:lstStyle/>
            <a:p>
              <a:pPr algn="ctr"/>
              <a:r>
                <a:rPr lang="es-ES" sz="1100" b="1" dirty="0" smtClean="0">
                  <a:solidFill>
                    <a:schemeClr val="bg1"/>
                  </a:solidFill>
                </a:rPr>
                <a:t>Cisco </a:t>
              </a:r>
              <a:br>
                <a:rPr lang="es-ES" sz="1100" b="1" dirty="0" smtClean="0">
                  <a:solidFill>
                    <a:schemeClr val="bg1"/>
                  </a:solidFill>
                </a:rPr>
              </a:br>
              <a:r>
                <a:rPr lang="es-ES" sz="1100" b="1" dirty="0" smtClean="0">
                  <a:solidFill>
                    <a:schemeClr val="bg1"/>
                  </a:solidFill>
                </a:rPr>
                <a:t>APIC - </a:t>
              </a:r>
              <a:br>
                <a:rPr lang="es-ES" sz="1100" b="1" dirty="0" smtClean="0">
                  <a:solidFill>
                    <a:schemeClr val="bg1"/>
                  </a:solidFill>
                </a:rPr>
              </a:br>
              <a:r>
                <a:rPr lang="es-ES" sz="1100" b="1" dirty="0" smtClean="0">
                  <a:solidFill>
                    <a:schemeClr val="bg1"/>
                  </a:solidFill>
                </a:rPr>
                <a:t>Enterprise</a:t>
              </a:r>
              <a:br>
                <a:rPr lang="es-ES" sz="1100" b="1" dirty="0" smtClean="0">
                  <a:solidFill>
                    <a:schemeClr val="bg1"/>
                  </a:solidFill>
                </a:rPr>
              </a:br>
              <a:r>
                <a:rPr lang="es-ES" sz="1100" b="1" dirty="0" smtClean="0">
                  <a:solidFill>
                    <a:schemeClr val="bg1"/>
                  </a:solidFill>
                </a:rPr>
                <a:t>Module</a:t>
              </a:r>
              <a:endParaRPr lang="es-ES" sz="1100" b="1" dirty="0">
                <a:solidFill>
                  <a:schemeClr val="bg1"/>
                </a:solidFill>
              </a:endParaRPr>
            </a:p>
          </p:txBody>
        </p:sp>
      </p:grpSp>
      <p:sp>
        <p:nvSpPr>
          <p:cNvPr id="306" name="TextBox 305"/>
          <p:cNvSpPr txBox="1"/>
          <p:nvPr/>
        </p:nvSpPr>
        <p:spPr>
          <a:xfrm>
            <a:off x="4491294" y="1295401"/>
            <a:ext cx="3352255" cy="563229"/>
          </a:xfrm>
          <a:prstGeom prst="rect">
            <a:avLst/>
          </a:prstGeom>
          <a:noFill/>
        </p:spPr>
        <p:txBody>
          <a:bodyPr wrap="none" lIns="91436" tIns="45719" rIns="91436" bIns="45719" rtlCol="0">
            <a:spAutoFit/>
          </a:bodyPr>
          <a:lstStyle/>
          <a:p>
            <a:pPr algn="ctr" defTabSz="912292">
              <a:lnSpc>
                <a:spcPct val="85000"/>
              </a:lnSpc>
            </a:pPr>
            <a:endParaRPr lang="es-ES" dirty="0" smtClean="0">
              <a:gradFill flip="none" rotWithShape="1">
                <a:gsLst>
                  <a:gs pos="0">
                    <a:srgbClr val="CBDB2A"/>
                  </a:gs>
                  <a:gs pos="50000">
                    <a:srgbClr val="3EB549"/>
                  </a:gs>
                  <a:gs pos="100000">
                    <a:srgbClr val="02928C"/>
                  </a:gs>
                </a:gsLst>
                <a:lin ang="2700000" scaled="1"/>
                <a:tileRect/>
              </a:gradFill>
            </a:endParaRPr>
          </a:p>
          <a:p>
            <a:pPr algn="ctr" defTabSz="912292">
              <a:lnSpc>
                <a:spcPct val="85000"/>
              </a:lnSpc>
            </a:pPr>
            <a:r>
              <a:rPr lang="es-ES" dirty="0" smtClean="0">
                <a:gradFill flip="none" rotWithShape="1">
                  <a:gsLst>
                    <a:gs pos="0">
                      <a:srgbClr val="CBDB2A"/>
                    </a:gs>
                    <a:gs pos="50000">
                      <a:srgbClr val="3EB549"/>
                    </a:gs>
                    <a:gs pos="100000">
                      <a:srgbClr val="02928C"/>
                    </a:gs>
                  </a:gsLst>
                  <a:lin ang="2700000" scaled="1"/>
                  <a:tileRect/>
                </a:gradFill>
              </a:rPr>
              <a:t>Cisco APIC Enterprise Module </a:t>
            </a:r>
            <a:endParaRPr lang="es-ES" dirty="0">
              <a:gradFill flip="none" rotWithShape="1">
                <a:gsLst>
                  <a:gs pos="0">
                    <a:srgbClr val="CBDB2A"/>
                  </a:gs>
                  <a:gs pos="50000">
                    <a:srgbClr val="3EB549"/>
                  </a:gs>
                  <a:gs pos="100000">
                    <a:srgbClr val="02928C"/>
                  </a:gs>
                </a:gsLst>
                <a:lin ang="2700000" scaled="1"/>
                <a:tileRect/>
              </a:gradFill>
            </a:endParaRPr>
          </a:p>
        </p:txBody>
      </p:sp>
    </p:spTree>
    <p:extLst>
      <p:ext uri="{BB962C8B-B14F-4D97-AF65-F5344CB8AC3E}">
        <p14:creationId xmlns:p14="http://schemas.microsoft.com/office/powerpoint/2010/main" val="33624115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par>
                                <p:cTn id="8" presetID="63" presetClass="path" presetSubtype="0" decel="9333" fill="hold" nodeType="withEffect">
                                  <p:stCondLst>
                                    <p:cond delay="0"/>
                                  </p:stCondLst>
                                  <p:childTnLst>
                                    <p:animMotion origin="layout" path="M -0.21315 -3.7037E-6 L -1.04167E-6 -3.7037E-6 " pathEditMode="relative" rAng="0" ptsTypes="AA">
                                      <p:cBhvr>
                                        <p:cTn id="9" dur="750" fill="hold"/>
                                        <p:tgtEl>
                                          <p:spTgt spid="333"/>
                                        </p:tgtEl>
                                        <p:attrNameLst>
                                          <p:attrName>ppt_x</p:attrName>
                                          <p:attrName>ppt_y</p:attrName>
                                        </p:attrNameLst>
                                      </p:cBhvr>
                                      <p:rCtr x="10651" y="0"/>
                                    </p:animMotion>
                                  </p:childTnLst>
                                  <p:subTnLst>
                                    <p:set>
                                      <p:cBhvr override="childStyle">
                                        <p:cTn dur="1" fill="hold" display="0" masterRel="sameClick" afterEffect="1">
                                          <p:stCondLst>
                                            <p:cond evt="end" delay="0">
                                              <p:tn val="8"/>
                                            </p:cond>
                                          </p:stCondLst>
                                        </p:cTn>
                                        <p:tgtEl>
                                          <p:spTgt spid="333"/>
                                        </p:tgtEl>
                                        <p:attrNameLst>
                                          <p:attrName>style.visibility</p:attrName>
                                        </p:attrNameLst>
                                      </p:cBhvr>
                                      <p:to>
                                        <p:strVal val="hidden"/>
                                      </p:to>
                                    </p:set>
                                  </p:subTnLst>
                                </p:cTn>
                              </p:par>
                            </p:childTnLst>
                          </p:cTn>
                        </p:par>
                        <p:par>
                          <p:cTn id="10" fill="hold">
                            <p:stCondLst>
                              <p:cond delay="1000"/>
                            </p:stCondLst>
                            <p:childTnLst>
                              <p:par>
                                <p:cTn id="11" presetID="1" presetClass="entr" presetSubtype="0" fill="hold" grpId="1" nodeType="afterEffect">
                                  <p:stCondLst>
                                    <p:cond delay="0"/>
                                  </p:stCondLst>
                                  <p:childTnLst>
                                    <p:set>
                                      <p:cBhvr>
                                        <p:cTn id="12" dur="1" fill="hold">
                                          <p:stCondLst>
                                            <p:cond delay="0"/>
                                          </p:stCondLst>
                                        </p:cTn>
                                        <p:tgtEl>
                                          <p:spTgt spid="344"/>
                                        </p:tgtEl>
                                        <p:attrNameLst>
                                          <p:attrName>style.visibility</p:attrName>
                                        </p:attrNameLst>
                                      </p:cBhvr>
                                      <p:to>
                                        <p:strVal val="visible"/>
                                      </p:to>
                                    </p:set>
                                  </p:childTnLst>
                                </p:cTn>
                              </p:par>
                              <p:par>
                                <p:cTn id="13" presetID="6" presetClass="emph" presetSubtype="0" decel="100000" fill="hold" grpId="0" nodeType="withEffect">
                                  <p:stCondLst>
                                    <p:cond delay="0"/>
                                  </p:stCondLst>
                                  <p:childTnLst>
                                    <p:animScale>
                                      <p:cBhvr>
                                        <p:cTn id="14" dur="1000" fill="hold"/>
                                        <p:tgtEl>
                                          <p:spTgt spid="344"/>
                                        </p:tgtEl>
                                      </p:cBhvr>
                                      <p:by x="800000" y="800000"/>
                                    </p:animScale>
                                  </p:childTnLst>
                                </p:cTn>
                              </p:par>
                              <p:par>
                                <p:cTn id="15" presetID="10" presetClass="exit" presetSubtype="0" fill="hold" grpId="2" nodeType="withEffect">
                                  <p:stCondLst>
                                    <p:cond delay="0"/>
                                  </p:stCondLst>
                                  <p:childTnLst>
                                    <p:animEffect transition="out" filter="fade">
                                      <p:cBhvr>
                                        <p:cTn id="16" dur="1000"/>
                                        <p:tgtEl>
                                          <p:spTgt spid="344"/>
                                        </p:tgtEl>
                                      </p:cBhvr>
                                    </p:animEffect>
                                    <p:set>
                                      <p:cBhvr>
                                        <p:cTn id="17" dur="1" fill="hold">
                                          <p:stCondLst>
                                            <p:cond delay="999"/>
                                          </p:stCondLst>
                                        </p:cTn>
                                        <p:tgtEl>
                                          <p:spTgt spid="344"/>
                                        </p:tgtEl>
                                        <p:attrNameLst>
                                          <p:attrName>style.visibility</p:attrName>
                                        </p:attrNameLst>
                                      </p:cBhvr>
                                      <p:to>
                                        <p:strVal val="hidden"/>
                                      </p:to>
                                    </p:set>
                                  </p:childTnLst>
                                </p:cTn>
                              </p:par>
                              <p:par>
                                <p:cTn id="18" presetID="47" presetClass="entr" presetSubtype="0" fill="hold" grpId="0" nodeType="withEffect">
                                  <p:stCondLst>
                                    <p:cond delay="0"/>
                                  </p:stCondLst>
                                  <p:childTnLst>
                                    <p:set>
                                      <p:cBhvr>
                                        <p:cTn id="19" dur="1" fill="hold">
                                          <p:stCondLst>
                                            <p:cond delay="0"/>
                                          </p:stCondLst>
                                        </p:cTn>
                                        <p:tgtEl>
                                          <p:spTgt spid="351"/>
                                        </p:tgtEl>
                                        <p:attrNameLst>
                                          <p:attrName>style.visibility</p:attrName>
                                        </p:attrNameLst>
                                      </p:cBhvr>
                                      <p:to>
                                        <p:strVal val="visible"/>
                                      </p:to>
                                    </p:set>
                                    <p:animEffect transition="in" filter="fade">
                                      <p:cBhvr>
                                        <p:cTn id="20" dur="1000"/>
                                        <p:tgtEl>
                                          <p:spTgt spid="351"/>
                                        </p:tgtEl>
                                      </p:cBhvr>
                                    </p:animEffect>
                                    <p:anim calcmode="lin" valueType="num">
                                      <p:cBhvr>
                                        <p:cTn id="21" dur="1000" fill="hold"/>
                                        <p:tgtEl>
                                          <p:spTgt spid="351"/>
                                        </p:tgtEl>
                                        <p:attrNameLst>
                                          <p:attrName>ppt_x</p:attrName>
                                        </p:attrNameLst>
                                      </p:cBhvr>
                                      <p:tavLst>
                                        <p:tav tm="0">
                                          <p:val>
                                            <p:strVal val="#ppt_x"/>
                                          </p:val>
                                        </p:tav>
                                        <p:tav tm="100000">
                                          <p:val>
                                            <p:strVal val="#ppt_x"/>
                                          </p:val>
                                        </p:tav>
                                      </p:tavLst>
                                    </p:anim>
                                    <p:anim calcmode="lin" valueType="num">
                                      <p:cBhvr>
                                        <p:cTn id="22" dur="1000" fill="hold"/>
                                        <p:tgtEl>
                                          <p:spTgt spid="35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52"/>
                                        </p:tgtEl>
                                        <p:attrNameLst>
                                          <p:attrName>style.visibility</p:attrName>
                                        </p:attrNameLst>
                                      </p:cBhvr>
                                      <p:to>
                                        <p:strVal val="visible"/>
                                      </p:to>
                                    </p:set>
                                    <p:animEffect transition="in" filter="fade">
                                      <p:cBhvr>
                                        <p:cTn id="27" dur="1000"/>
                                        <p:tgtEl>
                                          <p:spTgt spid="352"/>
                                        </p:tgtEl>
                                      </p:cBhvr>
                                    </p:animEffect>
                                    <p:anim calcmode="lin" valueType="num">
                                      <p:cBhvr>
                                        <p:cTn id="28" dur="1000" fill="hold"/>
                                        <p:tgtEl>
                                          <p:spTgt spid="352"/>
                                        </p:tgtEl>
                                        <p:attrNameLst>
                                          <p:attrName>ppt_x</p:attrName>
                                        </p:attrNameLst>
                                      </p:cBhvr>
                                      <p:tavLst>
                                        <p:tav tm="0">
                                          <p:val>
                                            <p:strVal val="#ppt_x"/>
                                          </p:val>
                                        </p:tav>
                                        <p:tav tm="100000">
                                          <p:val>
                                            <p:strVal val="#ppt_x"/>
                                          </p:val>
                                        </p:tav>
                                      </p:tavLst>
                                    </p:anim>
                                    <p:anim calcmode="lin" valueType="num">
                                      <p:cBhvr>
                                        <p:cTn id="29" dur="1000" fill="hold"/>
                                        <p:tgtEl>
                                          <p:spTgt spid="3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64" presetClass="path" presetSubtype="0" decel="50000" fill="hold" nodeType="afterEffect">
                                  <p:stCondLst>
                                    <p:cond delay="0"/>
                                  </p:stCondLst>
                                  <p:childTnLst>
                                    <p:animMotion origin="layout" path="M 2.08333E-7 2.22222E-6 L 0.0125 -0.39861 " pathEditMode="relative" rAng="0" ptsTypes="AA">
                                      <p:cBhvr>
                                        <p:cTn id="32" dur="750" fill="hold"/>
                                        <p:tgtEl>
                                          <p:spTgt spid="352"/>
                                        </p:tgtEl>
                                        <p:attrNameLst>
                                          <p:attrName>ppt_x</p:attrName>
                                          <p:attrName>ppt_y</p:attrName>
                                        </p:attrNameLst>
                                      </p:cBhvr>
                                      <p:rCtr x="625" y="-19931"/>
                                    </p:animMotion>
                                  </p:childTnLst>
                                  <p:subTnLst>
                                    <p:set>
                                      <p:cBhvr override="childStyle">
                                        <p:cTn dur="1" fill="hold" display="0" masterRel="sameClick" afterEffect="1">
                                          <p:stCondLst>
                                            <p:cond evt="end" delay="0">
                                              <p:tn val="31"/>
                                            </p:cond>
                                          </p:stCondLst>
                                        </p:cTn>
                                        <p:tgtEl>
                                          <p:spTgt spid="352"/>
                                        </p:tgtEl>
                                        <p:attrNameLst>
                                          <p:attrName>style.visibility</p:attrName>
                                        </p:attrNameLst>
                                      </p:cBhvr>
                                      <p:to>
                                        <p:strVal val="hidden"/>
                                      </p:to>
                                    </p:set>
                                  </p:subTnLst>
                                </p:cTn>
                              </p:par>
                            </p:childTnLst>
                          </p:cTn>
                        </p:par>
                        <p:par>
                          <p:cTn id="33" fill="hold">
                            <p:stCondLst>
                              <p:cond delay="1750"/>
                            </p:stCondLst>
                            <p:childTnLst>
                              <p:par>
                                <p:cTn id="34" presetID="10" presetClass="entr" presetSubtype="0" repeatCount="4000" fill="hold" nodeType="afterEffect">
                                  <p:stCondLst>
                                    <p:cond delay="0"/>
                                  </p:stCondLst>
                                  <p:childTnLst>
                                    <p:set>
                                      <p:cBhvr>
                                        <p:cTn id="35" dur="1" fill="hold">
                                          <p:stCondLst>
                                            <p:cond delay="0"/>
                                          </p:stCondLst>
                                        </p:cTn>
                                        <p:tgtEl>
                                          <p:spTgt spid="347"/>
                                        </p:tgtEl>
                                        <p:attrNameLst>
                                          <p:attrName>style.visibility</p:attrName>
                                        </p:attrNameLst>
                                      </p:cBhvr>
                                      <p:to>
                                        <p:strVal val="visible"/>
                                      </p:to>
                                    </p:set>
                                    <p:animEffect transition="in" filter="fade">
                                      <p:cBhvr>
                                        <p:cTn id="36" dur="40"/>
                                        <p:tgtEl>
                                          <p:spTgt spid="34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50"/>
                                        </p:tgtEl>
                                        <p:attrNameLst>
                                          <p:attrName>style.visibility</p:attrName>
                                        </p:attrNameLst>
                                      </p:cBhvr>
                                      <p:to>
                                        <p:strVal val="visible"/>
                                      </p:to>
                                    </p:set>
                                    <p:animEffect transition="in" filter="fade">
                                      <p:cBhvr>
                                        <p:cTn id="39" dur="1000"/>
                                        <p:tgtEl>
                                          <p:spTgt spid="350"/>
                                        </p:tgtEl>
                                      </p:cBhvr>
                                    </p:animEffect>
                                    <p:anim calcmode="lin" valueType="num">
                                      <p:cBhvr>
                                        <p:cTn id="40" dur="1000" fill="hold"/>
                                        <p:tgtEl>
                                          <p:spTgt spid="350"/>
                                        </p:tgtEl>
                                        <p:attrNameLst>
                                          <p:attrName>ppt_x</p:attrName>
                                        </p:attrNameLst>
                                      </p:cBhvr>
                                      <p:tavLst>
                                        <p:tav tm="0">
                                          <p:val>
                                            <p:strVal val="#ppt_x"/>
                                          </p:val>
                                        </p:tav>
                                        <p:tav tm="100000">
                                          <p:val>
                                            <p:strVal val="#ppt_x"/>
                                          </p:val>
                                        </p:tav>
                                      </p:tavLst>
                                    </p:anim>
                                    <p:anim calcmode="lin" valueType="num">
                                      <p:cBhvr>
                                        <p:cTn id="41" dur="1000" fill="hold"/>
                                        <p:tgtEl>
                                          <p:spTgt spid="35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3" presetClass="path" presetSubtype="0" decel="37500" fill="hold" nodeType="clickEffect">
                                  <p:stCondLst>
                                    <p:cond delay="0"/>
                                  </p:stCondLst>
                                  <p:childTnLst>
                                    <p:animMotion origin="layout" path="M 0.00013 -0.00694 L 0.27526 -0.00694 " pathEditMode="relative" rAng="0" ptsTypes="AA">
                                      <p:cBhvr>
                                        <p:cTn id="45" dur="750" fill="hold"/>
                                        <p:tgtEl>
                                          <p:spTgt spid="347"/>
                                        </p:tgtEl>
                                        <p:attrNameLst>
                                          <p:attrName>ppt_x</p:attrName>
                                          <p:attrName>ppt_y</p:attrName>
                                        </p:attrNameLst>
                                      </p:cBhvr>
                                      <p:rCtr x="13750" y="0"/>
                                    </p:animMotion>
                                  </p:childTnLst>
                                </p:cTn>
                              </p:par>
                              <p:par>
                                <p:cTn id="46" presetID="22" presetClass="entr" presetSubtype="8" fill="hold" grpId="0" nodeType="withEffect">
                                  <p:stCondLst>
                                    <p:cond delay="0"/>
                                  </p:stCondLst>
                                  <p:childTnLst>
                                    <p:set>
                                      <p:cBhvr>
                                        <p:cTn id="47" dur="1" fill="hold">
                                          <p:stCondLst>
                                            <p:cond delay="0"/>
                                          </p:stCondLst>
                                        </p:cTn>
                                        <p:tgtEl>
                                          <p:spTgt spid="312"/>
                                        </p:tgtEl>
                                        <p:attrNameLst>
                                          <p:attrName>style.visibility</p:attrName>
                                        </p:attrNameLst>
                                      </p:cBhvr>
                                      <p:to>
                                        <p:strVal val="visible"/>
                                      </p:to>
                                    </p:set>
                                    <p:animEffect transition="in" filter="wipe(left)">
                                      <p:cBhvr>
                                        <p:cTn id="48" dur="500"/>
                                        <p:tgtEl>
                                          <p:spTgt spid="312"/>
                                        </p:tgtEl>
                                      </p:cBhvr>
                                    </p:animEffect>
                                  </p:childTnLst>
                                </p:cTn>
                              </p:par>
                            </p:childTnLst>
                          </p:cTn>
                        </p:par>
                        <p:par>
                          <p:cTn id="49" fill="hold">
                            <p:stCondLst>
                              <p:cond delay="750"/>
                            </p:stCondLst>
                            <p:childTnLst>
                              <p:par>
                                <p:cTn id="50" presetID="22" presetClass="entr" presetSubtype="8" fill="hold" grpId="0" nodeType="afterEffect">
                                  <p:stCondLst>
                                    <p:cond delay="0"/>
                                  </p:stCondLst>
                                  <p:childTnLst>
                                    <p:set>
                                      <p:cBhvr>
                                        <p:cTn id="51" dur="1" fill="hold">
                                          <p:stCondLst>
                                            <p:cond delay="0"/>
                                          </p:stCondLst>
                                        </p:cTn>
                                        <p:tgtEl>
                                          <p:spTgt spid="311"/>
                                        </p:tgtEl>
                                        <p:attrNameLst>
                                          <p:attrName>style.visibility</p:attrName>
                                        </p:attrNameLst>
                                      </p:cBhvr>
                                      <p:to>
                                        <p:strVal val="visible"/>
                                      </p:to>
                                    </p:set>
                                    <p:animEffect transition="in" filter="wipe(left)">
                                      <p:cBhvr>
                                        <p:cTn id="52" dur="500"/>
                                        <p:tgtEl>
                                          <p:spTgt spid="311"/>
                                        </p:tgtEl>
                                      </p:cBhvr>
                                    </p:animEffect>
                                  </p:childTnLst>
                                </p:cTn>
                              </p:par>
                            </p:childTnLst>
                          </p:cTn>
                        </p:par>
                        <p:par>
                          <p:cTn id="53" fill="hold">
                            <p:stCondLst>
                              <p:cond delay="1250"/>
                            </p:stCondLst>
                            <p:childTnLst>
                              <p:par>
                                <p:cTn id="54" presetID="9" presetClass="entr" presetSubtype="0" fill="hold" grpId="0" nodeType="afterEffect">
                                  <p:stCondLst>
                                    <p:cond delay="0"/>
                                  </p:stCondLst>
                                  <p:childTnLst>
                                    <p:set>
                                      <p:cBhvr>
                                        <p:cTn id="55" dur="1" fill="hold">
                                          <p:stCondLst>
                                            <p:cond delay="0"/>
                                          </p:stCondLst>
                                        </p:cTn>
                                        <p:tgtEl>
                                          <p:spTgt spid="328"/>
                                        </p:tgtEl>
                                        <p:attrNameLst>
                                          <p:attrName>style.visibility</p:attrName>
                                        </p:attrNameLst>
                                      </p:cBhvr>
                                      <p:to>
                                        <p:strVal val="visible"/>
                                      </p:to>
                                    </p:set>
                                    <p:animEffect transition="in" filter="dissolve">
                                      <p:cBhvr>
                                        <p:cTn id="56" dur="500"/>
                                        <p:tgtEl>
                                          <p:spTgt spid="328"/>
                                        </p:tgtEl>
                                      </p:cBhvr>
                                    </p:animEffect>
                                  </p:childTnLst>
                                </p:cTn>
                              </p:par>
                              <p:par>
                                <p:cTn id="57" presetID="9" presetClass="entr" presetSubtype="0" fill="hold" grpId="0" nodeType="withEffect">
                                  <p:stCondLst>
                                    <p:cond delay="200"/>
                                  </p:stCondLst>
                                  <p:childTnLst>
                                    <p:set>
                                      <p:cBhvr>
                                        <p:cTn id="58" dur="1" fill="hold">
                                          <p:stCondLst>
                                            <p:cond delay="0"/>
                                          </p:stCondLst>
                                        </p:cTn>
                                        <p:tgtEl>
                                          <p:spTgt spid="329"/>
                                        </p:tgtEl>
                                        <p:attrNameLst>
                                          <p:attrName>style.visibility</p:attrName>
                                        </p:attrNameLst>
                                      </p:cBhvr>
                                      <p:to>
                                        <p:strVal val="visible"/>
                                      </p:to>
                                    </p:set>
                                    <p:animEffect transition="in" filter="dissolve">
                                      <p:cBhvr>
                                        <p:cTn id="59" dur="500"/>
                                        <p:tgtEl>
                                          <p:spTgt spid="329"/>
                                        </p:tgtEl>
                                      </p:cBhvr>
                                    </p:animEffect>
                                  </p:childTnLst>
                                </p:cTn>
                              </p:par>
                              <p:par>
                                <p:cTn id="60" presetID="9" presetClass="entr" presetSubtype="0" fill="hold" grpId="0" nodeType="withEffect">
                                  <p:stCondLst>
                                    <p:cond delay="400"/>
                                  </p:stCondLst>
                                  <p:childTnLst>
                                    <p:set>
                                      <p:cBhvr>
                                        <p:cTn id="61" dur="1" fill="hold">
                                          <p:stCondLst>
                                            <p:cond delay="0"/>
                                          </p:stCondLst>
                                        </p:cTn>
                                        <p:tgtEl>
                                          <p:spTgt spid="330"/>
                                        </p:tgtEl>
                                        <p:attrNameLst>
                                          <p:attrName>style.visibility</p:attrName>
                                        </p:attrNameLst>
                                      </p:cBhvr>
                                      <p:to>
                                        <p:strVal val="visible"/>
                                      </p:to>
                                    </p:set>
                                    <p:animEffect transition="in" filter="dissolve">
                                      <p:cBhvr>
                                        <p:cTn id="62" dur="500"/>
                                        <p:tgtEl>
                                          <p:spTgt spid="330"/>
                                        </p:tgtEl>
                                      </p:cBhvr>
                                    </p:animEffect>
                                  </p:childTnLst>
                                </p:cTn>
                              </p:par>
                              <p:par>
                                <p:cTn id="63" presetID="9" presetClass="entr" presetSubtype="0" fill="hold" grpId="0" nodeType="withEffect">
                                  <p:stCondLst>
                                    <p:cond delay="600"/>
                                  </p:stCondLst>
                                  <p:childTnLst>
                                    <p:set>
                                      <p:cBhvr>
                                        <p:cTn id="64" dur="1" fill="hold">
                                          <p:stCondLst>
                                            <p:cond delay="0"/>
                                          </p:stCondLst>
                                        </p:cTn>
                                        <p:tgtEl>
                                          <p:spTgt spid="331"/>
                                        </p:tgtEl>
                                        <p:attrNameLst>
                                          <p:attrName>style.visibility</p:attrName>
                                        </p:attrNameLst>
                                      </p:cBhvr>
                                      <p:to>
                                        <p:strVal val="visible"/>
                                      </p:to>
                                    </p:set>
                                    <p:animEffect transition="in" filter="dissolve">
                                      <p:cBhvr>
                                        <p:cTn id="65" dur="500"/>
                                        <p:tgtEl>
                                          <p:spTgt spid="331"/>
                                        </p:tgtEl>
                                      </p:cBhvr>
                                    </p:animEffect>
                                  </p:childTnLst>
                                </p:cTn>
                              </p:par>
                              <p:par>
                                <p:cTn id="66" presetID="9" presetClass="entr" presetSubtype="0" fill="hold" grpId="0" nodeType="withEffect">
                                  <p:stCondLst>
                                    <p:cond delay="800"/>
                                  </p:stCondLst>
                                  <p:childTnLst>
                                    <p:set>
                                      <p:cBhvr>
                                        <p:cTn id="67" dur="1" fill="hold">
                                          <p:stCondLst>
                                            <p:cond delay="0"/>
                                          </p:stCondLst>
                                        </p:cTn>
                                        <p:tgtEl>
                                          <p:spTgt spid="332"/>
                                        </p:tgtEl>
                                        <p:attrNameLst>
                                          <p:attrName>style.visibility</p:attrName>
                                        </p:attrNameLst>
                                      </p:cBhvr>
                                      <p:to>
                                        <p:strVal val="visible"/>
                                      </p:to>
                                    </p:set>
                                    <p:animEffect transition="in" filter="dissolve">
                                      <p:cBhvr>
                                        <p:cTn id="68" dur="500"/>
                                        <p:tgtEl>
                                          <p:spTgt spid="332"/>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355"/>
                                        </p:tgtEl>
                                        <p:attrNameLst>
                                          <p:attrName>style.visibility</p:attrName>
                                        </p:attrNameLst>
                                      </p:cBhvr>
                                      <p:to>
                                        <p:strVal val="visible"/>
                                      </p:to>
                                    </p:set>
                                    <p:animEffect transition="in" filter="fade">
                                      <p:cBhvr>
                                        <p:cTn id="71" dur="1000"/>
                                        <p:tgtEl>
                                          <p:spTgt spid="355"/>
                                        </p:tgtEl>
                                      </p:cBhvr>
                                    </p:animEffect>
                                    <p:anim calcmode="lin" valueType="num">
                                      <p:cBhvr>
                                        <p:cTn id="72" dur="1000" fill="hold"/>
                                        <p:tgtEl>
                                          <p:spTgt spid="355"/>
                                        </p:tgtEl>
                                        <p:attrNameLst>
                                          <p:attrName>ppt_x</p:attrName>
                                        </p:attrNameLst>
                                      </p:cBhvr>
                                      <p:tavLst>
                                        <p:tav tm="0">
                                          <p:val>
                                            <p:strVal val="#ppt_x"/>
                                          </p:val>
                                        </p:tav>
                                        <p:tav tm="100000">
                                          <p:val>
                                            <p:strVal val="#ppt_x"/>
                                          </p:val>
                                        </p:tav>
                                      </p:tavLst>
                                    </p:anim>
                                    <p:anim calcmode="lin" valueType="num">
                                      <p:cBhvr>
                                        <p:cTn id="73" dur="1000" fill="hold"/>
                                        <p:tgtEl>
                                          <p:spTgt spid="35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path" presetSubtype="0" decel="100000" fill="hold" nodeType="clickEffect">
                                  <p:stCondLst>
                                    <p:cond delay="0"/>
                                  </p:stCondLst>
                                  <p:childTnLst>
                                    <p:animMotion origin="layout" path="M 0 -1.35985E-6 L -0.35065 0.25601 " pathEditMode="relative" rAng="0" ptsTypes="AA">
                                      <p:cBhvr>
                                        <p:cTn id="77" dur="750" fill="hold"/>
                                        <p:tgtEl>
                                          <p:spTgt spid="363"/>
                                        </p:tgtEl>
                                        <p:attrNameLst>
                                          <p:attrName>ppt_x</p:attrName>
                                          <p:attrName>ppt_y</p:attrName>
                                        </p:attrNameLst>
                                      </p:cBhvr>
                                      <p:rCtr x="-17539" y="12789"/>
                                    </p:animMotion>
                                  </p:childTnLst>
                                </p:cTn>
                              </p:par>
                              <p:par>
                                <p:cTn id="78" presetID="42" presetClass="path" presetSubtype="0" decel="100000" fill="hold" nodeType="withEffect">
                                  <p:stCondLst>
                                    <p:cond delay="0"/>
                                  </p:stCondLst>
                                  <p:childTnLst>
                                    <p:animMotion origin="layout" path="M 0 -1.35985E-6 L -0.28672 0.40033 " pathEditMode="relative" rAng="0" ptsTypes="AA">
                                      <p:cBhvr>
                                        <p:cTn id="79" dur="750" fill="hold"/>
                                        <p:tgtEl>
                                          <p:spTgt spid="375"/>
                                        </p:tgtEl>
                                        <p:attrNameLst>
                                          <p:attrName>ppt_x</p:attrName>
                                          <p:attrName>ppt_y</p:attrName>
                                        </p:attrNameLst>
                                      </p:cBhvr>
                                      <p:rCtr x="-14336" y="20005"/>
                                    </p:animMotion>
                                  </p:childTnLst>
                                </p:cTn>
                              </p:par>
                              <p:par>
                                <p:cTn id="80" presetID="42" presetClass="path" presetSubtype="0" decel="100000" fill="hold" nodeType="withEffect">
                                  <p:stCondLst>
                                    <p:cond delay="0"/>
                                  </p:stCondLst>
                                  <p:childTnLst>
                                    <p:animMotion origin="layout" path="M 0 -1.35985E-6 L -0.22161 0.25601 " pathEditMode="relative" rAng="0" ptsTypes="AA">
                                      <p:cBhvr>
                                        <p:cTn id="81" dur="750" fill="hold"/>
                                        <p:tgtEl>
                                          <p:spTgt spid="387"/>
                                        </p:tgtEl>
                                        <p:attrNameLst>
                                          <p:attrName>ppt_x</p:attrName>
                                          <p:attrName>ppt_y</p:attrName>
                                        </p:attrNameLst>
                                      </p:cBhvr>
                                      <p:rCtr x="-11081" y="12789"/>
                                    </p:animMotion>
                                  </p:childTnLst>
                                </p:cTn>
                              </p:par>
                              <p:par>
                                <p:cTn id="82" presetID="42" presetClass="path" presetSubtype="0" decel="100000" fill="hold" nodeType="withEffect">
                                  <p:stCondLst>
                                    <p:cond delay="0"/>
                                  </p:stCondLst>
                                  <p:childTnLst>
                                    <p:animMotion origin="layout" path="M 4.16667E-7 -1.35985E-6 L -0.06719 0.25601 " pathEditMode="relative" rAng="0" ptsTypes="AA">
                                      <p:cBhvr>
                                        <p:cTn id="83" dur="750" fill="hold"/>
                                        <p:tgtEl>
                                          <p:spTgt spid="399"/>
                                        </p:tgtEl>
                                        <p:attrNameLst>
                                          <p:attrName>ppt_x</p:attrName>
                                          <p:attrName>ppt_y</p:attrName>
                                        </p:attrNameLst>
                                      </p:cBhvr>
                                      <p:rCtr x="-3359" y="12789"/>
                                    </p:animMotion>
                                  </p:childTnLst>
                                </p:cTn>
                              </p:par>
                              <p:par>
                                <p:cTn id="84" presetID="42" presetClass="path" presetSubtype="0" decel="100000" fill="hold" nodeType="withEffect">
                                  <p:stCondLst>
                                    <p:cond delay="0"/>
                                  </p:stCondLst>
                                  <p:childTnLst>
                                    <p:animMotion origin="layout" path="M -2.08333E-7 -1.35985E-6 L 0.00013 0.40033 " pathEditMode="relative" rAng="0" ptsTypes="AA">
                                      <p:cBhvr>
                                        <p:cTn id="85" dur="750" fill="hold"/>
                                        <p:tgtEl>
                                          <p:spTgt spid="411"/>
                                        </p:tgtEl>
                                        <p:attrNameLst>
                                          <p:attrName>ppt_x</p:attrName>
                                          <p:attrName>ppt_y</p:attrName>
                                        </p:attrNameLst>
                                      </p:cBhvr>
                                      <p:rCtr x="0" y="20005"/>
                                    </p:animMotion>
                                  </p:childTnLst>
                                </p:cTn>
                              </p:par>
                              <p:par>
                                <p:cTn id="86" presetID="42" presetClass="path" presetSubtype="0" decel="100000" fill="hold" nodeType="withEffect">
                                  <p:stCondLst>
                                    <p:cond delay="0"/>
                                  </p:stCondLst>
                                  <p:childTnLst>
                                    <p:animMotion origin="layout" path="M 0 -1.35985E-6 L 0.06693 0.25601 " pathEditMode="relative" rAng="0" ptsTypes="AA">
                                      <p:cBhvr>
                                        <p:cTn id="87" dur="750" fill="hold"/>
                                        <p:tgtEl>
                                          <p:spTgt spid="423"/>
                                        </p:tgtEl>
                                        <p:attrNameLst>
                                          <p:attrName>ppt_x</p:attrName>
                                          <p:attrName>ppt_y</p:attrName>
                                        </p:attrNameLst>
                                      </p:cBhvr>
                                      <p:rCtr x="3346" y="12789"/>
                                    </p:animMotion>
                                  </p:childTnLst>
                                </p:cTn>
                              </p:par>
                              <p:par>
                                <p:cTn id="88" presetID="42" presetClass="path" presetSubtype="0" decel="100000" fill="hold" nodeType="withEffect">
                                  <p:stCondLst>
                                    <p:cond delay="0"/>
                                  </p:stCondLst>
                                  <p:childTnLst>
                                    <p:animMotion origin="layout" path="M 0 -1.35985E-6 L 0.22448 0.25601 " pathEditMode="relative" rAng="0" ptsTypes="AA">
                                      <p:cBhvr>
                                        <p:cTn id="89" dur="750" fill="hold"/>
                                        <p:tgtEl>
                                          <p:spTgt spid="435"/>
                                        </p:tgtEl>
                                        <p:attrNameLst>
                                          <p:attrName>ppt_x</p:attrName>
                                          <p:attrName>ppt_y</p:attrName>
                                        </p:attrNameLst>
                                      </p:cBhvr>
                                      <p:rCtr x="11224" y="12789"/>
                                    </p:animMotion>
                                  </p:childTnLst>
                                </p:cTn>
                              </p:par>
                              <p:par>
                                <p:cTn id="90" presetID="42" presetClass="path" presetSubtype="0" decel="100000" fill="hold" nodeType="withEffect">
                                  <p:stCondLst>
                                    <p:cond delay="0"/>
                                  </p:stCondLst>
                                  <p:childTnLst>
                                    <p:animMotion origin="layout" path="M 4.16667E-7 -1.35985E-6 L 0.28724 0.40033 " pathEditMode="relative" rAng="0" ptsTypes="AA">
                                      <p:cBhvr>
                                        <p:cTn id="91" dur="750" fill="hold"/>
                                        <p:tgtEl>
                                          <p:spTgt spid="447"/>
                                        </p:tgtEl>
                                        <p:attrNameLst>
                                          <p:attrName>ppt_x</p:attrName>
                                          <p:attrName>ppt_y</p:attrName>
                                        </p:attrNameLst>
                                      </p:cBhvr>
                                      <p:rCtr x="14362" y="20005"/>
                                    </p:animMotion>
                                  </p:childTnLst>
                                </p:cTn>
                              </p:par>
                              <p:par>
                                <p:cTn id="92" presetID="42" presetClass="path" presetSubtype="0" decel="100000" fill="hold" nodeType="withEffect">
                                  <p:stCondLst>
                                    <p:cond delay="0"/>
                                  </p:stCondLst>
                                  <p:childTnLst>
                                    <p:animMotion origin="layout" path="M 4.16667E-7 -1.35985E-6 L 0.35234 0.25601 " pathEditMode="relative" rAng="0" ptsTypes="AA">
                                      <p:cBhvr>
                                        <p:cTn id="93" dur="750" fill="hold"/>
                                        <p:tgtEl>
                                          <p:spTgt spid="459"/>
                                        </p:tgtEl>
                                        <p:attrNameLst>
                                          <p:attrName>ppt_x</p:attrName>
                                          <p:attrName>ppt_y</p:attrName>
                                        </p:attrNameLst>
                                      </p:cBhvr>
                                      <p:rCtr x="17617" y="12789"/>
                                    </p:animMotion>
                                  </p:childTnLst>
                                </p:cTn>
                              </p:par>
                            </p:childTnLst>
                          </p:cTn>
                        </p:par>
                        <p:par>
                          <p:cTn id="94" fill="hold">
                            <p:stCondLst>
                              <p:cond delay="750"/>
                            </p:stCondLst>
                            <p:childTnLst>
                              <p:par>
                                <p:cTn id="95" presetID="10" presetClass="entr" presetSubtype="0" fill="hold" nodeType="afterEffect">
                                  <p:stCondLst>
                                    <p:cond delay="0"/>
                                  </p:stCondLst>
                                  <p:childTnLst>
                                    <p:set>
                                      <p:cBhvr>
                                        <p:cTn id="96" dur="1" fill="hold">
                                          <p:stCondLst>
                                            <p:cond delay="0"/>
                                          </p:stCondLst>
                                        </p:cTn>
                                        <p:tgtEl>
                                          <p:spTgt spid="471"/>
                                        </p:tgtEl>
                                        <p:attrNameLst>
                                          <p:attrName>style.visibility</p:attrName>
                                        </p:attrNameLst>
                                      </p:cBhvr>
                                      <p:to>
                                        <p:strVal val="visible"/>
                                      </p:to>
                                    </p:set>
                                    <p:animEffect transition="in" filter="fade">
                                      <p:cBhvr>
                                        <p:cTn id="97" dur="500"/>
                                        <p:tgtEl>
                                          <p:spTgt spid="471"/>
                                        </p:tgtEl>
                                      </p:cBhvr>
                                    </p:animEffect>
                                  </p:childTnLst>
                                </p:cTn>
                              </p:par>
                              <p:par>
                                <p:cTn id="98" presetID="10" presetClass="entr" presetSubtype="0" fill="hold" nodeType="withEffect">
                                  <p:stCondLst>
                                    <p:cond delay="0"/>
                                  </p:stCondLst>
                                  <p:childTnLst>
                                    <p:set>
                                      <p:cBhvr>
                                        <p:cTn id="99" dur="1" fill="hold">
                                          <p:stCondLst>
                                            <p:cond delay="0"/>
                                          </p:stCondLst>
                                        </p:cTn>
                                        <p:tgtEl>
                                          <p:spTgt spid="474"/>
                                        </p:tgtEl>
                                        <p:attrNameLst>
                                          <p:attrName>style.visibility</p:attrName>
                                        </p:attrNameLst>
                                      </p:cBhvr>
                                      <p:to>
                                        <p:strVal val="visible"/>
                                      </p:to>
                                    </p:set>
                                    <p:animEffect transition="in" filter="fade">
                                      <p:cBhvr>
                                        <p:cTn id="100" dur="500"/>
                                        <p:tgtEl>
                                          <p:spTgt spid="474"/>
                                        </p:tgtEl>
                                      </p:cBhvr>
                                    </p:animEffect>
                                  </p:childTnLst>
                                </p:cTn>
                              </p:par>
                              <p:par>
                                <p:cTn id="101" presetID="10" presetClass="entr" presetSubtype="0" fill="hold" nodeType="withEffect">
                                  <p:stCondLst>
                                    <p:cond delay="0"/>
                                  </p:stCondLst>
                                  <p:childTnLst>
                                    <p:set>
                                      <p:cBhvr>
                                        <p:cTn id="102" dur="1" fill="hold">
                                          <p:stCondLst>
                                            <p:cond delay="0"/>
                                          </p:stCondLst>
                                        </p:cTn>
                                        <p:tgtEl>
                                          <p:spTgt spid="489"/>
                                        </p:tgtEl>
                                        <p:attrNameLst>
                                          <p:attrName>style.visibility</p:attrName>
                                        </p:attrNameLst>
                                      </p:cBhvr>
                                      <p:to>
                                        <p:strVal val="visible"/>
                                      </p:to>
                                    </p:set>
                                    <p:animEffect transition="in" filter="fade">
                                      <p:cBhvr>
                                        <p:cTn id="103" dur="500"/>
                                        <p:tgtEl>
                                          <p:spTgt spid="489"/>
                                        </p:tgtEl>
                                      </p:cBhvr>
                                    </p:animEffect>
                                  </p:childTnLst>
                                </p:cTn>
                              </p:par>
                              <p:par>
                                <p:cTn id="104" presetID="10" presetClass="entr" presetSubtype="0" fill="hold" nodeType="withEffect">
                                  <p:stCondLst>
                                    <p:cond delay="0"/>
                                  </p:stCondLst>
                                  <p:childTnLst>
                                    <p:set>
                                      <p:cBhvr>
                                        <p:cTn id="105" dur="1" fill="hold">
                                          <p:stCondLst>
                                            <p:cond delay="0"/>
                                          </p:stCondLst>
                                        </p:cTn>
                                        <p:tgtEl>
                                          <p:spTgt spid="477"/>
                                        </p:tgtEl>
                                        <p:attrNameLst>
                                          <p:attrName>style.visibility</p:attrName>
                                        </p:attrNameLst>
                                      </p:cBhvr>
                                      <p:to>
                                        <p:strVal val="visible"/>
                                      </p:to>
                                    </p:set>
                                    <p:animEffect transition="in" filter="fade">
                                      <p:cBhvr>
                                        <p:cTn id="106" dur="500"/>
                                        <p:tgtEl>
                                          <p:spTgt spid="477"/>
                                        </p:tgtEl>
                                      </p:cBhvr>
                                    </p:animEffect>
                                  </p:childTnLst>
                                </p:cTn>
                              </p:par>
                              <p:par>
                                <p:cTn id="107" presetID="10" presetClass="entr" presetSubtype="0" fill="hold" nodeType="withEffect">
                                  <p:stCondLst>
                                    <p:cond delay="0"/>
                                  </p:stCondLst>
                                  <p:childTnLst>
                                    <p:set>
                                      <p:cBhvr>
                                        <p:cTn id="108" dur="1" fill="hold">
                                          <p:stCondLst>
                                            <p:cond delay="0"/>
                                          </p:stCondLst>
                                        </p:cTn>
                                        <p:tgtEl>
                                          <p:spTgt spid="492"/>
                                        </p:tgtEl>
                                        <p:attrNameLst>
                                          <p:attrName>style.visibility</p:attrName>
                                        </p:attrNameLst>
                                      </p:cBhvr>
                                      <p:to>
                                        <p:strVal val="visible"/>
                                      </p:to>
                                    </p:set>
                                    <p:animEffect transition="in" filter="fade">
                                      <p:cBhvr>
                                        <p:cTn id="109" dur="500"/>
                                        <p:tgtEl>
                                          <p:spTgt spid="492"/>
                                        </p:tgtEl>
                                      </p:cBhvr>
                                    </p:animEffect>
                                  </p:childTnLst>
                                </p:cTn>
                              </p:par>
                              <p:par>
                                <p:cTn id="110" presetID="10" presetClass="entr" presetSubtype="0" fill="hold" nodeType="withEffect">
                                  <p:stCondLst>
                                    <p:cond delay="0"/>
                                  </p:stCondLst>
                                  <p:childTnLst>
                                    <p:set>
                                      <p:cBhvr>
                                        <p:cTn id="111" dur="1" fill="hold">
                                          <p:stCondLst>
                                            <p:cond delay="0"/>
                                          </p:stCondLst>
                                        </p:cTn>
                                        <p:tgtEl>
                                          <p:spTgt spid="480"/>
                                        </p:tgtEl>
                                        <p:attrNameLst>
                                          <p:attrName>style.visibility</p:attrName>
                                        </p:attrNameLst>
                                      </p:cBhvr>
                                      <p:to>
                                        <p:strVal val="visible"/>
                                      </p:to>
                                    </p:set>
                                    <p:animEffect transition="in" filter="fade">
                                      <p:cBhvr>
                                        <p:cTn id="112" dur="500"/>
                                        <p:tgtEl>
                                          <p:spTgt spid="480"/>
                                        </p:tgtEl>
                                      </p:cBhvr>
                                    </p:animEffect>
                                  </p:childTnLst>
                                </p:cTn>
                              </p:par>
                              <p:par>
                                <p:cTn id="113" presetID="10" presetClass="entr" presetSubtype="0" fill="hold" nodeType="withEffect">
                                  <p:stCondLst>
                                    <p:cond delay="0"/>
                                  </p:stCondLst>
                                  <p:childTnLst>
                                    <p:set>
                                      <p:cBhvr>
                                        <p:cTn id="114" dur="1" fill="hold">
                                          <p:stCondLst>
                                            <p:cond delay="0"/>
                                          </p:stCondLst>
                                        </p:cTn>
                                        <p:tgtEl>
                                          <p:spTgt spid="495"/>
                                        </p:tgtEl>
                                        <p:attrNameLst>
                                          <p:attrName>style.visibility</p:attrName>
                                        </p:attrNameLst>
                                      </p:cBhvr>
                                      <p:to>
                                        <p:strVal val="visible"/>
                                      </p:to>
                                    </p:set>
                                    <p:animEffect transition="in" filter="fade">
                                      <p:cBhvr>
                                        <p:cTn id="115" dur="500"/>
                                        <p:tgtEl>
                                          <p:spTgt spid="495"/>
                                        </p:tgtEl>
                                      </p:cBhvr>
                                    </p:animEffect>
                                  </p:childTnLst>
                                </p:cTn>
                              </p:par>
                              <p:par>
                                <p:cTn id="116" presetID="10" presetClass="entr" presetSubtype="0" fill="hold" nodeType="withEffect">
                                  <p:stCondLst>
                                    <p:cond delay="0"/>
                                  </p:stCondLst>
                                  <p:childTnLst>
                                    <p:set>
                                      <p:cBhvr>
                                        <p:cTn id="117" dur="1" fill="hold">
                                          <p:stCondLst>
                                            <p:cond delay="0"/>
                                          </p:stCondLst>
                                        </p:cTn>
                                        <p:tgtEl>
                                          <p:spTgt spid="483"/>
                                        </p:tgtEl>
                                        <p:attrNameLst>
                                          <p:attrName>style.visibility</p:attrName>
                                        </p:attrNameLst>
                                      </p:cBhvr>
                                      <p:to>
                                        <p:strVal val="visible"/>
                                      </p:to>
                                    </p:set>
                                    <p:animEffect transition="in" filter="fade">
                                      <p:cBhvr>
                                        <p:cTn id="118" dur="500"/>
                                        <p:tgtEl>
                                          <p:spTgt spid="483"/>
                                        </p:tgtEl>
                                      </p:cBhvr>
                                    </p:animEffect>
                                  </p:childTnLst>
                                </p:cTn>
                              </p:par>
                              <p:par>
                                <p:cTn id="119" presetID="10" presetClass="entr" presetSubtype="0" fill="hold" nodeType="withEffect">
                                  <p:stCondLst>
                                    <p:cond delay="0"/>
                                  </p:stCondLst>
                                  <p:childTnLst>
                                    <p:set>
                                      <p:cBhvr>
                                        <p:cTn id="120" dur="1" fill="hold">
                                          <p:stCondLst>
                                            <p:cond delay="0"/>
                                          </p:stCondLst>
                                        </p:cTn>
                                        <p:tgtEl>
                                          <p:spTgt spid="486"/>
                                        </p:tgtEl>
                                        <p:attrNameLst>
                                          <p:attrName>style.visibility</p:attrName>
                                        </p:attrNameLst>
                                      </p:cBhvr>
                                      <p:to>
                                        <p:strVal val="visible"/>
                                      </p:to>
                                    </p:set>
                                    <p:animEffect transition="in" filter="fade">
                                      <p:cBhvr>
                                        <p:cTn id="121" dur="5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2" grpId="0" animBg="1"/>
      <p:bldP spid="328" grpId="0" animBg="1"/>
      <p:bldP spid="329" grpId="0" animBg="1"/>
      <p:bldP spid="330" grpId="0" animBg="1"/>
      <p:bldP spid="331" grpId="0" animBg="1"/>
      <p:bldP spid="332" grpId="0" animBg="1"/>
      <p:bldP spid="344" grpId="0" animBg="1"/>
      <p:bldP spid="344" grpId="1" animBg="1"/>
      <p:bldP spid="344" grpId="2" animBg="1"/>
      <p:bldP spid="350" grpId="0"/>
      <p:bldP spid="351" grpId="0"/>
      <p:bldP spid="3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455576"/>
            <a:ext cx="12188825" cy="5402424"/>
          </a:xfrm>
          <a:prstGeom prst="rect">
            <a:avLst/>
          </a:prstGeom>
          <a:noFill/>
          <a:ln w="9525">
            <a:noFill/>
            <a:miter lim="800000"/>
            <a:headEnd/>
            <a:tailEnd/>
          </a:ln>
          <a:effectLst/>
        </p:spPr>
      </p:pic>
      <p:sp>
        <p:nvSpPr>
          <p:cNvPr id="2" name="Title 1"/>
          <p:cNvSpPr>
            <a:spLocks noGrp="1"/>
          </p:cNvSpPr>
          <p:nvPr>
            <p:ph type="title"/>
          </p:nvPr>
        </p:nvSpPr>
        <p:spPr>
          <a:xfrm>
            <a:off x="304722" y="177800"/>
            <a:ext cx="11448832" cy="838200"/>
          </a:xfrm>
        </p:spPr>
        <p:txBody>
          <a:bodyPr/>
          <a:lstStyle/>
          <a:p>
            <a:r>
              <a:rPr lang="es-ES" sz="3500" b="1" dirty="0" smtClean="0">
                <a:solidFill>
                  <a:schemeClr val="bg2"/>
                </a:solidFill>
              </a:rPr>
              <a:t>Resumen de Caso de Uso de </a:t>
            </a:r>
            <a:r>
              <a:rPr lang="es-ES" sz="3500" b="1" dirty="0" err="1" smtClean="0">
                <a:solidFill>
                  <a:schemeClr val="bg2"/>
                </a:solidFill>
              </a:rPr>
              <a:t>QoS</a:t>
            </a:r>
            <a:endParaRPr lang="es-ES" sz="3500" b="1" dirty="0">
              <a:solidFill>
                <a:schemeClr val="bg2"/>
              </a:solidFill>
            </a:endParaRPr>
          </a:p>
        </p:txBody>
      </p:sp>
      <p:sp>
        <p:nvSpPr>
          <p:cNvPr id="12" name="Rectangle 11"/>
          <p:cNvSpPr/>
          <p:nvPr/>
        </p:nvSpPr>
        <p:spPr>
          <a:xfrm>
            <a:off x="4205270" y="1455573"/>
            <a:ext cx="3778285" cy="5402427"/>
          </a:xfrm>
          <a:prstGeom prst="rect">
            <a:avLst/>
          </a:prstGeom>
          <a:gradFill flip="none" rotWithShape="1">
            <a:gsLst>
              <a:gs pos="0">
                <a:sysClr val="windowText" lastClr="000000">
                  <a:alpha val="69000"/>
                </a:sysClr>
              </a:gs>
              <a:gs pos="50000">
                <a:srgbClr val="000000">
                  <a:alpha val="85000"/>
                </a:srgbClr>
              </a:gs>
              <a:gs pos="100000">
                <a:sysClr val="windowText" lastClr="000000">
                  <a:alpha val="69000"/>
                </a:sysClr>
              </a:gs>
            </a:gsLst>
            <a:lin ang="5400000" scaled="1"/>
            <a:tileRect/>
          </a:gradFill>
          <a:ln w="9525" algn="ctr">
            <a:noFill/>
            <a:miter lim="800000"/>
            <a:headEnd/>
            <a:tailEnd/>
          </a:ln>
          <a:effectLst/>
        </p:spPr>
        <p:txBody>
          <a:bodyPr wrap="none" lIns="72941" tIns="36470" rIns="72941" bIns="36470" anchor="ctr"/>
          <a:lstStyle/>
          <a:p>
            <a:pPr defTabSz="914323">
              <a:defRPr/>
            </a:pPr>
            <a:endParaRPr lang="es-ES" sz="1900" kern="0" dirty="0">
              <a:gradFill>
                <a:gsLst>
                  <a:gs pos="27000">
                    <a:srgbClr val="082531"/>
                  </a:gs>
                  <a:gs pos="100000">
                    <a:srgbClr val="FFFFFF">
                      <a:alpha val="0"/>
                    </a:srgbClr>
                  </a:gs>
                </a:gsLst>
                <a:lin ang="5400000" scaled="1"/>
              </a:gradFill>
            </a:endParaRPr>
          </a:p>
        </p:txBody>
      </p:sp>
      <p:sp>
        <p:nvSpPr>
          <p:cNvPr id="14" name="Rectangle 13"/>
          <p:cNvSpPr/>
          <p:nvPr/>
        </p:nvSpPr>
        <p:spPr>
          <a:xfrm>
            <a:off x="8113520" y="1455573"/>
            <a:ext cx="3778285" cy="5402427"/>
          </a:xfrm>
          <a:prstGeom prst="rect">
            <a:avLst/>
          </a:prstGeom>
          <a:gradFill flip="none" rotWithShape="1">
            <a:gsLst>
              <a:gs pos="0">
                <a:sysClr val="windowText" lastClr="000000">
                  <a:alpha val="69000"/>
                </a:sysClr>
              </a:gs>
              <a:gs pos="50000">
                <a:srgbClr val="000000">
                  <a:alpha val="85000"/>
                </a:srgbClr>
              </a:gs>
              <a:gs pos="100000">
                <a:sysClr val="windowText" lastClr="000000">
                  <a:alpha val="69000"/>
                </a:sysClr>
              </a:gs>
            </a:gsLst>
            <a:lin ang="5400000" scaled="1"/>
            <a:tileRect/>
          </a:gradFill>
          <a:ln w="9525" algn="ctr">
            <a:noFill/>
            <a:miter lim="800000"/>
            <a:headEnd/>
            <a:tailEnd/>
          </a:ln>
          <a:effectLst/>
        </p:spPr>
        <p:txBody>
          <a:bodyPr wrap="none" lIns="72941" tIns="36470" rIns="72941" bIns="36470" anchor="ctr"/>
          <a:lstStyle/>
          <a:p>
            <a:pPr defTabSz="914323">
              <a:defRPr/>
            </a:pPr>
            <a:endParaRPr lang="es-ES" sz="1900" kern="0" dirty="0">
              <a:gradFill>
                <a:gsLst>
                  <a:gs pos="27000">
                    <a:srgbClr val="082531"/>
                  </a:gs>
                  <a:gs pos="100000">
                    <a:srgbClr val="FFFFFF">
                      <a:alpha val="0"/>
                    </a:srgbClr>
                  </a:gs>
                </a:gsLst>
                <a:lin ang="5400000" scaled="1"/>
              </a:gradFill>
            </a:endParaRPr>
          </a:p>
        </p:txBody>
      </p:sp>
      <p:sp>
        <p:nvSpPr>
          <p:cNvPr id="15" name="Rectangle 14"/>
          <p:cNvSpPr/>
          <p:nvPr/>
        </p:nvSpPr>
        <p:spPr>
          <a:xfrm>
            <a:off x="297020" y="1455573"/>
            <a:ext cx="3778285" cy="5402427"/>
          </a:xfrm>
          <a:prstGeom prst="rect">
            <a:avLst/>
          </a:prstGeom>
          <a:gradFill flip="none" rotWithShape="1">
            <a:gsLst>
              <a:gs pos="0">
                <a:sysClr val="windowText" lastClr="000000">
                  <a:alpha val="69000"/>
                </a:sysClr>
              </a:gs>
              <a:gs pos="50000">
                <a:srgbClr val="000000">
                  <a:alpha val="85000"/>
                </a:srgbClr>
              </a:gs>
              <a:gs pos="100000">
                <a:sysClr val="windowText" lastClr="000000">
                  <a:alpha val="69000"/>
                </a:sysClr>
              </a:gs>
            </a:gsLst>
            <a:lin ang="5400000" scaled="1"/>
            <a:tileRect/>
          </a:gradFill>
          <a:ln w="9525" algn="ctr">
            <a:noFill/>
            <a:miter lim="800000"/>
            <a:headEnd/>
            <a:tailEnd/>
          </a:ln>
          <a:effectLst/>
        </p:spPr>
        <p:txBody>
          <a:bodyPr wrap="none" lIns="72941" tIns="36470" rIns="72941" bIns="36470" anchor="ctr"/>
          <a:lstStyle/>
          <a:p>
            <a:pPr defTabSz="914323">
              <a:defRPr/>
            </a:pPr>
            <a:endParaRPr lang="es-ES" sz="1900" kern="0" dirty="0">
              <a:gradFill>
                <a:gsLst>
                  <a:gs pos="27000">
                    <a:srgbClr val="082531"/>
                  </a:gs>
                  <a:gs pos="100000">
                    <a:srgbClr val="FFFFFF">
                      <a:alpha val="0"/>
                    </a:srgbClr>
                  </a:gs>
                </a:gsLst>
                <a:lin ang="5400000" scaled="1"/>
              </a:gradFill>
            </a:endParaRPr>
          </a:p>
        </p:txBody>
      </p:sp>
      <p:sp>
        <p:nvSpPr>
          <p:cNvPr id="16" name="Rectangle 15"/>
          <p:cNvSpPr/>
          <p:nvPr/>
        </p:nvSpPr>
        <p:spPr>
          <a:xfrm>
            <a:off x="2" y="1455574"/>
            <a:ext cx="12188824" cy="114300"/>
          </a:xfrm>
          <a:prstGeom prst="rect">
            <a:avLst/>
          </a:prstGeom>
          <a:gradFill>
            <a:gsLst>
              <a:gs pos="0">
                <a:srgbClr val="000000">
                  <a:alpha val="50000"/>
                </a:srgbClr>
              </a:gs>
              <a:gs pos="100000">
                <a:srgbClr val="000000">
                  <a:alpha val="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gradFill>
                <a:gsLst>
                  <a:gs pos="0">
                    <a:srgbClr val="000000"/>
                  </a:gs>
                  <a:gs pos="100000">
                    <a:srgbClr val="000000">
                      <a:alpha val="0"/>
                    </a:srgbClr>
                  </a:gs>
                </a:gsLst>
                <a:lin ang="5400000" scaled="1"/>
              </a:gradFill>
            </a:endParaRPr>
          </a:p>
        </p:txBody>
      </p:sp>
      <p:sp>
        <p:nvSpPr>
          <p:cNvPr id="17" name="Rectangle 16"/>
          <p:cNvSpPr/>
          <p:nvPr/>
        </p:nvSpPr>
        <p:spPr>
          <a:xfrm>
            <a:off x="4257802" y="3358673"/>
            <a:ext cx="3785186" cy="1077113"/>
          </a:xfrm>
          <a:prstGeom prst="rect">
            <a:avLst/>
          </a:prstGeom>
          <a:noFill/>
        </p:spPr>
        <p:txBody>
          <a:bodyPr wrap="square" lIns="91335" tIns="45668" rIns="91335" bIns="45668">
            <a:spAutoFit/>
          </a:bodyPr>
          <a:lstStyle/>
          <a:p>
            <a:pPr algn="ctr" defTabSz="912292"/>
            <a:r>
              <a:rPr lang="es-ES" sz="3200" dirty="0" smtClean="0">
                <a:gradFill flip="none" rotWithShape="1">
                  <a:gsLst>
                    <a:gs pos="0">
                      <a:srgbClr val="CBDB2A"/>
                    </a:gs>
                    <a:gs pos="50000">
                      <a:srgbClr val="3EB549"/>
                    </a:gs>
                    <a:gs pos="100000">
                      <a:srgbClr val="02928C"/>
                    </a:gs>
                  </a:gsLst>
                  <a:lin ang="2700000" scaled="1"/>
                  <a:tileRect/>
                </a:gradFill>
              </a:rPr>
              <a:t>Garantía de Cumplimiento</a:t>
            </a:r>
            <a:endParaRPr lang="es-ES" sz="3200" dirty="0">
              <a:gradFill flip="none" rotWithShape="1">
                <a:gsLst>
                  <a:gs pos="0">
                    <a:srgbClr val="CBDB2A"/>
                  </a:gs>
                  <a:gs pos="50000">
                    <a:srgbClr val="3EB549"/>
                  </a:gs>
                  <a:gs pos="100000">
                    <a:srgbClr val="02928C"/>
                  </a:gs>
                </a:gsLst>
                <a:lin ang="2700000" scaled="1"/>
                <a:tileRect/>
              </a:gradFill>
            </a:endParaRPr>
          </a:p>
        </p:txBody>
      </p:sp>
      <p:sp>
        <p:nvSpPr>
          <p:cNvPr id="18" name="Rectangle 17"/>
          <p:cNvSpPr/>
          <p:nvPr/>
        </p:nvSpPr>
        <p:spPr>
          <a:xfrm>
            <a:off x="612641" y="4542304"/>
            <a:ext cx="3051180" cy="584670"/>
          </a:xfrm>
          <a:prstGeom prst="rect">
            <a:avLst/>
          </a:prstGeom>
        </p:spPr>
        <p:txBody>
          <a:bodyPr wrap="square" lIns="91335" tIns="45668" rIns="91335" bIns="45668">
            <a:spAutoFit/>
          </a:bodyPr>
          <a:lstStyle/>
          <a:p>
            <a:pPr algn="ctr"/>
            <a:r>
              <a:rPr lang="es-ES" sz="1600" b="1" dirty="0" smtClean="0">
                <a:solidFill>
                  <a:schemeClr val="bg1"/>
                </a:solidFill>
              </a:rPr>
              <a:t>CVD* o Política </a:t>
            </a:r>
            <a:r>
              <a:rPr lang="es-ES" sz="1600" b="1" dirty="0" err="1" smtClean="0">
                <a:solidFill>
                  <a:schemeClr val="bg1"/>
                </a:solidFill>
              </a:rPr>
              <a:t>QoS</a:t>
            </a:r>
            <a:r>
              <a:rPr lang="es-ES" sz="1600" b="1" dirty="0" smtClean="0">
                <a:solidFill>
                  <a:schemeClr val="bg1"/>
                </a:solidFill>
              </a:rPr>
              <a:t> basada en Plantillas IT</a:t>
            </a:r>
            <a:endParaRPr lang="es-ES" sz="1600" dirty="0">
              <a:solidFill>
                <a:schemeClr val="bg1"/>
              </a:solidFill>
            </a:endParaRPr>
          </a:p>
        </p:txBody>
      </p:sp>
      <p:sp>
        <p:nvSpPr>
          <p:cNvPr id="19" name="Rectangle 18"/>
          <p:cNvSpPr/>
          <p:nvPr/>
        </p:nvSpPr>
        <p:spPr>
          <a:xfrm>
            <a:off x="301622" y="3358671"/>
            <a:ext cx="3785186" cy="584675"/>
          </a:xfrm>
          <a:prstGeom prst="rect">
            <a:avLst/>
          </a:prstGeom>
          <a:noFill/>
        </p:spPr>
        <p:txBody>
          <a:bodyPr wrap="square" lIns="91335" tIns="45668" rIns="91335" bIns="45668">
            <a:spAutoFit/>
          </a:bodyPr>
          <a:lstStyle/>
          <a:p>
            <a:pPr algn="ctr" defTabSz="912292"/>
            <a:r>
              <a:rPr lang="es-ES" sz="3200" dirty="0" smtClean="0">
                <a:gradFill flip="none" rotWithShape="1">
                  <a:gsLst>
                    <a:gs pos="0">
                      <a:srgbClr val="CBDB2A"/>
                    </a:gs>
                    <a:gs pos="50000">
                      <a:srgbClr val="3EB549"/>
                    </a:gs>
                    <a:gs pos="100000">
                      <a:srgbClr val="02928C"/>
                    </a:gs>
                  </a:gsLst>
                  <a:lin ang="2700000" scaled="1"/>
                  <a:tileRect/>
                </a:gradFill>
              </a:rPr>
              <a:t> </a:t>
            </a:r>
            <a:r>
              <a:rPr lang="es-ES" sz="3200" dirty="0" err="1" smtClean="0">
                <a:gradFill flip="none" rotWithShape="1">
                  <a:gsLst>
                    <a:gs pos="0">
                      <a:srgbClr val="CBDB2A"/>
                    </a:gs>
                    <a:gs pos="50000">
                      <a:srgbClr val="3EB549"/>
                    </a:gs>
                    <a:gs pos="100000">
                      <a:srgbClr val="02928C"/>
                    </a:gs>
                  </a:gsLst>
                  <a:lin ang="2700000" scaled="1"/>
                  <a:tileRect/>
                </a:gradFill>
              </a:rPr>
              <a:t>Easy</a:t>
            </a:r>
            <a:r>
              <a:rPr lang="es-ES" sz="3200" dirty="0" smtClean="0">
                <a:gradFill flip="none" rotWithShape="1">
                  <a:gsLst>
                    <a:gs pos="0">
                      <a:srgbClr val="CBDB2A"/>
                    </a:gs>
                    <a:gs pos="50000">
                      <a:srgbClr val="3EB549"/>
                    </a:gs>
                    <a:gs pos="100000">
                      <a:srgbClr val="02928C"/>
                    </a:gs>
                  </a:gsLst>
                  <a:lin ang="2700000" scaled="1"/>
                  <a:tileRect/>
                </a:gradFill>
              </a:rPr>
              <a:t> </a:t>
            </a:r>
            <a:r>
              <a:rPr lang="es-ES" sz="3200" dirty="0" err="1" smtClean="0">
                <a:gradFill flip="none" rotWithShape="1">
                  <a:gsLst>
                    <a:gs pos="0">
                      <a:srgbClr val="CBDB2A"/>
                    </a:gs>
                    <a:gs pos="50000">
                      <a:srgbClr val="3EB549"/>
                    </a:gs>
                    <a:gs pos="100000">
                      <a:srgbClr val="02928C"/>
                    </a:gs>
                  </a:gsLst>
                  <a:lin ang="2700000" scaled="1"/>
                  <a:tileRect/>
                </a:gradFill>
              </a:rPr>
              <a:t>QoS</a:t>
            </a:r>
            <a:endParaRPr lang="es-ES" sz="3200" dirty="0">
              <a:gradFill flip="none" rotWithShape="1">
                <a:gsLst>
                  <a:gs pos="0">
                    <a:srgbClr val="CBDB2A"/>
                  </a:gs>
                  <a:gs pos="50000">
                    <a:srgbClr val="3EB549"/>
                  </a:gs>
                  <a:gs pos="100000">
                    <a:srgbClr val="02928C"/>
                  </a:gs>
                </a:gsLst>
                <a:lin ang="2700000" scaled="1"/>
                <a:tileRect/>
              </a:gradFill>
            </a:endParaRPr>
          </a:p>
        </p:txBody>
      </p:sp>
      <p:sp>
        <p:nvSpPr>
          <p:cNvPr id="20" name="Rectangle 19"/>
          <p:cNvSpPr/>
          <p:nvPr/>
        </p:nvSpPr>
        <p:spPr>
          <a:xfrm>
            <a:off x="8996564" y="3358673"/>
            <a:ext cx="2257349" cy="1077117"/>
          </a:xfrm>
          <a:prstGeom prst="rect">
            <a:avLst/>
          </a:prstGeom>
          <a:noFill/>
        </p:spPr>
        <p:txBody>
          <a:bodyPr wrap="square" lIns="91335" tIns="45668" rIns="91335" bIns="45668">
            <a:spAutoFit/>
          </a:bodyPr>
          <a:lstStyle/>
          <a:p>
            <a:pPr algn="ctr" defTabSz="912292"/>
            <a:r>
              <a:rPr lang="es-ES" sz="3200" dirty="0" err="1" smtClean="0">
                <a:gradFill flip="none" rotWithShape="1">
                  <a:gsLst>
                    <a:gs pos="0">
                      <a:srgbClr val="CBDB2A"/>
                    </a:gs>
                    <a:gs pos="50000">
                      <a:srgbClr val="3EB549"/>
                    </a:gs>
                    <a:gs pos="100000">
                      <a:srgbClr val="02928C"/>
                    </a:gs>
                  </a:gsLst>
                  <a:lin ang="2700000" scaled="1"/>
                  <a:tileRect/>
                </a:gradFill>
              </a:rPr>
              <a:t>Follow</a:t>
            </a:r>
            <a:r>
              <a:rPr lang="es-ES" sz="3200" dirty="0" smtClean="0">
                <a:gradFill flip="none" rotWithShape="1">
                  <a:gsLst>
                    <a:gs pos="0">
                      <a:srgbClr val="CBDB2A"/>
                    </a:gs>
                    <a:gs pos="50000">
                      <a:srgbClr val="3EB549"/>
                    </a:gs>
                    <a:gs pos="100000">
                      <a:srgbClr val="02928C"/>
                    </a:gs>
                  </a:gsLst>
                  <a:lin ang="2700000" scaled="1"/>
                  <a:tileRect/>
                </a:gradFill>
              </a:rPr>
              <a:t>-Me </a:t>
            </a:r>
            <a:r>
              <a:rPr lang="es-ES" sz="3200" dirty="0" err="1" smtClean="0">
                <a:gradFill flip="none" rotWithShape="1">
                  <a:gsLst>
                    <a:gs pos="0">
                      <a:srgbClr val="CBDB2A"/>
                    </a:gs>
                    <a:gs pos="50000">
                      <a:srgbClr val="3EB549"/>
                    </a:gs>
                    <a:gs pos="100000">
                      <a:srgbClr val="02928C"/>
                    </a:gs>
                  </a:gsLst>
                  <a:lin ang="2700000" scaled="1"/>
                  <a:tileRect/>
                </a:gradFill>
              </a:rPr>
              <a:t>QoS</a:t>
            </a:r>
            <a:endParaRPr lang="es-ES" sz="3200" dirty="0">
              <a:gradFill flip="none" rotWithShape="1">
                <a:gsLst>
                  <a:gs pos="0">
                    <a:srgbClr val="CBDB2A"/>
                  </a:gs>
                  <a:gs pos="50000">
                    <a:srgbClr val="3EB549"/>
                  </a:gs>
                  <a:gs pos="100000">
                    <a:srgbClr val="02928C"/>
                  </a:gs>
                </a:gsLst>
                <a:lin ang="2700000" scaled="1"/>
                <a:tileRect/>
              </a:gradFill>
            </a:endParaRPr>
          </a:p>
        </p:txBody>
      </p:sp>
      <p:sp>
        <p:nvSpPr>
          <p:cNvPr id="21" name="Rectangle 20"/>
          <p:cNvSpPr/>
          <p:nvPr/>
        </p:nvSpPr>
        <p:spPr>
          <a:xfrm>
            <a:off x="4531500" y="4542306"/>
            <a:ext cx="3051180" cy="338453"/>
          </a:xfrm>
          <a:prstGeom prst="rect">
            <a:avLst/>
          </a:prstGeom>
        </p:spPr>
        <p:txBody>
          <a:bodyPr wrap="square" lIns="91335" tIns="45668" rIns="91335" bIns="45668">
            <a:spAutoFit/>
          </a:bodyPr>
          <a:lstStyle/>
          <a:p>
            <a:pPr algn="ctr"/>
            <a:r>
              <a:rPr lang="es-ES" sz="1600" b="1" dirty="0" err="1" smtClean="0">
                <a:solidFill>
                  <a:schemeClr val="bg1"/>
                </a:solidFill>
              </a:rPr>
              <a:t>Flag</a:t>
            </a:r>
            <a:r>
              <a:rPr lang="es-ES" sz="1600" b="1" dirty="0" smtClean="0">
                <a:solidFill>
                  <a:schemeClr val="bg1"/>
                </a:solidFill>
              </a:rPr>
              <a:t> para activar Políticas</a:t>
            </a:r>
            <a:endParaRPr lang="es-ES" sz="1600" b="1" dirty="0">
              <a:solidFill>
                <a:schemeClr val="bg1"/>
              </a:solidFill>
            </a:endParaRPr>
          </a:p>
        </p:txBody>
      </p:sp>
      <p:sp>
        <p:nvSpPr>
          <p:cNvPr id="23" name="Rectangle 22"/>
          <p:cNvSpPr/>
          <p:nvPr/>
        </p:nvSpPr>
        <p:spPr>
          <a:xfrm>
            <a:off x="8506341" y="4542303"/>
            <a:ext cx="3051180" cy="584670"/>
          </a:xfrm>
          <a:prstGeom prst="rect">
            <a:avLst/>
          </a:prstGeom>
        </p:spPr>
        <p:txBody>
          <a:bodyPr wrap="square" lIns="91335" tIns="45668" rIns="91335" bIns="45668">
            <a:spAutoFit/>
          </a:bodyPr>
          <a:lstStyle/>
          <a:p>
            <a:pPr algn="ctr"/>
            <a:r>
              <a:rPr lang="es-ES" sz="1600" b="1" dirty="0" err="1" smtClean="0">
                <a:solidFill>
                  <a:schemeClr val="bg1"/>
                </a:solidFill>
              </a:rPr>
              <a:t>QoS</a:t>
            </a:r>
            <a:r>
              <a:rPr lang="es-ES" sz="1600" b="1" dirty="0" smtClean="0">
                <a:solidFill>
                  <a:schemeClr val="bg1"/>
                </a:solidFill>
              </a:rPr>
              <a:t> Automatizada para Usuarios en </a:t>
            </a:r>
            <a:r>
              <a:rPr lang="es-ES" sz="1600" b="1" dirty="0" err="1" smtClean="0">
                <a:solidFill>
                  <a:schemeClr val="bg1"/>
                </a:solidFill>
              </a:rPr>
              <a:t>Mobilidad</a:t>
            </a:r>
            <a:endParaRPr lang="es-ES" sz="1600" b="1" dirty="0">
              <a:solidFill>
                <a:schemeClr val="bg1"/>
              </a:solidFill>
            </a:endParaRPr>
          </a:p>
        </p:txBody>
      </p:sp>
      <p:grpSp>
        <p:nvGrpSpPr>
          <p:cNvPr id="24" name="Group 23"/>
          <p:cNvGrpSpPr/>
          <p:nvPr/>
        </p:nvGrpSpPr>
        <p:grpSpPr>
          <a:xfrm>
            <a:off x="5234409" y="1735030"/>
            <a:ext cx="1502294" cy="1502295"/>
            <a:chOff x="1352873" y="1763021"/>
            <a:chExt cx="1502294" cy="1502294"/>
          </a:xfrm>
        </p:grpSpPr>
        <p:sp>
          <p:nvSpPr>
            <p:cNvPr id="25" name="Oval 24"/>
            <p:cNvSpPr/>
            <p:nvPr/>
          </p:nvSpPr>
          <p:spPr>
            <a:xfrm>
              <a:off x="1352873" y="1763021"/>
              <a:ext cx="1502294" cy="1502294"/>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26" name="Freeform 25"/>
            <p:cNvSpPr>
              <a:spLocks/>
            </p:cNvSpPr>
            <p:nvPr/>
          </p:nvSpPr>
          <p:spPr bwMode="auto">
            <a:xfrm>
              <a:off x="1675561" y="2125916"/>
              <a:ext cx="825045" cy="782371"/>
            </a:xfrm>
            <a:custGeom>
              <a:avLst/>
              <a:gdLst>
                <a:gd name="T0" fmla="*/ 95 w 98"/>
                <a:gd name="T1" fmla="*/ 0 h 93"/>
                <a:gd name="T2" fmla="*/ 98 w 98"/>
                <a:gd name="T3" fmla="*/ 4 h 93"/>
                <a:gd name="T4" fmla="*/ 64 w 98"/>
                <a:gd name="T5" fmla="*/ 39 h 93"/>
                <a:gd name="T6" fmla="*/ 36 w 98"/>
                <a:gd name="T7" fmla="*/ 83 h 93"/>
                <a:gd name="T8" fmla="*/ 31 w 98"/>
                <a:gd name="T9" fmla="*/ 86 h 93"/>
                <a:gd name="T10" fmla="*/ 22 w 98"/>
                <a:gd name="T11" fmla="*/ 93 h 93"/>
                <a:gd name="T12" fmla="*/ 18 w 98"/>
                <a:gd name="T13" fmla="*/ 82 h 93"/>
                <a:gd name="T14" fmla="*/ 16 w 98"/>
                <a:gd name="T15" fmla="*/ 77 h 93"/>
                <a:gd name="T16" fmla="*/ 8 w 98"/>
                <a:gd name="T17" fmla="*/ 63 h 93"/>
                <a:gd name="T18" fmla="*/ 0 w 98"/>
                <a:gd name="T19" fmla="*/ 57 h 93"/>
                <a:gd name="T20" fmla="*/ 14 w 98"/>
                <a:gd name="T21" fmla="*/ 49 h 93"/>
                <a:gd name="T22" fmla="*/ 26 w 98"/>
                <a:gd name="T23" fmla="*/ 63 h 93"/>
                <a:gd name="T24" fmla="*/ 28 w 98"/>
                <a:gd name="T25" fmla="*/ 68 h 93"/>
                <a:gd name="T26" fmla="*/ 59 w 98"/>
                <a:gd name="T27" fmla="*/ 29 h 93"/>
                <a:gd name="T28" fmla="*/ 95 w 98"/>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93">
                  <a:moveTo>
                    <a:pt x="95" y="0"/>
                  </a:moveTo>
                  <a:cubicBezTo>
                    <a:pt x="98" y="4"/>
                    <a:pt x="98" y="4"/>
                    <a:pt x="98" y="4"/>
                  </a:cubicBezTo>
                  <a:cubicBezTo>
                    <a:pt x="88" y="11"/>
                    <a:pt x="76" y="23"/>
                    <a:pt x="64" y="39"/>
                  </a:cubicBezTo>
                  <a:cubicBezTo>
                    <a:pt x="52" y="54"/>
                    <a:pt x="42" y="69"/>
                    <a:pt x="36" y="83"/>
                  </a:cubicBezTo>
                  <a:cubicBezTo>
                    <a:pt x="31" y="86"/>
                    <a:pt x="31" y="86"/>
                    <a:pt x="31" y="86"/>
                  </a:cubicBezTo>
                  <a:cubicBezTo>
                    <a:pt x="26" y="89"/>
                    <a:pt x="24" y="91"/>
                    <a:pt x="22" y="93"/>
                  </a:cubicBezTo>
                  <a:cubicBezTo>
                    <a:pt x="21" y="91"/>
                    <a:pt x="20" y="87"/>
                    <a:pt x="18" y="82"/>
                  </a:cubicBezTo>
                  <a:cubicBezTo>
                    <a:pt x="16" y="77"/>
                    <a:pt x="16" y="77"/>
                    <a:pt x="16" y="77"/>
                  </a:cubicBezTo>
                  <a:cubicBezTo>
                    <a:pt x="13" y="71"/>
                    <a:pt x="11" y="66"/>
                    <a:pt x="8" y="63"/>
                  </a:cubicBezTo>
                  <a:cubicBezTo>
                    <a:pt x="6" y="60"/>
                    <a:pt x="3" y="58"/>
                    <a:pt x="0" y="57"/>
                  </a:cubicBezTo>
                  <a:cubicBezTo>
                    <a:pt x="5" y="51"/>
                    <a:pt x="10" y="49"/>
                    <a:pt x="14" y="49"/>
                  </a:cubicBezTo>
                  <a:cubicBezTo>
                    <a:pt x="18" y="49"/>
                    <a:pt x="22" y="54"/>
                    <a:pt x="26" y="63"/>
                  </a:cubicBezTo>
                  <a:cubicBezTo>
                    <a:pt x="28" y="68"/>
                    <a:pt x="28" y="68"/>
                    <a:pt x="28" y="68"/>
                  </a:cubicBezTo>
                  <a:cubicBezTo>
                    <a:pt x="36" y="55"/>
                    <a:pt x="46" y="42"/>
                    <a:pt x="59" y="29"/>
                  </a:cubicBezTo>
                  <a:cubicBezTo>
                    <a:pt x="71" y="17"/>
                    <a:pt x="83" y="7"/>
                    <a:pt x="95" y="0"/>
                  </a:cubicBezTo>
                  <a:close/>
                </a:path>
              </a:pathLst>
            </a:custGeom>
            <a:solidFill>
              <a:schemeClr val="bg1"/>
            </a:solidFill>
            <a:ln w="9525">
              <a:noFill/>
              <a:round/>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300"/>
                </a:spcAft>
              </a:pPr>
              <a:endParaRPr lang="es-ES" dirty="0"/>
            </a:p>
          </p:txBody>
        </p:sp>
      </p:grpSp>
      <p:sp>
        <p:nvSpPr>
          <p:cNvPr id="33" name="TextBox 32"/>
          <p:cNvSpPr txBox="1"/>
          <p:nvPr/>
        </p:nvSpPr>
        <p:spPr>
          <a:xfrm>
            <a:off x="306190" y="6298229"/>
            <a:ext cx="4629618" cy="276899"/>
          </a:xfrm>
          <a:prstGeom prst="rect">
            <a:avLst/>
          </a:prstGeom>
          <a:noFill/>
        </p:spPr>
        <p:txBody>
          <a:bodyPr wrap="square" lIns="91335" tIns="45668" rIns="91335" bIns="45668" rtlCol="0">
            <a:spAutoFit/>
          </a:bodyPr>
          <a:lstStyle/>
          <a:p>
            <a:r>
              <a:rPr lang="es-ES" sz="1200" dirty="0" smtClean="0">
                <a:solidFill>
                  <a:schemeClr val="bg1"/>
                </a:solidFill>
              </a:rPr>
              <a:t>* CVD – Cisco </a:t>
            </a:r>
            <a:r>
              <a:rPr lang="es-ES" sz="1200" dirty="0" err="1" smtClean="0">
                <a:solidFill>
                  <a:schemeClr val="bg1"/>
                </a:solidFill>
              </a:rPr>
              <a:t>Validated</a:t>
            </a:r>
            <a:r>
              <a:rPr lang="es-ES" sz="1200" dirty="0" smtClean="0">
                <a:solidFill>
                  <a:schemeClr val="bg1"/>
                </a:solidFill>
              </a:rPr>
              <a:t> </a:t>
            </a:r>
            <a:r>
              <a:rPr lang="es-ES" sz="1200" dirty="0" err="1" smtClean="0">
                <a:solidFill>
                  <a:schemeClr val="bg1"/>
                </a:solidFill>
              </a:rPr>
              <a:t>Design</a:t>
            </a:r>
            <a:endParaRPr lang="es-ES" sz="1200" dirty="0">
              <a:solidFill>
                <a:schemeClr val="bg1"/>
              </a:solidFill>
            </a:endParaRPr>
          </a:p>
        </p:txBody>
      </p:sp>
      <p:grpSp>
        <p:nvGrpSpPr>
          <p:cNvPr id="38" name="Group 37"/>
          <p:cNvGrpSpPr/>
          <p:nvPr/>
        </p:nvGrpSpPr>
        <p:grpSpPr>
          <a:xfrm>
            <a:off x="9227910" y="1735030"/>
            <a:ext cx="1502294" cy="1502295"/>
            <a:chOff x="9227910" y="1735029"/>
            <a:chExt cx="1502294" cy="1502294"/>
          </a:xfrm>
        </p:grpSpPr>
        <p:sp>
          <p:nvSpPr>
            <p:cNvPr id="31" name="Oval 30"/>
            <p:cNvSpPr/>
            <p:nvPr/>
          </p:nvSpPr>
          <p:spPr>
            <a:xfrm>
              <a:off x="9227910" y="1735029"/>
              <a:ext cx="1502294" cy="1502294"/>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pic>
          <p:nvPicPr>
            <p:cNvPr id="3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53462" y="2012612"/>
              <a:ext cx="996824" cy="99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Group 36"/>
          <p:cNvGrpSpPr/>
          <p:nvPr/>
        </p:nvGrpSpPr>
        <p:grpSpPr>
          <a:xfrm>
            <a:off x="1390197" y="1735030"/>
            <a:ext cx="1502294" cy="1502295"/>
            <a:chOff x="1390196" y="1735029"/>
            <a:chExt cx="1502294" cy="1502294"/>
          </a:xfrm>
        </p:grpSpPr>
        <p:sp>
          <p:nvSpPr>
            <p:cNvPr id="28" name="Oval 27"/>
            <p:cNvSpPr/>
            <p:nvPr/>
          </p:nvSpPr>
          <p:spPr>
            <a:xfrm>
              <a:off x="1390196" y="1735029"/>
              <a:ext cx="1502294" cy="1502294"/>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36" name="Freeform 362"/>
            <p:cNvSpPr>
              <a:spLocks/>
            </p:cNvSpPr>
            <p:nvPr/>
          </p:nvSpPr>
          <p:spPr bwMode="auto">
            <a:xfrm>
              <a:off x="1793708" y="2063040"/>
              <a:ext cx="650912" cy="791646"/>
            </a:xfrm>
            <a:custGeom>
              <a:avLst/>
              <a:gdLst/>
              <a:ahLst/>
              <a:cxnLst>
                <a:cxn ang="0">
                  <a:pos x="84" y="322"/>
                </a:cxn>
                <a:cxn ang="0">
                  <a:pos x="5" y="146"/>
                </a:cxn>
                <a:cxn ang="0">
                  <a:pos x="46" y="116"/>
                </a:cxn>
                <a:cxn ang="0">
                  <a:pos x="73" y="188"/>
                </a:cxn>
                <a:cxn ang="0">
                  <a:pos x="72" y="30"/>
                </a:cxn>
                <a:cxn ang="0">
                  <a:pos x="100" y="0"/>
                </a:cxn>
                <a:cxn ang="0">
                  <a:pos x="132" y="30"/>
                </a:cxn>
                <a:cxn ang="0">
                  <a:pos x="132" y="74"/>
                </a:cxn>
                <a:cxn ang="0">
                  <a:pos x="132" y="127"/>
                </a:cxn>
                <a:cxn ang="0">
                  <a:pos x="135" y="71"/>
                </a:cxn>
                <a:cxn ang="0">
                  <a:pos x="172" y="127"/>
                </a:cxn>
                <a:cxn ang="0">
                  <a:pos x="177" y="88"/>
                </a:cxn>
                <a:cxn ang="0">
                  <a:pos x="220" y="144"/>
                </a:cxn>
                <a:cxn ang="0">
                  <a:pos x="222" y="105"/>
                </a:cxn>
                <a:cxn ang="0">
                  <a:pos x="266" y="136"/>
                </a:cxn>
                <a:cxn ang="0">
                  <a:pos x="264" y="264"/>
                </a:cxn>
                <a:cxn ang="0">
                  <a:pos x="243" y="319"/>
                </a:cxn>
                <a:cxn ang="0">
                  <a:pos x="84" y="322"/>
                </a:cxn>
              </a:cxnLst>
              <a:rect l="0" t="0" r="r" b="b"/>
              <a:pathLst>
                <a:path w="267" h="325">
                  <a:moveTo>
                    <a:pt x="84" y="322"/>
                  </a:moveTo>
                  <a:cubicBezTo>
                    <a:pt x="84" y="322"/>
                    <a:pt x="10" y="188"/>
                    <a:pt x="5" y="146"/>
                  </a:cubicBezTo>
                  <a:cubicBezTo>
                    <a:pt x="0" y="104"/>
                    <a:pt x="40" y="111"/>
                    <a:pt x="46" y="116"/>
                  </a:cubicBezTo>
                  <a:cubicBezTo>
                    <a:pt x="52" y="120"/>
                    <a:pt x="72" y="143"/>
                    <a:pt x="73" y="188"/>
                  </a:cubicBezTo>
                  <a:cubicBezTo>
                    <a:pt x="72" y="30"/>
                    <a:pt x="72" y="30"/>
                    <a:pt x="72" y="30"/>
                  </a:cubicBezTo>
                  <a:cubicBezTo>
                    <a:pt x="72" y="30"/>
                    <a:pt x="71" y="0"/>
                    <a:pt x="100" y="0"/>
                  </a:cubicBezTo>
                  <a:cubicBezTo>
                    <a:pt x="130" y="0"/>
                    <a:pt x="132" y="30"/>
                    <a:pt x="132" y="30"/>
                  </a:cubicBezTo>
                  <a:cubicBezTo>
                    <a:pt x="132" y="74"/>
                    <a:pt x="132" y="74"/>
                    <a:pt x="132" y="74"/>
                  </a:cubicBezTo>
                  <a:cubicBezTo>
                    <a:pt x="132" y="127"/>
                    <a:pt x="132" y="127"/>
                    <a:pt x="132" y="127"/>
                  </a:cubicBezTo>
                  <a:cubicBezTo>
                    <a:pt x="135" y="71"/>
                    <a:pt x="135" y="71"/>
                    <a:pt x="135" y="71"/>
                  </a:cubicBezTo>
                  <a:cubicBezTo>
                    <a:pt x="135" y="71"/>
                    <a:pt x="179" y="57"/>
                    <a:pt x="172" y="127"/>
                  </a:cubicBezTo>
                  <a:cubicBezTo>
                    <a:pt x="177" y="88"/>
                    <a:pt x="177" y="88"/>
                    <a:pt x="177" y="88"/>
                  </a:cubicBezTo>
                  <a:cubicBezTo>
                    <a:pt x="177" y="88"/>
                    <a:pt x="222" y="68"/>
                    <a:pt x="220" y="144"/>
                  </a:cubicBezTo>
                  <a:cubicBezTo>
                    <a:pt x="222" y="105"/>
                    <a:pt x="222" y="105"/>
                    <a:pt x="222" y="105"/>
                  </a:cubicBezTo>
                  <a:cubicBezTo>
                    <a:pt x="222" y="105"/>
                    <a:pt x="266" y="92"/>
                    <a:pt x="266" y="136"/>
                  </a:cubicBezTo>
                  <a:cubicBezTo>
                    <a:pt x="267" y="179"/>
                    <a:pt x="264" y="264"/>
                    <a:pt x="264" y="264"/>
                  </a:cubicBezTo>
                  <a:cubicBezTo>
                    <a:pt x="264" y="264"/>
                    <a:pt x="258" y="300"/>
                    <a:pt x="243" y="319"/>
                  </a:cubicBezTo>
                  <a:cubicBezTo>
                    <a:pt x="238" y="325"/>
                    <a:pt x="84" y="322"/>
                    <a:pt x="84" y="322"/>
                  </a:cubicBezTo>
                  <a:close/>
                </a:path>
              </a:pathLst>
            </a:custGeom>
            <a:solidFill>
              <a:schemeClr val="bg1"/>
            </a:solidFill>
            <a:ln w="9525">
              <a:noFill/>
              <a:round/>
              <a:headEnd/>
              <a:tailEnd/>
            </a:ln>
            <a:effectLst/>
          </p:spPr>
          <p:txBody>
            <a:bodyPr/>
            <a:lstStyle/>
            <a:p>
              <a:pPr>
                <a:defRPr/>
              </a:pPr>
              <a:endParaRPr lang="es-ES" dirty="0"/>
            </a:p>
          </p:txBody>
        </p:sp>
      </p:grpSp>
      <p:grpSp>
        <p:nvGrpSpPr>
          <p:cNvPr id="27" name="Group 26"/>
          <p:cNvGrpSpPr/>
          <p:nvPr/>
        </p:nvGrpSpPr>
        <p:grpSpPr>
          <a:xfrm>
            <a:off x="11071517" y="76201"/>
            <a:ext cx="870303" cy="870303"/>
            <a:chOff x="5753072" y="1893794"/>
            <a:chExt cx="682678" cy="682678"/>
          </a:xfrm>
        </p:grpSpPr>
        <p:sp>
          <p:nvSpPr>
            <p:cNvPr id="29" name="Oval 28"/>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30" name="TextBox 29"/>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s-ES" sz="900" b="1" dirty="0" err="1" smtClean="0">
                  <a:solidFill>
                    <a:schemeClr val="bg1"/>
                  </a:solidFill>
                  <a:effectLst>
                    <a:outerShdw blurRad="63500" sx="102000" sy="102000" algn="ctr" rotWithShape="0">
                      <a:prstClr val="black">
                        <a:alpha val="40000"/>
                      </a:prstClr>
                    </a:outerShdw>
                  </a:effectLst>
                </a:rPr>
                <a:t>QoS</a:t>
              </a:r>
              <a:endParaRPr lang="es-ES" sz="900" b="1" dirty="0">
                <a:solidFill>
                  <a:schemeClr val="bg1"/>
                </a:solidFill>
                <a:effectLst>
                  <a:outerShdw blurRad="63500" sx="102000" sy="102000" algn="ctr" rotWithShape="0">
                    <a:prstClr val="black">
                      <a:alpha val="40000"/>
                    </a:prstClr>
                  </a:outerShdw>
                </a:effectLst>
              </a:endParaRPr>
            </a:p>
          </p:txBody>
        </p:sp>
        <p:cxnSp>
          <p:nvCxnSpPr>
            <p:cNvPr id="32" name="Straight Connector 31"/>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spTree>
    <p:extLst>
      <p:ext uri="{BB962C8B-B14F-4D97-AF65-F5344CB8AC3E}">
        <p14:creationId xmlns:p14="http://schemas.microsoft.com/office/powerpoint/2010/main" val="24649976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53"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53"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53"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p:cTn id="44" dur="500" fill="hold"/>
                                        <p:tgtEl>
                                          <p:spTgt spid="38"/>
                                        </p:tgtEl>
                                        <p:attrNameLst>
                                          <p:attrName>ppt_w</p:attrName>
                                        </p:attrNameLst>
                                      </p:cBhvr>
                                      <p:tavLst>
                                        <p:tav tm="0">
                                          <p:val>
                                            <p:fltVal val="0"/>
                                          </p:val>
                                        </p:tav>
                                        <p:tav tm="100000">
                                          <p:val>
                                            <p:strVal val="#ppt_w"/>
                                          </p:val>
                                        </p:tav>
                                      </p:tavLst>
                                    </p:anim>
                                    <p:anim calcmode="lin" valueType="num">
                                      <p:cBhvr>
                                        <p:cTn id="45" dur="500" fill="hold"/>
                                        <p:tgtEl>
                                          <p:spTgt spid="38"/>
                                        </p:tgtEl>
                                        <p:attrNameLst>
                                          <p:attrName>ppt_h</p:attrName>
                                        </p:attrNameLst>
                                      </p:cBhvr>
                                      <p:tavLst>
                                        <p:tav tm="0">
                                          <p:val>
                                            <p:fltVal val="0"/>
                                          </p:val>
                                        </p:tav>
                                        <p:tav tm="100000">
                                          <p:val>
                                            <p:strVal val="#ppt_h"/>
                                          </p:val>
                                        </p:tav>
                                      </p:tavLst>
                                    </p:anim>
                                    <p:animEffect transition="in" filter="fade">
                                      <p:cBhvr>
                                        <p:cTn id="4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p:bldP spid="18" grpId="0"/>
      <p:bldP spid="19" grpId="0"/>
      <p:bldP spid="20" grpId="0"/>
      <p:bldP spid="21"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8"/>
          <p:cNvSpPr>
            <a:spLocks/>
          </p:cNvSpPr>
          <p:nvPr/>
        </p:nvSpPr>
        <p:spPr bwMode="auto">
          <a:xfrm>
            <a:off x="483974" y="2806704"/>
            <a:ext cx="11219290" cy="2700337"/>
          </a:xfrm>
          <a:custGeom>
            <a:avLst/>
            <a:gdLst>
              <a:gd name="T0" fmla="*/ 2102 w 3796"/>
              <a:gd name="T1" fmla="*/ 5 h 720"/>
              <a:gd name="T2" fmla="*/ 2102 w 3796"/>
              <a:gd name="T3" fmla="*/ 0 h 720"/>
              <a:gd name="T4" fmla="*/ 1695 w 3796"/>
              <a:gd name="T5" fmla="*/ 0 h 720"/>
              <a:gd name="T6" fmla="*/ 1695 w 3796"/>
              <a:gd name="T7" fmla="*/ 0 h 720"/>
              <a:gd name="T8" fmla="*/ 1695 w 3796"/>
              <a:gd name="T9" fmla="*/ 5 h 720"/>
              <a:gd name="T10" fmla="*/ 0 w 3796"/>
              <a:gd name="T11" fmla="*/ 720 h 720"/>
              <a:gd name="T12" fmla="*/ 3796 w 3796"/>
              <a:gd name="T13" fmla="*/ 720 h 720"/>
              <a:gd name="T14" fmla="*/ 2102 w 3796"/>
              <a:gd name="T15" fmla="*/ 5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6" h="720">
                <a:moveTo>
                  <a:pt x="2102" y="5"/>
                </a:moveTo>
                <a:cubicBezTo>
                  <a:pt x="2102" y="3"/>
                  <a:pt x="2102" y="2"/>
                  <a:pt x="2102" y="0"/>
                </a:cubicBezTo>
                <a:cubicBezTo>
                  <a:pt x="1695" y="0"/>
                  <a:pt x="1695" y="0"/>
                  <a:pt x="1695" y="0"/>
                </a:cubicBezTo>
                <a:cubicBezTo>
                  <a:pt x="1695" y="0"/>
                  <a:pt x="1695" y="0"/>
                  <a:pt x="1695" y="0"/>
                </a:cubicBezTo>
                <a:cubicBezTo>
                  <a:pt x="1695" y="2"/>
                  <a:pt x="1695" y="3"/>
                  <a:pt x="1695" y="5"/>
                </a:cubicBezTo>
                <a:cubicBezTo>
                  <a:pt x="1695" y="400"/>
                  <a:pt x="936" y="720"/>
                  <a:pt x="0" y="720"/>
                </a:cubicBezTo>
                <a:cubicBezTo>
                  <a:pt x="3796" y="720"/>
                  <a:pt x="3796" y="720"/>
                  <a:pt x="3796" y="720"/>
                </a:cubicBezTo>
                <a:cubicBezTo>
                  <a:pt x="2860" y="720"/>
                  <a:pt x="2102" y="400"/>
                  <a:pt x="2102" y="5"/>
                </a:cubicBezTo>
                <a:close/>
              </a:path>
            </a:pathLst>
          </a:custGeom>
          <a:solidFill>
            <a:schemeClr val="bg2">
              <a:lumMod val="20000"/>
              <a:lumOff val="80000"/>
            </a:schemeClr>
          </a:solidFill>
          <a:ln>
            <a:noFill/>
          </a:ln>
          <a:extLst/>
        </p:spPr>
        <p:txBody>
          <a:bodyPr vert="horz" wrap="square" lIns="91436" tIns="45719" rIns="91436" bIns="45719" numCol="1" anchor="t" anchorCtr="0" compatLnSpc="1">
            <a:prstTxWarp prst="textNoShape">
              <a:avLst/>
            </a:prstTxWarp>
          </a:bodyPr>
          <a:lstStyle/>
          <a:p>
            <a:endParaRPr lang="es-ES" dirty="0"/>
          </a:p>
        </p:txBody>
      </p:sp>
      <p:sp>
        <p:nvSpPr>
          <p:cNvPr id="2" name="Title 1"/>
          <p:cNvSpPr>
            <a:spLocks noGrp="1"/>
          </p:cNvSpPr>
          <p:nvPr>
            <p:ph type="title"/>
          </p:nvPr>
        </p:nvSpPr>
        <p:spPr>
          <a:xfrm>
            <a:off x="306190" y="152400"/>
            <a:ext cx="11448832" cy="838200"/>
          </a:xfrm>
        </p:spPr>
        <p:txBody>
          <a:bodyPr/>
          <a:lstStyle/>
          <a:p>
            <a:r>
              <a:rPr lang="es-ES" sz="3700" b="1" dirty="0" smtClean="0">
                <a:solidFill>
                  <a:schemeClr val="bg2"/>
                </a:solidFill>
              </a:rPr>
              <a:t>Cisco APIC Enterprise Module: </a:t>
            </a:r>
            <a:r>
              <a:rPr lang="es-ES" sz="3700" b="1" dirty="0" err="1" smtClean="0">
                <a:solidFill>
                  <a:schemeClr val="bg2"/>
                </a:solidFill>
              </a:rPr>
              <a:t>Easy</a:t>
            </a:r>
            <a:r>
              <a:rPr lang="es-ES" sz="3700" b="1" dirty="0" smtClean="0">
                <a:solidFill>
                  <a:schemeClr val="bg2"/>
                </a:solidFill>
              </a:rPr>
              <a:t> </a:t>
            </a:r>
            <a:r>
              <a:rPr lang="es-ES" sz="3700" b="1" dirty="0" err="1" smtClean="0">
                <a:solidFill>
                  <a:schemeClr val="bg2"/>
                </a:solidFill>
              </a:rPr>
              <a:t>QoS</a:t>
            </a:r>
            <a:r>
              <a:rPr lang="es-ES" sz="3700" b="1" dirty="0" smtClean="0">
                <a:solidFill>
                  <a:schemeClr val="bg2"/>
                </a:solidFill>
              </a:rPr>
              <a:t/>
            </a:r>
            <a:br>
              <a:rPr lang="es-ES" sz="3700" b="1" dirty="0" smtClean="0">
                <a:solidFill>
                  <a:schemeClr val="bg2"/>
                </a:solidFill>
              </a:rPr>
            </a:br>
            <a:r>
              <a:rPr lang="es-ES" sz="2400" b="1" dirty="0" smtClean="0">
                <a:solidFill>
                  <a:schemeClr val="bg2"/>
                </a:solidFill>
              </a:rPr>
              <a:t>Automatización de la Gestión </a:t>
            </a:r>
            <a:r>
              <a:rPr lang="es-ES" sz="2400" b="1" dirty="0" err="1" smtClean="0">
                <a:solidFill>
                  <a:schemeClr val="bg2"/>
                </a:solidFill>
              </a:rPr>
              <a:t>QoS</a:t>
            </a:r>
            <a:endParaRPr lang="es-ES" sz="2400" b="1" dirty="0">
              <a:solidFill>
                <a:schemeClr val="bg2"/>
              </a:solidFill>
            </a:endParaRPr>
          </a:p>
        </p:txBody>
      </p:sp>
      <p:grpSp>
        <p:nvGrpSpPr>
          <p:cNvPr id="47" name="Group 46"/>
          <p:cNvGrpSpPr/>
          <p:nvPr/>
        </p:nvGrpSpPr>
        <p:grpSpPr>
          <a:xfrm>
            <a:off x="937789" y="4696477"/>
            <a:ext cx="1978903" cy="1646233"/>
            <a:chOff x="937789" y="4696474"/>
            <a:chExt cx="1978903" cy="1646233"/>
          </a:xfrm>
        </p:grpSpPr>
        <p:pic>
          <p:nvPicPr>
            <p:cNvPr id="48" name="Picture 4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0755" y="4696474"/>
              <a:ext cx="1529312" cy="1529310"/>
            </a:xfrm>
            <a:prstGeom prst="rect">
              <a:avLst/>
            </a:prstGeom>
          </p:spPr>
        </p:pic>
        <p:pic>
          <p:nvPicPr>
            <p:cNvPr id="54" name="Picture 5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1556" y="5837343"/>
              <a:ext cx="893412" cy="505364"/>
            </a:xfrm>
            <a:prstGeom prst="rect">
              <a:avLst/>
            </a:prstGeom>
          </p:spPr>
        </p:pic>
        <p:pic>
          <p:nvPicPr>
            <p:cNvPr id="57" name="Picture 5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74702" y="4747031"/>
              <a:ext cx="541990" cy="247340"/>
            </a:xfrm>
            <a:prstGeom prst="rect">
              <a:avLst/>
            </a:prstGeom>
          </p:spPr>
        </p:pic>
        <p:pic>
          <p:nvPicPr>
            <p:cNvPr id="58" name="Picture 5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37789" y="4747031"/>
              <a:ext cx="541990" cy="247340"/>
            </a:xfrm>
            <a:prstGeom prst="rect">
              <a:avLst/>
            </a:prstGeom>
          </p:spPr>
        </p:pic>
      </p:grpSp>
      <p:grpSp>
        <p:nvGrpSpPr>
          <p:cNvPr id="59" name="Group 58"/>
          <p:cNvGrpSpPr/>
          <p:nvPr/>
        </p:nvGrpSpPr>
        <p:grpSpPr>
          <a:xfrm>
            <a:off x="5248533" y="4696477"/>
            <a:ext cx="1978903" cy="1646233"/>
            <a:chOff x="5248532" y="4696474"/>
            <a:chExt cx="1978903" cy="1646233"/>
          </a:xfrm>
        </p:grpSpPr>
        <p:pic>
          <p:nvPicPr>
            <p:cNvPr id="60" name="Picture 5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71498" y="4696474"/>
              <a:ext cx="1529312" cy="1529310"/>
            </a:xfrm>
            <a:prstGeom prst="rect">
              <a:avLst/>
            </a:prstGeom>
          </p:spPr>
        </p:pic>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2299" y="5837343"/>
              <a:ext cx="893412" cy="505364"/>
            </a:xfrm>
            <a:prstGeom prst="rect">
              <a:avLst/>
            </a:prstGeom>
          </p:spPr>
        </p:pic>
        <p:pic>
          <p:nvPicPr>
            <p:cNvPr id="62" name="Picture 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685445" y="4747031"/>
              <a:ext cx="541990" cy="247340"/>
            </a:xfrm>
            <a:prstGeom prst="rect">
              <a:avLst/>
            </a:prstGeom>
          </p:spPr>
        </p:pic>
        <p:pic>
          <p:nvPicPr>
            <p:cNvPr id="63" name="Picture 6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248532" y="4747031"/>
              <a:ext cx="541990" cy="247340"/>
            </a:xfrm>
            <a:prstGeom prst="rect">
              <a:avLst/>
            </a:prstGeom>
          </p:spPr>
        </p:pic>
      </p:grpSp>
      <p:grpSp>
        <p:nvGrpSpPr>
          <p:cNvPr id="64" name="Group 63"/>
          <p:cNvGrpSpPr/>
          <p:nvPr/>
        </p:nvGrpSpPr>
        <p:grpSpPr>
          <a:xfrm>
            <a:off x="9223375" y="4696477"/>
            <a:ext cx="1978903" cy="1646233"/>
            <a:chOff x="9223373" y="4696474"/>
            <a:chExt cx="1978903" cy="1646233"/>
          </a:xfrm>
        </p:grpSpPr>
        <p:pic>
          <p:nvPicPr>
            <p:cNvPr id="65" name="Picture 6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46339" y="4696474"/>
              <a:ext cx="1529312" cy="1529310"/>
            </a:xfrm>
            <a:prstGeom prst="rect">
              <a:avLst/>
            </a:prstGeom>
          </p:spPr>
        </p:pic>
        <p:pic>
          <p:nvPicPr>
            <p:cNvPr id="66" name="Picture 6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67140" y="5837343"/>
              <a:ext cx="893412" cy="505364"/>
            </a:xfrm>
            <a:prstGeom prst="rect">
              <a:avLst/>
            </a:prstGeom>
          </p:spPr>
        </p:pic>
        <p:pic>
          <p:nvPicPr>
            <p:cNvPr id="67" name="Picture 6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660286" y="4747031"/>
              <a:ext cx="541990" cy="247340"/>
            </a:xfrm>
            <a:prstGeom prst="rect">
              <a:avLst/>
            </a:prstGeom>
          </p:spPr>
        </p:pic>
        <p:pic>
          <p:nvPicPr>
            <p:cNvPr id="68" name="Picture 6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223373" y="4747031"/>
              <a:ext cx="541990" cy="247340"/>
            </a:xfrm>
            <a:prstGeom prst="rect">
              <a:avLst/>
            </a:prstGeom>
          </p:spPr>
        </p:pic>
      </p:grpSp>
      <p:sp>
        <p:nvSpPr>
          <p:cNvPr id="77" name="TextBox 76"/>
          <p:cNvSpPr txBox="1"/>
          <p:nvPr/>
        </p:nvSpPr>
        <p:spPr>
          <a:xfrm>
            <a:off x="9979431" y="2041082"/>
            <a:ext cx="1820792" cy="1200327"/>
          </a:xfrm>
          <a:prstGeom prst="rect">
            <a:avLst/>
          </a:prstGeom>
          <a:noFill/>
        </p:spPr>
        <p:txBody>
          <a:bodyPr wrap="square" lIns="91436" tIns="45719" rIns="91436" bIns="45719" rtlCol="0">
            <a:spAutoFit/>
          </a:bodyPr>
          <a:lstStyle/>
          <a:p>
            <a:r>
              <a:rPr lang="es-ES" dirty="0" smtClean="0">
                <a:solidFill>
                  <a:srgbClr val="EAB430"/>
                </a:solidFill>
              </a:rPr>
              <a:t>Plantillas Basadas en </a:t>
            </a:r>
            <a:r>
              <a:rPr lang="es-ES" i="1" dirty="0" smtClean="0">
                <a:solidFill>
                  <a:srgbClr val="EAB430"/>
                </a:solidFill>
              </a:rPr>
              <a:t>Cisco </a:t>
            </a:r>
            <a:r>
              <a:rPr lang="es-ES" i="1" dirty="0" err="1" smtClean="0">
                <a:solidFill>
                  <a:srgbClr val="EAB430"/>
                </a:solidFill>
              </a:rPr>
              <a:t>Validated</a:t>
            </a:r>
            <a:r>
              <a:rPr lang="es-ES" i="1" dirty="0" smtClean="0">
                <a:solidFill>
                  <a:srgbClr val="EAB430"/>
                </a:solidFill>
              </a:rPr>
              <a:t> </a:t>
            </a:r>
            <a:r>
              <a:rPr lang="es-ES" i="1" dirty="0" err="1" smtClean="0">
                <a:solidFill>
                  <a:srgbClr val="EAB430"/>
                </a:solidFill>
              </a:rPr>
              <a:t>Design</a:t>
            </a:r>
            <a:endParaRPr lang="es-ES" i="1" dirty="0" smtClean="0">
              <a:solidFill>
                <a:srgbClr val="EAB430"/>
              </a:solidFill>
            </a:endParaRPr>
          </a:p>
        </p:txBody>
      </p:sp>
      <p:pic>
        <p:nvPicPr>
          <p:cNvPr id="93" name="Picture 4" descr="https://www.engageselling.com/_images/kit/document.png">
            <a:hlinkClick r:id="rId5"/>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609281" y="1945627"/>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15"/>
          <p:cNvGrpSpPr/>
          <p:nvPr/>
        </p:nvGrpSpPr>
        <p:grpSpPr>
          <a:xfrm>
            <a:off x="8891121" y="2130997"/>
            <a:ext cx="845103" cy="873267"/>
            <a:chOff x="7346097" y="1705328"/>
            <a:chExt cx="845103" cy="873266"/>
          </a:xfrm>
        </p:grpSpPr>
        <p:pic>
          <p:nvPicPr>
            <p:cNvPr id="95" name="Picture 8" descr="http://www.formosa.no/media/DrayTekIcons/QoS.png"/>
            <p:cNvPicPr>
              <a:picLocks noChangeAspect="1" noChangeArrowheads="1"/>
            </p:cNvPicPr>
            <p:nvPr/>
          </p:nvPicPr>
          <p:blipFill>
            <a:blip r:embed="rId7" cstate="email">
              <a:biLevel thresh="75000"/>
              <a:extLst>
                <a:ext uri="{28A0092B-C50C-407E-A947-70E740481C1C}">
                  <a14:useLocalDpi xmlns:a14="http://schemas.microsoft.com/office/drawing/2010/main"/>
                </a:ext>
              </a:extLst>
            </a:blip>
            <a:srcRect/>
            <a:stretch>
              <a:fillRect/>
            </a:stretch>
          </p:blipFill>
          <p:spPr bwMode="auto">
            <a:xfrm>
              <a:off x="7396697" y="1705328"/>
              <a:ext cx="649326" cy="638682"/>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7346097" y="2255429"/>
              <a:ext cx="845103" cy="323165"/>
            </a:xfrm>
            <a:prstGeom prst="rect">
              <a:avLst/>
            </a:prstGeom>
            <a:noFill/>
          </p:spPr>
          <p:txBody>
            <a:bodyPr wrap="none" rtlCol="0">
              <a:spAutoFit/>
            </a:bodyPr>
            <a:lstStyle/>
            <a:p>
              <a:r>
                <a:rPr lang="es-ES" sz="1500" b="1" dirty="0" err="1" smtClean="0">
                  <a:solidFill>
                    <a:srgbClr val="08252E"/>
                  </a:solidFill>
                </a:rPr>
                <a:t>Config</a:t>
              </a:r>
              <a:r>
                <a:rPr lang="es-ES" sz="1500" b="1" dirty="0" smtClean="0">
                  <a:solidFill>
                    <a:srgbClr val="08252E"/>
                  </a:solidFill>
                </a:rPr>
                <a:t>.</a:t>
              </a:r>
              <a:endParaRPr lang="es-ES" sz="1500" b="1" dirty="0">
                <a:solidFill>
                  <a:srgbClr val="08252E"/>
                </a:solidFill>
              </a:endParaRPr>
            </a:p>
          </p:txBody>
        </p:sp>
      </p:grpSp>
      <p:pic>
        <p:nvPicPr>
          <p:cNvPr id="101"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89545" y="2532397"/>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41195" y="2494657"/>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17442" y="2442990"/>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41195" y="2406526"/>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46623" y="2415405"/>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687345" y="2351073"/>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688366" y="2403279"/>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676593" y="2442990"/>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805245" y="2512265"/>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10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024683" y="2147013"/>
            <a:ext cx="772476" cy="772476"/>
          </a:xfrm>
          <a:prstGeom prst="rect">
            <a:avLst/>
          </a:prstGeom>
        </p:spPr>
      </p:pic>
      <p:grpSp>
        <p:nvGrpSpPr>
          <p:cNvPr id="44" name="Group 43"/>
          <p:cNvGrpSpPr/>
          <p:nvPr/>
        </p:nvGrpSpPr>
        <p:grpSpPr>
          <a:xfrm>
            <a:off x="2050488" y="1958008"/>
            <a:ext cx="1693306" cy="1296523"/>
            <a:chOff x="4606009" y="1495049"/>
            <a:chExt cx="741785" cy="577120"/>
          </a:xfrm>
        </p:grpSpPr>
        <p:pic>
          <p:nvPicPr>
            <p:cNvPr id="45" name="Picture 12" descr="http://www.fuelinteractive.com/media/images/cloud.png">
              <a:hlinkClick r:id="rId10"/>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606009" y="149504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https://www.fccu.org/Resources/Images/Mac_App_Store_icon.png">
              <a:hlinkClick r:id="rId12"/>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4719626" y="161496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0" descr="http://www.clker.com/cliparts/a/c/2/9/12284211311154772712sheikh_tuhin_Label_Icon.svg.med.png">
              <a:hlinkClick r:id="rId14"/>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5032550" y="1499753"/>
              <a:ext cx="315244" cy="317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5235954" y="2093871"/>
            <a:ext cx="1716918" cy="1716919"/>
            <a:chOff x="5229323" y="2091213"/>
            <a:chExt cx="1716918" cy="1716918"/>
          </a:xfrm>
        </p:grpSpPr>
        <p:grpSp>
          <p:nvGrpSpPr>
            <p:cNvPr id="49" name="Group 48"/>
            <p:cNvGrpSpPr/>
            <p:nvPr/>
          </p:nvGrpSpPr>
          <p:grpSpPr>
            <a:xfrm>
              <a:off x="5939781" y="2662781"/>
              <a:ext cx="309262" cy="416016"/>
              <a:chOff x="10056812" y="2261188"/>
              <a:chExt cx="913531" cy="1228871"/>
            </a:xfrm>
          </p:grpSpPr>
          <p:sp>
            <p:nvSpPr>
              <p:cNvPr id="184"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85" name="Group 184"/>
              <p:cNvGrpSpPr/>
              <p:nvPr/>
            </p:nvGrpSpPr>
            <p:grpSpPr>
              <a:xfrm>
                <a:off x="10085009" y="2297021"/>
                <a:ext cx="857136" cy="1153596"/>
                <a:chOff x="9017850" y="2297021"/>
                <a:chExt cx="857136" cy="1153596"/>
              </a:xfrm>
            </p:grpSpPr>
            <p:sp>
              <p:nvSpPr>
                <p:cNvPr id="19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86"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7"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8"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0" name="Group 49"/>
            <p:cNvGrpSpPr/>
            <p:nvPr/>
          </p:nvGrpSpPr>
          <p:grpSpPr>
            <a:xfrm>
              <a:off x="5939781" y="2662781"/>
              <a:ext cx="309262" cy="416016"/>
              <a:chOff x="10056812" y="2261188"/>
              <a:chExt cx="913531" cy="1228871"/>
            </a:xfrm>
          </p:grpSpPr>
          <p:sp>
            <p:nvSpPr>
              <p:cNvPr id="173"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74" name="Group 173"/>
              <p:cNvGrpSpPr/>
              <p:nvPr/>
            </p:nvGrpSpPr>
            <p:grpSpPr>
              <a:xfrm>
                <a:off x="10085009" y="2297021"/>
                <a:ext cx="857136" cy="1153596"/>
                <a:chOff x="9017850" y="2297021"/>
                <a:chExt cx="857136" cy="1153596"/>
              </a:xfrm>
            </p:grpSpPr>
            <p:sp>
              <p:nvSpPr>
                <p:cNvPr id="180"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1"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2"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3"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75"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6"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7"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8"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9"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1" name="Group 50"/>
            <p:cNvGrpSpPr/>
            <p:nvPr/>
          </p:nvGrpSpPr>
          <p:grpSpPr>
            <a:xfrm>
              <a:off x="5939781" y="2662781"/>
              <a:ext cx="309262" cy="416016"/>
              <a:chOff x="10056812" y="2261188"/>
              <a:chExt cx="913531" cy="1228871"/>
            </a:xfrm>
          </p:grpSpPr>
          <p:sp>
            <p:nvSpPr>
              <p:cNvPr id="162"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63" name="Group 162"/>
              <p:cNvGrpSpPr/>
              <p:nvPr/>
            </p:nvGrpSpPr>
            <p:grpSpPr>
              <a:xfrm>
                <a:off x="10085009" y="2297021"/>
                <a:ext cx="857136" cy="1153596"/>
                <a:chOff x="9017850" y="2297021"/>
                <a:chExt cx="857136" cy="1153596"/>
              </a:xfrm>
            </p:grpSpPr>
            <p:sp>
              <p:nvSpPr>
                <p:cNvPr id="169"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0"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1"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2"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64"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5"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6"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7"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8"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2" name="Group 51"/>
            <p:cNvGrpSpPr/>
            <p:nvPr/>
          </p:nvGrpSpPr>
          <p:grpSpPr>
            <a:xfrm>
              <a:off x="5939781" y="2662781"/>
              <a:ext cx="309262" cy="416016"/>
              <a:chOff x="10056812" y="2261188"/>
              <a:chExt cx="913531" cy="1228871"/>
            </a:xfrm>
          </p:grpSpPr>
          <p:sp>
            <p:nvSpPr>
              <p:cNvPr id="151"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52" name="Group 151"/>
              <p:cNvGrpSpPr/>
              <p:nvPr/>
            </p:nvGrpSpPr>
            <p:grpSpPr>
              <a:xfrm>
                <a:off x="10085009" y="2297021"/>
                <a:ext cx="857136" cy="1153596"/>
                <a:chOff x="9017850" y="2297021"/>
                <a:chExt cx="857136" cy="1153596"/>
              </a:xfrm>
            </p:grpSpPr>
            <p:sp>
              <p:nvSpPr>
                <p:cNvPr id="158"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9"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0"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1"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53"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4"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5"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6"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7"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53" name="Group 52"/>
            <p:cNvGrpSpPr/>
            <p:nvPr/>
          </p:nvGrpSpPr>
          <p:grpSpPr>
            <a:xfrm>
              <a:off x="5939781" y="2662781"/>
              <a:ext cx="309262" cy="416016"/>
              <a:chOff x="10056812" y="2261188"/>
              <a:chExt cx="913531" cy="1228871"/>
            </a:xfrm>
          </p:grpSpPr>
          <p:sp>
            <p:nvSpPr>
              <p:cNvPr id="140"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41" name="Group 140"/>
              <p:cNvGrpSpPr/>
              <p:nvPr/>
            </p:nvGrpSpPr>
            <p:grpSpPr>
              <a:xfrm>
                <a:off x="10085009" y="2297021"/>
                <a:ext cx="857136" cy="1153596"/>
                <a:chOff x="9017850" y="2297021"/>
                <a:chExt cx="857136" cy="1153596"/>
              </a:xfrm>
            </p:grpSpPr>
            <p:sp>
              <p:nvSpPr>
                <p:cNvPr id="147"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8"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9"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0"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42"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3"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4"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5"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6"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74" name="Group 73"/>
            <p:cNvGrpSpPr/>
            <p:nvPr/>
          </p:nvGrpSpPr>
          <p:grpSpPr>
            <a:xfrm>
              <a:off x="5939781" y="2662781"/>
              <a:ext cx="309262" cy="416016"/>
              <a:chOff x="10056812" y="2261188"/>
              <a:chExt cx="913531" cy="1228871"/>
            </a:xfrm>
          </p:grpSpPr>
          <p:sp>
            <p:nvSpPr>
              <p:cNvPr id="129"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30" name="Group 129"/>
              <p:cNvGrpSpPr/>
              <p:nvPr/>
            </p:nvGrpSpPr>
            <p:grpSpPr>
              <a:xfrm>
                <a:off x="10085009" y="2297021"/>
                <a:ext cx="857136" cy="1153596"/>
                <a:chOff x="9017850" y="2297021"/>
                <a:chExt cx="857136" cy="1153596"/>
              </a:xfrm>
            </p:grpSpPr>
            <p:sp>
              <p:nvSpPr>
                <p:cNvPr id="136"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7"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8"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9"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31"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2"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3"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4"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5"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75" name="Group 74"/>
            <p:cNvGrpSpPr/>
            <p:nvPr/>
          </p:nvGrpSpPr>
          <p:grpSpPr>
            <a:xfrm>
              <a:off x="5939781" y="2662781"/>
              <a:ext cx="309262" cy="416016"/>
              <a:chOff x="10056812" y="2261188"/>
              <a:chExt cx="913531" cy="1228871"/>
            </a:xfrm>
          </p:grpSpPr>
          <p:sp>
            <p:nvSpPr>
              <p:cNvPr id="11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19" name="Group 118"/>
              <p:cNvGrpSpPr/>
              <p:nvPr/>
            </p:nvGrpSpPr>
            <p:grpSpPr>
              <a:xfrm>
                <a:off x="10085009" y="2297021"/>
                <a:ext cx="857136" cy="1153596"/>
                <a:chOff x="9017850" y="2297021"/>
                <a:chExt cx="857136" cy="1153596"/>
              </a:xfrm>
            </p:grpSpPr>
            <p:sp>
              <p:nvSpPr>
                <p:cNvPr id="12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2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76" name="Group 75"/>
            <p:cNvGrpSpPr/>
            <p:nvPr/>
          </p:nvGrpSpPr>
          <p:grpSpPr>
            <a:xfrm>
              <a:off x="5939781" y="2662781"/>
              <a:ext cx="309262" cy="416016"/>
              <a:chOff x="10056812" y="2261188"/>
              <a:chExt cx="913531" cy="1228871"/>
            </a:xfrm>
          </p:grpSpPr>
          <p:sp>
            <p:nvSpPr>
              <p:cNvPr id="9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98" name="Group 97"/>
              <p:cNvGrpSpPr/>
              <p:nvPr/>
            </p:nvGrpSpPr>
            <p:grpSpPr>
              <a:xfrm>
                <a:off x="10085009" y="2297021"/>
                <a:ext cx="857136" cy="1153596"/>
                <a:chOff x="9017850" y="2297021"/>
                <a:chExt cx="857136" cy="1153596"/>
              </a:xfrm>
            </p:grpSpPr>
            <p:sp>
              <p:nvSpPr>
                <p:cNvPr id="114"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5"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6"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7"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99"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0"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1"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2"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3"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78" name="Group 77"/>
            <p:cNvGrpSpPr/>
            <p:nvPr/>
          </p:nvGrpSpPr>
          <p:grpSpPr>
            <a:xfrm>
              <a:off x="5939781" y="2662781"/>
              <a:ext cx="309262" cy="416016"/>
              <a:chOff x="10056812" y="2261188"/>
              <a:chExt cx="913531" cy="1228871"/>
            </a:xfrm>
          </p:grpSpPr>
          <p:sp>
            <p:nvSpPr>
              <p:cNvPr id="82"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83" name="Group 82"/>
              <p:cNvGrpSpPr/>
              <p:nvPr/>
            </p:nvGrpSpPr>
            <p:grpSpPr>
              <a:xfrm>
                <a:off x="10085009" y="2297021"/>
                <a:ext cx="857136" cy="1153596"/>
                <a:chOff x="9017850" y="2297021"/>
                <a:chExt cx="857136" cy="1153596"/>
              </a:xfrm>
            </p:grpSpPr>
            <p:sp>
              <p:nvSpPr>
                <p:cNvPr id="89"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0"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1"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2"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84"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5"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6"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7"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8"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pic>
          <p:nvPicPr>
            <p:cNvPr id="79" name="Picture 78" descr="ONE_ENC_Symbol_PPT_Small.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229323" y="2091213"/>
              <a:ext cx="1716918" cy="1716918"/>
            </a:xfrm>
            <a:prstGeom prst="rect">
              <a:avLst/>
            </a:prstGeom>
          </p:spPr>
        </p:pic>
        <p:sp>
          <p:nvSpPr>
            <p:cNvPr id="80" name="Oval 79"/>
            <p:cNvSpPr>
              <a:spLocks noChangeAspect="1"/>
            </p:cNvSpPr>
            <p:nvPr/>
          </p:nvSpPr>
          <p:spPr>
            <a:xfrm>
              <a:off x="5624315" y="2491933"/>
              <a:ext cx="914400" cy="914400"/>
            </a:xfrm>
            <a:prstGeom prst="ellipse">
              <a:avLst/>
            </a:prstGeom>
            <a:solidFill>
              <a:schemeClr val="bg1">
                <a:lumMod val="50000"/>
              </a:schemeClr>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81" name="TextBox 80"/>
            <p:cNvSpPr txBox="1">
              <a:spLocks noChangeAspect="1"/>
            </p:cNvSpPr>
            <p:nvPr/>
          </p:nvSpPr>
          <p:spPr>
            <a:xfrm>
              <a:off x="5648548" y="2545071"/>
              <a:ext cx="881972" cy="769441"/>
            </a:xfrm>
            <a:prstGeom prst="rect">
              <a:avLst/>
            </a:prstGeom>
            <a:noFill/>
          </p:spPr>
          <p:txBody>
            <a:bodyPr wrap="none" rtlCol="0">
              <a:spAutoFit/>
            </a:bodyPr>
            <a:lstStyle/>
            <a:p>
              <a:pPr algn="ctr"/>
              <a:r>
                <a:rPr lang="es-ES" sz="1100" b="1" dirty="0" smtClean="0">
                  <a:solidFill>
                    <a:schemeClr val="bg1"/>
                  </a:solidFill>
                </a:rPr>
                <a:t>Cisco </a:t>
              </a:r>
              <a:br>
                <a:rPr lang="es-ES" sz="1100" b="1" dirty="0" smtClean="0">
                  <a:solidFill>
                    <a:schemeClr val="bg1"/>
                  </a:solidFill>
                </a:rPr>
              </a:br>
              <a:r>
                <a:rPr lang="es-ES" sz="1100" b="1" dirty="0" smtClean="0">
                  <a:solidFill>
                    <a:schemeClr val="bg1"/>
                  </a:solidFill>
                </a:rPr>
                <a:t>APIC </a:t>
              </a:r>
              <a:br>
                <a:rPr lang="es-ES" sz="1100" b="1" dirty="0" smtClean="0">
                  <a:solidFill>
                    <a:schemeClr val="bg1"/>
                  </a:solidFill>
                </a:rPr>
              </a:br>
              <a:r>
                <a:rPr lang="es-ES" sz="1100" b="1" dirty="0" smtClean="0">
                  <a:solidFill>
                    <a:schemeClr val="bg1"/>
                  </a:solidFill>
                </a:rPr>
                <a:t>Enterprise</a:t>
              </a:r>
              <a:br>
                <a:rPr lang="es-ES" sz="1100" b="1" dirty="0" smtClean="0">
                  <a:solidFill>
                    <a:schemeClr val="bg1"/>
                  </a:solidFill>
                </a:rPr>
              </a:br>
              <a:r>
                <a:rPr lang="es-ES" sz="1100" b="1" dirty="0" smtClean="0">
                  <a:solidFill>
                    <a:schemeClr val="bg1"/>
                  </a:solidFill>
                </a:rPr>
                <a:t>Module</a:t>
              </a:r>
              <a:endParaRPr lang="es-ES" sz="1100" b="1" dirty="0">
                <a:solidFill>
                  <a:schemeClr val="bg1"/>
                </a:solidFill>
              </a:endParaRPr>
            </a:p>
          </p:txBody>
        </p:sp>
      </p:grpSp>
      <p:sp>
        <p:nvSpPr>
          <p:cNvPr id="195" name="TextBox 194"/>
          <p:cNvSpPr txBox="1"/>
          <p:nvPr/>
        </p:nvSpPr>
        <p:spPr>
          <a:xfrm>
            <a:off x="4418290" y="1584526"/>
            <a:ext cx="3352255" cy="563229"/>
          </a:xfrm>
          <a:prstGeom prst="rect">
            <a:avLst/>
          </a:prstGeom>
          <a:noFill/>
        </p:spPr>
        <p:txBody>
          <a:bodyPr wrap="none" lIns="91436" tIns="45719" rIns="91436" bIns="45719" rtlCol="0">
            <a:spAutoFit/>
          </a:bodyPr>
          <a:lstStyle/>
          <a:p>
            <a:pPr algn="ctr" defTabSz="912292">
              <a:lnSpc>
                <a:spcPct val="85000"/>
              </a:lnSpc>
            </a:pPr>
            <a:endParaRPr lang="es-ES" dirty="0" smtClean="0">
              <a:gradFill flip="none" rotWithShape="1">
                <a:gsLst>
                  <a:gs pos="0">
                    <a:srgbClr val="CBDB2A"/>
                  </a:gs>
                  <a:gs pos="50000">
                    <a:srgbClr val="3EB549"/>
                  </a:gs>
                  <a:gs pos="100000">
                    <a:srgbClr val="02928C"/>
                  </a:gs>
                </a:gsLst>
                <a:lin ang="2700000" scaled="1"/>
                <a:tileRect/>
              </a:gradFill>
            </a:endParaRPr>
          </a:p>
          <a:p>
            <a:pPr algn="ctr" defTabSz="912292">
              <a:lnSpc>
                <a:spcPct val="85000"/>
              </a:lnSpc>
            </a:pPr>
            <a:r>
              <a:rPr lang="es-ES" dirty="0" smtClean="0">
                <a:gradFill flip="none" rotWithShape="1">
                  <a:gsLst>
                    <a:gs pos="0">
                      <a:srgbClr val="CBDB2A"/>
                    </a:gs>
                    <a:gs pos="50000">
                      <a:srgbClr val="3EB549"/>
                    </a:gs>
                    <a:gs pos="100000">
                      <a:srgbClr val="02928C"/>
                    </a:gs>
                  </a:gsLst>
                  <a:lin ang="2700000" scaled="1"/>
                  <a:tileRect/>
                </a:gradFill>
              </a:rPr>
              <a:t>Cisco APIC Enterprise Module </a:t>
            </a:r>
            <a:endParaRPr lang="es-ES" dirty="0">
              <a:gradFill flip="none" rotWithShape="1">
                <a:gsLst>
                  <a:gs pos="0">
                    <a:srgbClr val="CBDB2A"/>
                  </a:gs>
                  <a:gs pos="50000">
                    <a:srgbClr val="3EB549"/>
                  </a:gs>
                  <a:gs pos="100000">
                    <a:srgbClr val="02928C"/>
                  </a:gs>
                </a:gsLst>
                <a:lin ang="2700000" scaled="1"/>
                <a:tileRect/>
              </a:gradFill>
            </a:endParaRPr>
          </a:p>
        </p:txBody>
      </p:sp>
      <p:grpSp>
        <p:nvGrpSpPr>
          <p:cNvPr id="196" name="Group 195"/>
          <p:cNvGrpSpPr/>
          <p:nvPr/>
        </p:nvGrpSpPr>
        <p:grpSpPr>
          <a:xfrm>
            <a:off x="11071517" y="25400"/>
            <a:ext cx="870303" cy="870303"/>
            <a:chOff x="5753072" y="1893794"/>
            <a:chExt cx="682678" cy="682678"/>
          </a:xfrm>
        </p:grpSpPr>
        <p:sp>
          <p:nvSpPr>
            <p:cNvPr id="197" name="Oval 196"/>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198" name="TextBox 197"/>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s-ES" sz="900" b="1" dirty="0" err="1" smtClean="0">
                  <a:solidFill>
                    <a:schemeClr val="bg1"/>
                  </a:solidFill>
                  <a:effectLst>
                    <a:outerShdw blurRad="63500" sx="102000" sy="102000" algn="ctr" rotWithShape="0">
                      <a:prstClr val="black">
                        <a:alpha val="40000"/>
                      </a:prstClr>
                    </a:outerShdw>
                  </a:effectLst>
                </a:rPr>
                <a:t>QoS</a:t>
              </a:r>
              <a:endParaRPr lang="es-ES" sz="900" b="1" dirty="0">
                <a:solidFill>
                  <a:schemeClr val="bg1"/>
                </a:solidFill>
                <a:effectLst>
                  <a:outerShdw blurRad="63500" sx="102000" sy="102000" algn="ctr" rotWithShape="0">
                    <a:prstClr val="black">
                      <a:alpha val="40000"/>
                    </a:prstClr>
                  </a:outerShdw>
                </a:effectLst>
              </a:endParaRPr>
            </a:p>
          </p:txBody>
        </p:sp>
        <p:cxnSp>
          <p:nvCxnSpPr>
            <p:cNvPr id="199" name="Straight Connector 198"/>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1" name="Freeform 200"/>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spTree>
    <p:extLst>
      <p:ext uri="{BB962C8B-B14F-4D97-AF65-F5344CB8AC3E}">
        <p14:creationId xmlns:p14="http://schemas.microsoft.com/office/powerpoint/2010/main" val="18154796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barn(inVertical)">
                                      <p:cBhvr>
                                        <p:cTn id="11" dur="500"/>
                                        <p:tgtEl>
                                          <p:spTgt spid="93"/>
                                        </p:tgtEl>
                                      </p:cBhvr>
                                    </p:animEffect>
                                  </p:childTnLst>
                                </p:cTn>
                              </p:par>
                              <p:par>
                                <p:cTn id="12" presetID="22" presetClass="entr" presetSubtype="1"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wipe(up)">
                                      <p:cBhvr>
                                        <p:cTn id="14" dur="2000"/>
                                        <p:tgtEl>
                                          <p:spTgt spid="94"/>
                                        </p:tgtEl>
                                      </p:cBhvr>
                                    </p:animEffect>
                                  </p:childTnLst>
                                </p:cTn>
                              </p:par>
                              <p:par>
                                <p:cTn id="15" presetID="53"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p:cTn id="17" dur="500" fill="hold"/>
                                        <p:tgtEl>
                                          <p:spTgt spid="110"/>
                                        </p:tgtEl>
                                        <p:attrNameLst>
                                          <p:attrName>ppt_w</p:attrName>
                                        </p:attrNameLst>
                                      </p:cBhvr>
                                      <p:tavLst>
                                        <p:tav tm="0">
                                          <p:val>
                                            <p:fltVal val="0"/>
                                          </p:val>
                                        </p:tav>
                                        <p:tav tm="100000">
                                          <p:val>
                                            <p:strVal val="#ppt_w"/>
                                          </p:val>
                                        </p:tav>
                                      </p:tavLst>
                                    </p:anim>
                                    <p:anim calcmode="lin" valueType="num">
                                      <p:cBhvr>
                                        <p:cTn id="18" dur="500" fill="hold"/>
                                        <p:tgtEl>
                                          <p:spTgt spid="110"/>
                                        </p:tgtEl>
                                        <p:attrNameLst>
                                          <p:attrName>ppt_h</p:attrName>
                                        </p:attrNameLst>
                                      </p:cBhvr>
                                      <p:tavLst>
                                        <p:tav tm="0">
                                          <p:val>
                                            <p:fltVal val="0"/>
                                          </p:val>
                                        </p:tav>
                                        <p:tav tm="100000">
                                          <p:val>
                                            <p:strVal val="#ppt_h"/>
                                          </p:val>
                                        </p:tav>
                                      </p:tavLst>
                                    </p:anim>
                                    <p:animEffect transition="in" filter="fade">
                                      <p:cBhvr>
                                        <p:cTn id="19" dur="500"/>
                                        <p:tgtEl>
                                          <p:spTgt spid="110"/>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childTnLst>
                          </p:cTn>
                        </p:par>
                        <p:par>
                          <p:cTn id="25" fill="hold">
                            <p:stCondLst>
                              <p:cond delay="2000"/>
                            </p:stCondLst>
                            <p:childTnLst>
                              <p:par>
                                <p:cTn id="26" presetID="53" presetClass="exit" presetSubtype="0" fill="hold" nodeType="afterEffect">
                                  <p:stCondLst>
                                    <p:cond delay="0"/>
                                  </p:stCondLst>
                                  <p:childTnLst>
                                    <p:anim calcmode="lin" valueType="num">
                                      <p:cBhvr>
                                        <p:cTn id="27" dur="500"/>
                                        <p:tgtEl>
                                          <p:spTgt spid="110"/>
                                        </p:tgtEl>
                                        <p:attrNameLst>
                                          <p:attrName>ppt_w</p:attrName>
                                        </p:attrNameLst>
                                      </p:cBhvr>
                                      <p:tavLst>
                                        <p:tav tm="0">
                                          <p:val>
                                            <p:strVal val="ppt_w"/>
                                          </p:val>
                                        </p:tav>
                                        <p:tav tm="100000">
                                          <p:val>
                                            <p:fltVal val="0"/>
                                          </p:val>
                                        </p:tav>
                                      </p:tavLst>
                                    </p:anim>
                                    <p:anim calcmode="lin" valueType="num">
                                      <p:cBhvr>
                                        <p:cTn id="28" dur="500"/>
                                        <p:tgtEl>
                                          <p:spTgt spid="110"/>
                                        </p:tgtEl>
                                        <p:attrNameLst>
                                          <p:attrName>ppt_h</p:attrName>
                                        </p:attrNameLst>
                                      </p:cBhvr>
                                      <p:tavLst>
                                        <p:tav tm="0">
                                          <p:val>
                                            <p:strVal val="ppt_h"/>
                                          </p:val>
                                        </p:tav>
                                        <p:tav tm="100000">
                                          <p:val>
                                            <p:fltVal val="0"/>
                                          </p:val>
                                        </p:tav>
                                      </p:tavLst>
                                    </p:anim>
                                    <p:animEffect transition="out" filter="fade">
                                      <p:cBhvr>
                                        <p:cTn id="29" dur="500"/>
                                        <p:tgtEl>
                                          <p:spTgt spid="110"/>
                                        </p:tgtEl>
                                      </p:cBhvr>
                                    </p:animEffect>
                                    <p:set>
                                      <p:cBhvr>
                                        <p:cTn id="30" dur="1" fill="hold">
                                          <p:stCondLst>
                                            <p:cond delay="499"/>
                                          </p:stCondLst>
                                        </p:cTn>
                                        <p:tgtEl>
                                          <p:spTgt spid="110"/>
                                        </p:tgtEl>
                                        <p:attrNameLst>
                                          <p:attrName>style.visibility</p:attrName>
                                        </p:attrNameLst>
                                      </p:cBhvr>
                                      <p:to>
                                        <p:strVal val="hidden"/>
                                      </p:to>
                                    </p:set>
                                  </p:childTnLst>
                                </p:cTn>
                              </p:par>
                              <p:par>
                                <p:cTn id="31" presetID="53" presetClass="entr" presetSubtype="0"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anim calcmode="lin" valueType="num">
                                      <p:cBhvr>
                                        <p:cTn id="33" dur="500" fill="hold"/>
                                        <p:tgtEl>
                                          <p:spTgt spid="101"/>
                                        </p:tgtEl>
                                        <p:attrNameLst>
                                          <p:attrName>ppt_w</p:attrName>
                                        </p:attrNameLst>
                                      </p:cBhvr>
                                      <p:tavLst>
                                        <p:tav tm="0">
                                          <p:val>
                                            <p:fltVal val="0"/>
                                          </p:val>
                                        </p:tav>
                                        <p:tav tm="100000">
                                          <p:val>
                                            <p:strVal val="#ppt_w"/>
                                          </p:val>
                                        </p:tav>
                                      </p:tavLst>
                                    </p:anim>
                                    <p:anim calcmode="lin" valueType="num">
                                      <p:cBhvr>
                                        <p:cTn id="34" dur="500" fill="hold"/>
                                        <p:tgtEl>
                                          <p:spTgt spid="101"/>
                                        </p:tgtEl>
                                        <p:attrNameLst>
                                          <p:attrName>ppt_h</p:attrName>
                                        </p:attrNameLst>
                                      </p:cBhvr>
                                      <p:tavLst>
                                        <p:tav tm="0">
                                          <p:val>
                                            <p:fltVal val="0"/>
                                          </p:val>
                                        </p:tav>
                                        <p:tav tm="100000">
                                          <p:val>
                                            <p:strVal val="#ppt_h"/>
                                          </p:val>
                                        </p:tav>
                                      </p:tavLst>
                                    </p:anim>
                                    <p:animEffect transition="in" filter="fade">
                                      <p:cBhvr>
                                        <p:cTn id="35" dur="500"/>
                                        <p:tgtEl>
                                          <p:spTgt spid="101"/>
                                        </p:tgtEl>
                                      </p:cBhvr>
                                    </p:animEffect>
                                  </p:childTnLst>
                                </p:cTn>
                              </p:par>
                              <p:par>
                                <p:cTn id="36" presetID="53" presetClass="entr" presetSubtype="0" fill="hold" nodeType="withEffect">
                                  <p:stCondLst>
                                    <p:cond delay="0"/>
                                  </p:stCondLst>
                                  <p:childTnLst>
                                    <p:set>
                                      <p:cBhvr>
                                        <p:cTn id="37" dur="1" fill="hold">
                                          <p:stCondLst>
                                            <p:cond delay="0"/>
                                          </p:stCondLst>
                                        </p:cTn>
                                        <p:tgtEl>
                                          <p:spTgt spid="102"/>
                                        </p:tgtEl>
                                        <p:attrNameLst>
                                          <p:attrName>style.visibility</p:attrName>
                                        </p:attrNameLst>
                                      </p:cBhvr>
                                      <p:to>
                                        <p:strVal val="visible"/>
                                      </p:to>
                                    </p:set>
                                    <p:anim calcmode="lin" valueType="num">
                                      <p:cBhvr>
                                        <p:cTn id="38" dur="500" fill="hold"/>
                                        <p:tgtEl>
                                          <p:spTgt spid="102"/>
                                        </p:tgtEl>
                                        <p:attrNameLst>
                                          <p:attrName>ppt_w</p:attrName>
                                        </p:attrNameLst>
                                      </p:cBhvr>
                                      <p:tavLst>
                                        <p:tav tm="0">
                                          <p:val>
                                            <p:fltVal val="0"/>
                                          </p:val>
                                        </p:tav>
                                        <p:tav tm="100000">
                                          <p:val>
                                            <p:strVal val="#ppt_w"/>
                                          </p:val>
                                        </p:tav>
                                      </p:tavLst>
                                    </p:anim>
                                    <p:anim calcmode="lin" valueType="num">
                                      <p:cBhvr>
                                        <p:cTn id="39" dur="500" fill="hold"/>
                                        <p:tgtEl>
                                          <p:spTgt spid="102"/>
                                        </p:tgtEl>
                                        <p:attrNameLst>
                                          <p:attrName>ppt_h</p:attrName>
                                        </p:attrNameLst>
                                      </p:cBhvr>
                                      <p:tavLst>
                                        <p:tav tm="0">
                                          <p:val>
                                            <p:fltVal val="0"/>
                                          </p:val>
                                        </p:tav>
                                        <p:tav tm="100000">
                                          <p:val>
                                            <p:strVal val="#ppt_h"/>
                                          </p:val>
                                        </p:tav>
                                      </p:tavLst>
                                    </p:anim>
                                    <p:animEffect transition="in" filter="fade">
                                      <p:cBhvr>
                                        <p:cTn id="40" dur="500"/>
                                        <p:tgtEl>
                                          <p:spTgt spid="102"/>
                                        </p:tgtEl>
                                      </p:cBhvr>
                                    </p:animEffect>
                                  </p:childTnLst>
                                </p:cTn>
                              </p:par>
                              <p:par>
                                <p:cTn id="41" presetID="53"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anim calcmode="lin" valueType="num">
                                      <p:cBhvr>
                                        <p:cTn id="43" dur="500" fill="hold"/>
                                        <p:tgtEl>
                                          <p:spTgt spid="103"/>
                                        </p:tgtEl>
                                        <p:attrNameLst>
                                          <p:attrName>ppt_w</p:attrName>
                                        </p:attrNameLst>
                                      </p:cBhvr>
                                      <p:tavLst>
                                        <p:tav tm="0">
                                          <p:val>
                                            <p:fltVal val="0"/>
                                          </p:val>
                                        </p:tav>
                                        <p:tav tm="100000">
                                          <p:val>
                                            <p:strVal val="#ppt_w"/>
                                          </p:val>
                                        </p:tav>
                                      </p:tavLst>
                                    </p:anim>
                                    <p:anim calcmode="lin" valueType="num">
                                      <p:cBhvr>
                                        <p:cTn id="44" dur="500" fill="hold"/>
                                        <p:tgtEl>
                                          <p:spTgt spid="103"/>
                                        </p:tgtEl>
                                        <p:attrNameLst>
                                          <p:attrName>ppt_h</p:attrName>
                                        </p:attrNameLst>
                                      </p:cBhvr>
                                      <p:tavLst>
                                        <p:tav tm="0">
                                          <p:val>
                                            <p:fltVal val="0"/>
                                          </p:val>
                                        </p:tav>
                                        <p:tav tm="100000">
                                          <p:val>
                                            <p:strVal val="#ppt_h"/>
                                          </p:val>
                                        </p:tav>
                                      </p:tavLst>
                                    </p:anim>
                                    <p:animEffect transition="in" filter="fade">
                                      <p:cBhvr>
                                        <p:cTn id="45" dur="500"/>
                                        <p:tgtEl>
                                          <p:spTgt spid="103"/>
                                        </p:tgtEl>
                                      </p:cBhvr>
                                    </p:animEffect>
                                  </p:childTnLst>
                                </p:cTn>
                              </p:par>
                              <p:par>
                                <p:cTn id="46" presetID="53" presetClass="entr" presetSubtype="0" fill="hold" nodeType="withEffect">
                                  <p:stCondLst>
                                    <p:cond delay="0"/>
                                  </p:stCondLst>
                                  <p:childTnLst>
                                    <p:set>
                                      <p:cBhvr>
                                        <p:cTn id="47" dur="1" fill="hold">
                                          <p:stCondLst>
                                            <p:cond delay="0"/>
                                          </p:stCondLst>
                                        </p:cTn>
                                        <p:tgtEl>
                                          <p:spTgt spid="104"/>
                                        </p:tgtEl>
                                        <p:attrNameLst>
                                          <p:attrName>style.visibility</p:attrName>
                                        </p:attrNameLst>
                                      </p:cBhvr>
                                      <p:to>
                                        <p:strVal val="visible"/>
                                      </p:to>
                                    </p:set>
                                    <p:anim calcmode="lin" valueType="num">
                                      <p:cBhvr>
                                        <p:cTn id="48" dur="500" fill="hold"/>
                                        <p:tgtEl>
                                          <p:spTgt spid="104"/>
                                        </p:tgtEl>
                                        <p:attrNameLst>
                                          <p:attrName>ppt_w</p:attrName>
                                        </p:attrNameLst>
                                      </p:cBhvr>
                                      <p:tavLst>
                                        <p:tav tm="0">
                                          <p:val>
                                            <p:fltVal val="0"/>
                                          </p:val>
                                        </p:tav>
                                        <p:tav tm="100000">
                                          <p:val>
                                            <p:strVal val="#ppt_w"/>
                                          </p:val>
                                        </p:tav>
                                      </p:tavLst>
                                    </p:anim>
                                    <p:anim calcmode="lin" valueType="num">
                                      <p:cBhvr>
                                        <p:cTn id="49" dur="500" fill="hold"/>
                                        <p:tgtEl>
                                          <p:spTgt spid="104"/>
                                        </p:tgtEl>
                                        <p:attrNameLst>
                                          <p:attrName>ppt_h</p:attrName>
                                        </p:attrNameLst>
                                      </p:cBhvr>
                                      <p:tavLst>
                                        <p:tav tm="0">
                                          <p:val>
                                            <p:fltVal val="0"/>
                                          </p:val>
                                        </p:tav>
                                        <p:tav tm="100000">
                                          <p:val>
                                            <p:strVal val="#ppt_h"/>
                                          </p:val>
                                        </p:tav>
                                      </p:tavLst>
                                    </p:anim>
                                    <p:animEffect transition="in" filter="fade">
                                      <p:cBhvr>
                                        <p:cTn id="50" dur="500"/>
                                        <p:tgtEl>
                                          <p:spTgt spid="104"/>
                                        </p:tgtEl>
                                      </p:cBhvr>
                                    </p:animEffect>
                                  </p:childTnLst>
                                </p:cTn>
                              </p:par>
                              <p:par>
                                <p:cTn id="51" presetID="53" presetClass="entr" presetSubtype="0" fill="hold" nodeType="with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p:cTn id="53" dur="500" fill="hold"/>
                                        <p:tgtEl>
                                          <p:spTgt spid="105"/>
                                        </p:tgtEl>
                                        <p:attrNameLst>
                                          <p:attrName>ppt_w</p:attrName>
                                        </p:attrNameLst>
                                      </p:cBhvr>
                                      <p:tavLst>
                                        <p:tav tm="0">
                                          <p:val>
                                            <p:fltVal val="0"/>
                                          </p:val>
                                        </p:tav>
                                        <p:tav tm="100000">
                                          <p:val>
                                            <p:strVal val="#ppt_w"/>
                                          </p:val>
                                        </p:tav>
                                      </p:tavLst>
                                    </p:anim>
                                    <p:anim calcmode="lin" valueType="num">
                                      <p:cBhvr>
                                        <p:cTn id="54" dur="500" fill="hold"/>
                                        <p:tgtEl>
                                          <p:spTgt spid="105"/>
                                        </p:tgtEl>
                                        <p:attrNameLst>
                                          <p:attrName>ppt_h</p:attrName>
                                        </p:attrNameLst>
                                      </p:cBhvr>
                                      <p:tavLst>
                                        <p:tav tm="0">
                                          <p:val>
                                            <p:fltVal val="0"/>
                                          </p:val>
                                        </p:tav>
                                        <p:tav tm="100000">
                                          <p:val>
                                            <p:strVal val="#ppt_h"/>
                                          </p:val>
                                        </p:tav>
                                      </p:tavLst>
                                    </p:anim>
                                    <p:animEffect transition="in" filter="fade">
                                      <p:cBhvr>
                                        <p:cTn id="55" dur="500"/>
                                        <p:tgtEl>
                                          <p:spTgt spid="105"/>
                                        </p:tgtEl>
                                      </p:cBhvr>
                                    </p:animEffect>
                                  </p:childTnLst>
                                </p:cTn>
                              </p:par>
                              <p:par>
                                <p:cTn id="56" presetID="53" presetClass="entr" presetSubtype="0" fill="hold" nodeType="withEffect">
                                  <p:stCondLst>
                                    <p:cond delay="0"/>
                                  </p:stCondLst>
                                  <p:childTnLst>
                                    <p:set>
                                      <p:cBhvr>
                                        <p:cTn id="57" dur="1" fill="hold">
                                          <p:stCondLst>
                                            <p:cond delay="0"/>
                                          </p:stCondLst>
                                        </p:cTn>
                                        <p:tgtEl>
                                          <p:spTgt spid="106"/>
                                        </p:tgtEl>
                                        <p:attrNameLst>
                                          <p:attrName>style.visibility</p:attrName>
                                        </p:attrNameLst>
                                      </p:cBhvr>
                                      <p:to>
                                        <p:strVal val="visible"/>
                                      </p:to>
                                    </p:set>
                                    <p:anim calcmode="lin" valueType="num">
                                      <p:cBhvr>
                                        <p:cTn id="58" dur="500" fill="hold"/>
                                        <p:tgtEl>
                                          <p:spTgt spid="106"/>
                                        </p:tgtEl>
                                        <p:attrNameLst>
                                          <p:attrName>ppt_w</p:attrName>
                                        </p:attrNameLst>
                                      </p:cBhvr>
                                      <p:tavLst>
                                        <p:tav tm="0">
                                          <p:val>
                                            <p:fltVal val="0"/>
                                          </p:val>
                                        </p:tav>
                                        <p:tav tm="100000">
                                          <p:val>
                                            <p:strVal val="#ppt_w"/>
                                          </p:val>
                                        </p:tav>
                                      </p:tavLst>
                                    </p:anim>
                                    <p:anim calcmode="lin" valueType="num">
                                      <p:cBhvr>
                                        <p:cTn id="59" dur="500" fill="hold"/>
                                        <p:tgtEl>
                                          <p:spTgt spid="106"/>
                                        </p:tgtEl>
                                        <p:attrNameLst>
                                          <p:attrName>ppt_h</p:attrName>
                                        </p:attrNameLst>
                                      </p:cBhvr>
                                      <p:tavLst>
                                        <p:tav tm="0">
                                          <p:val>
                                            <p:fltVal val="0"/>
                                          </p:val>
                                        </p:tav>
                                        <p:tav tm="100000">
                                          <p:val>
                                            <p:strVal val="#ppt_h"/>
                                          </p:val>
                                        </p:tav>
                                      </p:tavLst>
                                    </p:anim>
                                    <p:animEffect transition="in" filter="fade">
                                      <p:cBhvr>
                                        <p:cTn id="60" dur="500"/>
                                        <p:tgtEl>
                                          <p:spTgt spid="106"/>
                                        </p:tgtEl>
                                      </p:cBhvr>
                                    </p:animEffect>
                                  </p:childTnLst>
                                </p:cTn>
                              </p:par>
                              <p:par>
                                <p:cTn id="61" presetID="53" presetClass="entr" presetSubtype="0" fill="hold" nodeType="withEffect">
                                  <p:stCondLst>
                                    <p:cond delay="0"/>
                                  </p:stCondLst>
                                  <p:childTnLst>
                                    <p:set>
                                      <p:cBhvr>
                                        <p:cTn id="62" dur="1" fill="hold">
                                          <p:stCondLst>
                                            <p:cond delay="0"/>
                                          </p:stCondLst>
                                        </p:cTn>
                                        <p:tgtEl>
                                          <p:spTgt spid="107"/>
                                        </p:tgtEl>
                                        <p:attrNameLst>
                                          <p:attrName>style.visibility</p:attrName>
                                        </p:attrNameLst>
                                      </p:cBhvr>
                                      <p:to>
                                        <p:strVal val="visible"/>
                                      </p:to>
                                    </p:set>
                                    <p:anim calcmode="lin" valueType="num">
                                      <p:cBhvr>
                                        <p:cTn id="63" dur="500" fill="hold"/>
                                        <p:tgtEl>
                                          <p:spTgt spid="107"/>
                                        </p:tgtEl>
                                        <p:attrNameLst>
                                          <p:attrName>ppt_w</p:attrName>
                                        </p:attrNameLst>
                                      </p:cBhvr>
                                      <p:tavLst>
                                        <p:tav tm="0">
                                          <p:val>
                                            <p:fltVal val="0"/>
                                          </p:val>
                                        </p:tav>
                                        <p:tav tm="100000">
                                          <p:val>
                                            <p:strVal val="#ppt_w"/>
                                          </p:val>
                                        </p:tav>
                                      </p:tavLst>
                                    </p:anim>
                                    <p:anim calcmode="lin" valueType="num">
                                      <p:cBhvr>
                                        <p:cTn id="64" dur="500" fill="hold"/>
                                        <p:tgtEl>
                                          <p:spTgt spid="107"/>
                                        </p:tgtEl>
                                        <p:attrNameLst>
                                          <p:attrName>ppt_h</p:attrName>
                                        </p:attrNameLst>
                                      </p:cBhvr>
                                      <p:tavLst>
                                        <p:tav tm="0">
                                          <p:val>
                                            <p:fltVal val="0"/>
                                          </p:val>
                                        </p:tav>
                                        <p:tav tm="100000">
                                          <p:val>
                                            <p:strVal val="#ppt_h"/>
                                          </p:val>
                                        </p:tav>
                                      </p:tavLst>
                                    </p:anim>
                                    <p:animEffect transition="in" filter="fade">
                                      <p:cBhvr>
                                        <p:cTn id="65" dur="500"/>
                                        <p:tgtEl>
                                          <p:spTgt spid="107"/>
                                        </p:tgtEl>
                                      </p:cBhvr>
                                    </p:animEffect>
                                  </p:childTnLst>
                                </p:cTn>
                              </p:par>
                              <p:par>
                                <p:cTn id="66" presetID="53" presetClass="entr" presetSubtype="0" fill="hold" nodeType="withEffect">
                                  <p:stCondLst>
                                    <p:cond delay="0"/>
                                  </p:stCondLst>
                                  <p:childTnLst>
                                    <p:set>
                                      <p:cBhvr>
                                        <p:cTn id="67" dur="1" fill="hold">
                                          <p:stCondLst>
                                            <p:cond delay="0"/>
                                          </p:stCondLst>
                                        </p:cTn>
                                        <p:tgtEl>
                                          <p:spTgt spid="108"/>
                                        </p:tgtEl>
                                        <p:attrNameLst>
                                          <p:attrName>style.visibility</p:attrName>
                                        </p:attrNameLst>
                                      </p:cBhvr>
                                      <p:to>
                                        <p:strVal val="visible"/>
                                      </p:to>
                                    </p:set>
                                    <p:anim calcmode="lin" valueType="num">
                                      <p:cBhvr>
                                        <p:cTn id="68" dur="500" fill="hold"/>
                                        <p:tgtEl>
                                          <p:spTgt spid="108"/>
                                        </p:tgtEl>
                                        <p:attrNameLst>
                                          <p:attrName>ppt_w</p:attrName>
                                        </p:attrNameLst>
                                      </p:cBhvr>
                                      <p:tavLst>
                                        <p:tav tm="0">
                                          <p:val>
                                            <p:fltVal val="0"/>
                                          </p:val>
                                        </p:tav>
                                        <p:tav tm="100000">
                                          <p:val>
                                            <p:strVal val="#ppt_w"/>
                                          </p:val>
                                        </p:tav>
                                      </p:tavLst>
                                    </p:anim>
                                    <p:anim calcmode="lin" valueType="num">
                                      <p:cBhvr>
                                        <p:cTn id="69" dur="500" fill="hold"/>
                                        <p:tgtEl>
                                          <p:spTgt spid="108"/>
                                        </p:tgtEl>
                                        <p:attrNameLst>
                                          <p:attrName>ppt_h</p:attrName>
                                        </p:attrNameLst>
                                      </p:cBhvr>
                                      <p:tavLst>
                                        <p:tav tm="0">
                                          <p:val>
                                            <p:fltVal val="0"/>
                                          </p:val>
                                        </p:tav>
                                        <p:tav tm="100000">
                                          <p:val>
                                            <p:strVal val="#ppt_h"/>
                                          </p:val>
                                        </p:tav>
                                      </p:tavLst>
                                    </p:anim>
                                    <p:animEffect transition="in" filter="fade">
                                      <p:cBhvr>
                                        <p:cTn id="70" dur="500"/>
                                        <p:tgtEl>
                                          <p:spTgt spid="108"/>
                                        </p:tgtEl>
                                      </p:cBhvr>
                                    </p:animEffect>
                                  </p:childTnLst>
                                </p:cTn>
                              </p:par>
                              <p:par>
                                <p:cTn id="71" presetID="53" presetClass="entr" presetSubtype="0"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 calcmode="lin" valueType="num">
                                      <p:cBhvr>
                                        <p:cTn id="73" dur="500" fill="hold"/>
                                        <p:tgtEl>
                                          <p:spTgt spid="109"/>
                                        </p:tgtEl>
                                        <p:attrNameLst>
                                          <p:attrName>ppt_w</p:attrName>
                                        </p:attrNameLst>
                                      </p:cBhvr>
                                      <p:tavLst>
                                        <p:tav tm="0">
                                          <p:val>
                                            <p:fltVal val="0"/>
                                          </p:val>
                                        </p:tav>
                                        <p:tav tm="100000">
                                          <p:val>
                                            <p:strVal val="#ppt_w"/>
                                          </p:val>
                                        </p:tav>
                                      </p:tavLst>
                                    </p:anim>
                                    <p:anim calcmode="lin" valueType="num">
                                      <p:cBhvr>
                                        <p:cTn id="74" dur="500" fill="hold"/>
                                        <p:tgtEl>
                                          <p:spTgt spid="109"/>
                                        </p:tgtEl>
                                        <p:attrNameLst>
                                          <p:attrName>ppt_h</p:attrName>
                                        </p:attrNameLst>
                                      </p:cBhvr>
                                      <p:tavLst>
                                        <p:tav tm="0">
                                          <p:val>
                                            <p:fltVal val="0"/>
                                          </p:val>
                                        </p:tav>
                                        <p:tav tm="100000">
                                          <p:val>
                                            <p:strVal val="#ppt_h"/>
                                          </p:val>
                                        </p:tav>
                                      </p:tavLst>
                                    </p:anim>
                                    <p:animEffect transition="in" filter="fade">
                                      <p:cBhvr>
                                        <p:cTn id="75" dur="500"/>
                                        <p:tgtEl>
                                          <p:spTgt spid="109"/>
                                        </p:tgtEl>
                                      </p:cBhvr>
                                    </p:animEffect>
                                  </p:childTnLst>
                                </p:cTn>
                              </p:par>
                            </p:childTnLst>
                          </p:cTn>
                        </p:par>
                        <p:par>
                          <p:cTn id="76" fill="hold">
                            <p:stCondLst>
                              <p:cond delay="2500"/>
                            </p:stCondLst>
                            <p:childTnLst>
                              <p:par>
                                <p:cTn id="77" presetID="42" presetClass="path" presetSubtype="0" accel="50000" decel="50000" fill="hold" nodeType="afterEffect">
                                  <p:stCondLst>
                                    <p:cond delay="0"/>
                                  </p:stCondLst>
                                  <p:childTnLst>
                                    <p:animMotion origin="layout" path="M 4.97981E-6 3.7037E-7 L -0.28045 0.26227 " pathEditMode="relative" rAng="0" ptsTypes="AA">
                                      <p:cBhvr>
                                        <p:cTn id="78" dur="2000" fill="hold"/>
                                        <p:tgtEl>
                                          <p:spTgt spid="101"/>
                                        </p:tgtEl>
                                        <p:attrNameLst>
                                          <p:attrName>ppt_x</p:attrName>
                                          <p:attrName>ppt_y</p:attrName>
                                        </p:attrNameLst>
                                      </p:cBhvr>
                                      <p:rCtr x="-14000" y="13100"/>
                                    </p:animMotion>
                                  </p:childTnLst>
                                </p:cTn>
                              </p:par>
                              <p:par>
                                <p:cTn id="79" presetID="42" presetClass="path" presetSubtype="0" accel="50000" decel="50000" fill="hold" nodeType="withEffect">
                                  <p:stCondLst>
                                    <p:cond delay="0"/>
                                  </p:stCondLst>
                                  <p:childTnLst>
                                    <p:animMotion origin="layout" path="M 2.75629E-6 -4.07407E-6 L -0.30546 0.48635 " pathEditMode="relative" rAng="0" ptsTypes="AA">
                                      <p:cBhvr>
                                        <p:cTn id="80" dur="2000" fill="hold"/>
                                        <p:tgtEl>
                                          <p:spTgt spid="102"/>
                                        </p:tgtEl>
                                        <p:attrNameLst>
                                          <p:attrName>ppt_x</p:attrName>
                                          <p:attrName>ppt_y</p:attrName>
                                        </p:attrNameLst>
                                      </p:cBhvr>
                                      <p:rCtr x="-15300" y="24300"/>
                                    </p:animMotion>
                                  </p:childTnLst>
                                </p:cTn>
                              </p:par>
                              <p:par>
                                <p:cTn id="81" presetID="42" presetClass="path" presetSubtype="0" accel="50000" decel="50000" fill="hold" nodeType="withEffect">
                                  <p:stCondLst>
                                    <p:cond delay="0"/>
                                  </p:stCondLst>
                                  <p:childTnLst>
                                    <p:animMotion origin="layout" path="M 2.9234E-6 -3.43967E-6 L -0.39031 0.26977 " pathEditMode="relative" rAng="0" ptsTypes="AA">
                                      <p:cBhvr>
                                        <p:cTn id="82" dur="2000" fill="hold"/>
                                        <p:tgtEl>
                                          <p:spTgt spid="103"/>
                                        </p:tgtEl>
                                        <p:attrNameLst>
                                          <p:attrName>ppt_x</p:attrName>
                                          <p:attrName>ppt_y</p:attrName>
                                        </p:attrNameLst>
                                      </p:cBhvr>
                                      <p:rCtr x="-19500" y="13500"/>
                                    </p:animMotion>
                                  </p:childTnLst>
                                </p:cTn>
                              </p:par>
                              <p:par>
                                <p:cTn id="83" presetID="42" presetClass="path" presetSubtype="0" accel="50000" decel="50000" fill="hold" nodeType="withEffect">
                                  <p:stCondLst>
                                    <p:cond delay="0"/>
                                  </p:stCondLst>
                                  <p:childTnLst>
                                    <p:animMotion origin="layout" path="M 2.75629E-6 -2.59259E-6 L -0.03635 0.2838 " pathEditMode="relative" rAng="0" ptsTypes="AA">
                                      <p:cBhvr>
                                        <p:cTn id="84" dur="2000" fill="hold"/>
                                        <p:tgtEl>
                                          <p:spTgt spid="104"/>
                                        </p:tgtEl>
                                        <p:attrNameLst>
                                          <p:attrName>ppt_x</p:attrName>
                                          <p:attrName>ppt_y</p:attrName>
                                        </p:attrNameLst>
                                      </p:cBhvr>
                                      <p:rCtr x="-1800" y="14200"/>
                                    </p:animMotion>
                                  </p:childTnLst>
                                </p:cTn>
                              </p:par>
                              <p:par>
                                <p:cTn id="85" presetID="42" presetClass="path" presetSubtype="0" accel="50000" decel="50000" fill="hold" nodeType="withEffect">
                                  <p:stCondLst>
                                    <p:cond delay="0"/>
                                  </p:stCondLst>
                                  <p:childTnLst>
                                    <p:animMotion origin="layout" path="M -4.28292E-6 -2.05923E-6 L 0.40941 0.28066 " pathEditMode="relative" rAng="0" ptsTypes="AA">
                                      <p:cBhvr>
                                        <p:cTn id="86" dur="2000" fill="hold"/>
                                        <p:tgtEl>
                                          <p:spTgt spid="105"/>
                                        </p:tgtEl>
                                        <p:attrNameLst>
                                          <p:attrName>ppt_x</p:attrName>
                                          <p:attrName>ppt_y</p:attrName>
                                        </p:attrNameLst>
                                      </p:cBhvr>
                                      <p:rCtr x="20500" y="14000"/>
                                    </p:animMotion>
                                  </p:childTnLst>
                                </p:cTn>
                              </p:par>
                              <p:par>
                                <p:cTn id="87" presetID="42" presetClass="path" presetSubtype="0" accel="50000" decel="50000" fill="hold" nodeType="withEffect">
                                  <p:stCondLst>
                                    <p:cond delay="0"/>
                                  </p:stCondLst>
                                  <p:childTnLst>
                                    <p:animMotion origin="layout" path="M 1.56962E-6 4.28968E-6 L 0.28956 0.29361 " pathEditMode="relative" rAng="0" ptsTypes="AA">
                                      <p:cBhvr>
                                        <p:cTn id="88" dur="2000" fill="hold"/>
                                        <p:tgtEl>
                                          <p:spTgt spid="106"/>
                                        </p:tgtEl>
                                        <p:attrNameLst>
                                          <p:attrName>ppt_x</p:attrName>
                                          <p:attrName>ppt_y</p:attrName>
                                        </p:attrNameLst>
                                      </p:cBhvr>
                                      <p:rCtr x="14500" y="14700"/>
                                    </p:animMotion>
                                  </p:childTnLst>
                                </p:cTn>
                              </p:par>
                              <p:par>
                                <p:cTn id="89" presetID="42" presetClass="path" presetSubtype="0" accel="50000" decel="50000" fill="hold" nodeType="withEffect">
                                  <p:stCondLst>
                                    <p:cond delay="0"/>
                                  </p:stCondLst>
                                  <p:childTnLst>
                                    <p:animMotion origin="layout" path="M 1.56962E-6 -1.06432E-6 L 0.08675 0.28251 " pathEditMode="relative" rAng="0" ptsTypes="AA">
                                      <p:cBhvr>
                                        <p:cTn id="90" dur="2000" fill="hold"/>
                                        <p:tgtEl>
                                          <p:spTgt spid="107"/>
                                        </p:tgtEl>
                                        <p:attrNameLst>
                                          <p:attrName>ppt_x</p:attrName>
                                          <p:attrName>ppt_y</p:attrName>
                                        </p:attrNameLst>
                                      </p:cBhvr>
                                      <p:rCtr x="4300" y="14100"/>
                                    </p:animMotion>
                                  </p:childTnLst>
                                </p:cTn>
                              </p:par>
                              <p:par>
                                <p:cTn id="91" presetID="42" presetClass="path" presetSubtype="0" accel="50000" decel="50000" fill="hold" nodeType="withEffect">
                                  <p:stCondLst>
                                    <p:cond delay="0"/>
                                  </p:stCondLst>
                                  <p:childTnLst>
                                    <p:animMotion origin="layout" path="M 3.38413E-6 -4.81481E-6 L 0.04624 0.49445 " pathEditMode="relative" rAng="0" ptsTypes="AA">
                                      <p:cBhvr>
                                        <p:cTn id="92" dur="2000" fill="hold"/>
                                        <p:tgtEl>
                                          <p:spTgt spid="108"/>
                                        </p:tgtEl>
                                        <p:attrNameLst>
                                          <p:attrName>ppt_x</p:attrName>
                                          <p:attrName>ppt_y</p:attrName>
                                        </p:attrNameLst>
                                      </p:cBhvr>
                                      <p:rCtr x="2300" y="24700"/>
                                    </p:animMotion>
                                  </p:childTnLst>
                                </p:cTn>
                              </p:par>
                              <p:par>
                                <p:cTn id="93" presetID="42" presetClass="path" presetSubtype="0" accel="50000" decel="50000" fill="hold" nodeType="withEffect">
                                  <p:stCondLst>
                                    <p:cond delay="0"/>
                                  </p:stCondLst>
                                  <p:childTnLst>
                                    <p:animMotion origin="layout" path="M -2.26681E-6 -4.49838E-6 L 0.36256 0.47619 " pathEditMode="relative" rAng="0" ptsTypes="AA">
                                      <p:cBhvr>
                                        <p:cTn id="94" dur="2000" fill="hold"/>
                                        <p:tgtEl>
                                          <p:spTgt spid="109"/>
                                        </p:tgtEl>
                                        <p:attrNameLst>
                                          <p:attrName>ppt_x</p:attrName>
                                          <p:attrName>ppt_y</p:attrName>
                                        </p:attrNameLst>
                                      </p:cBhvr>
                                      <p:rCtr x="18100" y="23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8CBF5CA8-4AEB-459C-A454-9F5E549496A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15735" y="1531410"/>
            <a:ext cx="8633751" cy="4335991"/>
          </a:xfrm>
          <a:prstGeom prst="rect">
            <a:avLst/>
          </a:prstGeom>
        </p:spPr>
      </p:pic>
      <p:grpSp>
        <p:nvGrpSpPr>
          <p:cNvPr id="23" name="Group 22"/>
          <p:cNvGrpSpPr/>
          <p:nvPr/>
        </p:nvGrpSpPr>
        <p:grpSpPr>
          <a:xfrm>
            <a:off x="11071516" y="76200"/>
            <a:ext cx="1015735" cy="990600"/>
            <a:chOff x="5753072" y="1893794"/>
            <a:chExt cx="682678" cy="682678"/>
          </a:xfrm>
        </p:grpSpPr>
        <p:sp>
          <p:nvSpPr>
            <p:cNvPr id="24" name="Oval 23"/>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25" name="TextBox 24"/>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s-ES" sz="1200" b="1" dirty="0" err="1" smtClean="0">
                  <a:solidFill>
                    <a:schemeClr val="bg1"/>
                  </a:solidFill>
                  <a:effectLst>
                    <a:outerShdw blurRad="63500" sx="102000" sy="102000" algn="ctr" rotWithShape="0">
                      <a:prstClr val="black">
                        <a:alpha val="40000"/>
                      </a:prstClr>
                    </a:outerShdw>
                  </a:effectLst>
                </a:rPr>
                <a:t>QoS</a:t>
              </a:r>
              <a:endParaRPr lang="es-ES" sz="1200" b="1" dirty="0">
                <a:solidFill>
                  <a:schemeClr val="bg1"/>
                </a:solidFill>
                <a:effectLst>
                  <a:outerShdw blurRad="63500" sx="102000" sy="102000" algn="ctr" rotWithShape="0">
                    <a:prstClr val="black">
                      <a:alpha val="40000"/>
                    </a:prstClr>
                  </a:outerShdw>
                </a:effectLst>
              </a:endParaRPr>
            </a:p>
          </p:txBody>
        </p:sp>
        <p:cxnSp>
          <p:nvCxnSpPr>
            <p:cNvPr id="26" name="Straight Connector 25"/>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sp>
        <p:nvSpPr>
          <p:cNvPr id="29" name="Title 2"/>
          <p:cNvSpPr txBox="1">
            <a:spLocks/>
          </p:cNvSpPr>
          <p:nvPr/>
        </p:nvSpPr>
        <p:spPr bwMode="auto">
          <a:xfrm>
            <a:off x="203147" y="0"/>
            <a:ext cx="11214596" cy="102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243797"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lang="en-US" sz="2600" b="1" dirty="0">
                <a:solidFill>
                  <a:srgbClr val="FFFFFF"/>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700" dirty="0" smtClean="0">
                <a:solidFill>
                  <a:schemeClr val="bg2"/>
                </a:solidFill>
              </a:rPr>
              <a:t>Cisco APIC – EM : </a:t>
            </a:r>
            <a:r>
              <a:rPr lang="es-ES" sz="3700" dirty="0" err="1" smtClean="0">
                <a:solidFill>
                  <a:schemeClr val="bg2"/>
                </a:solidFill>
              </a:rPr>
              <a:t>Provisionamiento</a:t>
            </a:r>
            <a:r>
              <a:rPr lang="es-ES" sz="3700" dirty="0" smtClean="0">
                <a:solidFill>
                  <a:schemeClr val="bg2"/>
                </a:solidFill>
              </a:rPr>
              <a:t> de </a:t>
            </a:r>
            <a:r>
              <a:rPr lang="es-ES" sz="3700" dirty="0" err="1" smtClean="0">
                <a:solidFill>
                  <a:schemeClr val="bg2"/>
                </a:solidFill>
              </a:rPr>
              <a:t>QoS</a:t>
            </a:r>
            <a:r>
              <a:rPr lang="es-ES" sz="3700" dirty="0" smtClean="0">
                <a:solidFill>
                  <a:schemeClr val="bg2"/>
                </a:solidFill>
              </a:rPr>
              <a:t/>
            </a:r>
            <a:br>
              <a:rPr lang="es-ES" sz="3700" dirty="0" smtClean="0">
                <a:solidFill>
                  <a:schemeClr val="bg2"/>
                </a:solidFill>
              </a:rPr>
            </a:br>
            <a:r>
              <a:rPr lang="es-ES" sz="2700" dirty="0" smtClean="0">
                <a:solidFill>
                  <a:schemeClr val="bg2"/>
                </a:solidFill>
              </a:rPr>
              <a:t>Automatización de la Gestión de </a:t>
            </a:r>
            <a:r>
              <a:rPr lang="es-ES" sz="2700" dirty="0" err="1" smtClean="0">
                <a:solidFill>
                  <a:schemeClr val="bg2"/>
                </a:solidFill>
              </a:rPr>
              <a:t>QoS</a:t>
            </a:r>
            <a:endParaRPr lang="es-ES" dirty="0">
              <a:solidFill>
                <a:schemeClr val="bg2"/>
              </a:solidFill>
            </a:endParaRPr>
          </a:p>
        </p:txBody>
      </p:sp>
      <p:sp>
        <p:nvSpPr>
          <p:cNvPr id="11" name="Text Placeholder 2"/>
          <p:cNvSpPr txBox="1">
            <a:spLocks/>
          </p:cNvSpPr>
          <p:nvPr/>
        </p:nvSpPr>
        <p:spPr>
          <a:xfrm>
            <a:off x="304721" y="5411504"/>
            <a:ext cx="11884104" cy="1268696"/>
          </a:xfrm>
          <a:prstGeom prst="rect">
            <a:avLst/>
          </a:prstGeom>
        </p:spPr>
        <p:txBody>
          <a:bodyPr vert="horz" lIns="91436" tIns="45719" rIns="91436" bIns="45719" rtlCol="0">
            <a:no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sz="1900" dirty="0">
              <a:solidFill>
                <a:schemeClr val="tx1"/>
              </a:solidFill>
              <a:latin typeface="+mn-lt"/>
            </a:endParaRPr>
          </a:p>
        </p:txBody>
      </p:sp>
    </p:spTree>
    <p:extLst>
      <p:ext uri="{BB962C8B-B14F-4D97-AF65-F5344CB8AC3E}">
        <p14:creationId xmlns:p14="http://schemas.microsoft.com/office/powerpoint/2010/main" val="10146099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 Same Side Corner Rectangle 80"/>
          <p:cNvSpPr/>
          <p:nvPr/>
        </p:nvSpPr>
        <p:spPr>
          <a:xfrm>
            <a:off x="6712910" y="4301037"/>
            <a:ext cx="508713" cy="570659"/>
          </a:xfrm>
          <a:prstGeom prst="round2SameRect">
            <a:avLst/>
          </a:prstGeom>
          <a:gradFill flip="none" rotWithShape="1">
            <a:gsLst>
              <a:gs pos="0">
                <a:srgbClr val="F68B1F">
                  <a:shade val="30000"/>
                  <a:satMod val="115000"/>
                </a:srgbClr>
              </a:gs>
              <a:gs pos="50000">
                <a:srgbClr val="F68B1F">
                  <a:shade val="67500"/>
                  <a:satMod val="115000"/>
                </a:srgbClr>
              </a:gs>
              <a:gs pos="100000">
                <a:srgbClr val="F68B1F">
                  <a:shade val="100000"/>
                  <a:satMod val="115000"/>
                </a:srgbClr>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gradFill>
                <a:gsLst>
                  <a:gs pos="0">
                    <a:srgbClr val="CBDB2A"/>
                  </a:gs>
                  <a:gs pos="50000">
                    <a:srgbClr val="3EB549"/>
                  </a:gs>
                  <a:gs pos="100000">
                    <a:srgbClr val="02928C"/>
                  </a:gs>
                </a:gsLst>
                <a:lin ang="2700000" scaled="1"/>
              </a:gradFill>
            </a:endParaRPr>
          </a:p>
        </p:txBody>
      </p:sp>
      <p:sp>
        <p:nvSpPr>
          <p:cNvPr id="2" name="Title 1"/>
          <p:cNvSpPr>
            <a:spLocks noGrp="1"/>
          </p:cNvSpPr>
          <p:nvPr>
            <p:ph type="title"/>
          </p:nvPr>
        </p:nvSpPr>
        <p:spPr>
          <a:xfrm>
            <a:off x="18294" y="153767"/>
            <a:ext cx="10297134" cy="1239367"/>
          </a:xfrm>
        </p:spPr>
        <p:txBody>
          <a:bodyPr/>
          <a:lstStyle/>
          <a:p>
            <a:r>
              <a:rPr lang="es-ES" sz="3700" b="1" dirty="0" smtClean="0">
                <a:solidFill>
                  <a:schemeClr val="bg2"/>
                </a:solidFill>
              </a:rPr>
              <a:t>Cisco APIC Enterprise Module: Cumplimiento de </a:t>
            </a:r>
            <a:r>
              <a:rPr lang="es-ES" sz="3700" b="1" dirty="0" err="1" smtClean="0">
                <a:solidFill>
                  <a:schemeClr val="bg2"/>
                </a:solidFill>
              </a:rPr>
              <a:t>QoS</a:t>
            </a:r>
            <a:r>
              <a:rPr lang="es-ES" sz="3700" b="1" dirty="0" smtClean="0">
                <a:solidFill>
                  <a:schemeClr val="bg2"/>
                </a:solidFill>
              </a:rPr>
              <a:t/>
            </a:r>
            <a:br>
              <a:rPr lang="es-ES" sz="3700" b="1" dirty="0" smtClean="0">
                <a:solidFill>
                  <a:schemeClr val="bg2"/>
                </a:solidFill>
              </a:rPr>
            </a:br>
            <a:r>
              <a:rPr lang="es-ES" sz="2400" b="1" dirty="0" smtClean="0">
                <a:solidFill>
                  <a:schemeClr val="bg2"/>
                </a:solidFill>
              </a:rPr>
              <a:t>Automatización de la Gestión de </a:t>
            </a:r>
            <a:r>
              <a:rPr lang="es-ES" sz="2400" b="1" dirty="0" err="1" smtClean="0">
                <a:solidFill>
                  <a:schemeClr val="bg2"/>
                </a:solidFill>
              </a:rPr>
              <a:t>QoS</a:t>
            </a:r>
            <a:endParaRPr lang="es-ES" sz="2400" b="1" dirty="0">
              <a:solidFill>
                <a:schemeClr val="bg2"/>
              </a:solidFill>
            </a:endParaRPr>
          </a:p>
        </p:txBody>
      </p:sp>
      <p:grpSp>
        <p:nvGrpSpPr>
          <p:cNvPr id="3" name="Group 46"/>
          <p:cNvGrpSpPr/>
          <p:nvPr/>
        </p:nvGrpSpPr>
        <p:grpSpPr>
          <a:xfrm>
            <a:off x="937789" y="4696477"/>
            <a:ext cx="1978903" cy="1646233"/>
            <a:chOff x="937789" y="4696474"/>
            <a:chExt cx="1978903" cy="1646233"/>
          </a:xfrm>
        </p:grpSpPr>
        <p:pic>
          <p:nvPicPr>
            <p:cNvPr id="48" name="Picture 4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60755" y="4696474"/>
              <a:ext cx="1529312" cy="1529310"/>
            </a:xfrm>
            <a:prstGeom prst="rect">
              <a:avLst/>
            </a:prstGeom>
          </p:spPr>
        </p:pic>
        <p:pic>
          <p:nvPicPr>
            <p:cNvPr id="54" name="Picture 5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81556" y="5837343"/>
              <a:ext cx="893412" cy="505364"/>
            </a:xfrm>
            <a:prstGeom prst="rect">
              <a:avLst/>
            </a:prstGeom>
          </p:spPr>
        </p:pic>
        <p:pic>
          <p:nvPicPr>
            <p:cNvPr id="57" name="Picture 5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374702" y="4747031"/>
              <a:ext cx="541990" cy="247340"/>
            </a:xfrm>
            <a:prstGeom prst="rect">
              <a:avLst/>
            </a:prstGeom>
          </p:spPr>
        </p:pic>
        <p:pic>
          <p:nvPicPr>
            <p:cNvPr id="58" name="Picture 5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37789" y="4747031"/>
              <a:ext cx="541990" cy="247340"/>
            </a:xfrm>
            <a:prstGeom prst="rect">
              <a:avLst/>
            </a:prstGeom>
          </p:spPr>
        </p:pic>
      </p:grpSp>
      <p:grpSp>
        <p:nvGrpSpPr>
          <p:cNvPr id="4" name="Group 58"/>
          <p:cNvGrpSpPr/>
          <p:nvPr/>
        </p:nvGrpSpPr>
        <p:grpSpPr>
          <a:xfrm>
            <a:off x="5248533" y="4696477"/>
            <a:ext cx="1978903" cy="1646233"/>
            <a:chOff x="5248532" y="4696474"/>
            <a:chExt cx="1978903" cy="1646233"/>
          </a:xfrm>
        </p:grpSpPr>
        <p:pic>
          <p:nvPicPr>
            <p:cNvPr id="60" name="Picture 5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71498" y="4696474"/>
              <a:ext cx="1529312" cy="1529310"/>
            </a:xfrm>
            <a:prstGeom prst="rect">
              <a:avLst/>
            </a:prstGeom>
          </p:spPr>
        </p:pic>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92299" y="5837343"/>
              <a:ext cx="893412" cy="505364"/>
            </a:xfrm>
            <a:prstGeom prst="rect">
              <a:avLst/>
            </a:prstGeom>
          </p:spPr>
        </p:pic>
        <p:pic>
          <p:nvPicPr>
            <p:cNvPr id="62" name="Picture 6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685445" y="4747031"/>
              <a:ext cx="541990" cy="247340"/>
            </a:xfrm>
            <a:prstGeom prst="rect">
              <a:avLst/>
            </a:prstGeom>
          </p:spPr>
        </p:pic>
        <p:pic>
          <p:nvPicPr>
            <p:cNvPr id="63" name="Picture 6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48532" y="4747031"/>
              <a:ext cx="541990" cy="247340"/>
            </a:xfrm>
            <a:prstGeom prst="rect">
              <a:avLst/>
            </a:prstGeom>
          </p:spPr>
        </p:pic>
      </p:grpSp>
      <p:pic>
        <p:nvPicPr>
          <p:cNvPr id="93" name="Picture 4" descr="https://www.engageselling.com/_images/kit/document.png">
            <a:hlinkClick r:id="rId6"/>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609281" y="1945627"/>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5"/>
          <p:cNvGrpSpPr/>
          <p:nvPr/>
        </p:nvGrpSpPr>
        <p:grpSpPr>
          <a:xfrm>
            <a:off x="8891121" y="2130997"/>
            <a:ext cx="845103" cy="873267"/>
            <a:chOff x="7346097" y="1705328"/>
            <a:chExt cx="845103" cy="873266"/>
          </a:xfrm>
        </p:grpSpPr>
        <p:pic>
          <p:nvPicPr>
            <p:cNvPr id="95" name="Picture 8" descr="http://www.formosa.no/media/DrayTekIcons/QoS.png"/>
            <p:cNvPicPr>
              <a:picLocks noChangeAspect="1" noChangeArrowheads="1"/>
            </p:cNvPicPr>
            <p:nvPr/>
          </p:nvPicPr>
          <p:blipFill>
            <a:blip r:embed="rId8" cstate="email">
              <a:biLevel thresh="75000"/>
              <a:extLst>
                <a:ext uri="{28A0092B-C50C-407E-A947-70E740481C1C}">
                  <a14:useLocalDpi xmlns:a14="http://schemas.microsoft.com/office/drawing/2010/main"/>
                </a:ext>
              </a:extLst>
            </a:blip>
            <a:srcRect/>
            <a:stretch>
              <a:fillRect/>
            </a:stretch>
          </p:blipFill>
          <p:spPr bwMode="auto">
            <a:xfrm>
              <a:off x="7396697" y="1705328"/>
              <a:ext cx="649326" cy="638682"/>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7346097" y="2255429"/>
              <a:ext cx="845103" cy="323165"/>
            </a:xfrm>
            <a:prstGeom prst="rect">
              <a:avLst/>
            </a:prstGeom>
            <a:noFill/>
          </p:spPr>
          <p:txBody>
            <a:bodyPr wrap="none" rtlCol="0">
              <a:spAutoFit/>
            </a:bodyPr>
            <a:lstStyle/>
            <a:p>
              <a:r>
                <a:rPr lang="es-ES" sz="1500" b="1" dirty="0" err="1" smtClean="0">
                  <a:solidFill>
                    <a:srgbClr val="08252E"/>
                  </a:solidFill>
                </a:rPr>
                <a:t>Config</a:t>
              </a:r>
              <a:r>
                <a:rPr lang="es-ES" sz="1500" b="1" dirty="0" smtClean="0">
                  <a:solidFill>
                    <a:srgbClr val="08252E"/>
                  </a:solidFill>
                </a:rPr>
                <a:t>.</a:t>
              </a:r>
              <a:endParaRPr lang="es-ES" sz="1500" b="1" dirty="0">
                <a:solidFill>
                  <a:srgbClr val="08252E"/>
                </a:solidFill>
              </a:endParaRPr>
            </a:p>
          </p:txBody>
        </p:sp>
      </p:grpSp>
      <p:pic>
        <p:nvPicPr>
          <p:cNvPr id="44"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371186" y="4331043"/>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017994" y="5830045"/>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60023" y="4293071"/>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298129" y="4352826"/>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40205" y="5833926"/>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9" name="Group 74"/>
          <p:cNvGrpSpPr/>
          <p:nvPr/>
        </p:nvGrpSpPr>
        <p:grpSpPr>
          <a:xfrm>
            <a:off x="6790688" y="3956569"/>
            <a:ext cx="357484" cy="357484"/>
            <a:chOff x="2311122" y="1986705"/>
            <a:chExt cx="475142" cy="475142"/>
          </a:xfrm>
        </p:grpSpPr>
        <p:sp>
          <p:nvSpPr>
            <p:cNvPr id="70" name="Oval 69"/>
            <p:cNvSpPr/>
            <p:nvPr/>
          </p:nvSpPr>
          <p:spPr>
            <a:xfrm>
              <a:off x="2311122" y="1986705"/>
              <a:ext cx="475142" cy="475142"/>
            </a:xfrm>
            <a:prstGeom prst="ellips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sz="1100" dirty="0"/>
            </a:p>
          </p:txBody>
        </p:sp>
        <p:sp>
          <p:nvSpPr>
            <p:cNvPr id="74" name="Freeform 73"/>
            <p:cNvSpPr>
              <a:spLocks/>
            </p:cNvSpPr>
            <p:nvPr/>
          </p:nvSpPr>
          <p:spPr bwMode="auto">
            <a:xfrm>
              <a:off x="2424879" y="2110154"/>
              <a:ext cx="267947" cy="254088"/>
            </a:xfrm>
            <a:custGeom>
              <a:avLst/>
              <a:gdLst>
                <a:gd name="T0" fmla="*/ 95 w 98"/>
                <a:gd name="T1" fmla="*/ 0 h 93"/>
                <a:gd name="T2" fmla="*/ 98 w 98"/>
                <a:gd name="T3" fmla="*/ 4 h 93"/>
                <a:gd name="T4" fmla="*/ 64 w 98"/>
                <a:gd name="T5" fmla="*/ 39 h 93"/>
                <a:gd name="T6" fmla="*/ 36 w 98"/>
                <a:gd name="T7" fmla="*/ 83 h 93"/>
                <a:gd name="T8" fmla="*/ 31 w 98"/>
                <a:gd name="T9" fmla="*/ 86 h 93"/>
                <a:gd name="T10" fmla="*/ 22 w 98"/>
                <a:gd name="T11" fmla="*/ 93 h 93"/>
                <a:gd name="T12" fmla="*/ 18 w 98"/>
                <a:gd name="T13" fmla="*/ 82 h 93"/>
                <a:gd name="T14" fmla="*/ 16 w 98"/>
                <a:gd name="T15" fmla="*/ 77 h 93"/>
                <a:gd name="T16" fmla="*/ 8 w 98"/>
                <a:gd name="T17" fmla="*/ 63 h 93"/>
                <a:gd name="T18" fmla="*/ 0 w 98"/>
                <a:gd name="T19" fmla="*/ 57 h 93"/>
                <a:gd name="T20" fmla="*/ 14 w 98"/>
                <a:gd name="T21" fmla="*/ 49 h 93"/>
                <a:gd name="T22" fmla="*/ 26 w 98"/>
                <a:gd name="T23" fmla="*/ 63 h 93"/>
                <a:gd name="T24" fmla="*/ 28 w 98"/>
                <a:gd name="T25" fmla="*/ 68 h 93"/>
                <a:gd name="T26" fmla="*/ 59 w 98"/>
                <a:gd name="T27" fmla="*/ 29 h 93"/>
                <a:gd name="T28" fmla="*/ 95 w 98"/>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93">
                  <a:moveTo>
                    <a:pt x="95" y="0"/>
                  </a:moveTo>
                  <a:cubicBezTo>
                    <a:pt x="98" y="4"/>
                    <a:pt x="98" y="4"/>
                    <a:pt x="98" y="4"/>
                  </a:cubicBezTo>
                  <a:cubicBezTo>
                    <a:pt x="88" y="11"/>
                    <a:pt x="76" y="23"/>
                    <a:pt x="64" y="39"/>
                  </a:cubicBezTo>
                  <a:cubicBezTo>
                    <a:pt x="52" y="54"/>
                    <a:pt x="42" y="69"/>
                    <a:pt x="36" y="83"/>
                  </a:cubicBezTo>
                  <a:cubicBezTo>
                    <a:pt x="31" y="86"/>
                    <a:pt x="31" y="86"/>
                    <a:pt x="31" y="86"/>
                  </a:cubicBezTo>
                  <a:cubicBezTo>
                    <a:pt x="26" y="89"/>
                    <a:pt x="24" y="91"/>
                    <a:pt x="22" y="93"/>
                  </a:cubicBezTo>
                  <a:cubicBezTo>
                    <a:pt x="21" y="91"/>
                    <a:pt x="20" y="87"/>
                    <a:pt x="18" y="82"/>
                  </a:cubicBezTo>
                  <a:cubicBezTo>
                    <a:pt x="16" y="77"/>
                    <a:pt x="16" y="77"/>
                    <a:pt x="16" y="77"/>
                  </a:cubicBezTo>
                  <a:cubicBezTo>
                    <a:pt x="13" y="71"/>
                    <a:pt x="11" y="66"/>
                    <a:pt x="8" y="63"/>
                  </a:cubicBezTo>
                  <a:cubicBezTo>
                    <a:pt x="6" y="60"/>
                    <a:pt x="3" y="58"/>
                    <a:pt x="0" y="57"/>
                  </a:cubicBezTo>
                  <a:cubicBezTo>
                    <a:pt x="5" y="51"/>
                    <a:pt x="10" y="49"/>
                    <a:pt x="14" y="49"/>
                  </a:cubicBezTo>
                  <a:cubicBezTo>
                    <a:pt x="18" y="49"/>
                    <a:pt x="22" y="54"/>
                    <a:pt x="26" y="63"/>
                  </a:cubicBezTo>
                  <a:cubicBezTo>
                    <a:pt x="28" y="68"/>
                    <a:pt x="28" y="68"/>
                    <a:pt x="28" y="68"/>
                  </a:cubicBezTo>
                  <a:cubicBezTo>
                    <a:pt x="36" y="55"/>
                    <a:pt x="46" y="42"/>
                    <a:pt x="59" y="29"/>
                  </a:cubicBezTo>
                  <a:cubicBezTo>
                    <a:pt x="71" y="17"/>
                    <a:pt x="83" y="7"/>
                    <a:pt x="95" y="0"/>
                  </a:cubicBezTo>
                  <a:close/>
                </a:path>
              </a:pathLst>
            </a:custGeom>
            <a:solidFill>
              <a:schemeClr val="bg1"/>
            </a:solidFill>
            <a:ln w="9525">
              <a:noFill/>
              <a:round/>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300"/>
                </a:spcAft>
              </a:pPr>
              <a:endParaRPr lang="es-ES" dirty="0"/>
            </a:p>
          </p:txBody>
        </p:sp>
      </p:grpSp>
      <p:sp>
        <p:nvSpPr>
          <p:cNvPr id="82" name="Round Same Side Corner Rectangle 81"/>
          <p:cNvSpPr/>
          <p:nvPr/>
        </p:nvSpPr>
        <p:spPr>
          <a:xfrm>
            <a:off x="9234906" y="4301037"/>
            <a:ext cx="488862" cy="570659"/>
          </a:xfrm>
          <a:prstGeom prst="round2SameRect">
            <a:avLst/>
          </a:prstGeom>
          <a:gradFill flip="none" rotWithShape="1">
            <a:gsLst>
              <a:gs pos="0">
                <a:srgbClr val="F68B1F">
                  <a:shade val="30000"/>
                  <a:satMod val="115000"/>
                </a:srgbClr>
              </a:gs>
              <a:gs pos="50000">
                <a:srgbClr val="F68B1F">
                  <a:shade val="67500"/>
                  <a:satMod val="115000"/>
                </a:srgbClr>
              </a:gs>
              <a:gs pos="100000">
                <a:srgbClr val="F68B1F">
                  <a:shade val="100000"/>
                  <a:satMod val="115000"/>
                </a:srgbClr>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gradFill>
                <a:gsLst>
                  <a:gs pos="0">
                    <a:srgbClr val="CBDB2A"/>
                  </a:gs>
                  <a:gs pos="50000">
                    <a:srgbClr val="3EB549"/>
                  </a:gs>
                  <a:gs pos="100000">
                    <a:srgbClr val="02928C"/>
                  </a:gs>
                </a:gsLst>
                <a:lin ang="2700000" scaled="1"/>
              </a:gradFill>
            </a:endParaRPr>
          </a:p>
        </p:txBody>
      </p:sp>
      <p:pic>
        <p:nvPicPr>
          <p:cNvPr id="51"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707719" y="4364650"/>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Oval 88"/>
          <p:cNvSpPr/>
          <p:nvPr/>
        </p:nvSpPr>
        <p:spPr>
          <a:xfrm>
            <a:off x="5840961" y="2615683"/>
            <a:ext cx="335905" cy="335904"/>
          </a:xfrm>
          <a:prstGeom prst="ellips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508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36" tIns="45719" rIns="91436" bIns="45719" rtlCol="0" anchor="ctr"/>
          <a:lstStyle/>
          <a:p>
            <a:pPr algn="ctr"/>
            <a:endParaRPr lang="es-ES" sz="1100" dirty="0"/>
          </a:p>
        </p:txBody>
      </p:sp>
      <p:grpSp>
        <p:nvGrpSpPr>
          <p:cNvPr id="88" name="Group 87"/>
          <p:cNvGrpSpPr/>
          <p:nvPr/>
        </p:nvGrpSpPr>
        <p:grpSpPr>
          <a:xfrm>
            <a:off x="3352128" y="2302528"/>
            <a:ext cx="2321171" cy="1015663"/>
            <a:chOff x="3221500" y="1936768"/>
            <a:chExt cx="2321171" cy="1015663"/>
          </a:xfrm>
        </p:grpSpPr>
        <p:grpSp>
          <p:nvGrpSpPr>
            <p:cNvPr id="86" name="Group 85"/>
            <p:cNvGrpSpPr/>
            <p:nvPr/>
          </p:nvGrpSpPr>
          <p:grpSpPr>
            <a:xfrm>
              <a:off x="5036233" y="2053882"/>
              <a:ext cx="506438" cy="506438"/>
              <a:chOff x="4445391" y="1547446"/>
              <a:chExt cx="900332" cy="900332"/>
            </a:xfrm>
          </p:grpSpPr>
          <p:sp>
            <p:nvSpPr>
              <p:cNvPr id="85" name="Oval 84"/>
              <p:cNvSpPr/>
              <p:nvPr/>
            </p:nvSpPr>
            <p:spPr>
              <a:xfrm>
                <a:off x="4445391" y="1547446"/>
                <a:ext cx="900332" cy="900332"/>
              </a:xfrm>
              <a:prstGeom prst="ellipse">
                <a:avLst/>
              </a:prstGeom>
              <a:gradFill flip="none" rotWithShape="1">
                <a:gsLst>
                  <a:gs pos="0">
                    <a:srgbClr val="F68B1F">
                      <a:shade val="30000"/>
                      <a:satMod val="115000"/>
                    </a:srgbClr>
                  </a:gs>
                  <a:gs pos="50000">
                    <a:srgbClr val="F68B1F">
                      <a:shade val="67500"/>
                      <a:satMod val="115000"/>
                    </a:srgbClr>
                  </a:gs>
                  <a:gs pos="100000">
                    <a:srgbClr val="F68B1F">
                      <a:shade val="100000"/>
                      <a:satMod val="115000"/>
                    </a:srgbClr>
                  </a:gs>
                </a:gsLst>
                <a:lin ang="16200000" scaled="1"/>
                <a:tileRect/>
              </a:gradFill>
              <a:ln>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84" name="Freeform 54"/>
              <p:cNvSpPr>
                <a:spLocks noEditPoints="1"/>
              </p:cNvSpPr>
              <p:nvPr/>
            </p:nvSpPr>
            <p:spPr bwMode="auto">
              <a:xfrm>
                <a:off x="4585490" y="1687545"/>
                <a:ext cx="620134" cy="620134"/>
              </a:xfrm>
              <a:custGeom>
                <a:avLst/>
                <a:gdLst/>
                <a:ahLst/>
                <a:cxnLst>
                  <a:cxn ang="0">
                    <a:pos x="100" y="0"/>
                  </a:cxn>
                  <a:cxn ang="0">
                    <a:pos x="0" y="100"/>
                  </a:cxn>
                  <a:cxn ang="0">
                    <a:pos x="100" y="200"/>
                  </a:cxn>
                  <a:cxn ang="0">
                    <a:pos x="200" y="100"/>
                  </a:cxn>
                  <a:cxn ang="0">
                    <a:pos x="100" y="0"/>
                  </a:cxn>
                  <a:cxn ang="0">
                    <a:pos x="157" y="157"/>
                  </a:cxn>
                  <a:cxn ang="0">
                    <a:pos x="104" y="181"/>
                  </a:cxn>
                  <a:cxn ang="0">
                    <a:pos x="104" y="162"/>
                  </a:cxn>
                  <a:cxn ang="0">
                    <a:pos x="97" y="162"/>
                  </a:cxn>
                  <a:cxn ang="0">
                    <a:pos x="97" y="181"/>
                  </a:cxn>
                  <a:cxn ang="0">
                    <a:pos x="43" y="157"/>
                  </a:cxn>
                  <a:cxn ang="0">
                    <a:pos x="19" y="103"/>
                  </a:cxn>
                  <a:cxn ang="0">
                    <a:pos x="37" y="103"/>
                  </a:cxn>
                  <a:cxn ang="0">
                    <a:pos x="37" y="96"/>
                  </a:cxn>
                  <a:cxn ang="0">
                    <a:pos x="19" y="96"/>
                  </a:cxn>
                  <a:cxn ang="0">
                    <a:pos x="43" y="43"/>
                  </a:cxn>
                  <a:cxn ang="0">
                    <a:pos x="97" y="19"/>
                  </a:cxn>
                  <a:cxn ang="0">
                    <a:pos x="97" y="36"/>
                  </a:cxn>
                  <a:cxn ang="0">
                    <a:pos x="104" y="36"/>
                  </a:cxn>
                  <a:cxn ang="0">
                    <a:pos x="104" y="19"/>
                  </a:cxn>
                  <a:cxn ang="0">
                    <a:pos x="157" y="43"/>
                  </a:cxn>
                  <a:cxn ang="0">
                    <a:pos x="181" y="96"/>
                  </a:cxn>
                  <a:cxn ang="0">
                    <a:pos x="163" y="96"/>
                  </a:cxn>
                  <a:cxn ang="0">
                    <a:pos x="163" y="103"/>
                  </a:cxn>
                  <a:cxn ang="0">
                    <a:pos x="181" y="103"/>
                  </a:cxn>
                  <a:cxn ang="0">
                    <a:pos x="157" y="157"/>
                  </a:cxn>
                  <a:cxn ang="0">
                    <a:pos x="101" y="88"/>
                  </a:cxn>
                  <a:cxn ang="0">
                    <a:pos x="100" y="88"/>
                  </a:cxn>
                  <a:cxn ang="0">
                    <a:pos x="89" y="100"/>
                  </a:cxn>
                  <a:cxn ang="0">
                    <a:pos x="100" y="111"/>
                  </a:cxn>
                  <a:cxn ang="0">
                    <a:pos x="131" y="147"/>
                  </a:cxn>
                  <a:cxn ang="0">
                    <a:pos x="110" y="106"/>
                  </a:cxn>
                  <a:cxn ang="0">
                    <a:pos x="112" y="100"/>
                  </a:cxn>
                  <a:cxn ang="0">
                    <a:pos x="110" y="95"/>
                  </a:cxn>
                  <a:cxn ang="0">
                    <a:pos x="148" y="50"/>
                  </a:cxn>
                  <a:cxn ang="0">
                    <a:pos x="101" y="88"/>
                  </a:cxn>
                </a:cxnLst>
                <a:rect l="0" t="0" r="r" b="b"/>
                <a:pathLst>
                  <a:path w="200" h="200">
                    <a:moveTo>
                      <a:pt x="100" y="0"/>
                    </a:moveTo>
                    <a:cubicBezTo>
                      <a:pt x="45" y="0"/>
                      <a:pt x="0" y="45"/>
                      <a:pt x="0" y="100"/>
                    </a:cubicBezTo>
                    <a:cubicBezTo>
                      <a:pt x="0" y="155"/>
                      <a:pt x="45" y="200"/>
                      <a:pt x="100" y="200"/>
                    </a:cubicBezTo>
                    <a:cubicBezTo>
                      <a:pt x="155" y="200"/>
                      <a:pt x="200" y="155"/>
                      <a:pt x="200" y="100"/>
                    </a:cubicBezTo>
                    <a:cubicBezTo>
                      <a:pt x="200" y="45"/>
                      <a:pt x="155" y="0"/>
                      <a:pt x="100" y="0"/>
                    </a:cubicBezTo>
                    <a:close/>
                    <a:moveTo>
                      <a:pt x="157" y="157"/>
                    </a:moveTo>
                    <a:cubicBezTo>
                      <a:pt x="144" y="171"/>
                      <a:pt x="125" y="180"/>
                      <a:pt x="104" y="181"/>
                    </a:cubicBezTo>
                    <a:cubicBezTo>
                      <a:pt x="104" y="162"/>
                      <a:pt x="104" y="162"/>
                      <a:pt x="104" y="162"/>
                    </a:cubicBezTo>
                    <a:cubicBezTo>
                      <a:pt x="97" y="162"/>
                      <a:pt x="97" y="162"/>
                      <a:pt x="97" y="162"/>
                    </a:cubicBezTo>
                    <a:cubicBezTo>
                      <a:pt x="97" y="181"/>
                      <a:pt x="97" y="181"/>
                      <a:pt x="97" y="181"/>
                    </a:cubicBezTo>
                    <a:cubicBezTo>
                      <a:pt x="76" y="180"/>
                      <a:pt x="57" y="171"/>
                      <a:pt x="43" y="157"/>
                    </a:cubicBezTo>
                    <a:cubicBezTo>
                      <a:pt x="29" y="143"/>
                      <a:pt x="20" y="124"/>
                      <a:pt x="19" y="103"/>
                    </a:cubicBezTo>
                    <a:cubicBezTo>
                      <a:pt x="37" y="103"/>
                      <a:pt x="37" y="103"/>
                      <a:pt x="37" y="103"/>
                    </a:cubicBezTo>
                    <a:cubicBezTo>
                      <a:pt x="37" y="96"/>
                      <a:pt x="37" y="96"/>
                      <a:pt x="37" y="96"/>
                    </a:cubicBezTo>
                    <a:cubicBezTo>
                      <a:pt x="19" y="96"/>
                      <a:pt x="19" y="96"/>
                      <a:pt x="19" y="96"/>
                    </a:cubicBezTo>
                    <a:cubicBezTo>
                      <a:pt x="20" y="75"/>
                      <a:pt x="29" y="56"/>
                      <a:pt x="43" y="43"/>
                    </a:cubicBezTo>
                    <a:cubicBezTo>
                      <a:pt x="57" y="29"/>
                      <a:pt x="76" y="20"/>
                      <a:pt x="97" y="19"/>
                    </a:cubicBezTo>
                    <a:cubicBezTo>
                      <a:pt x="97" y="36"/>
                      <a:pt x="97" y="36"/>
                      <a:pt x="97" y="36"/>
                    </a:cubicBezTo>
                    <a:cubicBezTo>
                      <a:pt x="104" y="36"/>
                      <a:pt x="104" y="36"/>
                      <a:pt x="104" y="36"/>
                    </a:cubicBezTo>
                    <a:cubicBezTo>
                      <a:pt x="104" y="19"/>
                      <a:pt x="104" y="19"/>
                      <a:pt x="104" y="19"/>
                    </a:cubicBezTo>
                    <a:cubicBezTo>
                      <a:pt x="125" y="20"/>
                      <a:pt x="144" y="29"/>
                      <a:pt x="157" y="43"/>
                    </a:cubicBezTo>
                    <a:cubicBezTo>
                      <a:pt x="171" y="56"/>
                      <a:pt x="180" y="75"/>
                      <a:pt x="181" y="96"/>
                    </a:cubicBezTo>
                    <a:cubicBezTo>
                      <a:pt x="163" y="96"/>
                      <a:pt x="163" y="96"/>
                      <a:pt x="163" y="96"/>
                    </a:cubicBezTo>
                    <a:cubicBezTo>
                      <a:pt x="163" y="103"/>
                      <a:pt x="163" y="103"/>
                      <a:pt x="163" y="103"/>
                    </a:cubicBezTo>
                    <a:cubicBezTo>
                      <a:pt x="181" y="103"/>
                      <a:pt x="181" y="103"/>
                      <a:pt x="181" y="103"/>
                    </a:cubicBezTo>
                    <a:cubicBezTo>
                      <a:pt x="180" y="124"/>
                      <a:pt x="172" y="143"/>
                      <a:pt x="157" y="157"/>
                    </a:cubicBezTo>
                    <a:close/>
                    <a:moveTo>
                      <a:pt x="101" y="88"/>
                    </a:moveTo>
                    <a:cubicBezTo>
                      <a:pt x="101" y="88"/>
                      <a:pt x="100" y="88"/>
                      <a:pt x="100" y="88"/>
                    </a:cubicBezTo>
                    <a:cubicBezTo>
                      <a:pt x="94" y="88"/>
                      <a:pt x="89" y="94"/>
                      <a:pt x="89" y="100"/>
                    </a:cubicBezTo>
                    <a:cubicBezTo>
                      <a:pt x="89" y="106"/>
                      <a:pt x="94" y="111"/>
                      <a:pt x="100" y="111"/>
                    </a:cubicBezTo>
                    <a:cubicBezTo>
                      <a:pt x="131" y="147"/>
                      <a:pt x="131" y="147"/>
                      <a:pt x="131" y="147"/>
                    </a:cubicBezTo>
                    <a:cubicBezTo>
                      <a:pt x="110" y="106"/>
                      <a:pt x="110" y="106"/>
                      <a:pt x="110" y="106"/>
                    </a:cubicBezTo>
                    <a:cubicBezTo>
                      <a:pt x="111" y="105"/>
                      <a:pt x="112" y="102"/>
                      <a:pt x="112" y="100"/>
                    </a:cubicBezTo>
                    <a:cubicBezTo>
                      <a:pt x="112" y="98"/>
                      <a:pt x="111" y="96"/>
                      <a:pt x="110" y="95"/>
                    </a:cubicBezTo>
                    <a:cubicBezTo>
                      <a:pt x="148" y="50"/>
                      <a:pt x="148" y="50"/>
                      <a:pt x="148" y="50"/>
                    </a:cubicBezTo>
                    <a:lnTo>
                      <a:pt x="101" y="88"/>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s-ES" dirty="0"/>
              </a:p>
            </p:txBody>
          </p:sp>
        </p:grpSp>
        <p:sp>
          <p:nvSpPr>
            <p:cNvPr id="87" name="TextBox 86"/>
            <p:cNvSpPr txBox="1"/>
            <p:nvPr/>
          </p:nvSpPr>
          <p:spPr>
            <a:xfrm>
              <a:off x="3221500" y="1936768"/>
              <a:ext cx="1806913" cy="1015663"/>
            </a:xfrm>
            <a:prstGeom prst="rect">
              <a:avLst/>
            </a:prstGeom>
            <a:noFill/>
          </p:spPr>
          <p:txBody>
            <a:bodyPr wrap="square" rtlCol="0">
              <a:spAutoFit/>
            </a:bodyPr>
            <a:lstStyle/>
            <a:p>
              <a:pPr algn="r"/>
              <a:r>
                <a:rPr lang="es-ES" sz="1500" dirty="0" smtClean="0"/>
                <a:t>Comprobación Automática del Cumplimiento de </a:t>
              </a:r>
              <a:r>
                <a:rPr lang="es-ES" sz="1500" dirty="0" err="1" smtClean="0"/>
                <a:t>QoS</a:t>
              </a:r>
              <a:endParaRPr lang="es-ES" sz="1500" dirty="0"/>
            </a:p>
          </p:txBody>
        </p:sp>
      </p:grpSp>
      <p:sp>
        <p:nvSpPr>
          <p:cNvPr id="98" name="Freeform 8" hidden="1"/>
          <p:cNvSpPr>
            <a:spLocks/>
          </p:cNvSpPr>
          <p:nvPr/>
        </p:nvSpPr>
        <p:spPr bwMode="auto">
          <a:xfrm>
            <a:off x="483974" y="2806704"/>
            <a:ext cx="11219290" cy="2700337"/>
          </a:xfrm>
          <a:custGeom>
            <a:avLst/>
            <a:gdLst>
              <a:gd name="T0" fmla="*/ 2102 w 3796"/>
              <a:gd name="T1" fmla="*/ 5 h 720"/>
              <a:gd name="T2" fmla="*/ 2102 w 3796"/>
              <a:gd name="T3" fmla="*/ 0 h 720"/>
              <a:gd name="T4" fmla="*/ 1695 w 3796"/>
              <a:gd name="T5" fmla="*/ 0 h 720"/>
              <a:gd name="T6" fmla="*/ 1695 w 3796"/>
              <a:gd name="T7" fmla="*/ 0 h 720"/>
              <a:gd name="T8" fmla="*/ 1695 w 3796"/>
              <a:gd name="T9" fmla="*/ 5 h 720"/>
              <a:gd name="T10" fmla="*/ 0 w 3796"/>
              <a:gd name="T11" fmla="*/ 720 h 720"/>
              <a:gd name="T12" fmla="*/ 3796 w 3796"/>
              <a:gd name="T13" fmla="*/ 720 h 720"/>
              <a:gd name="T14" fmla="*/ 2102 w 3796"/>
              <a:gd name="T15" fmla="*/ 5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6" h="720">
                <a:moveTo>
                  <a:pt x="2102" y="5"/>
                </a:moveTo>
                <a:cubicBezTo>
                  <a:pt x="2102" y="3"/>
                  <a:pt x="2102" y="2"/>
                  <a:pt x="2102" y="0"/>
                </a:cubicBezTo>
                <a:cubicBezTo>
                  <a:pt x="1695" y="0"/>
                  <a:pt x="1695" y="0"/>
                  <a:pt x="1695" y="0"/>
                </a:cubicBezTo>
                <a:cubicBezTo>
                  <a:pt x="1695" y="0"/>
                  <a:pt x="1695" y="0"/>
                  <a:pt x="1695" y="0"/>
                </a:cubicBezTo>
                <a:cubicBezTo>
                  <a:pt x="1695" y="2"/>
                  <a:pt x="1695" y="3"/>
                  <a:pt x="1695" y="5"/>
                </a:cubicBezTo>
                <a:cubicBezTo>
                  <a:pt x="1695" y="400"/>
                  <a:pt x="936" y="720"/>
                  <a:pt x="0" y="720"/>
                </a:cubicBezTo>
                <a:cubicBezTo>
                  <a:pt x="3796" y="720"/>
                  <a:pt x="3796" y="720"/>
                  <a:pt x="3796" y="720"/>
                </a:cubicBezTo>
                <a:cubicBezTo>
                  <a:pt x="2860" y="720"/>
                  <a:pt x="2102" y="400"/>
                  <a:pt x="2102" y="5"/>
                </a:cubicBezTo>
                <a:close/>
              </a:path>
            </a:pathLst>
          </a:custGeom>
          <a:gradFill flip="none" rotWithShape="1">
            <a:gsLst>
              <a:gs pos="0">
                <a:schemeClr val="accent5">
                  <a:alpha val="23000"/>
                </a:schemeClr>
              </a:gs>
              <a:gs pos="100000">
                <a:schemeClr val="accent5">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dirty="0"/>
          </a:p>
        </p:txBody>
      </p:sp>
      <p:sp>
        <p:nvSpPr>
          <p:cNvPr id="71" name="Right Arrow 70"/>
          <p:cNvSpPr/>
          <p:nvPr/>
        </p:nvSpPr>
        <p:spPr>
          <a:xfrm rot="1500000" flipH="1">
            <a:off x="6686416" y="4206755"/>
            <a:ext cx="2905422" cy="137160"/>
          </a:xfrm>
          <a:prstGeom prst="rightArrow">
            <a:avLst>
              <a:gd name="adj1" fmla="val 22932"/>
              <a:gd name="adj2" fmla="val 90601"/>
            </a:avLst>
          </a:prstGeom>
          <a:gradFill flip="none" rotWithShape="1">
            <a:gsLst>
              <a:gs pos="0">
                <a:schemeClr val="bg1">
                  <a:lumMod val="50000"/>
                </a:schemeClr>
              </a:gs>
              <a:gs pos="100000">
                <a:srgbClr val="222C2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sp>
        <p:nvSpPr>
          <p:cNvPr id="72" name="Right Arrow 71"/>
          <p:cNvSpPr/>
          <p:nvPr/>
        </p:nvSpPr>
        <p:spPr>
          <a:xfrm rot="1500000" flipV="1">
            <a:off x="6135165" y="3702003"/>
            <a:ext cx="2810531" cy="182880"/>
          </a:xfrm>
          <a:prstGeom prst="rightArrow">
            <a:avLst>
              <a:gd name="adj1" fmla="val 22932"/>
              <a:gd name="adj2" fmla="val 90601"/>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grpSp>
        <p:nvGrpSpPr>
          <p:cNvPr id="5" name="Group 63"/>
          <p:cNvGrpSpPr/>
          <p:nvPr/>
        </p:nvGrpSpPr>
        <p:grpSpPr>
          <a:xfrm>
            <a:off x="9223375" y="4696477"/>
            <a:ext cx="1978903" cy="1646233"/>
            <a:chOff x="9223373" y="4696474"/>
            <a:chExt cx="1978903" cy="1646233"/>
          </a:xfrm>
        </p:grpSpPr>
        <p:pic>
          <p:nvPicPr>
            <p:cNvPr id="65" name="Picture 6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46339" y="4696474"/>
              <a:ext cx="1529312" cy="1529310"/>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67140" y="5837343"/>
              <a:ext cx="893412" cy="505364"/>
            </a:xfrm>
            <a:prstGeom prst="rect">
              <a:avLst/>
            </a:prstGeom>
          </p:spPr>
        </p:pic>
        <p:pic>
          <p:nvPicPr>
            <p:cNvPr id="67" name="Picture 6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0660286" y="4747031"/>
              <a:ext cx="541990" cy="247340"/>
            </a:xfrm>
            <a:prstGeom prst="rect">
              <a:avLst/>
            </a:prstGeom>
          </p:spPr>
        </p:pic>
        <p:pic>
          <p:nvPicPr>
            <p:cNvPr id="68" name="Picture 6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223373" y="4747031"/>
              <a:ext cx="541990" cy="247340"/>
            </a:xfrm>
            <a:prstGeom prst="rect">
              <a:avLst/>
            </a:prstGeom>
          </p:spPr>
        </p:pic>
      </p:grpSp>
      <p:pic>
        <p:nvPicPr>
          <p:cNvPr id="49"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736847" y="4340169"/>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 name="Group 74"/>
          <p:cNvGrpSpPr/>
          <p:nvPr/>
        </p:nvGrpSpPr>
        <p:grpSpPr>
          <a:xfrm>
            <a:off x="9299109" y="3956569"/>
            <a:ext cx="357484" cy="357484"/>
            <a:chOff x="2311122" y="1986705"/>
            <a:chExt cx="475142" cy="475142"/>
          </a:xfrm>
        </p:grpSpPr>
        <p:sp>
          <p:nvSpPr>
            <p:cNvPr id="59" name="Oval 58"/>
            <p:cNvSpPr/>
            <p:nvPr/>
          </p:nvSpPr>
          <p:spPr>
            <a:xfrm>
              <a:off x="2311122" y="1986705"/>
              <a:ext cx="475142" cy="475142"/>
            </a:xfrm>
            <a:prstGeom prst="ellips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sz="1100" dirty="0"/>
            </a:p>
          </p:txBody>
        </p:sp>
        <p:sp>
          <p:nvSpPr>
            <p:cNvPr id="64" name="Freeform 63"/>
            <p:cNvSpPr>
              <a:spLocks/>
            </p:cNvSpPr>
            <p:nvPr/>
          </p:nvSpPr>
          <p:spPr bwMode="auto">
            <a:xfrm>
              <a:off x="2424879" y="2110154"/>
              <a:ext cx="267947" cy="254088"/>
            </a:xfrm>
            <a:custGeom>
              <a:avLst/>
              <a:gdLst>
                <a:gd name="T0" fmla="*/ 95 w 98"/>
                <a:gd name="T1" fmla="*/ 0 h 93"/>
                <a:gd name="T2" fmla="*/ 98 w 98"/>
                <a:gd name="T3" fmla="*/ 4 h 93"/>
                <a:gd name="T4" fmla="*/ 64 w 98"/>
                <a:gd name="T5" fmla="*/ 39 h 93"/>
                <a:gd name="T6" fmla="*/ 36 w 98"/>
                <a:gd name="T7" fmla="*/ 83 h 93"/>
                <a:gd name="T8" fmla="*/ 31 w 98"/>
                <a:gd name="T9" fmla="*/ 86 h 93"/>
                <a:gd name="T10" fmla="*/ 22 w 98"/>
                <a:gd name="T11" fmla="*/ 93 h 93"/>
                <a:gd name="T12" fmla="*/ 18 w 98"/>
                <a:gd name="T13" fmla="*/ 82 h 93"/>
                <a:gd name="T14" fmla="*/ 16 w 98"/>
                <a:gd name="T15" fmla="*/ 77 h 93"/>
                <a:gd name="T16" fmla="*/ 8 w 98"/>
                <a:gd name="T17" fmla="*/ 63 h 93"/>
                <a:gd name="T18" fmla="*/ 0 w 98"/>
                <a:gd name="T19" fmla="*/ 57 h 93"/>
                <a:gd name="T20" fmla="*/ 14 w 98"/>
                <a:gd name="T21" fmla="*/ 49 h 93"/>
                <a:gd name="T22" fmla="*/ 26 w 98"/>
                <a:gd name="T23" fmla="*/ 63 h 93"/>
                <a:gd name="T24" fmla="*/ 28 w 98"/>
                <a:gd name="T25" fmla="*/ 68 h 93"/>
                <a:gd name="T26" fmla="*/ 59 w 98"/>
                <a:gd name="T27" fmla="*/ 29 h 93"/>
                <a:gd name="T28" fmla="*/ 95 w 98"/>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93">
                  <a:moveTo>
                    <a:pt x="95" y="0"/>
                  </a:moveTo>
                  <a:cubicBezTo>
                    <a:pt x="98" y="4"/>
                    <a:pt x="98" y="4"/>
                    <a:pt x="98" y="4"/>
                  </a:cubicBezTo>
                  <a:cubicBezTo>
                    <a:pt x="88" y="11"/>
                    <a:pt x="76" y="23"/>
                    <a:pt x="64" y="39"/>
                  </a:cubicBezTo>
                  <a:cubicBezTo>
                    <a:pt x="52" y="54"/>
                    <a:pt x="42" y="69"/>
                    <a:pt x="36" y="83"/>
                  </a:cubicBezTo>
                  <a:cubicBezTo>
                    <a:pt x="31" y="86"/>
                    <a:pt x="31" y="86"/>
                    <a:pt x="31" y="86"/>
                  </a:cubicBezTo>
                  <a:cubicBezTo>
                    <a:pt x="26" y="89"/>
                    <a:pt x="24" y="91"/>
                    <a:pt x="22" y="93"/>
                  </a:cubicBezTo>
                  <a:cubicBezTo>
                    <a:pt x="21" y="91"/>
                    <a:pt x="20" y="87"/>
                    <a:pt x="18" y="82"/>
                  </a:cubicBezTo>
                  <a:cubicBezTo>
                    <a:pt x="16" y="77"/>
                    <a:pt x="16" y="77"/>
                    <a:pt x="16" y="77"/>
                  </a:cubicBezTo>
                  <a:cubicBezTo>
                    <a:pt x="13" y="71"/>
                    <a:pt x="11" y="66"/>
                    <a:pt x="8" y="63"/>
                  </a:cubicBezTo>
                  <a:cubicBezTo>
                    <a:pt x="6" y="60"/>
                    <a:pt x="3" y="58"/>
                    <a:pt x="0" y="57"/>
                  </a:cubicBezTo>
                  <a:cubicBezTo>
                    <a:pt x="5" y="51"/>
                    <a:pt x="10" y="49"/>
                    <a:pt x="14" y="49"/>
                  </a:cubicBezTo>
                  <a:cubicBezTo>
                    <a:pt x="18" y="49"/>
                    <a:pt x="22" y="54"/>
                    <a:pt x="26" y="63"/>
                  </a:cubicBezTo>
                  <a:cubicBezTo>
                    <a:pt x="28" y="68"/>
                    <a:pt x="28" y="68"/>
                    <a:pt x="28" y="68"/>
                  </a:cubicBezTo>
                  <a:cubicBezTo>
                    <a:pt x="36" y="55"/>
                    <a:pt x="46" y="42"/>
                    <a:pt x="59" y="29"/>
                  </a:cubicBezTo>
                  <a:cubicBezTo>
                    <a:pt x="71" y="17"/>
                    <a:pt x="83" y="7"/>
                    <a:pt x="95" y="0"/>
                  </a:cubicBezTo>
                  <a:close/>
                </a:path>
              </a:pathLst>
            </a:custGeom>
            <a:solidFill>
              <a:schemeClr val="bg1"/>
            </a:solidFill>
            <a:ln w="9525">
              <a:noFill/>
              <a:round/>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300"/>
                </a:spcAft>
              </a:pPr>
              <a:endParaRPr lang="es-ES" dirty="0"/>
            </a:p>
          </p:txBody>
        </p:sp>
      </p:grpSp>
      <p:grpSp>
        <p:nvGrpSpPr>
          <p:cNvPr id="75" name="Group 74"/>
          <p:cNvGrpSpPr/>
          <p:nvPr/>
        </p:nvGrpSpPr>
        <p:grpSpPr>
          <a:xfrm>
            <a:off x="10707778" y="5686515"/>
            <a:ext cx="357484" cy="357484"/>
            <a:chOff x="2311122" y="1986705"/>
            <a:chExt cx="475142" cy="475142"/>
          </a:xfrm>
        </p:grpSpPr>
        <p:sp>
          <p:nvSpPr>
            <p:cNvPr id="76" name="Oval 75"/>
            <p:cNvSpPr/>
            <p:nvPr/>
          </p:nvSpPr>
          <p:spPr>
            <a:xfrm>
              <a:off x="2311122" y="1986705"/>
              <a:ext cx="475142" cy="475142"/>
            </a:xfrm>
            <a:prstGeom prst="ellips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sz="1100" dirty="0"/>
            </a:p>
          </p:txBody>
        </p:sp>
        <p:sp>
          <p:nvSpPr>
            <p:cNvPr id="78" name="Freeform 77"/>
            <p:cNvSpPr>
              <a:spLocks/>
            </p:cNvSpPr>
            <p:nvPr/>
          </p:nvSpPr>
          <p:spPr bwMode="auto">
            <a:xfrm>
              <a:off x="2424879" y="2110154"/>
              <a:ext cx="267947" cy="254088"/>
            </a:xfrm>
            <a:custGeom>
              <a:avLst/>
              <a:gdLst>
                <a:gd name="T0" fmla="*/ 95 w 98"/>
                <a:gd name="T1" fmla="*/ 0 h 93"/>
                <a:gd name="T2" fmla="*/ 98 w 98"/>
                <a:gd name="T3" fmla="*/ 4 h 93"/>
                <a:gd name="T4" fmla="*/ 64 w 98"/>
                <a:gd name="T5" fmla="*/ 39 h 93"/>
                <a:gd name="T6" fmla="*/ 36 w 98"/>
                <a:gd name="T7" fmla="*/ 83 h 93"/>
                <a:gd name="T8" fmla="*/ 31 w 98"/>
                <a:gd name="T9" fmla="*/ 86 h 93"/>
                <a:gd name="T10" fmla="*/ 22 w 98"/>
                <a:gd name="T11" fmla="*/ 93 h 93"/>
                <a:gd name="T12" fmla="*/ 18 w 98"/>
                <a:gd name="T13" fmla="*/ 82 h 93"/>
                <a:gd name="T14" fmla="*/ 16 w 98"/>
                <a:gd name="T15" fmla="*/ 77 h 93"/>
                <a:gd name="T16" fmla="*/ 8 w 98"/>
                <a:gd name="T17" fmla="*/ 63 h 93"/>
                <a:gd name="T18" fmla="*/ 0 w 98"/>
                <a:gd name="T19" fmla="*/ 57 h 93"/>
                <a:gd name="T20" fmla="*/ 14 w 98"/>
                <a:gd name="T21" fmla="*/ 49 h 93"/>
                <a:gd name="T22" fmla="*/ 26 w 98"/>
                <a:gd name="T23" fmla="*/ 63 h 93"/>
                <a:gd name="T24" fmla="*/ 28 w 98"/>
                <a:gd name="T25" fmla="*/ 68 h 93"/>
                <a:gd name="T26" fmla="*/ 59 w 98"/>
                <a:gd name="T27" fmla="*/ 29 h 93"/>
                <a:gd name="T28" fmla="*/ 95 w 98"/>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93">
                  <a:moveTo>
                    <a:pt x="95" y="0"/>
                  </a:moveTo>
                  <a:cubicBezTo>
                    <a:pt x="98" y="4"/>
                    <a:pt x="98" y="4"/>
                    <a:pt x="98" y="4"/>
                  </a:cubicBezTo>
                  <a:cubicBezTo>
                    <a:pt x="88" y="11"/>
                    <a:pt x="76" y="23"/>
                    <a:pt x="64" y="39"/>
                  </a:cubicBezTo>
                  <a:cubicBezTo>
                    <a:pt x="52" y="54"/>
                    <a:pt x="42" y="69"/>
                    <a:pt x="36" y="83"/>
                  </a:cubicBezTo>
                  <a:cubicBezTo>
                    <a:pt x="31" y="86"/>
                    <a:pt x="31" y="86"/>
                    <a:pt x="31" y="86"/>
                  </a:cubicBezTo>
                  <a:cubicBezTo>
                    <a:pt x="26" y="89"/>
                    <a:pt x="24" y="91"/>
                    <a:pt x="22" y="93"/>
                  </a:cubicBezTo>
                  <a:cubicBezTo>
                    <a:pt x="21" y="91"/>
                    <a:pt x="20" y="87"/>
                    <a:pt x="18" y="82"/>
                  </a:cubicBezTo>
                  <a:cubicBezTo>
                    <a:pt x="16" y="77"/>
                    <a:pt x="16" y="77"/>
                    <a:pt x="16" y="77"/>
                  </a:cubicBezTo>
                  <a:cubicBezTo>
                    <a:pt x="13" y="71"/>
                    <a:pt x="11" y="66"/>
                    <a:pt x="8" y="63"/>
                  </a:cubicBezTo>
                  <a:cubicBezTo>
                    <a:pt x="6" y="60"/>
                    <a:pt x="3" y="58"/>
                    <a:pt x="0" y="57"/>
                  </a:cubicBezTo>
                  <a:cubicBezTo>
                    <a:pt x="5" y="51"/>
                    <a:pt x="10" y="49"/>
                    <a:pt x="14" y="49"/>
                  </a:cubicBezTo>
                  <a:cubicBezTo>
                    <a:pt x="18" y="49"/>
                    <a:pt x="22" y="54"/>
                    <a:pt x="26" y="63"/>
                  </a:cubicBezTo>
                  <a:cubicBezTo>
                    <a:pt x="28" y="68"/>
                    <a:pt x="28" y="68"/>
                    <a:pt x="28" y="68"/>
                  </a:cubicBezTo>
                  <a:cubicBezTo>
                    <a:pt x="36" y="55"/>
                    <a:pt x="46" y="42"/>
                    <a:pt x="59" y="29"/>
                  </a:cubicBezTo>
                  <a:cubicBezTo>
                    <a:pt x="71" y="17"/>
                    <a:pt x="83" y="7"/>
                    <a:pt x="95" y="0"/>
                  </a:cubicBezTo>
                  <a:close/>
                </a:path>
              </a:pathLst>
            </a:custGeom>
            <a:solidFill>
              <a:schemeClr val="bg1"/>
            </a:solidFill>
            <a:ln w="9525">
              <a:noFill/>
              <a:round/>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300"/>
                </a:spcAft>
              </a:pPr>
              <a:endParaRPr lang="es-ES" dirty="0"/>
            </a:p>
          </p:txBody>
        </p:sp>
      </p:grpSp>
      <p:sp>
        <p:nvSpPr>
          <p:cNvPr id="83" name="Rounded Rectangle 82"/>
          <p:cNvSpPr/>
          <p:nvPr/>
        </p:nvSpPr>
        <p:spPr>
          <a:xfrm>
            <a:off x="10224539" y="5724497"/>
            <a:ext cx="508713" cy="570659"/>
          </a:xfrm>
          <a:prstGeom prst="roundRect">
            <a:avLst/>
          </a:prstGeom>
          <a:gradFill flip="none" rotWithShape="1">
            <a:gsLst>
              <a:gs pos="0">
                <a:srgbClr val="F68B1F">
                  <a:shade val="30000"/>
                  <a:satMod val="115000"/>
                </a:srgbClr>
              </a:gs>
              <a:gs pos="50000">
                <a:srgbClr val="F68B1F">
                  <a:shade val="67500"/>
                  <a:satMod val="115000"/>
                </a:srgbClr>
              </a:gs>
              <a:gs pos="100000">
                <a:srgbClr val="F68B1F">
                  <a:shade val="100000"/>
                  <a:satMod val="115000"/>
                </a:srgbClr>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gradFill>
                <a:gsLst>
                  <a:gs pos="0">
                    <a:srgbClr val="CBDB2A"/>
                  </a:gs>
                  <a:gs pos="50000">
                    <a:srgbClr val="3EB549"/>
                  </a:gs>
                  <a:gs pos="100000">
                    <a:srgbClr val="02928C"/>
                  </a:gs>
                </a:gsLst>
                <a:lin ang="2700000" scaled="1"/>
              </a:gradFill>
            </a:endParaRPr>
          </a:p>
        </p:txBody>
      </p:sp>
      <p:pic>
        <p:nvPicPr>
          <p:cNvPr id="53"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214085" y="5771878"/>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descr="Down:  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226468" y="4364650"/>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91970" y="5216164"/>
            <a:ext cx="2097499" cy="646329"/>
          </a:xfrm>
          <a:prstGeom prst="rect">
            <a:avLst/>
          </a:prstGeom>
          <a:noFill/>
        </p:spPr>
        <p:txBody>
          <a:bodyPr wrap="square" lIns="91436" tIns="45719" rIns="91436" bIns="45719" rtlCol="0">
            <a:spAutoFit/>
          </a:bodyPr>
          <a:lstStyle/>
          <a:p>
            <a:pPr algn="ctr"/>
            <a:r>
              <a:rPr lang="es-ES" dirty="0" smtClean="0">
                <a:solidFill>
                  <a:srgbClr val="EAB430"/>
                </a:solidFill>
              </a:rPr>
              <a:t>Cambios de Configuración</a:t>
            </a:r>
          </a:p>
        </p:txBody>
      </p:sp>
      <p:grpSp>
        <p:nvGrpSpPr>
          <p:cNvPr id="90" name="Group 89"/>
          <p:cNvGrpSpPr/>
          <p:nvPr/>
        </p:nvGrpSpPr>
        <p:grpSpPr>
          <a:xfrm>
            <a:off x="5235954" y="2093871"/>
            <a:ext cx="1716918" cy="1716919"/>
            <a:chOff x="5229323" y="2091213"/>
            <a:chExt cx="1716918" cy="1716918"/>
          </a:xfrm>
        </p:grpSpPr>
        <p:grpSp>
          <p:nvGrpSpPr>
            <p:cNvPr id="91" name="Group 90"/>
            <p:cNvGrpSpPr/>
            <p:nvPr/>
          </p:nvGrpSpPr>
          <p:grpSpPr>
            <a:xfrm>
              <a:off x="5939781" y="2662781"/>
              <a:ext cx="309262" cy="416016"/>
              <a:chOff x="10056812" y="2261188"/>
              <a:chExt cx="913531" cy="1228871"/>
            </a:xfrm>
          </p:grpSpPr>
          <p:sp>
            <p:nvSpPr>
              <p:cNvPr id="19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97" name="Group 196"/>
              <p:cNvGrpSpPr/>
              <p:nvPr/>
            </p:nvGrpSpPr>
            <p:grpSpPr>
              <a:xfrm>
                <a:off x="10085009" y="2297021"/>
                <a:ext cx="857136" cy="1153596"/>
                <a:chOff x="9017850" y="2297021"/>
                <a:chExt cx="857136" cy="1153596"/>
              </a:xfrm>
            </p:grpSpPr>
            <p:sp>
              <p:nvSpPr>
                <p:cNvPr id="20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20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20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20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9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20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20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20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92" name="Group 91"/>
            <p:cNvGrpSpPr/>
            <p:nvPr/>
          </p:nvGrpSpPr>
          <p:grpSpPr>
            <a:xfrm>
              <a:off x="5939781" y="2662781"/>
              <a:ext cx="309262" cy="416016"/>
              <a:chOff x="10056812" y="2261188"/>
              <a:chExt cx="913531" cy="1228871"/>
            </a:xfrm>
          </p:grpSpPr>
          <p:sp>
            <p:nvSpPr>
              <p:cNvPr id="185"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86" name="Group 185"/>
              <p:cNvGrpSpPr/>
              <p:nvPr/>
            </p:nvGrpSpPr>
            <p:grpSpPr>
              <a:xfrm>
                <a:off x="10085009" y="2297021"/>
                <a:ext cx="857136" cy="1153596"/>
                <a:chOff x="9017850" y="2297021"/>
                <a:chExt cx="857136" cy="1153596"/>
              </a:xfrm>
            </p:grpSpPr>
            <p:sp>
              <p:nvSpPr>
                <p:cNvPr id="192"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3"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4"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5"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87"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8"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9"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0"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91"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94" name="Group 93"/>
            <p:cNvGrpSpPr/>
            <p:nvPr/>
          </p:nvGrpSpPr>
          <p:grpSpPr>
            <a:xfrm>
              <a:off x="5939781" y="2662781"/>
              <a:ext cx="309262" cy="416016"/>
              <a:chOff x="10056812" y="2261188"/>
              <a:chExt cx="913531" cy="1228871"/>
            </a:xfrm>
          </p:grpSpPr>
          <p:sp>
            <p:nvSpPr>
              <p:cNvPr id="174"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75" name="Group 174"/>
              <p:cNvGrpSpPr/>
              <p:nvPr/>
            </p:nvGrpSpPr>
            <p:grpSpPr>
              <a:xfrm>
                <a:off x="10085009" y="2297021"/>
                <a:ext cx="857136" cy="1153596"/>
                <a:chOff x="9017850" y="2297021"/>
                <a:chExt cx="857136" cy="1153596"/>
              </a:xfrm>
            </p:grpSpPr>
            <p:sp>
              <p:nvSpPr>
                <p:cNvPr id="18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76"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7"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8"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96" name="Group 95"/>
            <p:cNvGrpSpPr/>
            <p:nvPr/>
          </p:nvGrpSpPr>
          <p:grpSpPr>
            <a:xfrm>
              <a:off x="5939781" y="2662781"/>
              <a:ext cx="309262" cy="416016"/>
              <a:chOff x="10056812" y="2261188"/>
              <a:chExt cx="913531" cy="1228871"/>
            </a:xfrm>
          </p:grpSpPr>
          <p:sp>
            <p:nvSpPr>
              <p:cNvPr id="163"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64" name="Group 163"/>
              <p:cNvGrpSpPr/>
              <p:nvPr/>
            </p:nvGrpSpPr>
            <p:grpSpPr>
              <a:xfrm>
                <a:off x="10085009" y="2297021"/>
                <a:ext cx="857136" cy="1153596"/>
                <a:chOff x="9017850" y="2297021"/>
                <a:chExt cx="857136" cy="1153596"/>
              </a:xfrm>
            </p:grpSpPr>
            <p:sp>
              <p:nvSpPr>
                <p:cNvPr id="170"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1"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2"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3"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65"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6"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7"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8"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9"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100" name="Group 99"/>
            <p:cNvGrpSpPr/>
            <p:nvPr/>
          </p:nvGrpSpPr>
          <p:grpSpPr>
            <a:xfrm>
              <a:off x="5939781" y="2662781"/>
              <a:ext cx="309262" cy="416016"/>
              <a:chOff x="10056812" y="2261188"/>
              <a:chExt cx="913531" cy="1228871"/>
            </a:xfrm>
          </p:grpSpPr>
          <p:sp>
            <p:nvSpPr>
              <p:cNvPr id="152"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53" name="Group 152"/>
              <p:cNvGrpSpPr/>
              <p:nvPr/>
            </p:nvGrpSpPr>
            <p:grpSpPr>
              <a:xfrm>
                <a:off x="10085009" y="2297021"/>
                <a:ext cx="857136" cy="1153596"/>
                <a:chOff x="9017850" y="2297021"/>
                <a:chExt cx="857136" cy="1153596"/>
              </a:xfrm>
            </p:grpSpPr>
            <p:sp>
              <p:nvSpPr>
                <p:cNvPr id="159"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0"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1"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2"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54"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5"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6"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7"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8"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101" name="Group 100"/>
            <p:cNvGrpSpPr/>
            <p:nvPr/>
          </p:nvGrpSpPr>
          <p:grpSpPr>
            <a:xfrm>
              <a:off x="5939781" y="2662781"/>
              <a:ext cx="309262" cy="416016"/>
              <a:chOff x="10056812" y="2261188"/>
              <a:chExt cx="913531" cy="1228871"/>
            </a:xfrm>
          </p:grpSpPr>
          <p:sp>
            <p:nvSpPr>
              <p:cNvPr id="141"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42" name="Group 141"/>
              <p:cNvGrpSpPr/>
              <p:nvPr/>
            </p:nvGrpSpPr>
            <p:grpSpPr>
              <a:xfrm>
                <a:off x="10085009" y="2297021"/>
                <a:ext cx="857136" cy="1153596"/>
                <a:chOff x="9017850" y="2297021"/>
                <a:chExt cx="857136" cy="1153596"/>
              </a:xfrm>
            </p:grpSpPr>
            <p:sp>
              <p:nvSpPr>
                <p:cNvPr id="148"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9"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0"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1"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43"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4"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5"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6"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7"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102" name="Group 101"/>
            <p:cNvGrpSpPr/>
            <p:nvPr/>
          </p:nvGrpSpPr>
          <p:grpSpPr>
            <a:xfrm>
              <a:off x="5939781" y="2662781"/>
              <a:ext cx="309262" cy="416016"/>
              <a:chOff x="10056812" y="2261188"/>
              <a:chExt cx="913531" cy="1228871"/>
            </a:xfrm>
          </p:grpSpPr>
          <p:sp>
            <p:nvSpPr>
              <p:cNvPr id="130"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31" name="Group 130"/>
              <p:cNvGrpSpPr/>
              <p:nvPr/>
            </p:nvGrpSpPr>
            <p:grpSpPr>
              <a:xfrm>
                <a:off x="10085009" y="2297021"/>
                <a:ext cx="857136" cy="1153596"/>
                <a:chOff x="9017850" y="2297021"/>
                <a:chExt cx="857136" cy="1153596"/>
              </a:xfrm>
            </p:grpSpPr>
            <p:sp>
              <p:nvSpPr>
                <p:cNvPr id="137"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8"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9"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0"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32"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3"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4"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5"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6"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103" name="Group 102"/>
            <p:cNvGrpSpPr/>
            <p:nvPr/>
          </p:nvGrpSpPr>
          <p:grpSpPr>
            <a:xfrm>
              <a:off x="5939781" y="2662781"/>
              <a:ext cx="309262" cy="416016"/>
              <a:chOff x="10056812" y="2261188"/>
              <a:chExt cx="913531" cy="1228871"/>
            </a:xfrm>
          </p:grpSpPr>
          <p:sp>
            <p:nvSpPr>
              <p:cNvPr id="119"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20" name="Group 119"/>
              <p:cNvGrpSpPr/>
              <p:nvPr/>
            </p:nvGrpSpPr>
            <p:grpSpPr>
              <a:xfrm>
                <a:off x="10085009" y="2297021"/>
                <a:ext cx="857136" cy="1153596"/>
                <a:chOff x="9017850" y="2297021"/>
                <a:chExt cx="857136" cy="1153596"/>
              </a:xfrm>
            </p:grpSpPr>
            <p:sp>
              <p:nvSpPr>
                <p:cNvPr id="126"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7"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8"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9"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21"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2"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3"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4"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5"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104" name="Group 103"/>
            <p:cNvGrpSpPr/>
            <p:nvPr/>
          </p:nvGrpSpPr>
          <p:grpSpPr>
            <a:xfrm>
              <a:off x="5939781" y="2662781"/>
              <a:ext cx="309262" cy="416016"/>
              <a:chOff x="10056812" y="2261188"/>
              <a:chExt cx="913531" cy="1228871"/>
            </a:xfrm>
          </p:grpSpPr>
          <p:sp>
            <p:nvSpPr>
              <p:cNvPr id="10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09" name="Group 108"/>
              <p:cNvGrpSpPr/>
              <p:nvPr/>
            </p:nvGrpSpPr>
            <p:grpSpPr>
              <a:xfrm>
                <a:off x="10085009" y="2297021"/>
                <a:ext cx="857136" cy="1153596"/>
                <a:chOff x="9017850" y="2297021"/>
                <a:chExt cx="857136" cy="1153596"/>
              </a:xfrm>
            </p:grpSpPr>
            <p:sp>
              <p:nvSpPr>
                <p:cNvPr id="11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1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pic>
          <p:nvPicPr>
            <p:cNvPr id="105" name="Picture 104" descr="ONE_ENC_Symbol_PPT_Small.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229323" y="2091213"/>
              <a:ext cx="1716918" cy="1716918"/>
            </a:xfrm>
            <a:prstGeom prst="rect">
              <a:avLst/>
            </a:prstGeom>
          </p:spPr>
        </p:pic>
        <p:sp>
          <p:nvSpPr>
            <p:cNvPr id="106" name="Oval 105"/>
            <p:cNvSpPr>
              <a:spLocks noChangeAspect="1"/>
            </p:cNvSpPr>
            <p:nvPr/>
          </p:nvSpPr>
          <p:spPr>
            <a:xfrm>
              <a:off x="5624315" y="2491933"/>
              <a:ext cx="914400" cy="914400"/>
            </a:xfrm>
            <a:prstGeom prst="ellipse">
              <a:avLst/>
            </a:prstGeom>
            <a:solidFill>
              <a:schemeClr val="bg1">
                <a:lumMod val="50000"/>
              </a:schemeClr>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107" name="TextBox 106"/>
            <p:cNvSpPr txBox="1">
              <a:spLocks noChangeAspect="1"/>
            </p:cNvSpPr>
            <p:nvPr/>
          </p:nvSpPr>
          <p:spPr>
            <a:xfrm>
              <a:off x="5648548" y="2545071"/>
              <a:ext cx="881972" cy="769441"/>
            </a:xfrm>
            <a:prstGeom prst="rect">
              <a:avLst/>
            </a:prstGeom>
            <a:noFill/>
          </p:spPr>
          <p:txBody>
            <a:bodyPr wrap="none" rtlCol="0">
              <a:spAutoFit/>
            </a:bodyPr>
            <a:lstStyle/>
            <a:p>
              <a:pPr algn="ctr"/>
              <a:r>
                <a:rPr lang="es-ES" sz="1100" b="1" dirty="0" smtClean="0">
                  <a:solidFill>
                    <a:schemeClr val="bg1"/>
                  </a:solidFill>
                </a:rPr>
                <a:t>Cisco </a:t>
              </a:r>
              <a:br>
                <a:rPr lang="es-ES" sz="1100" b="1" dirty="0" smtClean="0">
                  <a:solidFill>
                    <a:schemeClr val="bg1"/>
                  </a:solidFill>
                </a:rPr>
              </a:br>
              <a:r>
                <a:rPr lang="es-ES" sz="1100" b="1" dirty="0" smtClean="0">
                  <a:solidFill>
                    <a:schemeClr val="bg1"/>
                  </a:solidFill>
                </a:rPr>
                <a:t>APIC </a:t>
              </a:r>
              <a:br>
                <a:rPr lang="es-ES" sz="1100" b="1" dirty="0" smtClean="0">
                  <a:solidFill>
                    <a:schemeClr val="bg1"/>
                  </a:solidFill>
                </a:rPr>
              </a:br>
              <a:r>
                <a:rPr lang="es-ES" sz="1100" b="1" dirty="0" smtClean="0">
                  <a:solidFill>
                    <a:schemeClr val="bg1"/>
                  </a:solidFill>
                </a:rPr>
                <a:t>Enterprise</a:t>
              </a:r>
              <a:br>
                <a:rPr lang="es-ES" sz="1100" b="1" dirty="0" smtClean="0">
                  <a:solidFill>
                    <a:schemeClr val="bg1"/>
                  </a:solidFill>
                </a:rPr>
              </a:br>
              <a:r>
                <a:rPr lang="es-ES" sz="1100" b="1" dirty="0" smtClean="0">
                  <a:solidFill>
                    <a:schemeClr val="bg1"/>
                  </a:solidFill>
                </a:rPr>
                <a:t>Module</a:t>
              </a:r>
              <a:endParaRPr lang="es-ES" sz="1100" b="1" dirty="0">
                <a:solidFill>
                  <a:schemeClr val="bg1"/>
                </a:solidFill>
              </a:endParaRPr>
            </a:p>
          </p:txBody>
        </p:sp>
      </p:grpSp>
      <p:sp>
        <p:nvSpPr>
          <p:cNvPr id="207" name="TextBox 206"/>
          <p:cNvSpPr txBox="1"/>
          <p:nvPr/>
        </p:nvSpPr>
        <p:spPr>
          <a:xfrm>
            <a:off x="4418290" y="1584526"/>
            <a:ext cx="3352255" cy="563229"/>
          </a:xfrm>
          <a:prstGeom prst="rect">
            <a:avLst/>
          </a:prstGeom>
          <a:noFill/>
        </p:spPr>
        <p:txBody>
          <a:bodyPr wrap="none" lIns="91436" tIns="45719" rIns="91436" bIns="45719" rtlCol="0">
            <a:spAutoFit/>
          </a:bodyPr>
          <a:lstStyle/>
          <a:p>
            <a:pPr algn="ctr" defTabSz="912292">
              <a:lnSpc>
                <a:spcPct val="85000"/>
              </a:lnSpc>
            </a:pPr>
            <a:endParaRPr lang="es-ES" dirty="0" smtClean="0">
              <a:gradFill flip="none" rotWithShape="1">
                <a:gsLst>
                  <a:gs pos="0">
                    <a:srgbClr val="CBDB2A"/>
                  </a:gs>
                  <a:gs pos="50000">
                    <a:srgbClr val="3EB549"/>
                  </a:gs>
                  <a:gs pos="100000">
                    <a:srgbClr val="02928C"/>
                  </a:gs>
                </a:gsLst>
                <a:lin ang="2700000" scaled="1"/>
                <a:tileRect/>
              </a:gradFill>
            </a:endParaRPr>
          </a:p>
          <a:p>
            <a:pPr algn="ctr" defTabSz="912292">
              <a:lnSpc>
                <a:spcPct val="85000"/>
              </a:lnSpc>
            </a:pPr>
            <a:r>
              <a:rPr lang="es-ES" dirty="0" smtClean="0">
                <a:gradFill flip="none" rotWithShape="1">
                  <a:gsLst>
                    <a:gs pos="0">
                      <a:srgbClr val="CBDB2A"/>
                    </a:gs>
                    <a:gs pos="50000">
                      <a:srgbClr val="3EB549"/>
                    </a:gs>
                    <a:gs pos="100000">
                      <a:srgbClr val="02928C"/>
                    </a:gs>
                  </a:gsLst>
                  <a:lin ang="2700000" scaled="1"/>
                  <a:tileRect/>
                </a:gradFill>
              </a:rPr>
              <a:t>Cisco APIC Enterprise Module </a:t>
            </a:r>
            <a:endParaRPr lang="es-ES" dirty="0">
              <a:gradFill flip="none" rotWithShape="1">
                <a:gsLst>
                  <a:gs pos="0">
                    <a:srgbClr val="CBDB2A"/>
                  </a:gs>
                  <a:gs pos="50000">
                    <a:srgbClr val="3EB549"/>
                  </a:gs>
                  <a:gs pos="100000">
                    <a:srgbClr val="02928C"/>
                  </a:gs>
                </a:gsLst>
                <a:lin ang="2700000" scaled="1"/>
                <a:tileRect/>
              </a:gradFill>
            </a:endParaRPr>
          </a:p>
        </p:txBody>
      </p:sp>
      <p:grpSp>
        <p:nvGrpSpPr>
          <p:cNvPr id="208" name="Group 207"/>
          <p:cNvGrpSpPr/>
          <p:nvPr/>
        </p:nvGrpSpPr>
        <p:grpSpPr>
          <a:xfrm>
            <a:off x="11071516" y="76200"/>
            <a:ext cx="1015735" cy="990600"/>
            <a:chOff x="5753072" y="1893794"/>
            <a:chExt cx="682678" cy="682678"/>
          </a:xfrm>
        </p:grpSpPr>
        <p:sp>
          <p:nvSpPr>
            <p:cNvPr id="209" name="Oval 208"/>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210" name="TextBox 209"/>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s-ES" sz="1200" b="1" dirty="0" err="1" smtClean="0">
                  <a:solidFill>
                    <a:schemeClr val="bg1"/>
                  </a:solidFill>
                  <a:effectLst>
                    <a:outerShdw blurRad="63500" sx="102000" sy="102000" algn="ctr" rotWithShape="0">
                      <a:prstClr val="black">
                        <a:alpha val="40000"/>
                      </a:prstClr>
                    </a:outerShdw>
                  </a:effectLst>
                </a:rPr>
                <a:t>QoS</a:t>
              </a:r>
              <a:endParaRPr lang="es-ES" sz="1200" b="1" dirty="0">
                <a:solidFill>
                  <a:schemeClr val="bg1"/>
                </a:solidFill>
                <a:effectLst>
                  <a:outerShdw blurRad="63500" sx="102000" sy="102000" algn="ctr" rotWithShape="0">
                    <a:prstClr val="black">
                      <a:alpha val="40000"/>
                    </a:prstClr>
                  </a:outerShdw>
                </a:effectLst>
              </a:endParaRPr>
            </a:p>
          </p:txBody>
        </p:sp>
        <p:cxnSp>
          <p:nvCxnSpPr>
            <p:cNvPr id="211" name="Straight Connector 210"/>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3" name="Freeform 212"/>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spTree>
    <p:extLst>
      <p:ext uri="{BB962C8B-B14F-4D97-AF65-F5344CB8AC3E}">
        <p14:creationId xmlns:p14="http://schemas.microsoft.com/office/powerpoint/2010/main" val="4153364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500"/>
                                        <p:tgtEl>
                                          <p:spTgt spid="55"/>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500" fill="hold"/>
                                        <p:tgtEl>
                                          <p:spTgt spid="81"/>
                                        </p:tgtEl>
                                        <p:attrNameLst>
                                          <p:attrName>ppt_w</p:attrName>
                                        </p:attrNameLst>
                                      </p:cBhvr>
                                      <p:tavLst>
                                        <p:tav tm="0">
                                          <p:val>
                                            <p:fltVal val="0"/>
                                          </p:val>
                                        </p:tav>
                                        <p:tav tm="100000">
                                          <p:val>
                                            <p:strVal val="#ppt_w"/>
                                          </p:val>
                                        </p:tav>
                                      </p:tavLst>
                                    </p:anim>
                                    <p:anim calcmode="lin" valueType="num">
                                      <p:cBhvr>
                                        <p:cTn id="11" dur="500" fill="hold"/>
                                        <p:tgtEl>
                                          <p:spTgt spid="81"/>
                                        </p:tgtEl>
                                        <p:attrNameLst>
                                          <p:attrName>ppt_h</p:attrName>
                                        </p:attrNameLst>
                                      </p:cBhvr>
                                      <p:tavLst>
                                        <p:tav tm="0">
                                          <p:val>
                                            <p:fltVal val="0"/>
                                          </p:val>
                                        </p:tav>
                                        <p:tav tm="100000">
                                          <p:val>
                                            <p:strVal val="#ppt_h"/>
                                          </p:val>
                                        </p:tav>
                                      </p:tavLst>
                                    </p:anim>
                                    <p:animEffect transition="in" filter="fade">
                                      <p:cBhvr>
                                        <p:cTn id="12" dur="500"/>
                                        <p:tgtEl>
                                          <p:spTgt spid="81"/>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p:cTn id="15" dur="500" fill="hold"/>
                                        <p:tgtEl>
                                          <p:spTgt spid="82"/>
                                        </p:tgtEl>
                                        <p:attrNameLst>
                                          <p:attrName>ppt_w</p:attrName>
                                        </p:attrNameLst>
                                      </p:cBhvr>
                                      <p:tavLst>
                                        <p:tav tm="0">
                                          <p:val>
                                            <p:fltVal val="0"/>
                                          </p:val>
                                        </p:tav>
                                        <p:tav tm="100000">
                                          <p:val>
                                            <p:strVal val="#ppt_w"/>
                                          </p:val>
                                        </p:tav>
                                      </p:tavLst>
                                    </p:anim>
                                    <p:anim calcmode="lin" valueType="num">
                                      <p:cBhvr>
                                        <p:cTn id="16" dur="500" fill="hold"/>
                                        <p:tgtEl>
                                          <p:spTgt spid="82"/>
                                        </p:tgtEl>
                                        <p:attrNameLst>
                                          <p:attrName>ppt_h</p:attrName>
                                        </p:attrNameLst>
                                      </p:cBhvr>
                                      <p:tavLst>
                                        <p:tav tm="0">
                                          <p:val>
                                            <p:fltVal val="0"/>
                                          </p:val>
                                        </p:tav>
                                        <p:tav tm="100000">
                                          <p:val>
                                            <p:strVal val="#ppt_h"/>
                                          </p:val>
                                        </p:tav>
                                      </p:tavLst>
                                    </p:anim>
                                    <p:animEffect transition="in" filter="fade">
                                      <p:cBhvr>
                                        <p:cTn id="17" dur="500"/>
                                        <p:tgtEl>
                                          <p:spTgt spid="82"/>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p:cTn id="20" dur="500" fill="hold"/>
                                        <p:tgtEl>
                                          <p:spTgt spid="83"/>
                                        </p:tgtEl>
                                        <p:attrNameLst>
                                          <p:attrName>ppt_w</p:attrName>
                                        </p:attrNameLst>
                                      </p:cBhvr>
                                      <p:tavLst>
                                        <p:tav tm="0">
                                          <p:val>
                                            <p:fltVal val="0"/>
                                          </p:val>
                                        </p:tav>
                                        <p:tav tm="100000">
                                          <p:val>
                                            <p:strVal val="#ppt_w"/>
                                          </p:val>
                                        </p:tav>
                                      </p:tavLst>
                                    </p:anim>
                                    <p:anim calcmode="lin" valueType="num">
                                      <p:cBhvr>
                                        <p:cTn id="21" dur="500" fill="hold"/>
                                        <p:tgtEl>
                                          <p:spTgt spid="83"/>
                                        </p:tgtEl>
                                        <p:attrNameLst>
                                          <p:attrName>ppt_h</p:attrName>
                                        </p:attrNameLst>
                                      </p:cBhvr>
                                      <p:tavLst>
                                        <p:tav tm="0">
                                          <p:val>
                                            <p:fltVal val="0"/>
                                          </p:val>
                                        </p:tav>
                                        <p:tav tm="100000">
                                          <p:val>
                                            <p:strVal val="#ppt_h"/>
                                          </p:val>
                                        </p:tav>
                                      </p:tavLst>
                                    </p:anim>
                                    <p:animEffect transition="in" filter="fade">
                                      <p:cBhvr>
                                        <p:cTn id="22" dur="500"/>
                                        <p:tgtEl>
                                          <p:spTgt spid="83"/>
                                        </p:tgtEl>
                                      </p:cBhvr>
                                    </p:animEffect>
                                  </p:childTnLst>
                                </p:cTn>
                              </p:par>
                            </p:childTnLst>
                          </p:cTn>
                        </p:par>
                        <p:par>
                          <p:cTn id="23" fill="hold">
                            <p:stCondLst>
                              <p:cond delay="500"/>
                            </p:stCondLst>
                            <p:childTnLst>
                              <p:par>
                                <p:cTn id="24" presetID="35" presetClass="emph" presetSubtype="0" repeatCount="3000" fill="hold" grpId="1" nodeType="afterEffect">
                                  <p:stCondLst>
                                    <p:cond delay="0"/>
                                  </p:stCondLst>
                                  <p:childTnLst>
                                    <p:anim calcmode="discrete" valueType="str">
                                      <p:cBhvr>
                                        <p:cTn id="25" dur="500" fill="hold"/>
                                        <p:tgtEl>
                                          <p:spTgt spid="81"/>
                                        </p:tgtEl>
                                        <p:attrNameLst>
                                          <p:attrName>style.visibility</p:attrName>
                                        </p:attrNameLst>
                                      </p:cBhvr>
                                      <p:tavLst>
                                        <p:tav tm="0">
                                          <p:val>
                                            <p:strVal val="hidden"/>
                                          </p:val>
                                        </p:tav>
                                        <p:tav tm="50000">
                                          <p:val>
                                            <p:strVal val="visible"/>
                                          </p:val>
                                        </p:tav>
                                      </p:tavLst>
                                    </p:anim>
                                  </p:childTnLst>
                                </p:cTn>
                              </p:par>
                              <p:par>
                                <p:cTn id="26" presetID="35" presetClass="emph" presetSubtype="0" repeatCount="3000" fill="hold" grpId="1" nodeType="withEffect">
                                  <p:stCondLst>
                                    <p:cond delay="0"/>
                                  </p:stCondLst>
                                  <p:childTnLst>
                                    <p:anim calcmode="discrete" valueType="str">
                                      <p:cBhvr>
                                        <p:cTn id="27" dur="500" fill="hold"/>
                                        <p:tgtEl>
                                          <p:spTgt spid="82"/>
                                        </p:tgtEl>
                                        <p:attrNameLst>
                                          <p:attrName>style.visibility</p:attrName>
                                        </p:attrNameLst>
                                      </p:cBhvr>
                                      <p:tavLst>
                                        <p:tav tm="0">
                                          <p:val>
                                            <p:strVal val="hidden"/>
                                          </p:val>
                                        </p:tav>
                                        <p:tav tm="50000">
                                          <p:val>
                                            <p:strVal val="visible"/>
                                          </p:val>
                                        </p:tav>
                                      </p:tavLst>
                                    </p:anim>
                                  </p:childTnLst>
                                </p:cTn>
                              </p:par>
                              <p:par>
                                <p:cTn id="28" presetID="35" presetClass="emph" presetSubtype="0" repeatCount="3000" fill="hold" grpId="1" nodeType="withEffect">
                                  <p:stCondLst>
                                    <p:cond delay="0"/>
                                  </p:stCondLst>
                                  <p:childTnLst>
                                    <p:anim calcmode="discrete" valueType="str">
                                      <p:cBhvr>
                                        <p:cTn id="29" dur="5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88"/>
                                        </p:tgtEl>
                                        <p:attrNameLst>
                                          <p:attrName>style.visibility</p:attrName>
                                        </p:attrNameLst>
                                      </p:cBhvr>
                                      <p:to>
                                        <p:strVal val="visible"/>
                                      </p:to>
                                    </p:set>
                                    <p:anim calcmode="lin" valueType="num">
                                      <p:cBhvr>
                                        <p:cTn id="34" dur="500" fill="hold"/>
                                        <p:tgtEl>
                                          <p:spTgt spid="88"/>
                                        </p:tgtEl>
                                        <p:attrNameLst>
                                          <p:attrName>ppt_w</p:attrName>
                                        </p:attrNameLst>
                                      </p:cBhvr>
                                      <p:tavLst>
                                        <p:tav tm="0">
                                          <p:val>
                                            <p:fltVal val="0"/>
                                          </p:val>
                                        </p:tav>
                                        <p:tav tm="100000">
                                          <p:val>
                                            <p:strVal val="#ppt_w"/>
                                          </p:val>
                                        </p:tav>
                                      </p:tavLst>
                                    </p:anim>
                                    <p:anim calcmode="lin" valueType="num">
                                      <p:cBhvr>
                                        <p:cTn id="35" dur="500" fill="hold"/>
                                        <p:tgtEl>
                                          <p:spTgt spid="88"/>
                                        </p:tgtEl>
                                        <p:attrNameLst>
                                          <p:attrName>ppt_h</p:attrName>
                                        </p:attrNameLst>
                                      </p:cBhvr>
                                      <p:tavLst>
                                        <p:tav tm="0">
                                          <p:val>
                                            <p:fltVal val="0"/>
                                          </p:val>
                                        </p:tav>
                                        <p:tav tm="100000">
                                          <p:val>
                                            <p:strVal val="#ppt_h"/>
                                          </p:val>
                                        </p:tav>
                                      </p:tavLst>
                                    </p:anim>
                                    <p:animEffect transition="in" filter="fade">
                                      <p:cBhvr>
                                        <p:cTn id="36" dur="500"/>
                                        <p:tgtEl>
                                          <p:spTgt spid="88"/>
                                        </p:tgtEl>
                                      </p:cBhvr>
                                    </p:animEffect>
                                  </p:childTnLst>
                                </p:cTn>
                              </p:par>
                            </p:childTnLst>
                          </p:cTn>
                        </p:par>
                        <p:par>
                          <p:cTn id="37" fill="hold">
                            <p:stCondLst>
                              <p:cond delay="500"/>
                            </p:stCondLst>
                            <p:childTnLst>
                              <p:par>
                                <p:cTn id="38" presetID="22" presetClass="entr" presetSubtype="1" repeatCount="200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up)">
                                      <p:cBhvr>
                                        <p:cTn id="40" dur="2000"/>
                                        <p:tgtEl>
                                          <p:spTgt spid="72"/>
                                        </p:tgtEl>
                                      </p:cBhvr>
                                    </p:animEffect>
                                  </p:childTnLst>
                                </p:cTn>
                              </p:par>
                              <p:par>
                                <p:cTn id="41" presetID="22" presetClass="entr" presetSubtype="4" repeatCount="200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down)">
                                      <p:cBhvr>
                                        <p:cTn id="43" dur="2000"/>
                                        <p:tgtEl>
                                          <p:spTgt spid="71"/>
                                        </p:tgtEl>
                                      </p:cBhvr>
                                    </p:animEffect>
                                  </p:childTnLst>
                                </p:cTn>
                              </p:par>
                            </p:childTnLst>
                          </p:cTn>
                        </p:par>
                        <p:par>
                          <p:cTn id="44" fill="hold">
                            <p:stCondLst>
                              <p:cond delay="4500"/>
                            </p:stCondLst>
                            <p:childTnLst>
                              <p:par>
                                <p:cTn id="45" presetID="10" presetClass="exit" presetSubtype="0" fill="hold" grpId="1" nodeType="afterEffect">
                                  <p:stCondLst>
                                    <p:cond delay="0"/>
                                  </p:stCondLst>
                                  <p:childTnLst>
                                    <p:animEffect transition="out" filter="fade">
                                      <p:cBhvr>
                                        <p:cTn id="46" dur="500"/>
                                        <p:tgtEl>
                                          <p:spTgt spid="72"/>
                                        </p:tgtEl>
                                      </p:cBhvr>
                                    </p:animEffect>
                                    <p:set>
                                      <p:cBhvr>
                                        <p:cTn id="47" dur="1" fill="hold">
                                          <p:stCondLst>
                                            <p:cond delay="499"/>
                                          </p:stCondLst>
                                        </p:cTn>
                                        <p:tgtEl>
                                          <p:spTgt spid="7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1"/>
                                        </p:tgtEl>
                                      </p:cBhvr>
                                    </p:animEffect>
                                    <p:set>
                                      <p:cBhvr>
                                        <p:cTn id="50" dur="1" fill="hold">
                                          <p:stCondLst>
                                            <p:cond delay="499"/>
                                          </p:stCondLst>
                                        </p:cTn>
                                        <p:tgtEl>
                                          <p:spTgt spid="71"/>
                                        </p:tgtEl>
                                        <p:attrNameLst>
                                          <p:attrName>style.visibility</p:attrName>
                                        </p:attrNameLst>
                                      </p:cBhvr>
                                      <p:to>
                                        <p:strVal val="hidden"/>
                                      </p:to>
                                    </p:set>
                                  </p:childTnLst>
                                </p:cTn>
                              </p:par>
                              <p:par>
                                <p:cTn id="51" presetID="53" presetClass="exit" presetSubtype="0" fill="hold" grpId="2" nodeType="withEffect">
                                  <p:stCondLst>
                                    <p:cond delay="0"/>
                                  </p:stCondLst>
                                  <p:childTnLst>
                                    <p:anim calcmode="lin" valueType="num">
                                      <p:cBhvr>
                                        <p:cTn id="52" dur="500"/>
                                        <p:tgtEl>
                                          <p:spTgt spid="82"/>
                                        </p:tgtEl>
                                        <p:attrNameLst>
                                          <p:attrName>ppt_w</p:attrName>
                                        </p:attrNameLst>
                                      </p:cBhvr>
                                      <p:tavLst>
                                        <p:tav tm="0">
                                          <p:val>
                                            <p:strVal val="ppt_w"/>
                                          </p:val>
                                        </p:tav>
                                        <p:tav tm="100000">
                                          <p:val>
                                            <p:fltVal val="0"/>
                                          </p:val>
                                        </p:tav>
                                      </p:tavLst>
                                    </p:anim>
                                    <p:anim calcmode="lin" valueType="num">
                                      <p:cBhvr>
                                        <p:cTn id="53" dur="500"/>
                                        <p:tgtEl>
                                          <p:spTgt spid="82"/>
                                        </p:tgtEl>
                                        <p:attrNameLst>
                                          <p:attrName>ppt_h</p:attrName>
                                        </p:attrNameLst>
                                      </p:cBhvr>
                                      <p:tavLst>
                                        <p:tav tm="0">
                                          <p:val>
                                            <p:strVal val="ppt_h"/>
                                          </p:val>
                                        </p:tav>
                                        <p:tav tm="100000">
                                          <p:val>
                                            <p:fltVal val="0"/>
                                          </p:val>
                                        </p:tav>
                                      </p:tavLst>
                                    </p:anim>
                                    <p:animEffect transition="out" filter="fade">
                                      <p:cBhvr>
                                        <p:cTn id="54" dur="500"/>
                                        <p:tgtEl>
                                          <p:spTgt spid="82"/>
                                        </p:tgtEl>
                                      </p:cBhvr>
                                    </p:animEffect>
                                    <p:set>
                                      <p:cBhvr>
                                        <p:cTn id="55" dur="1" fill="hold">
                                          <p:stCondLst>
                                            <p:cond delay="499"/>
                                          </p:stCondLst>
                                        </p:cTn>
                                        <p:tgtEl>
                                          <p:spTgt spid="82"/>
                                        </p:tgtEl>
                                        <p:attrNameLst>
                                          <p:attrName>style.visibility</p:attrName>
                                        </p:attrNameLst>
                                      </p:cBhvr>
                                      <p:to>
                                        <p:strVal val="hidden"/>
                                      </p:to>
                                    </p:set>
                                  </p:childTnLst>
                                </p:cTn>
                              </p:par>
                              <p:par>
                                <p:cTn id="56" presetID="53" presetClass="exit" presetSubtype="0" fill="hold" grpId="2" nodeType="withEffect">
                                  <p:stCondLst>
                                    <p:cond delay="0"/>
                                  </p:stCondLst>
                                  <p:childTnLst>
                                    <p:anim calcmode="lin" valueType="num">
                                      <p:cBhvr>
                                        <p:cTn id="57" dur="500"/>
                                        <p:tgtEl>
                                          <p:spTgt spid="83"/>
                                        </p:tgtEl>
                                        <p:attrNameLst>
                                          <p:attrName>ppt_w</p:attrName>
                                        </p:attrNameLst>
                                      </p:cBhvr>
                                      <p:tavLst>
                                        <p:tav tm="0">
                                          <p:val>
                                            <p:strVal val="ppt_w"/>
                                          </p:val>
                                        </p:tav>
                                        <p:tav tm="100000">
                                          <p:val>
                                            <p:fltVal val="0"/>
                                          </p:val>
                                        </p:tav>
                                      </p:tavLst>
                                    </p:anim>
                                    <p:anim calcmode="lin" valueType="num">
                                      <p:cBhvr>
                                        <p:cTn id="58" dur="500"/>
                                        <p:tgtEl>
                                          <p:spTgt spid="83"/>
                                        </p:tgtEl>
                                        <p:attrNameLst>
                                          <p:attrName>ppt_h</p:attrName>
                                        </p:attrNameLst>
                                      </p:cBhvr>
                                      <p:tavLst>
                                        <p:tav tm="0">
                                          <p:val>
                                            <p:strVal val="ppt_h"/>
                                          </p:val>
                                        </p:tav>
                                        <p:tav tm="100000">
                                          <p:val>
                                            <p:fltVal val="0"/>
                                          </p:val>
                                        </p:tav>
                                      </p:tavLst>
                                    </p:anim>
                                    <p:animEffect transition="out" filter="fade">
                                      <p:cBhvr>
                                        <p:cTn id="59" dur="500"/>
                                        <p:tgtEl>
                                          <p:spTgt spid="83"/>
                                        </p:tgtEl>
                                      </p:cBhvr>
                                    </p:animEffect>
                                    <p:set>
                                      <p:cBhvr>
                                        <p:cTn id="60" dur="1" fill="hold">
                                          <p:stCondLst>
                                            <p:cond delay="499"/>
                                          </p:stCondLst>
                                        </p:cTn>
                                        <p:tgtEl>
                                          <p:spTgt spid="83"/>
                                        </p:tgtEl>
                                        <p:attrNameLst>
                                          <p:attrName>style.visibility</p:attrName>
                                        </p:attrNameLst>
                                      </p:cBhvr>
                                      <p:to>
                                        <p:strVal val="hidden"/>
                                      </p:to>
                                    </p:set>
                                  </p:childTnLst>
                                </p:cTn>
                              </p:par>
                              <p:par>
                                <p:cTn id="61" presetID="53" presetClass="exit" presetSubtype="0" fill="hold" grpId="2" nodeType="withEffect">
                                  <p:stCondLst>
                                    <p:cond delay="0"/>
                                  </p:stCondLst>
                                  <p:childTnLst>
                                    <p:anim calcmode="lin" valueType="num">
                                      <p:cBhvr>
                                        <p:cTn id="62" dur="500"/>
                                        <p:tgtEl>
                                          <p:spTgt spid="81"/>
                                        </p:tgtEl>
                                        <p:attrNameLst>
                                          <p:attrName>ppt_w</p:attrName>
                                        </p:attrNameLst>
                                      </p:cBhvr>
                                      <p:tavLst>
                                        <p:tav tm="0">
                                          <p:val>
                                            <p:strVal val="ppt_w"/>
                                          </p:val>
                                        </p:tav>
                                        <p:tav tm="100000">
                                          <p:val>
                                            <p:fltVal val="0"/>
                                          </p:val>
                                        </p:tav>
                                      </p:tavLst>
                                    </p:anim>
                                    <p:anim calcmode="lin" valueType="num">
                                      <p:cBhvr>
                                        <p:cTn id="63" dur="500"/>
                                        <p:tgtEl>
                                          <p:spTgt spid="81"/>
                                        </p:tgtEl>
                                        <p:attrNameLst>
                                          <p:attrName>ppt_h</p:attrName>
                                        </p:attrNameLst>
                                      </p:cBhvr>
                                      <p:tavLst>
                                        <p:tav tm="0">
                                          <p:val>
                                            <p:strVal val="ppt_h"/>
                                          </p:val>
                                        </p:tav>
                                        <p:tav tm="100000">
                                          <p:val>
                                            <p:fltVal val="0"/>
                                          </p:val>
                                        </p:tav>
                                      </p:tavLst>
                                    </p:anim>
                                    <p:animEffect transition="out" filter="fade">
                                      <p:cBhvr>
                                        <p:cTn id="64" dur="500"/>
                                        <p:tgtEl>
                                          <p:spTgt spid="81"/>
                                        </p:tgtEl>
                                      </p:cBhvr>
                                    </p:animEffect>
                                    <p:set>
                                      <p:cBhvr>
                                        <p:cTn id="65" dur="1" fill="hold">
                                          <p:stCondLst>
                                            <p:cond delay="499"/>
                                          </p:stCondLst>
                                        </p:cTn>
                                        <p:tgtEl>
                                          <p:spTgt spid="81"/>
                                        </p:tgtEl>
                                        <p:attrNameLst>
                                          <p:attrName>style.visibility</p:attrName>
                                        </p:attrNameLst>
                                      </p:cBhvr>
                                      <p:to>
                                        <p:strVal val="hidden"/>
                                      </p:to>
                                    </p:set>
                                  </p:childTnLst>
                                </p:cTn>
                              </p:par>
                            </p:childTnLst>
                          </p:cTn>
                        </p:par>
                        <p:par>
                          <p:cTn id="66" fill="hold">
                            <p:stCondLst>
                              <p:cond delay="5000"/>
                            </p:stCondLst>
                            <p:childTnLst>
                              <p:par>
                                <p:cTn id="67" presetID="53" presetClass="entr" presetSubtype="0" fill="hold"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fltVal val="0"/>
                                          </p:val>
                                        </p:tav>
                                        <p:tav tm="100000">
                                          <p:val>
                                            <p:strVal val="#ppt_w"/>
                                          </p:val>
                                        </p:tav>
                                      </p:tavLst>
                                    </p:anim>
                                    <p:anim calcmode="lin" valueType="num">
                                      <p:cBhvr>
                                        <p:cTn id="70" dur="500" fill="hold"/>
                                        <p:tgtEl>
                                          <p:spTgt spid="69"/>
                                        </p:tgtEl>
                                        <p:attrNameLst>
                                          <p:attrName>ppt_h</p:attrName>
                                        </p:attrNameLst>
                                      </p:cBhvr>
                                      <p:tavLst>
                                        <p:tav tm="0">
                                          <p:val>
                                            <p:fltVal val="0"/>
                                          </p:val>
                                        </p:tav>
                                        <p:tav tm="100000">
                                          <p:val>
                                            <p:strVal val="#ppt_h"/>
                                          </p:val>
                                        </p:tav>
                                      </p:tavLst>
                                    </p:anim>
                                    <p:animEffect transition="in" filter="fade">
                                      <p:cBhvr>
                                        <p:cTn id="71" dur="500"/>
                                        <p:tgtEl>
                                          <p:spTgt spid="69"/>
                                        </p:tgtEl>
                                      </p:cBhvr>
                                    </p:animEffect>
                                  </p:childTnLst>
                                </p:cTn>
                              </p:par>
                              <p:par>
                                <p:cTn id="72" presetID="53" presetClass="entr" presetSubtype="0"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childTnLst>
                                </p:cTn>
                              </p:par>
                              <p:par>
                                <p:cTn id="77" presetID="53" presetClass="entr" presetSubtype="0"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1" grpId="2" animBg="1"/>
      <p:bldP spid="82" grpId="0" animBg="1"/>
      <p:bldP spid="82" grpId="1" animBg="1"/>
      <p:bldP spid="82" grpId="2" animBg="1"/>
      <p:bldP spid="71" grpId="0" animBg="1"/>
      <p:bldP spid="71" grpId="1" animBg="1"/>
      <p:bldP spid="72" grpId="0" animBg="1"/>
      <p:bldP spid="72" grpId="1" animBg="1"/>
      <p:bldP spid="83" grpId="0" animBg="1"/>
      <p:bldP spid="83" grpId="1" animBg="1"/>
      <p:bldP spid="83" grpId="2" animBg="1"/>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8"/>
          <p:cNvSpPr>
            <a:spLocks/>
          </p:cNvSpPr>
          <p:nvPr/>
        </p:nvSpPr>
        <p:spPr bwMode="auto">
          <a:xfrm>
            <a:off x="483974" y="2806704"/>
            <a:ext cx="11219290" cy="2700337"/>
          </a:xfrm>
          <a:custGeom>
            <a:avLst/>
            <a:gdLst>
              <a:gd name="T0" fmla="*/ 2102 w 3796"/>
              <a:gd name="T1" fmla="*/ 5 h 720"/>
              <a:gd name="T2" fmla="*/ 2102 w 3796"/>
              <a:gd name="T3" fmla="*/ 0 h 720"/>
              <a:gd name="T4" fmla="*/ 1695 w 3796"/>
              <a:gd name="T5" fmla="*/ 0 h 720"/>
              <a:gd name="T6" fmla="*/ 1695 w 3796"/>
              <a:gd name="T7" fmla="*/ 0 h 720"/>
              <a:gd name="T8" fmla="*/ 1695 w 3796"/>
              <a:gd name="T9" fmla="*/ 5 h 720"/>
              <a:gd name="T10" fmla="*/ 0 w 3796"/>
              <a:gd name="T11" fmla="*/ 720 h 720"/>
              <a:gd name="T12" fmla="*/ 3796 w 3796"/>
              <a:gd name="T13" fmla="*/ 720 h 720"/>
              <a:gd name="T14" fmla="*/ 2102 w 3796"/>
              <a:gd name="T15" fmla="*/ 5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6" h="720">
                <a:moveTo>
                  <a:pt x="2102" y="5"/>
                </a:moveTo>
                <a:cubicBezTo>
                  <a:pt x="2102" y="3"/>
                  <a:pt x="2102" y="2"/>
                  <a:pt x="2102" y="0"/>
                </a:cubicBezTo>
                <a:cubicBezTo>
                  <a:pt x="1695" y="0"/>
                  <a:pt x="1695" y="0"/>
                  <a:pt x="1695" y="0"/>
                </a:cubicBezTo>
                <a:cubicBezTo>
                  <a:pt x="1695" y="0"/>
                  <a:pt x="1695" y="0"/>
                  <a:pt x="1695" y="0"/>
                </a:cubicBezTo>
                <a:cubicBezTo>
                  <a:pt x="1695" y="2"/>
                  <a:pt x="1695" y="3"/>
                  <a:pt x="1695" y="5"/>
                </a:cubicBezTo>
                <a:cubicBezTo>
                  <a:pt x="1695" y="400"/>
                  <a:pt x="936" y="720"/>
                  <a:pt x="0" y="720"/>
                </a:cubicBezTo>
                <a:cubicBezTo>
                  <a:pt x="3796" y="720"/>
                  <a:pt x="3796" y="720"/>
                  <a:pt x="3796" y="720"/>
                </a:cubicBezTo>
                <a:cubicBezTo>
                  <a:pt x="2860" y="720"/>
                  <a:pt x="2102" y="400"/>
                  <a:pt x="2102" y="5"/>
                </a:cubicBezTo>
                <a:close/>
              </a:path>
            </a:pathLst>
          </a:custGeom>
          <a:solidFill>
            <a:schemeClr val="bg2">
              <a:lumMod val="20000"/>
              <a:lumOff val="80000"/>
            </a:schemeClr>
          </a:solidFill>
          <a:ln>
            <a:noFill/>
          </a:ln>
          <a:extLst/>
        </p:spPr>
        <p:txBody>
          <a:bodyPr vert="horz" wrap="square" lIns="91436" tIns="45719" rIns="91436" bIns="45719" numCol="1" anchor="t" anchorCtr="0" compatLnSpc="1">
            <a:prstTxWarp prst="textNoShape">
              <a:avLst/>
            </a:prstTxWarp>
          </a:bodyPr>
          <a:lstStyle/>
          <a:p>
            <a:endParaRPr lang="es-ES" dirty="0"/>
          </a:p>
        </p:txBody>
      </p:sp>
      <p:sp>
        <p:nvSpPr>
          <p:cNvPr id="141" name="Rectangle 140"/>
          <p:cNvSpPr/>
          <p:nvPr/>
        </p:nvSpPr>
        <p:spPr>
          <a:xfrm>
            <a:off x="8549639" y="1760220"/>
            <a:ext cx="1440180" cy="1691640"/>
          </a:xfrm>
          <a:prstGeom prst="rect">
            <a:avLst/>
          </a:prstGeom>
          <a:gradFill flip="none" rotWithShape="1">
            <a:gsLst>
              <a:gs pos="0">
                <a:schemeClr val="tx2"/>
              </a:gs>
              <a:gs pos="100000">
                <a:srgbClr val="000000">
                  <a:alpha val="0"/>
                </a:srgbClr>
              </a:gs>
            </a:gsLst>
            <a:lin ang="54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b"/>
          <a:lstStyle/>
          <a:p>
            <a:pPr algn="ctr"/>
            <a:r>
              <a:rPr lang="es-ES" dirty="0" smtClean="0">
                <a:solidFill>
                  <a:srgbClr val="000000"/>
                </a:solidFill>
              </a:rPr>
              <a:t>Actualizado</a:t>
            </a:r>
          </a:p>
        </p:txBody>
      </p:sp>
      <p:cxnSp>
        <p:nvCxnSpPr>
          <p:cNvPr id="132" name="Straight Connector 131"/>
          <p:cNvCxnSpPr/>
          <p:nvPr/>
        </p:nvCxnSpPr>
        <p:spPr>
          <a:xfrm>
            <a:off x="2491743" y="2766060"/>
            <a:ext cx="3108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574" y="177800"/>
            <a:ext cx="11448832" cy="838200"/>
          </a:xfrm>
        </p:spPr>
        <p:txBody>
          <a:bodyPr/>
          <a:lstStyle/>
          <a:p>
            <a:r>
              <a:rPr lang="es-ES" sz="3700" b="1" dirty="0" smtClean="0">
                <a:solidFill>
                  <a:schemeClr val="bg2"/>
                </a:solidFill>
              </a:rPr>
              <a:t>Cisco APIC Enterprise Module: </a:t>
            </a:r>
            <a:r>
              <a:rPr lang="es-ES" sz="3700" b="1" dirty="0" err="1" smtClean="0">
                <a:solidFill>
                  <a:schemeClr val="bg2"/>
                </a:solidFill>
              </a:rPr>
              <a:t>Follow</a:t>
            </a:r>
            <a:r>
              <a:rPr lang="es-ES" sz="3700" b="1" dirty="0" smtClean="0">
                <a:solidFill>
                  <a:schemeClr val="bg2"/>
                </a:solidFill>
              </a:rPr>
              <a:t>-Me </a:t>
            </a:r>
            <a:r>
              <a:rPr lang="es-ES" sz="3700" b="1" dirty="0" err="1" smtClean="0">
                <a:solidFill>
                  <a:schemeClr val="bg2"/>
                </a:solidFill>
              </a:rPr>
              <a:t>QoS</a:t>
            </a:r>
            <a:r>
              <a:rPr lang="es-ES" b="1" dirty="0" smtClean="0">
                <a:solidFill>
                  <a:schemeClr val="bg2"/>
                </a:solidFill>
              </a:rPr>
              <a:t/>
            </a:r>
            <a:br>
              <a:rPr lang="es-ES" b="1" dirty="0" smtClean="0">
                <a:solidFill>
                  <a:schemeClr val="bg2"/>
                </a:solidFill>
              </a:rPr>
            </a:br>
            <a:r>
              <a:rPr lang="es-ES" sz="2400" b="1" dirty="0" smtClean="0">
                <a:solidFill>
                  <a:schemeClr val="bg2"/>
                </a:solidFill>
              </a:rPr>
              <a:t>Automatización de la Gestión de </a:t>
            </a:r>
            <a:r>
              <a:rPr lang="es-ES" sz="2400" b="1" dirty="0" err="1" smtClean="0">
                <a:solidFill>
                  <a:schemeClr val="bg2"/>
                </a:solidFill>
              </a:rPr>
              <a:t>QoS</a:t>
            </a:r>
            <a:endParaRPr lang="es-ES" sz="2400" b="1" dirty="0">
              <a:solidFill>
                <a:schemeClr val="bg2"/>
              </a:solidFill>
            </a:endParaRPr>
          </a:p>
        </p:txBody>
      </p:sp>
      <p:grpSp>
        <p:nvGrpSpPr>
          <p:cNvPr id="43" name="Group 58"/>
          <p:cNvGrpSpPr/>
          <p:nvPr/>
        </p:nvGrpSpPr>
        <p:grpSpPr>
          <a:xfrm>
            <a:off x="5248533" y="4696477"/>
            <a:ext cx="1978903" cy="1646233"/>
            <a:chOff x="5248532" y="4696474"/>
            <a:chExt cx="1978903" cy="1646233"/>
          </a:xfrm>
        </p:grpSpPr>
        <p:pic>
          <p:nvPicPr>
            <p:cNvPr id="44" name="Picture 4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71498" y="4696474"/>
              <a:ext cx="1529312" cy="1529310"/>
            </a:xfrm>
            <a:prstGeom prst="rect">
              <a:avLst/>
            </a:prstGeom>
          </p:spPr>
        </p:pic>
        <p:pic>
          <p:nvPicPr>
            <p:cNvPr id="45" name="Picture 4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2299" y="5837343"/>
              <a:ext cx="893412" cy="505364"/>
            </a:xfrm>
            <a:prstGeom prst="rect">
              <a:avLst/>
            </a:prstGeom>
          </p:spPr>
        </p:pic>
        <p:pic>
          <p:nvPicPr>
            <p:cNvPr id="46" name="Picture 4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685445" y="4747031"/>
              <a:ext cx="541990" cy="247340"/>
            </a:xfrm>
            <a:prstGeom prst="rect">
              <a:avLst/>
            </a:prstGeom>
          </p:spPr>
        </p:pic>
        <p:pic>
          <p:nvPicPr>
            <p:cNvPr id="47" name="Picture 4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248532" y="4747031"/>
              <a:ext cx="541990" cy="247340"/>
            </a:xfrm>
            <a:prstGeom prst="rect">
              <a:avLst/>
            </a:prstGeom>
          </p:spPr>
        </p:pic>
      </p:grpSp>
      <p:grpSp>
        <p:nvGrpSpPr>
          <p:cNvPr id="48" name="Group 63"/>
          <p:cNvGrpSpPr/>
          <p:nvPr/>
        </p:nvGrpSpPr>
        <p:grpSpPr>
          <a:xfrm>
            <a:off x="9223375" y="4696477"/>
            <a:ext cx="1978903" cy="1646233"/>
            <a:chOff x="9223373" y="4696474"/>
            <a:chExt cx="1978903" cy="1646233"/>
          </a:xfrm>
        </p:grpSpPr>
        <p:pic>
          <p:nvPicPr>
            <p:cNvPr id="49" name="Picture 4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46339" y="4696474"/>
              <a:ext cx="1529312" cy="1529310"/>
            </a:xfrm>
            <a:prstGeom prst="rect">
              <a:avLst/>
            </a:prstGeom>
          </p:spPr>
        </p:pic>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67140" y="5837343"/>
              <a:ext cx="893412" cy="505364"/>
            </a:xfrm>
            <a:prstGeom prst="rect">
              <a:avLst/>
            </a:prstGeom>
          </p:spPr>
        </p:pic>
        <p:pic>
          <p:nvPicPr>
            <p:cNvPr id="51" name="Picture 5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660286" y="4747031"/>
              <a:ext cx="541990" cy="247340"/>
            </a:xfrm>
            <a:prstGeom prst="rect">
              <a:avLst/>
            </a:prstGeom>
          </p:spPr>
        </p:pic>
        <p:pic>
          <p:nvPicPr>
            <p:cNvPr id="52" name="Picture 5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223373" y="4747031"/>
              <a:ext cx="541990" cy="247340"/>
            </a:xfrm>
            <a:prstGeom prst="rect">
              <a:avLst/>
            </a:prstGeom>
          </p:spPr>
        </p:pic>
      </p:grpSp>
      <p:pic>
        <p:nvPicPr>
          <p:cNvPr id="59" name="Picture 4" descr="https://www.engageselling.com/_images/kit/document.png">
            <a:hlinkClick r:id="rId5"/>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609281" y="1945627"/>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15"/>
          <p:cNvGrpSpPr/>
          <p:nvPr/>
        </p:nvGrpSpPr>
        <p:grpSpPr>
          <a:xfrm>
            <a:off x="8891121" y="2130997"/>
            <a:ext cx="845103" cy="873267"/>
            <a:chOff x="7346097" y="1705328"/>
            <a:chExt cx="845103" cy="873266"/>
          </a:xfrm>
        </p:grpSpPr>
        <p:pic>
          <p:nvPicPr>
            <p:cNvPr id="61" name="Picture 8" descr="http://www.formosa.no/media/DrayTekIcons/QoS.png"/>
            <p:cNvPicPr>
              <a:picLocks noChangeAspect="1" noChangeArrowheads="1"/>
            </p:cNvPicPr>
            <p:nvPr/>
          </p:nvPicPr>
          <p:blipFill>
            <a:blip r:embed="rId7" cstate="email">
              <a:biLevel thresh="75000"/>
              <a:extLst>
                <a:ext uri="{28A0092B-C50C-407E-A947-70E740481C1C}">
                  <a14:useLocalDpi xmlns:a14="http://schemas.microsoft.com/office/drawing/2010/main"/>
                </a:ext>
              </a:extLst>
            </a:blip>
            <a:srcRect/>
            <a:stretch>
              <a:fillRect/>
            </a:stretch>
          </p:blipFill>
          <p:spPr bwMode="auto">
            <a:xfrm>
              <a:off x="7396697" y="1705328"/>
              <a:ext cx="649326" cy="63868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7346097" y="2255429"/>
              <a:ext cx="845103" cy="323165"/>
            </a:xfrm>
            <a:prstGeom prst="rect">
              <a:avLst/>
            </a:prstGeom>
            <a:noFill/>
          </p:spPr>
          <p:txBody>
            <a:bodyPr wrap="none" rtlCol="0">
              <a:spAutoFit/>
            </a:bodyPr>
            <a:lstStyle/>
            <a:p>
              <a:r>
                <a:rPr lang="es-ES" sz="1500" b="1" dirty="0" err="1" smtClean="0">
                  <a:solidFill>
                    <a:srgbClr val="08252E"/>
                  </a:solidFill>
                </a:rPr>
                <a:t>Config</a:t>
              </a:r>
              <a:r>
                <a:rPr lang="es-ES" sz="1500" b="1" dirty="0" smtClean="0">
                  <a:solidFill>
                    <a:srgbClr val="08252E"/>
                  </a:solidFill>
                </a:rPr>
                <a:t>.</a:t>
              </a:r>
              <a:endParaRPr lang="es-ES" sz="1500" b="1" dirty="0">
                <a:solidFill>
                  <a:srgbClr val="08252E"/>
                </a:solidFill>
              </a:endParaRPr>
            </a:p>
          </p:txBody>
        </p:sp>
      </p:grpSp>
      <p:pic>
        <p:nvPicPr>
          <p:cNvPr id="70" name="Picture 3" descr="Down:  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736847" y="4340169"/>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13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024683" y="2147013"/>
            <a:ext cx="772476" cy="772476"/>
          </a:xfrm>
          <a:prstGeom prst="rect">
            <a:avLst/>
          </a:prstGeom>
        </p:spPr>
      </p:pic>
      <p:sp>
        <p:nvSpPr>
          <p:cNvPr id="140" name="TextBox 139"/>
          <p:cNvSpPr txBox="1"/>
          <p:nvPr/>
        </p:nvSpPr>
        <p:spPr>
          <a:xfrm>
            <a:off x="8308777" y="1440181"/>
            <a:ext cx="1774838" cy="369330"/>
          </a:xfrm>
          <a:prstGeom prst="rect">
            <a:avLst/>
          </a:prstGeom>
          <a:noFill/>
        </p:spPr>
        <p:txBody>
          <a:bodyPr wrap="none" lIns="91436" tIns="45719" rIns="91436" bIns="45719" rtlCol="0">
            <a:spAutoFit/>
          </a:bodyPr>
          <a:lstStyle/>
          <a:p>
            <a:pPr algn="ctr"/>
            <a:r>
              <a:rPr lang="es-ES" dirty="0" smtClean="0">
                <a:solidFill>
                  <a:srgbClr val="000000"/>
                </a:solidFill>
              </a:rPr>
              <a:t>Actualización…</a:t>
            </a:r>
            <a:endParaRPr lang="es-ES" dirty="0">
              <a:solidFill>
                <a:srgbClr val="000000"/>
              </a:solidFill>
            </a:endParaRPr>
          </a:p>
        </p:txBody>
      </p:sp>
      <p:sp>
        <p:nvSpPr>
          <p:cNvPr id="79" name="Right Arrow 78"/>
          <p:cNvSpPr/>
          <p:nvPr/>
        </p:nvSpPr>
        <p:spPr>
          <a:xfrm rot="20100000">
            <a:off x="2748174" y="4210767"/>
            <a:ext cx="2676772" cy="137160"/>
          </a:xfrm>
          <a:prstGeom prst="rightArrow">
            <a:avLst>
              <a:gd name="adj1" fmla="val 22932"/>
              <a:gd name="adj2" fmla="val 90601"/>
            </a:avLst>
          </a:prstGeom>
          <a:gradFill flip="none" rotWithShape="1">
            <a:gsLst>
              <a:gs pos="0">
                <a:schemeClr val="bg1">
                  <a:lumMod val="50000"/>
                </a:schemeClr>
              </a:gs>
              <a:gs pos="100000">
                <a:srgbClr val="222C2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sp>
        <p:nvSpPr>
          <p:cNvPr id="80" name="Right Arrow 79"/>
          <p:cNvSpPr/>
          <p:nvPr/>
        </p:nvSpPr>
        <p:spPr>
          <a:xfrm rot="20100000" flipH="1" flipV="1">
            <a:off x="3593651" y="3604412"/>
            <a:ext cx="2608632" cy="182880"/>
          </a:xfrm>
          <a:prstGeom prst="rightArrow">
            <a:avLst>
              <a:gd name="adj1" fmla="val 22932"/>
              <a:gd name="adj2" fmla="val 90601"/>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sp>
        <p:nvSpPr>
          <p:cNvPr id="81" name="Right Arrow 80"/>
          <p:cNvSpPr/>
          <p:nvPr/>
        </p:nvSpPr>
        <p:spPr>
          <a:xfrm>
            <a:off x="3108473" y="2846803"/>
            <a:ext cx="2018875" cy="137160"/>
          </a:xfrm>
          <a:prstGeom prst="rightArrow">
            <a:avLst>
              <a:gd name="adj1" fmla="val 22932"/>
              <a:gd name="adj2" fmla="val 90601"/>
            </a:avLst>
          </a:prstGeom>
          <a:gradFill flip="none" rotWithShape="1">
            <a:gsLst>
              <a:gs pos="0">
                <a:schemeClr val="bg1">
                  <a:lumMod val="50000"/>
                </a:schemeClr>
              </a:gs>
              <a:gs pos="100000">
                <a:srgbClr val="222C2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sp>
        <p:nvSpPr>
          <p:cNvPr id="82" name="Right Arrow 81"/>
          <p:cNvSpPr/>
          <p:nvPr/>
        </p:nvSpPr>
        <p:spPr>
          <a:xfrm flipH="1" flipV="1">
            <a:off x="3491592" y="2525936"/>
            <a:ext cx="2084676" cy="182880"/>
          </a:xfrm>
          <a:prstGeom prst="rightArrow">
            <a:avLst>
              <a:gd name="adj1" fmla="val 22932"/>
              <a:gd name="adj2" fmla="val 90601"/>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sp>
        <p:nvSpPr>
          <p:cNvPr id="130" name="TextBox 129"/>
          <p:cNvSpPr txBox="1"/>
          <p:nvPr/>
        </p:nvSpPr>
        <p:spPr>
          <a:xfrm>
            <a:off x="1989022" y="3334849"/>
            <a:ext cx="1350041" cy="323163"/>
          </a:xfrm>
          <a:prstGeom prst="rect">
            <a:avLst/>
          </a:prstGeom>
          <a:noFill/>
        </p:spPr>
        <p:txBody>
          <a:bodyPr wrap="none" lIns="91436" tIns="45719" rIns="91436" bIns="45719" rtlCol="0">
            <a:spAutoFit/>
          </a:bodyPr>
          <a:lstStyle/>
          <a:p>
            <a:pPr algn="ctr"/>
            <a:r>
              <a:rPr lang="es-ES" sz="1500" b="1" dirty="0" smtClean="0">
                <a:solidFill>
                  <a:schemeClr val="bg1">
                    <a:lumMod val="85000"/>
                  </a:schemeClr>
                </a:solidFill>
              </a:rPr>
              <a:t>Cisco Prime </a:t>
            </a:r>
            <a:endParaRPr lang="es-ES" sz="1500" b="1" dirty="0">
              <a:solidFill>
                <a:schemeClr val="bg1">
                  <a:lumMod val="85000"/>
                </a:schemeClr>
              </a:solidFill>
            </a:endParaRPr>
          </a:p>
        </p:txBody>
      </p:sp>
      <p:grpSp>
        <p:nvGrpSpPr>
          <p:cNvPr id="35" name="Group 46"/>
          <p:cNvGrpSpPr/>
          <p:nvPr/>
        </p:nvGrpSpPr>
        <p:grpSpPr>
          <a:xfrm>
            <a:off x="937789" y="4696477"/>
            <a:ext cx="1978903" cy="1646233"/>
            <a:chOff x="937789" y="4696474"/>
            <a:chExt cx="1978903" cy="1646233"/>
          </a:xfrm>
        </p:grpSpPr>
        <p:pic>
          <p:nvPicPr>
            <p:cNvPr id="36" name="Picture 3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0755" y="4696474"/>
              <a:ext cx="1529312" cy="1529310"/>
            </a:xfrm>
            <a:prstGeom prst="rect">
              <a:avLst/>
            </a:prstGeom>
          </p:spPr>
        </p:pic>
        <p:pic>
          <p:nvPicPr>
            <p:cNvPr id="37" name="Picture 3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1556" y="5837343"/>
              <a:ext cx="893412" cy="505364"/>
            </a:xfrm>
            <a:prstGeom prst="rect">
              <a:avLst/>
            </a:prstGeom>
          </p:spPr>
        </p:pic>
        <p:pic>
          <p:nvPicPr>
            <p:cNvPr id="38" name="Picture 3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74702" y="4747031"/>
              <a:ext cx="541990" cy="247340"/>
            </a:xfrm>
            <a:prstGeom prst="rect">
              <a:avLst/>
            </a:prstGeom>
          </p:spPr>
        </p:pic>
        <p:pic>
          <p:nvPicPr>
            <p:cNvPr id="42" name="Picture 4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37789" y="4747031"/>
              <a:ext cx="541990" cy="247340"/>
            </a:xfrm>
            <a:prstGeom prst="rect">
              <a:avLst/>
            </a:prstGeom>
          </p:spPr>
        </p:pic>
      </p:grpSp>
      <p:sp>
        <p:nvSpPr>
          <p:cNvPr id="142" name="Rectangle 141"/>
          <p:cNvSpPr/>
          <p:nvPr/>
        </p:nvSpPr>
        <p:spPr>
          <a:xfrm>
            <a:off x="2407861" y="4177870"/>
            <a:ext cx="947484" cy="803367"/>
          </a:xfrm>
          <a:prstGeom prst="rect">
            <a:avLst/>
          </a:prstGeom>
          <a:gradFill flip="none" rotWithShape="1">
            <a:gsLst>
              <a:gs pos="0">
                <a:schemeClr val="tx2"/>
              </a:gs>
              <a:gs pos="100000">
                <a:srgbClr val="000000">
                  <a:alpha val="0"/>
                </a:srgbClr>
              </a:gs>
            </a:gsLst>
            <a:lin ang="54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t"/>
          <a:lstStyle/>
          <a:p>
            <a:pPr algn="ctr"/>
            <a:r>
              <a:rPr lang="es-ES" sz="1100" dirty="0" smtClean="0">
                <a:solidFill>
                  <a:schemeClr val="bg1"/>
                </a:solidFill>
              </a:rPr>
              <a:t>Actualizado</a:t>
            </a:r>
            <a:endParaRPr lang="es-ES" sz="1100" dirty="0">
              <a:solidFill>
                <a:schemeClr val="bg1"/>
              </a:solidFill>
            </a:endParaRPr>
          </a:p>
        </p:txBody>
      </p:sp>
      <p:pic>
        <p:nvPicPr>
          <p:cNvPr id="136" name="Picture 3" descr="Down:  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08484" y="4392422"/>
            <a:ext cx="486591" cy="4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Freeform 205"/>
          <p:cNvSpPr>
            <a:spLocks noEditPoints="1"/>
          </p:cNvSpPr>
          <p:nvPr/>
        </p:nvSpPr>
        <p:spPr bwMode="auto">
          <a:xfrm>
            <a:off x="11085390" y="4837123"/>
            <a:ext cx="508136" cy="1515248"/>
          </a:xfrm>
          <a:custGeom>
            <a:avLst/>
            <a:gdLst/>
            <a:ahLst/>
            <a:cxnLst>
              <a:cxn ang="0">
                <a:pos x="89" y="64"/>
              </a:cxn>
              <a:cxn ang="0">
                <a:pos x="84" y="46"/>
              </a:cxn>
              <a:cxn ang="0">
                <a:pos x="81" y="39"/>
              </a:cxn>
              <a:cxn ang="0">
                <a:pos x="77" y="26"/>
              </a:cxn>
              <a:cxn ang="0">
                <a:pos x="76" y="12"/>
              </a:cxn>
              <a:cxn ang="0">
                <a:pos x="76" y="10"/>
              </a:cxn>
              <a:cxn ang="0">
                <a:pos x="63" y="0"/>
              </a:cxn>
              <a:cxn ang="0">
                <a:pos x="42" y="23"/>
              </a:cxn>
              <a:cxn ang="0">
                <a:pos x="40" y="29"/>
              </a:cxn>
              <a:cxn ang="0">
                <a:pos x="37" y="33"/>
              </a:cxn>
              <a:cxn ang="0">
                <a:pos x="38" y="39"/>
              </a:cxn>
              <a:cxn ang="0">
                <a:pos x="25" y="46"/>
              </a:cxn>
              <a:cxn ang="0">
                <a:pos x="22" y="118"/>
              </a:cxn>
              <a:cxn ang="0">
                <a:pos x="25" y="135"/>
              </a:cxn>
              <a:cxn ang="0">
                <a:pos x="27" y="149"/>
              </a:cxn>
              <a:cxn ang="0">
                <a:pos x="26" y="178"/>
              </a:cxn>
              <a:cxn ang="0">
                <a:pos x="7" y="235"/>
              </a:cxn>
              <a:cxn ang="0">
                <a:pos x="0" y="267"/>
              </a:cxn>
              <a:cxn ang="0">
                <a:pos x="12" y="280"/>
              </a:cxn>
              <a:cxn ang="0">
                <a:pos x="16" y="271"/>
              </a:cxn>
              <a:cxn ang="0">
                <a:pos x="28" y="253"/>
              </a:cxn>
              <a:cxn ang="0">
                <a:pos x="44" y="179"/>
              </a:cxn>
              <a:cxn ang="0">
                <a:pos x="57" y="138"/>
              </a:cxn>
              <a:cxn ang="0">
                <a:pos x="54" y="180"/>
              </a:cxn>
              <a:cxn ang="0">
                <a:pos x="49" y="242"/>
              </a:cxn>
              <a:cxn ang="0">
                <a:pos x="50" y="263"/>
              </a:cxn>
              <a:cxn ang="0">
                <a:pos x="60" y="270"/>
              </a:cxn>
              <a:cxn ang="0">
                <a:pos x="73" y="268"/>
              </a:cxn>
              <a:cxn ang="0">
                <a:pos x="72" y="263"/>
              </a:cxn>
              <a:cxn ang="0">
                <a:pos x="75" y="221"/>
              </a:cxn>
              <a:cxn ang="0">
                <a:pos x="79" y="160"/>
              </a:cxn>
              <a:cxn ang="0">
                <a:pos x="82" y="120"/>
              </a:cxn>
              <a:cxn ang="0">
                <a:pos x="81" y="108"/>
              </a:cxn>
              <a:cxn ang="0">
                <a:pos x="78" y="97"/>
              </a:cxn>
              <a:cxn ang="0">
                <a:pos x="74" y="80"/>
              </a:cxn>
              <a:cxn ang="0">
                <a:pos x="78" y="81"/>
              </a:cxn>
              <a:cxn ang="0">
                <a:pos x="91" y="81"/>
              </a:cxn>
              <a:cxn ang="0">
                <a:pos x="35" y="100"/>
              </a:cxn>
              <a:cxn ang="0">
                <a:pos x="32" y="106"/>
              </a:cxn>
              <a:cxn ang="0">
                <a:pos x="34" y="77"/>
              </a:cxn>
              <a:cxn ang="0">
                <a:pos x="36" y="90"/>
              </a:cxn>
              <a:cxn ang="0">
                <a:pos x="74" y="48"/>
              </a:cxn>
              <a:cxn ang="0">
                <a:pos x="67" y="44"/>
              </a:cxn>
              <a:cxn ang="0">
                <a:pos x="70" y="35"/>
              </a:cxn>
              <a:cxn ang="0">
                <a:pos x="74" y="45"/>
              </a:cxn>
            </a:cxnLst>
            <a:rect l="0" t="0" r="r" b="b"/>
            <a:pathLst>
              <a:path w="94" h="280">
                <a:moveTo>
                  <a:pt x="92" y="75"/>
                </a:moveTo>
                <a:cubicBezTo>
                  <a:pt x="91" y="71"/>
                  <a:pt x="90" y="67"/>
                  <a:pt x="89" y="64"/>
                </a:cubicBezTo>
                <a:cubicBezTo>
                  <a:pt x="88" y="60"/>
                  <a:pt x="84" y="55"/>
                  <a:pt x="84" y="51"/>
                </a:cubicBezTo>
                <a:cubicBezTo>
                  <a:pt x="84" y="47"/>
                  <a:pt x="84" y="46"/>
                  <a:pt x="84" y="46"/>
                </a:cubicBezTo>
                <a:cubicBezTo>
                  <a:pt x="83" y="46"/>
                  <a:pt x="83" y="46"/>
                  <a:pt x="83" y="46"/>
                </a:cubicBezTo>
                <a:cubicBezTo>
                  <a:pt x="83" y="46"/>
                  <a:pt x="81" y="43"/>
                  <a:pt x="81" y="39"/>
                </a:cubicBezTo>
                <a:cubicBezTo>
                  <a:pt x="82" y="35"/>
                  <a:pt x="80" y="32"/>
                  <a:pt x="80" y="30"/>
                </a:cubicBezTo>
                <a:cubicBezTo>
                  <a:pt x="80" y="28"/>
                  <a:pt x="77" y="26"/>
                  <a:pt x="77" y="26"/>
                </a:cubicBezTo>
                <a:cubicBezTo>
                  <a:pt x="77" y="26"/>
                  <a:pt x="79" y="23"/>
                  <a:pt x="78" y="19"/>
                </a:cubicBezTo>
                <a:cubicBezTo>
                  <a:pt x="76" y="16"/>
                  <a:pt x="73" y="11"/>
                  <a:pt x="76" y="12"/>
                </a:cubicBezTo>
                <a:cubicBezTo>
                  <a:pt x="79" y="12"/>
                  <a:pt x="78" y="17"/>
                  <a:pt x="78" y="17"/>
                </a:cubicBezTo>
                <a:cubicBezTo>
                  <a:pt x="78" y="17"/>
                  <a:pt x="80" y="12"/>
                  <a:pt x="76" y="10"/>
                </a:cubicBezTo>
                <a:cubicBezTo>
                  <a:pt x="72" y="7"/>
                  <a:pt x="74" y="6"/>
                  <a:pt x="71" y="4"/>
                </a:cubicBezTo>
                <a:cubicBezTo>
                  <a:pt x="68" y="1"/>
                  <a:pt x="68" y="0"/>
                  <a:pt x="63" y="0"/>
                </a:cubicBezTo>
                <a:cubicBezTo>
                  <a:pt x="57" y="0"/>
                  <a:pt x="53" y="3"/>
                  <a:pt x="49" y="6"/>
                </a:cubicBezTo>
                <a:cubicBezTo>
                  <a:pt x="46" y="10"/>
                  <a:pt x="42" y="21"/>
                  <a:pt x="42" y="23"/>
                </a:cubicBezTo>
                <a:cubicBezTo>
                  <a:pt x="42" y="26"/>
                  <a:pt x="38" y="30"/>
                  <a:pt x="38" y="30"/>
                </a:cubicBezTo>
                <a:cubicBezTo>
                  <a:pt x="38" y="30"/>
                  <a:pt x="39" y="30"/>
                  <a:pt x="40" y="29"/>
                </a:cubicBezTo>
                <a:cubicBezTo>
                  <a:pt x="41" y="28"/>
                  <a:pt x="42" y="30"/>
                  <a:pt x="40" y="31"/>
                </a:cubicBezTo>
                <a:cubicBezTo>
                  <a:pt x="39" y="33"/>
                  <a:pt x="37" y="33"/>
                  <a:pt x="37" y="33"/>
                </a:cubicBezTo>
                <a:cubicBezTo>
                  <a:pt x="39" y="34"/>
                  <a:pt x="39" y="34"/>
                  <a:pt x="39" y="34"/>
                </a:cubicBezTo>
                <a:cubicBezTo>
                  <a:pt x="39" y="34"/>
                  <a:pt x="40" y="38"/>
                  <a:pt x="38" y="39"/>
                </a:cubicBezTo>
                <a:cubicBezTo>
                  <a:pt x="36" y="39"/>
                  <a:pt x="37" y="40"/>
                  <a:pt x="34" y="40"/>
                </a:cubicBezTo>
                <a:cubicBezTo>
                  <a:pt x="31" y="40"/>
                  <a:pt x="26" y="40"/>
                  <a:pt x="25" y="46"/>
                </a:cubicBezTo>
                <a:cubicBezTo>
                  <a:pt x="24" y="52"/>
                  <a:pt x="22" y="72"/>
                  <a:pt x="22" y="84"/>
                </a:cubicBezTo>
                <a:cubicBezTo>
                  <a:pt x="22" y="95"/>
                  <a:pt x="21" y="111"/>
                  <a:pt x="22" y="118"/>
                </a:cubicBezTo>
                <a:cubicBezTo>
                  <a:pt x="23" y="124"/>
                  <a:pt x="22" y="134"/>
                  <a:pt x="23" y="134"/>
                </a:cubicBezTo>
                <a:cubicBezTo>
                  <a:pt x="24" y="135"/>
                  <a:pt x="25" y="135"/>
                  <a:pt x="25" y="135"/>
                </a:cubicBezTo>
                <a:cubicBezTo>
                  <a:pt x="25" y="135"/>
                  <a:pt x="25" y="141"/>
                  <a:pt x="25" y="142"/>
                </a:cubicBezTo>
                <a:cubicBezTo>
                  <a:pt x="25" y="144"/>
                  <a:pt x="26" y="148"/>
                  <a:pt x="27" y="149"/>
                </a:cubicBezTo>
                <a:cubicBezTo>
                  <a:pt x="27" y="150"/>
                  <a:pt x="27" y="152"/>
                  <a:pt x="27" y="157"/>
                </a:cubicBezTo>
                <a:cubicBezTo>
                  <a:pt x="27" y="162"/>
                  <a:pt x="27" y="175"/>
                  <a:pt x="26" y="178"/>
                </a:cubicBezTo>
                <a:cubicBezTo>
                  <a:pt x="24" y="182"/>
                  <a:pt x="14" y="205"/>
                  <a:pt x="13" y="210"/>
                </a:cubicBezTo>
                <a:cubicBezTo>
                  <a:pt x="12" y="216"/>
                  <a:pt x="9" y="231"/>
                  <a:pt x="7" y="235"/>
                </a:cubicBezTo>
                <a:cubicBezTo>
                  <a:pt x="5" y="239"/>
                  <a:pt x="1" y="252"/>
                  <a:pt x="1" y="255"/>
                </a:cubicBezTo>
                <a:cubicBezTo>
                  <a:pt x="1" y="259"/>
                  <a:pt x="0" y="267"/>
                  <a:pt x="0" y="267"/>
                </a:cubicBezTo>
                <a:cubicBezTo>
                  <a:pt x="0" y="267"/>
                  <a:pt x="1" y="272"/>
                  <a:pt x="2" y="274"/>
                </a:cubicBezTo>
                <a:cubicBezTo>
                  <a:pt x="2" y="276"/>
                  <a:pt x="10" y="280"/>
                  <a:pt x="12" y="280"/>
                </a:cubicBezTo>
                <a:cubicBezTo>
                  <a:pt x="13" y="280"/>
                  <a:pt x="13" y="278"/>
                  <a:pt x="14" y="276"/>
                </a:cubicBezTo>
                <a:cubicBezTo>
                  <a:pt x="14" y="275"/>
                  <a:pt x="16" y="271"/>
                  <a:pt x="16" y="271"/>
                </a:cubicBezTo>
                <a:cubicBezTo>
                  <a:pt x="16" y="271"/>
                  <a:pt x="21" y="272"/>
                  <a:pt x="21" y="270"/>
                </a:cubicBezTo>
                <a:cubicBezTo>
                  <a:pt x="22" y="267"/>
                  <a:pt x="26" y="260"/>
                  <a:pt x="28" y="253"/>
                </a:cubicBezTo>
                <a:cubicBezTo>
                  <a:pt x="30" y="245"/>
                  <a:pt x="37" y="219"/>
                  <a:pt x="39" y="210"/>
                </a:cubicBezTo>
                <a:cubicBezTo>
                  <a:pt x="40" y="200"/>
                  <a:pt x="43" y="185"/>
                  <a:pt x="44" y="179"/>
                </a:cubicBezTo>
                <a:cubicBezTo>
                  <a:pt x="44" y="174"/>
                  <a:pt x="49" y="158"/>
                  <a:pt x="51" y="151"/>
                </a:cubicBezTo>
                <a:cubicBezTo>
                  <a:pt x="53" y="145"/>
                  <a:pt x="57" y="137"/>
                  <a:pt x="57" y="138"/>
                </a:cubicBezTo>
                <a:cubicBezTo>
                  <a:pt x="57" y="140"/>
                  <a:pt x="56" y="152"/>
                  <a:pt x="57" y="156"/>
                </a:cubicBezTo>
                <a:cubicBezTo>
                  <a:pt x="58" y="159"/>
                  <a:pt x="55" y="173"/>
                  <a:pt x="54" y="180"/>
                </a:cubicBezTo>
                <a:cubicBezTo>
                  <a:pt x="53" y="187"/>
                  <a:pt x="53" y="201"/>
                  <a:pt x="52" y="213"/>
                </a:cubicBezTo>
                <a:cubicBezTo>
                  <a:pt x="51" y="224"/>
                  <a:pt x="49" y="235"/>
                  <a:pt x="49" y="242"/>
                </a:cubicBezTo>
                <a:cubicBezTo>
                  <a:pt x="49" y="248"/>
                  <a:pt x="48" y="253"/>
                  <a:pt x="48" y="257"/>
                </a:cubicBezTo>
                <a:cubicBezTo>
                  <a:pt x="48" y="261"/>
                  <a:pt x="47" y="261"/>
                  <a:pt x="50" y="263"/>
                </a:cubicBezTo>
                <a:cubicBezTo>
                  <a:pt x="53" y="265"/>
                  <a:pt x="56" y="265"/>
                  <a:pt x="56" y="265"/>
                </a:cubicBezTo>
                <a:cubicBezTo>
                  <a:pt x="56" y="265"/>
                  <a:pt x="57" y="269"/>
                  <a:pt x="60" y="270"/>
                </a:cubicBezTo>
                <a:cubicBezTo>
                  <a:pt x="64" y="271"/>
                  <a:pt x="73" y="274"/>
                  <a:pt x="74" y="273"/>
                </a:cubicBezTo>
                <a:cubicBezTo>
                  <a:pt x="75" y="271"/>
                  <a:pt x="75" y="270"/>
                  <a:pt x="73" y="268"/>
                </a:cubicBezTo>
                <a:cubicBezTo>
                  <a:pt x="71" y="267"/>
                  <a:pt x="70" y="266"/>
                  <a:pt x="70" y="265"/>
                </a:cubicBezTo>
                <a:cubicBezTo>
                  <a:pt x="69" y="263"/>
                  <a:pt x="70" y="263"/>
                  <a:pt x="72" y="263"/>
                </a:cubicBezTo>
                <a:cubicBezTo>
                  <a:pt x="74" y="262"/>
                  <a:pt x="73" y="261"/>
                  <a:pt x="73" y="255"/>
                </a:cubicBezTo>
                <a:cubicBezTo>
                  <a:pt x="73" y="249"/>
                  <a:pt x="74" y="231"/>
                  <a:pt x="75" y="221"/>
                </a:cubicBezTo>
                <a:cubicBezTo>
                  <a:pt x="75" y="211"/>
                  <a:pt x="78" y="195"/>
                  <a:pt x="77" y="187"/>
                </a:cubicBezTo>
                <a:cubicBezTo>
                  <a:pt x="77" y="179"/>
                  <a:pt x="79" y="167"/>
                  <a:pt x="79" y="160"/>
                </a:cubicBezTo>
                <a:cubicBezTo>
                  <a:pt x="79" y="152"/>
                  <a:pt x="82" y="141"/>
                  <a:pt x="82" y="135"/>
                </a:cubicBezTo>
                <a:cubicBezTo>
                  <a:pt x="83" y="129"/>
                  <a:pt x="82" y="120"/>
                  <a:pt x="82" y="120"/>
                </a:cubicBezTo>
                <a:cubicBezTo>
                  <a:pt x="82" y="120"/>
                  <a:pt x="82" y="120"/>
                  <a:pt x="82" y="120"/>
                </a:cubicBezTo>
                <a:cubicBezTo>
                  <a:pt x="82" y="120"/>
                  <a:pt x="82" y="113"/>
                  <a:pt x="81" y="108"/>
                </a:cubicBezTo>
                <a:cubicBezTo>
                  <a:pt x="79" y="103"/>
                  <a:pt x="77" y="98"/>
                  <a:pt x="77" y="98"/>
                </a:cubicBezTo>
                <a:cubicBezTo>
                  <a:pt x="78" y="97"/>
                  <a:pt x="78" y="97"/>
                  <a:pt x="78" y="97"/>
                </a:cubicBezTo>
                <a:cubicBezTo>
                  <a:pt x="78" y="97"/>
                  <a:pt x="77" y="94"/>
                  <a:pt x="75" y="91"/>
                </a:cubicBezTo>
                <a:cubicBezTo>
                  <a:pt x="73" y="88"/>
                  <a:pt x="74" y="82"/>
                  <a:pt x="74" y="80"/>
                </a:cubicBezTo>
                <a:cubicBezTo>
                  <a:pt x="74" y="78"/>
                  <a:pt x="75" y="75"/>
                  <a:pt x="75" y="75"/>
                </a:cubicBezTo>
                <a:cubicBezTo>
                  <a:pt x="75" y="75"/>
                  <a:pt x="77" y="81"/>
                  <a:pt x="78" y="81"/>
                </a:cubicBezTo>
                <a:cubicBezTo>
                  <a:pt x="80" y="82"/>
                  <a:pt x="81" y="82"/>
                  <a:pt x="83" y="82"/>
                </a:cubicBezTo>
                <a:cubicBezTo>
                  <a:pt x="84" y="83"/>
                  <a:pt x="89" y="82"/>
                  <a:pt x="91" y="81"/>
                </a:cubicBezTo>
                <a:cubicBezTo>
                  <a:pt x="93" y="81"/>
                  <a:pt x="94" y="78"/>
                  <a:pt x="92" y="75"/>
                </a:cubicBezTo>
                <a:close/>
                <a:moveTo>
                  <a:pt x="35" y="100"/>
                </a:moveTo>
                <a:cubicBezTo>
                  <a:pt x="34" y="104"/>
                  <a:pt x="33" y="112"/>
                  <a:pt x="33" y="112"/>
                </a:cubicBezTo>
                <a:cubicBezTo>
                  <a:pt x="33" y="112"/>
                  <a:pt x="32" y="109"/>
                  <a:pt x="32" y="106"/>
                </a:cubicBezTo>
                <a:cubicBezTo>
                  <a:pt x="32" y="103"/>
                  <a:pt x="33" y="96"/>
                  <a:pt x="34" y="90"/>
                </a:cubicBezTo>
                <a:cubicBezTo>
                  <a:pt x="34" y="84"/>
                  <a:pt x="34" y="77"/>
                  <a:pt x="34" y="77"/>
                </a:cubicBezTo>
                <a:cubicBezTo>
                  <a:pt x="34" y="77"/>
                  <a:pt x="34" y="78"/>
                  <a:pt x="34" y="80"/>
                </a:cubicBezTo>
                <a:cubicBezTo>
                  <a:pt x="34" y="81"/>
                  <a:pt x="36" y="85"/>
                  <a:pt x="36" y="90"/>
                </a:cubicBezTo>
                <a:cubicBezTo>
                  <a:pt x="37" y="95"/>
                  <a:pt x="36" y="97"/>
                  <a:pt x="35" y="100"/>
                </a:cubicBezTo>
                <a:close/>
                <a:moveTo>
                  <a:pt x="74" y="48"/>
                </a:moveTo>
                <a:cubicBezTo>
                  <a:pt x="74" y="49"/>
                  <a:pt x="72" y="48"/>
                  <a:pt x="71" y="48"/>
                </a:cubicBezTo>
                <a:cubicBezTo>
                  <a:pt x="69" y="47"/>
                  <a:pt x="68" y="46"/>
                  <a:pt x="67" y="44"/>
                </a:cubicBezTo>
                <a:cubicBezTo>
                  <a:pt x="66" y="42"/>
                  <a:pt x="66" y="41"/>
                  <a:pt x="69" y="40"/>
                </a:cubicBezTo>
                <a:cubicBezTo>
                  <a:pt x="72" y="38"/>
                  <a:pt x="70" y="35"/>
                  <a:pt x="70" y="35"/>
                </a:cubicBezTo>
                <a:cubicBezTo>
                  <a:pt x="71" y="35"/>
                  <a:pt x="71" y="36"/>
                  <a:pt x="71" y="39"/>
                </a:cubicBezTo>
                <a:cubicBezTo>
                  <a:pt x="71" y="41"/>
                  <a:pt x="72" y="43"/>
                  <a:pt x="74" y="45"/>
                </a:cubicBezTo>
                <a:cubicBezTo>
                  <a:pt x="76" y="46"/>
                  <a:pt x="75" y="47"/>
                  <a:pt x="74" y="48"/>
                </a:cubicBezTo>
                <a:close/>
              </a:path>
            </a:pathLst>
          </a:custGeom>
          <a:solidFill>
            <a:schemeClr val="bg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a:latin typeface="+mj-lt"/>
            </a:endParaRPr>
          </a:p>
        </p:txBody>
      </p:sp>
      <p:pic>
        <p:nvPicPr>
          <p:cNvPr id="78" name="Picture 77" descr="Product_NCS_5017_256.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077841" y="2196150"/>
            <a:ext cx="1177055" cy="1177055"/>
          </a:xfrm>
          <a:prstGeom prst="rect">
            <a:avLst/>
          </a:prstGeom>
        </p:spPr>
      </p:pic>
      <p:grpSp>
        <p:nvGrpSpPr>
          <p:cNvPr id="57" name="Group 56"/>
          <p:cNvGrpSpPr/>
          <p:nvPr/>
        </p:nvGrpSpPr>
        <p:grpSpPr>
          <a:xfrm>
            <a:off x="5235954" y="2093871"/>
            <a:ext cx="1716918" cy="1716919"/>
            <a:chOff x="5229323" y="2091213"/>
            <a:chExt cx="1716918" cy="1716918"/>
          </a:xfrm>
        </p:grpSpPr>
        <p:grpSp>
          <p:nvGrpSpPr>
            <p:cNvPr id="58" name="Group 57"/>
            <p:cNvGrpSpPr/>
            <p:nvPr/>
          </p:nvGrpSpPr>
          <p:grpSpPr>
            <a:xfrm>
              <a:off x="5939781" y="2662781"/>
              <a:ext cx="309262" cy="416016"/>
              <a:chOff x="10056812" y="2261188"/>
              <a:chExt cx="913531" cy="1228871"/>
            </a:xfrm>
          </p:grpSpPr>
          <p:sp>
            <p:nvSpPr>
              <p:cNvPr id="17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79" name="Group 178"/>
              <p:cNvGrpSpPr/>
              <p:nvPr/>
            </p:nvGrpSpPr>
            <p:grpSpPr>
              <a:xfrm>
                <a:off x="10085009" y="2297021"/>
                <a:ext cx="857136" cy="1153596"/>
                <a:chOff x="9017850" y="2297021"/>
                <a:chExt cx="857136" cy="1153596"/>
              </a:xfrm>
            </p:grpSpPr>
            <p:sp>
              <p:nvSpPr>
                <p:cNvPr id="18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8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8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3" name="Group 62"/>
            <p:cNvGrpSpPr/>
            <p:nvPr/>
          </p:nvGrpSpPr>
          <p:grpSpPr>
            <a:xfrm>
              <a:off x="5939781" y="2662781"/>
              <a:ext cx="309262" cy="416016"/>
              <a:chOff x="10056812" y="2261188"/>
              <a:chExt cx="913531" cy="1228871"/>
            </a:xfrm>
          </p:grpSpPr>
          <p:sp>
            <p:nvSpPr>
              <p:cNvPr id="167"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68" name="Group 167"/>
              <p:cNvGrpSpPr/>
              <p:nvPr/>
            </p:nvGrpSpPr>
            <p:grpSpPr>
              <a:xfrm>
                <a:off x="10085009" y="2297021"/>
                <a:ext cx="857136" cy="1153596"/>
                <a:chOff x="9017850" y="2297021"/>
                <a:chExt cx="857136" cy="1153596"/>
              </a:xfrm>
            </p:grpSpPr>
            <p:sp>
              <p:nvSpPr>
                <p:cNvPr id="174"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5"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6"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7"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69"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0"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1"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2"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73"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4" name="Group 63"/>
            <p:cNvGrpSpPr/>
            <p:nvPr/>
          </p:nvGrpSpPr>
          <p:grpSpPr>
            <a:xfrm>
              <a:off x="5939781" y="2662781"/>
              <a:ext cx="309262" cy="416016"/>
              <a:chOff x="10056812" y="2261188"/>
              <a:chExt cx="913531" cy="1228871"/>
            </a:xfrm>
          </p:grpSpPr>
          <p:sp>
            <p:nvSpPr>
              <p:cNvPr id="15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57" name="Group 156"/>
              <p:cNvGrpSpPr/>
              <p:nvPr/>
            </p:nvGrpSpPr>
            <p:grpSpPr>
              <a:xfrm>
                <a:off x="10085009" y="2297021"/>
                <a:ext cx="857136" cy="1153596"/>
                <a:chOff x="9017850" y="2297021"/>
                <a:chExt cx="857136" cy="1153596"/>
              </a:xfrm>
            </p:grpSpPr>
            <p:sp>
              <p:nvSpPr>
                <p:cNvPr id="16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5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6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5" name="Group 64"/>
            <p:cNvGrpSpPr/>
            <p:nvPr/>
          </p:nvGrpSpPr>
          <p:grpSpPr>
            <a:xfrm>
              <a:off x="5939781" y="2662781"/>
              <a:ext cx="309262" cy="416016"/>
              <a:chOff x="10056812" y="2261188"/>
              <a:chExt cx="913531" cy="1228871"/>
            </a:xfrm>
          </p:grpSpPr>
          <p:sp>
            <p:nvSpPr>
              <p:cNvPr id="145"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46" name="Group 145"/>
              <p:cNvGrpSpPr/>
              <p:nvPr/>
            </p:nvGrpSpPr>
            <p:grpSpPr>
              <a:xfrm>
                <a:off x="10085009" y="2297021"/>
                <a:ext cx="857136" cy="1153596"/>
                <a:chOff x="9017850" y="2297021"/>
                <a:chExt cx="857136" cy="1153596"/>
              </a:xfrm>
            </p:grpSpPr>
            <p:sp>
              <p:nvSpPr>
                <p:cNvPr id="152"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3"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4"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5"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47"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8"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9"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0"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51"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6" name="Group 65"/>
            <p:cNvGrpSpPr/>
            <p:nvPr/>
          </p:nvGrpSpPr>
          <p:grpSpPr>
            <a:xfrm>
              <a:off x="5939781" y="2662781"/>
              <a:ext cx="309262" cy="416016"/>
              <a:chOff x="10056812" y="2261188"/>
              <a:chExt cx="913531" cy="1228871"/>
            </a:xfrm>
          </p:grpSpPr>
          <p:sp>
            <p:nvSpPr>
              <p:cNvPr id="127"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28" name="Group 127"/>
              <p:cNvGrpSpPr/>
              <p:nvPr/>
            </p:nvGrpSpPr>
            <p:grpSpPr>
              <a:xfrm>
                <a:off x="10085009" y="2297021"/>
                <a:ext cx="857136" cy="1153596"/>
                <a:chOff x="9017850" y="2297021"/>
                <a:chExt cx="857136" cy="1153596"/>
              </a:xfrm>
            </p:grpSpPr>
            <p:sp>
              <p:nvSpPr>
                <p:cNvPr id="137"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8"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4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29"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3"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4"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35"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7" name="Group 66"/>
            <p:cNvGrpSpPr/>
            <p:nvPr/>
          </p:nvGrpSpPr>
          <p:grpSpPr>
            <a:xfrm>
              <a:off x="5939781" y="2662781"/>
              <a:ext cx="309262" cy="416016"/>
              <a:chOff x="10056812" y="2261188"/>
              <a:chExt cx="913531" cy="1228871"/>
            </a:xfrm>
          </p:grpSpPr>
          <p:sp>
            <p:nvSpPr>
              <p:cNvPr id="11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17" name="Group 116"/>
              <p:cNvGrpSpPr/>
              <p:nvPr/>
            </p:nvGrpSpPr>
            <p:grpSpPr>
              <a:xfrm>
                <a:off x="10085009" y="2297021"/>
                <a:ext cx="857136" cy="1153596"/>
                <a:chOff x="9017850" y="2297021"/>
                <a:chExt cx="857136" cy="1153596"/>
              </a:xfrm>
            </p:grpSpPr>
            <p:sp>
              <p:nvSpPr>
                <p:cNvPr id="12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1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2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8" name="Group 67"/>
            <p:cNvGrpSpPr/>
            <p:nvPr/>
          </p:nvGrpSpPr>
          <p:grpSpPr>
            <a:xfrm>
              <a:off x="5939781" y="2662781"/>
              <a:ext cx="309262" cy="416016"/>
              <a:chOff x="10056812" y="2261188"/>
              <a:chExt cx="913531" cy="1228871"/>
            </a:xfrm>
          </p:grpSpPr>
          <p:sp>
            <p:nvSpPr>
              <p:cNvPr id="105"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106" name="Group 105"/>
              <p:cNvGrpSpPr/>
              <p:nvPr/>
            </p:nvGrpSpPr>
            <p:grpSpPr>
              <a:xfrm>
                <a:off x="10085009" y="2297021"/>
                <a:ext cx="857136" cy="1153596"/>
                <a:chOff x="9017850" y="2297021"/>
                <a:chExt cx="857136" cy="1153596"/>
              </a:xfrm>
            </p:grpSpPr>
            <p:sp>
              <p:nvSpPr>
                <p:cNvPr id="112"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3"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4"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5"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107"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8"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9"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0"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11"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69" name="Group 68"/>
            <p:cNvGrpSpPr/>
            <p:nvPr/>
          </p:nvGrpSpPr>
          <p:grpSpPr>
            <a:xfrm>
              <a:off x="5939781" y="2662781"/>
              <a:ext cx="309262" cy="416016"/>
              <a:chOff x="10056812" y="2261188"/>
              <a:chExt cx="913531" cy="1228871"/>
            </a:xfrm>
          </p:grpSpPr>
          <p:sp>
            <p:nvSpPr>
              <p:cNvPr id="94"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95" name="Group 94"/>
              <p:cNvGrpSpPr/>
              <p:nvPr/>
            </p:nvGrpSpPr>
            <p:grpSpPr>
              <a:xfrm>
                <a:off x="10085009" y="2297021"/>
                <a:ext cx="857136" cy="1153596"/>
                <a:chOff x="9017850" y="2297021"/>
                <a:chExt cx="857136" cy="1153596"/>
              </a:xfrm>
            </p:grpSpPr>
            <p:sp>
              <p:nvSpPr>
                <p:cNvPr id="10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96"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7"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8"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10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grpSp>
          <p:nvGrpSpPr>
            <p:cNvPr id="72" name="Group 71"/>
            <p:cNvGrpSpPr/>
            <p:nvPr/>
          </p:nvGrpSpPr>
          <p:grpSpPr>
            <a:xfrm>
              <a:off x="5939781" y="2662781"/>
              <a:ext cx="309262" cy="416016"/>
              <a:chOff x="10056812" y="2261188"/>
              <a:chExt cx="913531" cy="1228871"/>
            </a:xfrm>
          </p:grpSpPr>
          <p:sp>
            <p:nvSpPr>
              <p:cNvPr id="7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latin typeface="+mj-lt"/>
                </a:endParaRPr>
              </a:p>
            </p:txBody>
          </p:sp>
          <p:grpSp>
            <p:nvGrpSpPr>
              <p:cNvPr id="84" name="Group 83"/>
              <p:cNvGrpSpPr/>
              <p:nvPr/>
            </p:nvGrpSpPr>
            <p:grpSpPr>
              <a:xfrm>
                <a:off x="10085009" y="2297021"/>
                <a:ext cx="857136" cy="1153596"/>
                <a:chOff x="9017850" y="2297021"/>
                <a:chExt cx="857136" cy="1153596"/>
              </a:xfrm>
            </p:grpSpPr>
            <p:sp>
              <p:nvSpPr>
                <p:cNvPr id="90"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1"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2"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93"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sp>
            <p:nvSpPr>
              <p:cNvPr id="85"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6"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7"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8"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sp>
            <p:nvSpPr>
              <p:cNvPr id="89"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dirty="0"/>
              </a:p>
            </p:txBody>
          </p:sp>
        </p:grpSp>
        <p:pic>
          <p:nvPicPr>
            <p:cNvPr id="73" name="Picture 72" descr="ONE_ENC_Symbol_PPT_Small.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229323" y="2091213"/>
              <a:ext cx="1716918" cy="1716918"/>
            </a:xfrm>
            <a:prstGeom prst="rect">
              <a:avLst/>
            </a:prstGeom>
          </p:spPr>
        </p:pic>
        <p:sp>
          <p:nvSpPr>
            <p:cNvPr id="74" name="Oval 73"/>
            <p:cNvSpPr>
              <a:spLocks noChangeAspect="1"/>
            </p:cNvSpPr>
            <p:nvPr/>
          </p:nvSpPr>
          <p:spPr>
            <a:xfrm>
              <a:off x="5624315" y="2491933"/>
              <a:ext cx="914400" cy="914400"/>
            </a:xfrm>
            <a:prstGeom prst="ellipse">
              <a:avLst/>
            </a:prstGeom>
            <a:solidFill>
              <a:schemeClr val="bg1">
                <a:lumMod val="50000"/>
              </a:schemeClr>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75" name="TextBox 74"/>
            <p:cNvSpPr txBox="1">
              <a:spLocks noChangeAspect="1"/>
            </p:cNvSpPr>
            <p:nvPr/>
          </p:nvSpPr>
          <p:spPr>
            <a:xfrm>
              <a:off x="5648548" y="2545071"/>
              <a:ext cx="881972" cy="769441"/>
            </a:xfrm>
            <a:prstGeom prst="rect">
              <a:avLst/>
            </a:prstGeom>
            <a:noFill/>
          </p:spPr>
          <p:txBody>
            <a:bodyPr wrap="none" rtlCol="0">
              <a:spAutoFit/>
            </a:bodyPr>
            <a:lstStyle/>
            <a:p>
              <a:pPr algn="ctr"/>
              <a:r>
                <a:rPr lang="es-ES" sz="1100" b="1" dirty="0" smtClean="0">
                  <a:solidFill>
                    <a:schemeClr val="bg1"/>
                  </a:solidFill>
                </a:rPr>
                <a:t>Cisco </a:t>
              </a:r>
              <a:br>
                <a:rPr lang="es-ES" sz="1100" b="1" dirty="0" smtClean="0">
                  <a:solidFill>
                    <a:schemeClr val="bg1"/>
                  </a:solidFill>
                </a:rPr>
              </a:br>
              <a:r>
                <a:rPr lang="es-ES" sz="1100" b="1" dirty="0" smtClean="0">
                  <a:solidFill>
                    <a:schemeClr val="bg1"/>
                  </a:solidFill>
                </a:rPr>
                <a:t>APIC </a:t>
              </a:r>
              <a:br>
                <a:rPr lang="es-ES" sz="1100" b="1" dirty="0" smtClean="0">
                  <a:solidFill>
                    <a:schemeClr val="bg1"/>
                  </a:solidFill>
                </a:rPr>
              </a:br>
              <a:r>
                <a:rPr lang="es-ES" sz="1100" b="1" dirty="0" smtClean="0">
                  <a:solidFill>
                    <a:schemeClr val="bg1"/>
                  </a:solidFill>
                </a:rPr>
                <a:t>Enterprise</a:t>
              </a:r>
              <a:br>
                <a:rPr lang="es-ES" sz="1100" b="1" dirty="0" smtClean="0">
                  <a:solidFill>
                    <a:schemeClr val="bg1"/>
                  </a:solidFill>
                </a:rPr>
              </a:br>
              <a:r>
                <a:rPr lang="es-ES" sz="1100" b="1" dirty="0" smtClean="0">
                  <a:solidFill>
                    <a:schemeClr val="bg1"/>
                  </a:solidFill>
                </a:rPr>
                <a:t>Module</a:t>
              </a:r>
              <a:endParaRPr lang="es-ES" sz="1100" b="1" dirty="0">
                <a:solidFill>
                  <a:schemeClr val="bg1"/>
                </a:solidFill>
              </a:endParaRPr>
            </a:p>
          </p:txBody>
        </p:sp>
      </p:grpSp>
      <p:sp>
        <p:nvSpPr>
          <p:cNvPr id="189" name="TextBox 188"/>
          <p:cNvSpPr txBox="1"/>
          <p:nvPr/>
        </p:nvSpPr>
        <p:spPr>
          <a:xfrm>
            <a:off x="4418290" y="1584526"/>
            <a:ext cx="3352255" cy="563229"/>
          </a:xfrm>
          <a:prstGeom prst="rect">
            <a:avLst/>
          </a:prstGeom>
          <a:noFill/>
        </p:spPr>
        <p:txBody>
          <a:bodyPr wrap="none" lIns="91436" tIns="45719" rIns="91436" bIns="45719" rtlCol="0">
            <a:spAutoFit/>
          </a:bodyPr>
          <a:lstStyle/>
          <a:p>
            <a:pPr algn="ctr" defTabSz="912292">
              <a:lnSpc>
                <a:spcPct val="85000"/>
              </a:lnSpc>
            </a:pPr>
            <a:endParaRPr lang="es-ES" dirty="0" smtClean="0">
              <a:gradFill flip="none" rotWithShape="1">
                <a:gsLst>
                  <a:gs pos="0">
                    <a:srgbClr val="CBDB2A"/>
                  </a:gs>
                  <a:gs pos="50000">
                    <a:srgbClr val="3EB549"/>
                  </a:gs>
                  <a:gs pos="100000">
                    <a:srgbClr val="02928C"/>
                  </a:gs>
                </a:gsLst>
                <a:lin ang="2700000" scaled="1"/>
                <a:tileRect/>
              </a:gradFill>
            </a:endParaRPr>
          </a:p>
          <a:p>
            <a:pPr algn="ctr" defTabSz="912292">
              <a:lnSpc>
                <a:spcPct val="85000"/>
              </a:lnSpc>
            </a:pPr>
            <a:r>
              <a:rPr lang="es-ES" dirty="0" smtClean="0">
                <a:gradFill flip="none" rotWithShape="1">
                  <a:gsLst>
                    <a:gs pos="0">
                      <a:srgbClr val="CBDB2A"/>
                    </a:gs>
                    <a:gs pos="50000">
                      <a:srgbClr val="3EB549"/>
                    </a:gs>
                    <a:gs pos="100000">
                      <a:srgbClr val="02928C"/>
                    </a:gs>
                  </a:gsLst>
                  <a:lin ang="2700000" scaled="1"/>
                  <a:tileRect/>
                </a:gradFill>
              </a:rPr>
              <a:t>Cisco APIC Enterprise Module </a:t>
            </a:r>
            <a:endParaRPr lang="es-ES" dirty="0">
              <a:gradFill flip="none" rotWithShape="1">
                <a:gsLst>
                  <a:gs pos="0">
                    <a:srgbClr val="CBDB2A"/>
                  </a:gs>
                  <a:gs pos="50000">
                    <a:srgbClr val="3EB549"/>
                  </a:gs>
                  <a:gs pos="100000">
                    <a:srgbClr val="02928C"/>
                  </a:gs>
                </a:gsLst>
                <a:lin ang="2700000" scaled="1"/>
                <a:tileRect/>
              </a:gradFill>
            </a:endParaRPr>
          </a:p>
        </p:txBody>
      </p:sp>
      <p:grpSp>
        <p:nvGrpSpPr>
          <p:cNvPr id="190" name="Group 189"/>
          <p:cNvGrpSpPr/>
          <p:nvPr/>
        </p:nvGrpSpPr>
        <p:grpSpPr>
          <a:xfrm>
            <a:off x="11071516" y="76200"/>
            <a:ext cx="1015735" cy="990600"/>
            <a:chOff x="5753072" y="1893794"/>
            <a:chExt cx="682678" cy="682678"/>
          </a:xfrm>
        </p:grpSpPr>
        <p:sp>
          <p:nvSpPr>
            <p:cNvPr id="191" name="Oval 190"/>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mj-lt"/>
              </a:endParaRPr>
            </a:p>
          </p:txBody>
        </p:sp>
        <p:sp>
          <p:nvSpPr>
            <p:cNvPr id="192" name="TextBox 191"/>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s-ES" sz="1200" b="1" dirty="0" err="1" smtClean="0">
                  <a:solidFill>
                    <a:schemeClr val="bg1"/>
                  </a:solidFill>
                  <a:effectLst>
                    <a:outerShdw blurRad="63500" sx="102000" sy="102000" algn="ctr" rotWithShape="0">
                      <a:prstClr val="black">
                        <a:alpha val="40000"/>
                      </a:prstClr>
                    </a:outerShdw>
                  </a:effectLst>
                </a:rPr>
                <a:t>QoS</a:t>
              </a:r>
              <a:endParaRPr lang="es-ES" sz="1200" b="1" dirty="0">
                <a:solidFill>
                  <a:schemeClr val="bg1"/>
                </a:solidFill>
                <a:effectLst>
                  <a:outerShdw blurRad="63500" sx="102000" sy="102000" algn="ctr" rotWithShape="0">
                    <a:prstClr val="black">
                      <a:alpha val="40000"/>
                    </a:prstClr>
                  </a:outerShdw>
                </a:effectLst>
              </a:endParaRPr>
            </a:p>
          </p:txBody>
        </p:sp>
        <p:cxnSp>
          <p:nvCxnSpPr>
            <p:cNvPr id="193" name="Straight Connector 192"/>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5" name="Freeform 194"/>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grpSp>
    </p:spTree>
    <p:extLst>
      <p:ext uri="{BB962C8B-B14F-4D97-AF65-F5344CB8AC3E}">
        <p14:creationId xmlns:p14="http://schemas.microsoft.com/office/powerpoint/2010/main" val="38974373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3000" fill="hold" grpId="0" nodeType="clickEffect">
                                  <p:stCondLst>
                                    <p:cond delay="0"/>
                                  </p:stCondLst>
                                  <p:childTnLst>
                                    <p:anim calcmode="discrete" valueType="str">
                                      <p:cBhvr>
                                        <p:cTn id="11" dur="500" fill="hold"/>
                                        <p:tgtEl>
                                          <p:spTgt spid="83"/>
                                        </p:tgtEl>
                                        <p:attrNameLst>
                                          <p:attrName>style.visibility</p:attrName>
                                        </p:attrNameLst>
                                      </p:cBhvr>
                                      <p:tavLst>
                                        <p:tav tm="0">
                                          <p:val>
                                            <p:strVal val="hidden"/>
                                          </p:val>
                                        </p:tav>
                                        <p:tav tm="50000">
                                          <p:val>
                                            <p:strVal val="visible"/>
                                          </p:val>
                                        </p:tav>
                                      </p:tavLst>
                                    </p:anim>
                                  </p:childTnLst>
                                </p:cTn>
                              </p:par>
                            </p:childTnLst>
                          </p:cTn>
                        </p:par>
                        <p:par>
                          <p:cTn id="12" fill="hold">
                            <p:stCondLst>
                              <p:cond delay="1500"/>
                            </p:stCondLst>
                            <p:childTnLst>
                              <p:par>
                                <p:cTn id="13" presetID="35" presetClass="path" presetSubtype="0" fill="hold" grpId="1" nodeType="afterEffect">
                                  <p:stCondLst>
                                    <p:cond delay="0"/>
                                  </p:stCondLst>
                                  <p:childTnLst>
                                    <p:animMotion origin="layout" path="M -3.95936E-7 -7.40741E-7 L -0.67635 -7.40741E-7 " pathEditMode="relative" rAng="0" ptsTypes="AA">
                                      <p:cBhvr>
                                        <p:cTn id="14" dur="2000" fill="hold"/>
                                        <p:tgtEl>
                                          <p:spTgt spid="83"/>
                                        </p:tgtEl>
                                        <p:attrNameLst>
                                          <p:attrName>ppt_x</p:attrName>
                                          <p:attrName>ppt_y</p:attrName>
                                        </p:attrNameLst>
                                      </p:cBhvr>
                                      <p:rCtr x="-33824" y="0"/>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1" repeatCount="200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up)">
                                      <p:cBhvr>
                                        <p:cTn id="19" dur="2000"/>
                                        <p:tgtEl>
                                          <p:spTgt spid="80"/>
                                        </p:tgtEl>
                                      </p:cBhvr>
                                    </p:animEffect>
                                  </p:childTnLst>
                                </p:cTn>
                              </p:par>
                              <p:par>
                                <p:cTn id="20" presetID="22" presetClass="entr" presetSubtype="4" repeatCount="200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wipe(down)">
                                      <p:cBhvr>
                                        <p:cTn id="22" dur="2000"/>
                                        <p:tgtEl>
                                          <p:spTgt spid="79"/>
                                        </p:tgtEl>
                                      </p:cBhvr>
                                    </p:animEffect>
                                  </p:childTnLst>
                                </p:cTn>
                              </p:par>
                              <p:par>
                                <p:cTn id="23" presetID="22" presetClass="entr" presetSubtype="2" repeatCount="200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right)">
                                      <p:cBhvr>
                                        <p:cTn id="25" dur="2000"/>
                                        <p:tgtEl>
                                          <p:spTgt spid="82"/>
                                        </p:tgtEl>
                                      </p:cBhvr>
                                    </p:animEffect>
                                  </p:childTnLst>
                                </p:cTn>
                              </p:par>
                              <p:par>
                                <p:cTn id="26" presetID="22" presetClass="entr" presetSubtype="8" repeatCount="200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left)">
                                      <p:cBhvr>
                                        <p:cTn id="28" dur="2000"/>
                                        <p:tgtEl>
                                          <p:spTgt spid="81"/>
                                        </p:tgtEl>
                                      </p:cBhvr>
                                    </p:animEffect>
                                  </p:childTnLst>
                                </p:cTn>
                              </p:par>
                            </p:childTnLst>
                          </p:cTn>
                        </p:par>
                        <p:par>
                          <p:cTn id="29" fill="hold">
                            <p:stCondLst>
                              <p:cond delay="4000"/>
                            </p:stCondLst>
                            <p:childTnLst>
                              <p:par>
                                <p:cTn id="30" presetID="10" presetClass="exit" presetSubtype="0" fill="hold" grpId="1" nodeType="afterEffect">
                                  <p:stCondLst>
                                    <p:cond delay="0"/>
                                  </p:stCondLst>
                                  <p:childTnLst>
                                    <p:animEffect transition="out" filter="fade">
                                      <p:cBhvr>
                                        <p:cTn id="31" dur="500"/>
                                        <p:tgtEl>
                                          <p:spTgt spid="80"/>
                                        </p:tgtEl>
                                      </p:cBhvr>
                                    </p:animEffect>
                                    <p:set>
                                      <p:cBhvr>
                                        <p:cTn id="32" dur="1" fill="hold">
                                          <p:stCondLst>
                                            <p:cond delay="499"/>
                                          </p:stCondLst>
                                        </p:cTn>
                                        <p:tgtEl>
                                          <p:spTgt spid="8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9"/>
                                        </p:tgtEl>
                                      </p:cBhvr>
                                    </p:animEffect>
                                    <p:set>
                                      <p:cBhvr>
                                        <p:cTn id="35" dur="1" fill="hold">
                                          <p:stCondLst>
                                            <p:cond delay="499"/>
                                          </p:stCondLst>
                                        </p:cTn>
                                        <p:tgtEl>
                                          <p:spTgt spid="7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2"/>
                                        </p:tgtEl>
                                      </p:cBhvr>
                                    </p:animEffect>
                                    <p:set>
                                      <p:cBhvr>
                                        <p:cTn id="38" dur="1" fill="hold">
                                          <p:stCondLst>
                                            <p:cond delay="499"/>
                                          </p:stCondLst>
                                        </p:cTn>
                                        <p:tgtEl>
                                          <p:spTgt spid="8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1"/>
                                        </p:tgtEl>
                                      </p:cBhvr>
                                    </p:animEffect>
                                    <p:set>
                                      <p:cBhvr>
                                        <p:cTn id="41" dur="1" fill="hold">
                                          <p:stCondLst>
                                            <p:cond delay="499"/>
                                          </p:stCondLst>
                                        </p:cTn>
                                        <p:tgtEl>
                                          <p:spTgt spid="81"/>
                                        </p:tgtEl>
                                        <p:attrNameLst>
                                          <p:attrName>style.visibility</p:attrName>
                                        </p:attrNameLst>
                                      </p:cBhvr>
                                      <p:to>
                                        <p:strVal val="hidden"/>
                                      </p:to>
                                    </p:set>
                                  </p:childTnLst>
                                </p:cTn>
                              </p:par>
                            </p:childTnLst>
                          </p:cTn>
                        </p:par>
                        <p:par>
                          <p:cTn id="42" fill="hold">
                            <p:stCondLst>
                              <p:cond delay="4500"/>
                            </p:stCondLst>
                            <p:childTnLst>
                              <p:par>
                                <p:cTn id="43" presetID="53" presetClass="entr" presetSubtype="0" fill="hold" nodeType="afterEffect">
                                  <p:stCondLst>
                                    <p:cond delay="0"/>
                                  </p:stCondLst>
                                  <p:childTnLst>
                                    <p:set>
                                      <p:cBhvr>
                                        <p:cTn id="44" dur="1" fill="hold">
                                          <p:stCondLst>
                                            <p:cond delay="0"/>
                                          </p:stCondLst>
                                        </p:cTn>
                                        <p:tgtEl>
                                          <p:spTgt spid="136"/>
                                        </p:tgtEl>
                                        <p:attrNameLst>
                                          <p:attrName>style.visibility</p:attrName>
                                        </p:attrNameLst>
                                      </p:cBhvr>
                                      <p:to>
                                        <p:strVal val="visible"/>
                                      </p:to>
                                    </p:set>
                                    <p:anim calcmode="lin" valueType="num">
                                      <p:cBhvr>
                                        <p:cTn id="45" dur="500" fill="hold"/>
                                        <p:tgtEl>
                                          <p:spTgt spid="136"/>
                                        </p:tgtEl>
                                        <p:attrNameLst>
                                          <p:attrName>ppt_w</p:attrName>
                                        </p:attrNameLst>
                                      </p:cBhvr>
                                      <p:tavLst>
                                        <p:tav tm="0">
                                          <p:val>
                                            <p:fltVal val="0"/>
                                          </p:val>
                                        </p:tav>
                                        <p:tav tm="100000">
                                          <p:val>
                                            <p:strVal val="#ppt_w"/>
                                          </p:val>
                                        </p:tav>
                                      </p:tavLst>
                                    </p:anim>
                                    <p:anim calcmode="lin" valueType="num">
                                      <p:cBhvr>
                                        <p:cTn id="46" dur="500" fill="hold"/>
                                        <p:tgtEl>
                                          <p:spTgt spid="136"/>
                                        </p:tgtEl>
                                        <p:attrNameLst>
                                          <p:attrName>ppt_h</p:attrName>
                                        </p:attrNameLst>
                                      </p:cBhvr>
                                      <p:tavLst>
                                        <p:tav tm="0">
                                          <p:val>
                                            <p:fltVal val="0"/>
                                          </p:val>
                                        </p:tav>
                                        <p:tav tm="100000">
                                          <p:val>
                                            <p:strVal val="#ppt_h"/>
                                          </p:val>
                                        </p:tav>
                                      </p:tavLst>
                                    </p:anim>
                                    <p:animEffect transition="in" filter="fade">
                                      <p:cBhvr>
                                        <p:cTn id="47" dur="500"/>
                                        <p:tgtEl>
                                          <p:spTgt spid="136"/>
                                        </p:tgtEl>
                                      </p:cBhvr>
                                    </p:animEffect>
                                  </p:childTnLst>
                                </p:cTn>
                              </p:par>
                            </p:childTnLst>
                          </p:cTn>
                        </p:par>
                        <p:par>
                          <p:cTn id="48" fill="hold">
                            <p:stCondLst>
                              <p:cond delay="5000"/>
                            </p:stCondLst>
                            <p:childTnLst>
                              <p:par>
                                <p:cTn id="49" presetID="53" presetClass="entr" presetSubtype="0" fill="hold" nodeType="afterEffect">
                                  <p:stCondLst>
                                    <p:cond delay="0"/>
                                  </p:stCondLst>
                                  <p:childTnLst>
                                    <p:set>
                                      <p:cBhvr>
                                        <p:cTn id="50" dur="1" fill="hold">
                                          <p:stCondLst>
                                            <p:cond delay="0"/>
                                          </p:stCondLst>
                                        </p:cTn>
                                        <p:tgtEl>
                                          <p:spTgt spid="139"/>
                                        </p:tgtEl>
                                        <p:attrNameLst>
                                          <p:attrName>style.visibility</p:attrName>
                                        </p:attrNameLst>
                                      </p:cBhvr>
                                      <p:to>
                                        <p:strVal val="visible"/>
                                      </p:to>
                                    </p:set>
                                    <p:anim calcmode="lin" valueType="num">
                                      <p:cBhvr>
                                        <p:cTn id="51" dur="500" fill="hold"/>
                                        <p:tgtEl>
                                          <p:spTgt spid="139"/>
                                        </p:tgtEl>
                                        <p:attrNameLst>
                                          <p:attrName>ppt_w</p:attrName>
                                        </p:attrNameLst>
                                      </p:cBhvr>
                                      <p:tavLst>
                                        <p:tav tm="0">
                                          <p:val>
                                            <p:fltVal val="0"/>
                                          </p:val>
                                        </p:tav>
                                        <p:tav tm="100000">
                                          <p:val>
                                            <p:strVal val="#ppt_w"/>
                                          </p:val>
                                        </p:tav>
                                      </p:tavLst>
                                    </p:anim>
                                    <p:anim calcmode="lin" valueType="num">
                                      <p:cBhvr>
                                        <p:cTn id="52" dur="500" fill="hold"/>
                                        <p:tgtEl>
                                          <p:spTgt spid="139"/>
                                        </p:tgtEl>
                                        <p:attrNameLst>
                                          <p:attrName>ppt_h</p:attrName>
                                        </p:attrNameLst>
                                      </p:cBhvr>
                                      <p:tavLst>
                                        <p:tav tm="0">
                                          <p:val>
                                            <p:fltVal val="0"/>
                                          </p:val>
                                        </p:tav>
                                        <p:tav tm="100000">
                                          <p:val>
                                            <p:strVal val="#ppt_h"/>
                                          </p:val>
                                        </p:tav>
                                      </p:tavLst>
                                    </p:anim>
                                    <p:animEffect transition="in" filter="fade">
                                      <p:cBhvr>
                                        <p:cTn id="53" dur="500"/>
                                        <p:tgtEl>
                                          <p:spTgt spid="139"/>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p:cTn id="56" dur="500" fill="hold"/>
                                        <p:tgtEl>
                                          <p:spTgt spid="140"/>
                                        </p:tgtEl>
                                        <p:attrNameLst>
                                          <p:attrName>ppt_w</p:attrName>
                                        </p:attrNameLst>
                                      </p:cBhvr>
                                      <p:tavLst>
                                        <p:tav tm="0">
                                          <p:val>
                                            <p:fltVal val="0"/>
                                          </p:val>
                                        </p:tav>
                                        <p:tav tm="100000">
                                          <p:val>
                                            <p:strVal val="#ppt_w"/>
                                          </p:val>
                                        </p:tav>
                                      </p:tavLst>
                                    </p:anim>
                                    <p:anim calcmode="lin" valueType="num">
                                      <p:cBhvr>
                                        <p:cTn id="57" dur="500" fill="hold"/>
                                        <p:tgtEl>
                                          <p:spTgt spid="140"/>
                                        </p:tgtEl>
                                        <p:attrNameLst>
                                          <p:attrName>ppt_h</p:attrName>
                                        </p:attrNameLst>
                                      </p:cBhvr>
                                      <p:tavLst>
                                        <p:tav tm="0">
                                          <p:val>
                                            <p:fltVal val="0"/>
                                          </p:val>
                                        </p:tav>
                                        <p:tav tm="100000">
                                          <p:val>
                                            <p:strVal val="#ppt_h"/>
                                          </p:val>
                                        </p:tav>
                                      </p:tavLst>
                                    </p:anim>
                                    <p:animEffect transition="in" filter="fade">
                                      <p:cBhvr>
                                        <p:cTn id="58" dur="500"/>
                                        <p:tgtEl>
                                          <p:spTgt spid="140"/>
                                        </p:tgtEl>
                                      </p:cBhvr>
                                    </p:animEffect>
                                  </p:childTnLst>
                                </p:cTn>
                              </p:par>
                            </p:childTnLst>
                          </p:cTn>
                        </p:par>
                        <p:par>
                          <p:cTn id="59" fill="hold">
                            <p:stCondLst>
                              <p:cond delay="5500"/>
                            </p:stCondLst>
                            <p:childTnLst>
                              <p:par>
                                <p:cTn id="60" presetID="35" presetClass="emph" presetSubtype="0" repeatCount="3000" fill="hold" grpId="1" nodeType="afterEffect">
                                  <p:stCondLst>
                                    <p:cond delay="0"/>
                                  </p:stCondLst>
                                  <p:childTnLst>
                                    <p:anim calcmode="discrete" valueType="str">
                                      <p:cBhvr>
                                        <p:cTn id="61" dur="500" fill="hold"/>
                                        <p:tgtEl>
                                          <p:spTgt spid="140"/>
                                        </p:tgtEl>
                                        <p:attrNameLst>
                                          <p:attrName>style.visibility</p:attrName>
                                        </p:attrNameLst>
                                      </p:cBhvr>
                                      <p:tavLst>
                                        <p:tav tm="0">
                                          <p:val>
                                            <p:strVal val="hidden"/>
                                          </p:val>
                                        </p:tav>
                                        <p:tav tm="50000">
                                          <p:val>
                                            <p:strVal val="visible"/>
                                          </p:val>
                                        </p:tav>
                                      </p:tavLst>
                                    </p:anim>
                                  </p:childTnLst>
                                </p:cTn>
                              </p:par>
                            </p:childTnLst>
                          </p:cTn>
                        </p:par>
                        <p:par>
                          <p:cTn id="62" fill="hold">
                            <p:stCondLst>
                              <p:cond delay="7000"/>
                            </p:stCondLst>
                            <p:childTnLst>
                              <p:par>
                                <p:cTn id="63" presetID="53" presetClass="exit" presetSubtype="0" fill="hold" grpId="2" nodeType="afterEffect">
                                  <p:stCondLst>
                                    <p:cond delay="1000"/>
                                  </p:stCondLst>
                                  <p:childTnLst>
                                    <p:anim calcmode="lin" valueType="num">
                                      <p:cBhvr>
                                        <p:cTn id="64" dur="500"/>
                                        <p:tgtEl>
                                          <p:spTgt spid="140"/>
                                        </p:tgtEl>
                                        <p:attrNameLst>
                                          <p:attrName>ppt_w</p:attrName>
                                        </p:attrNameLst>
                                      </p:cBhvr>
                                      <p:tavLst>
                                        <p:tav tm="0">
                                          <p:val>
                                            <p:strVal val="ppt_w"/>
                                          </p:val>
                                        </p:tav>
                                        <p:tav tm="100000">
                                          <p:val>
                                            <p:fltVal val="0"/>
                                          </p:val>
                                        </p:tav>
                                      </p:tavLst>
                                    </p:anim>
                                    <p:anim calcmode="lin" valueType="num">
                                      <p:cBhvr>
                                        <p:cTn id="65" dur="500"/>
                                        <p:tgtEl>
                                          <p:spTgt spid="140"/>
                                        </p:tgtEl>
                                        <p:attrNameLst>
                                          <p:attrName>ppt_h</p:attrName>
                                        </p:attrNameLst>
                                      </p:cBhvr>
                                      <p:tavLst>
                                        <p:tav tm="0">
                                          <p:val>
                                            <p:strVal val="ppt_h"/>
                                          </p:val>
                                        </p:tav>
                                        <p:tav tm="100000">
                                          <p:val>
                                            <p:fltVal val="0"/>
                                          </p:val>
                                        </p:tav>
                                      </p:tavLst>
                                    </p:anim>
                                    <p:animEffect transition="out" filter="fade">
                                      <p:cBhvr>
                                        <p:cTn id="66" dur="500"/>
                                        <p:tgtEl>
                                          <p:spTgt spid="140"/>
                                        </p:tgtEl>
                                      </p:cBhvr>
                                    </p:animEffect>
                                    <p:set>
                                      <p:cBhvr>
                                        <p:cTn id="67" dur="1" fill="hold">
                                          <p:stCondLst>
                                            <p:cond delay="499"/>
                                          </p:stCondLst>
                                        </p:cTn>
                                        <p:tgtEl>
                                          <p:spTgt spid="140"/>
                                        </p:tgtEl>
                                        <p:attrNameLst>
                                          <p:attrName>style.visibility</p:attrName>
                                        </p:attrNameLst>
                                      </p:cBhvr>
                                      <p:to>
                                        <p:strVal val="hidden"/>
                                      </p:to>
                                    </p:set>
                                  </p:childTnLst>
                                </p:cTn>
                              </p:par>
                              <p:par>
                                <p:cTn id="68" presetID="53" presetClass="exit" presetSubtype="0" fill="hold" nodeType="withEffect">
                                  <p:stCondLst>
                                    <p:cond delay="1000"/>
                                  </p:stCondLst>
                                  <p:childTnLst>
                                    <p:anim calcmode="lin" valueType="num">
                                      <p:cBhvr>
                                        <p:cTn id="69" dur="500"/>
                                        <p:tgtEl>
                                          <p:spTgt spid="139"/>
                                        </p:tgtEl>
                                        <p:attrNameLst>
                                          <p:attrName>ppt_w</p:attrName>
                                        </p:attrNameLst>
                                      </p:cBhvr>
                                      <p:tavLst>
                                        <p:tav tm="0">
                                          <p:val>
                                            <p:strVal val="ppt_w"/>
                                          </p:val>
                                        </p:tav>
                                        <p:tav tm="100000">
                                          <p:val>
                                            <p:fltVal val="0"/>
                                          </p:val>
                                        </p:tav>
                                      </p:tavLst>
                                    </p:anim>
                                    <p:anim calcmode="lin" valueType="num">
                                      <p:cBhvr>
                                        <p:cTn id="70" dur="500"/>
                                        <p:tgtEl>
                                          <p:spTgt spid="139"/>
                                        </p:tgtEl>
                                        <p:attrNameLst>
                                          <p:attrName>ppt_h</p:attrName>
                                        </p:attrNameLst>
                                      </p:cBhvr>
                                      <p:tavLst>
                                        <p:tav tm="0">
                                          <p:val>
                                            <p:strVal val="ppt_h"/>
                                          </p:val>
                                        </p:tav>
                                        <p:tav tm="100000">
                                          <p:val>
                                            <p:fltVal val="0"/>
                                          </p:val>
                                        </p:tav>
                                      </p:tavLst>
                                    </p:anim>
                                    <p:animEffect transition="out" filter="fade">
                                      <p:cBhvr>
                                        <p:cTn id="71" dur="500"/>
                                        <p:tgtEl>
                                          <p:spTgt spid="139"/>
                                        </p:tgtEl>
                                      </p:cBhvr>
                                    </p:animEffect>
                                    <p:set>
                                      <p:cBhvr>
                                        <p:cTn id="72" dur="1" fill="hold">
                                          <p:stCondLst>
                                            <p:cond delay="499"/>
                                          </p:stCondLst>
                                        </p:cTn>
                                        <p:tgtEl>
                                          <p:spTgt spid="139"/>
                                        </p:tgtEl>
                                        <p:attrNameLst>
                                          <p:attrName>style.visibility</p:attrName>
                                        </p:attrNameLst>
                                      </p:cBhvr>
                                      <p:to>
                                        <p:strVal val="hidden"/>
                                      </p:to>
                                    </p:set>
                                  </p:childTnLst>
                                </p:cTn>
                              </p:par>
                            </p:childTnLst>
                          </p:cTn>
                        </p:par>
                        <p:par>
                          <p:cTn id="73" fill="hold">
                            <p:stCondLst>
                              <p:cond delay="8500"/>
                            </p:stCondLst>
                            <p:childTnLst>
                              <p:par>
                                <p:cTn id="74" presetID="53" presetClass="entr" presetSubtype="0" fill="hold" grpId="0" nodeType="afterEffect">
                                  <p:stCondLst>
                                    <p:cond delay="0"/>
                                  </p:stCondLst>
                                  <p:childTnLst>
                                    <p:set>
                                      <p:cBhvr>
                                        <p:cTn id="75" dur="1" fill="hold">
                                          <p:stCondLst>
                                            <p:cond delay="0"/>
                                          </p:stCondLst>
                                        </p:cTn>
                                        <p:tgtEl>
                                          <p:spTgt spid="141"/>
                                        </p:tgtEl>
                                        <p:attrNameLst>
                                          <p:attrName>style.visibility</p:attrName>
                                        </p:attrNameLst>
                                      </p:cBhvr>
                                      <p:to>
                                        <p:strVal val="visible"/>
                                      </p:to>
                                    </p:set>
                                    <p:anim calcmode="lin" valueType="num">
                                      <p:cBhvr>
                                        <p:cTn id="76" dur="500" fill="hold"/>
                                        <p:tgtEl>
                                          <p:spTgt spid="141"/>
                                        </p:tgtEl>
                                        <p:attrNameLst>
                                          <p:attrName>ppt_w</p:attrName>
                                        </p:attrNameLst>
                                      </p:cBhvr>
                                      <p:tavLst>
                                        <p:tav tm="0">
                                          <p:val>
                                            <p:fltVal val="0"/>
                                          </p:val>
                                        </p:tav>
                                        <p:tav tm="100000">
                                          <p:val>
                                            <p:strVal val="#ppt_w"/>
                                          </p:val>
                                        </p:tav>
                                      </p:tavLst>
                                    </p:anim>
                                    <p:anim calcmode="lin" valueType="num">
                                      <p:cBhvr>
                                        <p:cTn id="77" dur="500" fill="hold"/>
                                        <p:tgtEl>
                                          <p:spTgt spid="141"/>
                                        </p:tgtEl>
                                        <p:attrNameLst>
                                          <p:attrName>ppt_h</p:attrName>
                                        </p:attrNameLst>
                                      </p:cBhvr>
                                      <p:tavLst>
                                        <p:tav tm="0">
                                          <p:val>
                                            <p:fltVal val="0"/>
                                          </p:val>
                                        </p:tav>
                                        <p:tav tm="100000">
                                          <p:val>
                                            <p:strVal val="#ppt_h"/>
                                          </p:val>
                                        </p:tav>
                                      </p:tavLst>
                                    </p:anim>
                                    <p:animEffect transition="in" filter="fade">
                                      <p:cBhvr>
                                        <p:cTn id="78" dur="500"/>
                                        <p:tgtEl>
                                          <p:spTgt spid="141"/>
                                        </p:tgtEl>
                                      </p:cBhvr>
                                    </p:animEffect>
                                  </p:childTnLst>
                                </p:cTn>
                              </p:par>
                            </p:childTnLst>
                          </p:cTn>
                        </p:par>
                        <p:par>
                          <p:cTn id="79" fill="hold">
                            <p:stCondLst>
                              <p:cond delay="9000"/>
                            </p:stCondLst>
                            <p:childTnLst>
                              <p:par>
                                <p:cTn id="80" presetID="53" presetClass="entr" presetSubtype="0" fill="hold" grpId="0" nodeType="afterEffect">
                                  <p:stCondLst>
                                    <p:cond delay="0"/>
                                  </p:stCondLst>
                                  <p:childTnLst>
                                    <p:set>
                                      <p:cBhvr>
                                        <p:cTn id="81" dur="1" fill="hold">
                                          <p:stCondLst>
                                            <p:cond delay="0"/>
                                          </p:stCondLst>
                                        </p:cTn>
                                        <p:tgtEl>
                                          <p:spTgt spid="142"/>
                                        </p:tgtEl>
                                        <p:attrNameLst>
                                          <p:attrName>style.visibility</p:attrName>
                                        </p:attrNameLst>
                                      </p:cBhvr>
                                      <p:to>
                                        <p:strVal val="visible"/>
                                      </p:to>
                                    </p:set>
                                    <p:anim calcmode="lin" valueType="num">
                                      <p:cBhvr>
                                        <p:cTn id="82" dur="500" fill="hold"/>
                                        <p:tgtEl>
                                          <p:spTgt spid="142"/>
                                        </p:tgtEl>
                                        <p:attrNameLst>
                                          <p:attrName>ppt_w</p:attrName>
                                        </p:attrNameLst>
                                      </p:cBhvr>
                                      <p:tavLst>
                                        <p:tav tm="0">
                                          <p:val>
                                            <p:fltVal val="0"/>
                                          </p:val>
                                        </p:tav>
                                        <p:tav tm="100000">
                                          <p:val>
                                            <p:strVal val="#ppt_w"/>
                                          </p:val>
                                        </p:tav>
                                      </p:tavLst>
                                    </p:anim>
                                    <p:anim calcmode="lin" valueType="num">
                                      <p:cBhvr>
                                        <p:cTn id="83" dur="500" fill="hold"/>
                                        <p:tgtEl>
                                          <p:spTgt spid="142"/>
                                        </p:tgtEl>
                                        <p:attrNameLst>
                                          <p:attrName>ppt_h</p:attrName>
                                        </p:attrNameLst>
                                      </p:cBhvr>
                                      <p:tavLst>
                                        <p:tav tm="0">
                                          <p:val>
                                            <p:fltVal val="0"/>
                                          </p:val>
                                        </p:tav>
                                        <p:tav tm="100000">
                                          <p:val>
                                            <p:strVal val="#ppt_h"/>
                                          </p:val>
                                        </p:tav>
                                      </p:tavLst>
                                    </p:anim>
                                    <p:animEffect transition="in" filter="fade">
                                      <p:cBhvr>
                                        <p:cTn id="84" dur="500"/>
                                        <p:tgtEl>
                                          <p:spTgt spid="142"/>
                                        </p:tgtEl>
                                      </p:cBhvr>
                                    </p:animEffect>
                                  </p:childTnLst>
                                </p:cTn>
                              </p:par>
                              <p:par>
                                <p:cTn id="85" presetID="9" presetClass="exit" presetSubtype="0" fill="hold" nodeType="withEffect">
                                  <p:stCondLst>
                                    <p:cond delay="0"/>
                                  </p:stCondLst>
                                  <p:childTnLst>
                                    <p:animEffect transition="out" filter="dissolve">
                                      <p:cBhvr>
                                        <p:cTn id="86" dur="500"/>
                                        <p:tgtEl>
                                          <p:spTgt spid="70"/>
                                        </p:tgtEl>
                                      </p:cBhvr>
                                    </p:animEffect>
                                    <p:set>
                                      <p:cBhvr>
                                        <p:cTn id="87"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0" grpId="0"/>
      <p:bldP spid="140" grpId="1"/>
      <p:bldP spid="140" grpId="2"/>
      <p:bldP spid="79" grpId="0" animBg="1"/>
      <p:bldP spid="79" grpId="1" animBg="1"/>
      <p:bldP spid="80" grpId="0" animBg="1"/>
      <p:bldP spid="80" grpId="1" animBg="1"/>
      <p:bldP spid="81" grpId="0" animBg="1"/>
      <p:bldP spid="81" grpId="1" animBg="1"/>
      <p:bldP spid="82" grpId="0" animBg="1"/>
      <p:bldP spid="82" grpId="1" animBg="1"/>
      <p:bldP spid="142" grpId="0" animBg="1"/>
      <p:bldP spid="83" grpId="0" animBg="1"/>
      <p:bldP spid="8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smtClean="0"/>
              <a:t>¿Qué es la Programación de Dispositivos de Red?</a:t>
            </a:r>
            <a:endParaRPr lang="es-ES" dirty="0"/>
          </a:p>
        </p:txBody>
      </p:sp>
    </p:spTree>
    <p:extLst>
      <p:ext uri="{BB962C8B-B14F-4D97-AF65-F5344CB8AC3E}">
        <p14:creationId xmlns:p14="http://schemas.microsoft.com/office/powerpoint/2010/main" val="78881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7" y="4730751"/>
            <a:ext cx="184722" cy="369330"/>
          </a:xfrm>
          <a:prstGeom prst="rect">
            <a:avLst/>
          </a:prstGeom>
          <a:noFill/>
        </p:spPr>
        <p:txBody>
          <a:bodyPr wrap="none" lIns="91436" tIns="45719" rIns="91436" bIns="45719" rtlCol="0">
            <a:spAutoFit/>
          </a:bodyPr>
          <a:lstStyle/>
          <a:p>
            <a:endParaRPr lang="en-US" dirty="0"/>
          </a:p>
        </p:txBody>
      </p:sp>
      <p:pic>
        <p:nvPicPr>
          <p:cNvPr id="45" name="Picture 44" descr="ONE_ENC_Symbol_PPT_Small.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0611" y="3006353"/>
            <a:ext cx="1654246" cy="1654247"/>
          </a:xfrm>
          <a:prstGeom prst="rect">
            <a:avLst/>
          </a:prstGeom>
        </p:spPr>
      </p:pic>
      <p:cxnSp>
        <p:nvCxnSpPr>
          <p:cNvPr id="7" name="Straight Connector 6"/>
          <p:cNvCxnSpPr/>
          <p:nvPr/>
        </p:nvCxnSpPr>
        <p:spPr>
          <a:xfrm flipV="1">
            <a:off x="0" y="2910891"/>
            <a:ext cx="12188825" cy="158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792556" y="889001"/>
            <a:ext cx="10315637" cy="1505025"/>
          </a:xfrm>
          <a:prstGeom prst="rect">
            <a:avLst/>
          </a:prstGeom>
          <a:noFill/>
        </p:spPr>
        <p:txBody>
          <a:bodyPr wrap="none" lIns="91436" tIns="45719" rIns="91436" bIns="45719" rtlCol="0">
            <a:spAutoFit/>
          </a:bodyPr>
          <a:lstStyle>
            <a:defPPr>
              <a:defRPr lang="en-US"/>
            </a:defPPr>
            <a:lvl1pPr algn="ctr" defTabSz="912330">
              <a:lnSpc>
                <a:spcPct val="85000"/>
              </a:lnSpc>
              <a:defRPr>
                <a:gradFill flip="none" rotWithShape="1">
                  <a:gsLst>
                    <a:gs pos="0">
                      <a:srgbClr val="CBDB2A"/>
                    </a:gs>
                    <a:gs pos="50000">
                      <a:srgbClr val="3EB549"/>
                    </a:gs>
                    <a:gs pos="100000">
                      <a:srgbClr val="02928C"/>
                    </a:gs>
                  </a:gsLst>
                  <a:lin ang="2700000" scaled="1"/>
                  <a:tileRect/>
                </a:gradFill>
              </a:defRPr>
            </a:lvl1pPr>
          </a:lstStyle>
          <a:p>
            <a:r>
              <a:rPr lang="en-US" dirty="0"/>
              <a:t/>
            </a:r>
            <a:br>
              <a:rPr lang="en-US" dirty="0"/>
            </a:br>
            <a:r>
              <a:rPr lang="es-ES" b="1" dirty="0" smtClean="0"/>
              <a:t>Tarea IT:</a:t>
            </a:r>
          </a:p>
          <a:p>
            <a:r>
              <a:rPr lang="es-ES" b="1" dirty="0" smtClean="0"/>
              <a:t>Actualizar la Configuración del Clasificador </a:t>
            </a:r>
            <a:r>
              <a:rPr lang="es-ES" b="1" dirty="0" err="1" smtClean="0"/>
              <a:t>QoS</a:t>
            </a:r>
            <a:r>
              <a:rPr lang="es-ES" b="1" dirty="0" smtClean="0"/>
              <a:t> en todos los Dispositivos Frontera de Cisco</a:t>
            </a:r>
          </a:p>
          <a:p>
            <a:endParaRPr lang="en-US" b="1" dirty="0"/>
          </a:p>
          <a:p>
            <a:r>
              <a:rPr lang="en-US" dirty="0">
                <a:solidFill>
                  <a:srgbClr val="000000"/>
                </a:solidFill>
              </a:rPr>
              <a:t>75,000 </a:t>
            </a:r>
            <a:r>
              <a:rPr lang="es-ES" dirty="0" smtClean="0">
                <a:solidFill>
                  <a:srgbClr val="000000"/>
                </a:solidFill>
              </a:rPr>
              <a:t>Empleados,160 Localizaciones Globales</a:t>
            </a:r>
          </a:p>
          <a:p>
            <a:r>
              <a:rPr lang="es-ES" dirty="0" smtClean="0">
                <a:solidFill>
                  <a:srgbClr val="000000"/>
                </a:solidFill>
              </a:rPr>
              <a:t>7,000 Conmutadores y 29,000 Encaminadores</a:t>
            </a:r>
            <a:endParaRPr lang="es-ES" dirty="0">
              <a:solidFill>
                <a:srgbClr val="000000"/>
              </a:solidFill>
            </a:endParaRPr>
          </a:p>
        </p:txBody>
      </p:sp>
      <p:grpSp>
        <p:nvGrpSpPr>
          <p:cNvPr id="12" name="Group 11"/>
          <p:cNvGrpSpPr/>
          <p:nvPr/>
        </p:nvGrpSpPr>
        <p:grpSpPr>
          <a:xfrm>
            <a:off x="5235954" y="2999171"/>
            <a:ext cx="1716918" cy="1716919"/>
            <a:chOff x="5229323" y="2091213"/>
            <a:chExt cx="1716918" cy="1716918"/>
          </a:xfrm>
        </p:grpSpPr>
        <p:grpSp>
          <p:nvGrpSpPr>
            <p:cNvPr id="13" name="Group 12"/>
            <p:cNvGrpSpPr/>
            <p:nvPr/>
          </p:nvGrpSpPr>
          <p:grpSpPr>
            <a:xfrm>
              <a:off x="5939781" y="2662781"/>
              <a:ext cx="309262" cy="416016"/>
              <a:chOff x="10056812" y="2261188"/>
              <a:chExt cx="913531" cy="1228871"/>
            </a:xfrm>
          </p:grpSpPr>
          <p:sp>
            <p:nvSpPr>
              <p:cNvPr id="118"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119" name="Group 118"/>
              <p:cNvGrpSpPr/>
              <p:nvPr/>
            </p:nvGrpSpPr>
            <p:grpSpPr>
              <a:xfrm>
                <a:off x="10085009" y="2297021"/>
                <a:ext cx="857136" cy="1153596"/>
                <a:chOff x="9017850" y="2297021"/>
                <a:chExt cx="857136" cy="1153596"/>
              </a:xfrm>
            </p:grpSpPr>
            <p:sp>
              <p:nvSpPr>
                <p:cNvPr id="125"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0"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5939781" y="2662781"/>
              <a:ext cx="309262" cy="416016"/>
              <a:chOff x="10056812" y="2261188"/>
              <a:chExt cx="913531" cy="1228871"/>
            </a:xfrm>
          </p:grpSpPr>
          <p:sp>
            <p:nvSpPr>
              <p:cNvPr id="107"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108" name="Group 107"/>
              <p:cNvGrpSpPr/>
              <p:nvPr/>
            </p:nvGrpSpPr>
            <p:grpSpPr>
              <a:xfrm>
                <a:off x="10085009" y="2297021"/>
                <a:ext cx="857136" cy="1153596"/>
                <a:chOff x="9017850" y="2297021"/>
                <a:chExt cx="857136" cy="1153596"/>
              </a:xfrm>
            </p:grpSpPr>
            <p:sp>
              <p:nvSpPr>
                <p:cNvPr id="114"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9"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5939781" y="2662781"/>
              <a:ext cx="309262" cy="416016"/>
              <a:chOff x="10056812" y="2261188"/>
              <a:chExt cx="913531" cy="1228871"/>
            </a:xfrm>
          </p:grpSpPr>
          <p:sp>
            <p:nvSpPr>
              <p:cNvPr id="96"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97" name="Group 96"/>
              <p:cNvGrpSpPr/>
              <p:nvPr/>
            </p:nvGrpSpPr>
            <p:grpSpPr>
              <a:xfrm>
                <a:off x="10085009" y="2297021"/>
                <a:ext cx="857136" cy="1153596"/>
                <a:chOff x="9017850" y="2297021"/>
                <a:chExt cx="857136" cy="1153596"/>
              </a:xfrm>
            </p:grpSpPr>
            <p:sp>
              <p:nvSpPr>
                <p:cNvPr id="103"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8"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5939781" y="2662781"/>
              <a:ext cx="309262" cy="416016"/>
              <a:chOff x="10056812" y="2261188"/>
              <a:chExt cx="913531" cy="1228871"/>
            </a:xfrm>
          </p:grpSpPr>
          <p:sp>
            <p:nvSpPr>
              <p:cNvPr id="85"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86" name="Group 85"/>
              <p:cNvGrpSpPr/>
              <p:nvPr/>
            </p:nvGrpSpPr>
            <p:grpSpPr>
              <a:xfrm>
                <a:off x="10085009" y="2297021"/>
                <a:ext cx="857136" cy="1153596"/>
                <a:chOff x="9017850" y="2297021"/>
                <a:chExt cx="857136" cy="1153596"/>
              </a:xfrm>
            </p:grpSpPr>
            <p:sp>
              <p:nvSpPr>
                <p:cNvPr id="92"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7"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16"/>
            <p:cNvGrpSpPr/>
            <p:nvPr/>
          </p:nvGrpSpPr>
          <p:grpSpPr>
            <a:xfrm>
              <a:off x="5939781" y="2662781"/>
              <a:ext cx="309262" cy="416016"/>
              <a:chOff x="10056812" y="2261188"/>
              <a:chExt cx="913531" cy="1228871"/>
            </a:xfrm>
          </p:grpSpPr>
          <p:sp>
            <p:nvSpPr>
              <p:cNvPr id="73"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74" name="Group 73"/>
              <p:cNvGrpSpPr/>
              <p:nvPr/>
            </p:nvGrpSpPr>
            <p:grpSpPr>
              <a:xfrm>
                <a:off x="10085009" y="2297021"/>
                <a:ext cx="857136" cy="1153596"/>
                <a:chOff x="9017850" y="2297021"/>
                <a:chExt cx="857136" cy="1153596"/>
              </a:xfrm>
            </p:grpSpPr>
            <p:sp>
              <p:nvSpPr>
                <p:cNvPr id="81"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5"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5939781" y="2662781"/>
              <a:ext cx="309262" cy="416016"/>
              <a:chOff x="10056812" y="2261188"/>
              <a:chExt cx="913531" cy="1228871"/>
            </a:xfrm>
          </p:grpSpPr>
          <p:sp>
            <p:nvSpPr>
              <p:cNvPr id="62"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63" name="Group 62"/>
              <p:cNvGrpSpPr/>
              <p:nvPr/>
            </p:nvGrpSpPr>
            <p:grpSpPr>
              <a:xfrm>
                <a:off x="10085009" y="2297021"/>
                <a:ext cx="857136" cy="1153596"/>
                <a:chOff x="9017850" y="2297021"/>
                <a:chExt cx="857136" cy="1153596"/>
              </a:xfrm>
            </p:grpSpPr>
            <p:sp>
              <p:nvSpPr>
                <p:cNvPr id="69"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p:cNvGrpSpPr/>
            <p:nvPr/>
          </p:nvGrpSpPr>
          <p:grpSpPr>
            <a:xfrm>
              <a:off x="5939781" y="2662781"/>
              <a:ext cx="309262" cy="416016"/>
              <a:chOff x="10056812" y="2261188"/>
              <a:chExt cx="913531" cy="1228871"/>
            </a:xfrm>
          </p:grpSpPr>
          <p:sp>
            <p:nvSpPr>
              <p:cNvPr id="51"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52" name="Group 51"/>
              <p:cNvGrpSpPr/>
              <p:nvPr/>
            </p:nvGrpSpPr>
            <p:grpSpPr>
              <a:xfrm>
                <a:off x="10085009" y="2297021"/>
                <a:ext cx="857136" cy="1153596"/>
                <a:chOff x="9017850" y="2297021"/>
                <a:chExt cx="857136" cy="1153596"/>
              </a:xfrm>
            </p:grpSpPr>
            <p:sp>
              <p:nvSpPr>
                <p:cNvPr id="58"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p:nvPr/>
          </p:nvGrpSpPr>
          <p:grpSpPr>
            <a:xfrm>
              <a:off x="5939781" y="2662781"/>
              <a:ext cx="309262" cy="416016"/>
              <a:chOff x="10056812" y="2261188"/>
              <a:chExt cx="913531" cy="1228871"/>
            </a:xfrm>
          </p:grpSpPr>
          <p:sp>
            <p:nvSpPr>
              <p:cNvPr id="37"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38" name="Group 37"/>
              <p:cNvGrpSpPr/>
              <p:nvPr/>
            </p:nvGrpSpPr>
            <p:grpSpPr>
              <a:xfrm>
                <a:off x="10085009" y="2297021"/>
                <a:ext cx="857136" cy="1153596"/>
                <a:chOff x="9017850" y="2297021"/>
                <a:chExt cx="857136" cy="1153596"/>
              </a:xfrm>
            </p:grpSpPr>
            <p:sp>
              <p:nvSpPr>
                <p:cNvPr id="44"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p:cNvGrpSpPr/>
            <p:nvPr/>
          </p:nvGrpSpPr>
          <p:grpSpPr>
            <a:xfrm>
              <a:off x="5939781" y="2662781"/>
              <a:ext cx="309262" cy="416016"/>
              <a:chOff x="10056812" y="2261188"/>
              <a:chExt cx="913531" cy="1228871"/>
            </a:xfrm>
          </p:grpSpPr>
          <p:sp>
            <p:nvSpPr>
              <p:cNvPr id="25" name="Freeform 26"/>
              <p:cNvSpPr>
                <a:spLocks/>
              </p:cNvSpPr>
              <p:nvPr/>
            </p:nvSpPr>
            <p:spPr bwMode="auto">
              <a:xfrm>
                <a:off x="10056812" y="2261188"/>
                <a:ext cx="913531" cy="1228871"/>
              </a:xfrm>
              <a:custGeom>
                <a:avLst/>
                <a:gdLst>
                  <a:gd name="T0" fmla="*/ 0 w 1912"/>
                  <a:gd name="T1" fmla="*/ 0 h 2572"/>
                  <a:gd name="T2" fmla="*/ 0 w 1912"/>
                  <a:gd name="T3" fmla="*/ 29 h 2572"/>
                  <a:gd name="T4" fmla="*/ 0 w 1912"/>
                  <a:gd name="T5" fmla="*/ 2572 h 2572"/>
                  <a:gd name="T6" fmla="*/ 1912 w 1912"/>
                  <a:gd name="T7" fmla="*/ 2572 h 2572"/>
                  <a:gd name="T8" fmla="*/ 1912 w 1912"/>
                  <a:gd name="T9" fmla="*/ 461 h 2572"/>
                  <a:gd name="T10" fmla="*/ 1442 w 1912"/>
                  <a:gd name="T11" fmla="*/ 0 h 2572"/>
                  <a:gd name="T12" fmla="*/ 0 w 1912"/>
                  <a:gd name="T13" fmla="*/ 0 h 2572"/>
                </a:gdLst>
                <a:ahLst/>
                <a:cxnLst>
                  <a:cxn ang="0">
                    <a:pos x="T0" y="T1"/>
                  </a:cxn>
                  <a:cxn ang="0">
                    <a:pos x="T2" y="T3"/>
                  </a:cxn>
                  <a:cxn ang="0">
                    <a:pos x="T4" y="T5"/>
                  </a:cxn>
                  <a:cxn ang="0">
                    <a:pos x="T6" y="T7"/>
                  </a:cxn>
                  <a:cxn ang="0">
                    <a:pos x="T8" y="T9"/>
                  </a:cxn>
                  <a:cxn ang="0">
                    <a:pos x="T10" y="T11"/>
                  </a:cxn>
                  <a:cxn ang="0">
                    <a:pos x="T12" y="T13"/>
                  </a:cxn>
                </a:cxnLst>
                <a:rect l="0" t="0" r="r" b="b"/>
                <a:pathLst>
                  <a:path w="1912" h="2572">
                    <a:moveTo>
                      <a:pt x="0" y="0"/>
                    </a:moveTo>
                    <a:lnTo>
                      <a:pt x="0" y="29"/>
                    </a:lnTo>
                    <a:lnTo>
                      <a:pt x="0" y="2572"/>
                    </a:lnTo>
                    <a:lnTo>
                      <a:pt x="1912" y="2572"/>
                    </a:lnTo>
                    <a:lnTo>
                      <a:pt x="1912" y="461"/>
                    </a:lnTo>
                    <a:lnTo>
                      <a:pt x="1442" y="0"/>
                    </a:lnTo>
                    <a:lnTo>
                      <a:pt x="0" y="0"/>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j-lt"/>
                </a:endParaRPr>
              </a:p>
            </p:txBody>
          </p:sp>
          <p:grpSp>
            <p:nvGrpSpPr>
              <p:cNvPr id="26" name="Group 25"/>
              <p:cNvGrpSpPr/>
              <p:nvPr/>
            </p:nvGrpSpPr>
            <p:grpSpPr>
              <a:xfrm>
                <a:off x="10085009" y="2297021"/>
                <a:ext cx="857136" cy="1153596"/>
                <a:chOff x="9017850" y="2297021"/>
                <a:chExt cx="857136" cy="1153596"/>
              </a:xfrm>
            </p:grpSpPr>
            <p:sp>
              <p:nvSpPr>
                <p:cNvPr id="32" name="Freeform 13"/>
                <p:cNvSpPr>
                  <a:spLocks noEditPoints="1"/>
                </p:cNvSpPr>
                <p:nvPr/>
              </p:nvSpPr>
              <p:spPr bwMode="auto">
                <a:xfrm>
                  <a:off x="9085709" y="2395681"/>
                  <a:ext cx="189138" cy="192025"/>
                </a:xfrm>
                <a:custGeom>
                  <a:avLst/>
                  <a:gdLst>
                    <a:gd name="T0" fmla="*/ 154 w 393"/>
                    <a:gd name="T1" fmla="*/ 0 h 399"/>
                    <a:gd name="T2" fmla="*/ 244 w 393"/>
                    <a:gd name="T3" fmla="*/ 0 h 399"/>
                    <a:gd name="T4" fmla="*/ 393 w 393"/>
                    <a:gd name="T5" fmla="*/ 399 h 399"/>
                    <a:gd name="T6" fmla="*/ 300 w 393"/>
                    <a:gd name="T7" fmla="*/ 399 h 399"/>
                    <a:gd name="T8" fmla="*/ 270 w 393"/>
                    <a:gd name="T9" fmla="*/ 309 h 399"/>
                    <a:gd name="T10" fmla="*/ 121 w 393"/>
                    <a:gd name="T11" fmla="*/ 309 h 399"/>
                    <a:gd name="T12" fmla="*/ 90 w 393"/>
                    <a:gd name="T13" fmla="*/ 399 h 399"/>
                    <a:gd name="T14" fmla="*/ 0 w 393"/>
                    <a:gd name="T15" fmla="*/ 399 h 399"/>
                    <a:gd name="T16" fmla="*/ 154 w 393"/>
                    <a:gd name="T17" fmla="*/ 0 h 399"/>
                    <a:gd name="T18" fmla="*/ 145 w 393"/>
                    <a:gd name="T19" fmla="*/ 246 h 399"/>
                    <a:gd name="T20" fmla="*/ 248 w 393"/>
                    <a:gd name="T21" fmla="*/ 246 h 399"/>
                    <a:gd name="T22" fmla="*/ 197 w 393"/>
                    <a:gd name="T23" fmla="*/ 97 h 399"/>
                    <a:gd name="T24" fmla="*/ 194 w 393"/>
                    <a:gd name="T25" fmla="*/ 97 h 399"/>
                    <a:gd name="T26" fmla="*/ 145 w 393"/>
                    <a:gd name="T27" fmla="*/ 24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399">
                      <a:moveTo>
                        <a:pt x="154" y="0"/>
                      </a:moveTo>
                      <a:lnTo>
                        <a:pt x="244" y="0"/>
                      </a:lnTo>
                      <a:lnTo>
                        <a:pt x="393" y="399"/>
                      </a:lnTo>
                      <a:lnTo>
                        <a:pt x="300" y="399"/>
                      </a:lnTo>
                      <a:lnTo>
                        <a:pt x="270" y="309"/>
                      </a:lnTo>
                      <a:lnTo>
                        <a:pt x="121" y="309"/>
                      </a:lnTo>
                      <a:lnTo>
                        <a:pt x="90" y="399"/>
                      </a:lnTo>
                      <a:lnTo>
                        <a:pt x="0" y="399"/>
                      </a:lnTo>
                      <a:lnTo>
                        <a:pt x="154" y="0"/>
                      </a:lnTo>
                      <a:close/>
                      <a:moveTo>
                        <a:pt x="145" y="246"/>
                      </a:moveTo>
                      <a:lnTo>
                        <a:pt x="248" y="246"/>
                      </a:lnTo>
                      <a:lnTo>
                        <a:pt x="197" y="97"/>
                      </a:lnTo>
                      <a:lnTo>
                        <a:pt x="194" y="97"/>
                      </a:lnTo>
                      <a:lnTo>
                        <a:pt x="145" y="2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4"/>
                <p:cNvSpPr>
                  <a:spLocks/>
                </p:cNvSpPr>
                <p:nvPr/>
              </p:nvSpPr>
              <p:spPr bwMode="auto">
                <a:xfrm>
                  <a:off x="9280140" y="2391349"/>
                  <a:ext cx="179994" cy="201169"/>
                </a:xfrm>
                <a:custGeom>
                  <a:avLst/>
                  <a:gdLst>
                    <a:gd name="T0" fmla="*/ 122 w 158"/>
                    <a:gd name="T1" fmla="*/ 108 h 177"/>
                    <a:gd name="T2" fmla="*/ 158 w 158"/>
                    <a:gd name="T3" fmla="*/ 108 h 177"/>
                    <a:gd name="T4" fmla="*/ 141 w 158"/>
                    <a:gd name="T5" fmla="*/ 151 h 177"/>
                    <a:gd name="T6" fmla="*/ 83 w 158"/>
                    <a:gd name="T7" fmla="*/ 177 h 177"/>
                    <a:gd name="T8" fmla="*/ 23 w 158"/>
                    <a:gd name="T9" fmla="*/ 153 h 177"/>
                    <a:gd name="T10" fmla="*/ 0 w 158"/>
                    <a:gd name="T11" fmla="*/ 88 h 177"/>
                    <a:gd name="T12" fmla="*/ 23 w 158"/>
                    <a:gd name="T13" fmla="*/ 25 h 177"/>
                    <a:gd name="T14" fmla="*/ 83 w 158"/>
                    <a:gd name="T15" fmla="*/ 0 h 177"/>
                    <a:gd name="T16" fmla="*/ 139 w 158"/>
                    <a:gd name="T17" fmla="*/ 22 h 177"/>
                    <a:gd name="T18" fmla="*/ 156 w 158"/>
                    <a:gd name="T19" fmla="*/ 61 h 177"/>
                    <a:gd name="T20" fmla="*/ 120 w 158"/>
                    <a:gd name="T21" fmla="*/ 61 h 177"/>
                    <a:gd name="T22" fmla="*/ 110 w 158"/>
                    <a:gd name="T23" fmla="*/ 42 h 177"/>
                    <a:gd name="T24" fmla="*/ 83 w 158"/>
                    <a:gd name="T25" fmla="*/ 31 h 177"/>
                    <a:gd name="T26" fmla="*/ 50 w 158"/>
                    <a:gd name="T27" fmla="*/ 47 h 177"/>
                    <a:gd name="T28" fmla="*/ 37 w 158"/>
                    <a:gd name="T29" fmla="*/ 88 h 177"/>
                    <a:gd name="T30" fmla="*/ 51 w 158"/>
                    <a:gd name="T31" fmla="*/ 132 h 177"/>
                    <a:gd name="T32" fmla="*/ 83 w 158"/>
                    <a:gd name="T33" fmla="*/ 146 h 177"/>
                    <a:gd name="T34" fmla="*/ 113 w 158"/>
                    <a:gd name="T35" fmla="*/ 132 h 177"/>
                    <a:gd name="T36" fmla="*/ 122 w 158"/>
                    <a:gd name="T37" fmla="*/ 10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77">
                      <a:moveTo>
                        <a:pt x="122" y="108"/>
                      </a:moveTo>
                      <a:cubicBezTo>
                        <a:pt x="158" y="108"/>
                        <a:pt x="158" y="108"/>
                        <a:pt x="158" y="108"/>
                      </a:cubicBezTo>
                      <a:cubicBezTo>
                        <a:pt x="157" y="124"/>
                        <a:pt x="152" y="139"/>
                        <a:pt x="141" y="151"/>
                      </a:cubicBezTo>
                      <a:cubicBezTo>
                        <a:pt x="127" y="169"/>
                        <a:pt x="108" y="177"/>
                        <a:pt x="83" y="177"/>
                      </a:cubicBezTo>
                      <a:cubicBezTo>
                        <a:pt x="59" y="177"/>
                        <a:pt x="39" y="169"/>
                        <a:pt x="23" y="153"/>
                      </a:cubicBezTo>
                      <a:cubicBezTo>
                        <a:pt x="8" y="136"/>
                        <a:pt x="0" y="115"/>
                        <a:pt x="0" y="88"/>
                      </a:cubicBezTo>
                      <a:cubicBezTo>
                        <a:pt x="0" y="63"/>
                        <a:pt x="8" y="42"/>
                        <a:pt x="23" y="25"/>
                      </a:cubicBezTo>
                      <a:cubicBezTo>
                        <a:pt x="38" y="8"/>
                        <a:pt x="58" y="0"/>
                        <a:pt x="83" y="0"/>
                      </a:cubicBezTo>
                      <a:cubicBezTo>
                        <a:pt x="107" y="0"/>
                        <a:pt x="126" y="7"/>
                        <a:pt x="139" y="22"/>
                      </a:cubicBezTo>
                      <a:cubicBezTo>
                        <a:pt x="149" y="33"/>
                        <a:pt x="155" y="46"/>
                        <a:pt x="156" y="61"/>
                      </a:cubicBezTo>
                      <a:cubicBezTo>
                        <a:pt x="120" y="61"/>
                        <a:pt x="120" y="61"/>
                        <a:pt x="120" y="61"/>
                      </a:cubicBezTo>
                      <a:cubicBezTo>
                        <a:pt x="119" y="53"/>
                        <a:pt x="116" y="47"/>
                        <a:pt x="110" y="42"/>
                      </a:cubicBezTo>
                      <a:cubicBezTo>
                        <a:pt x="103" y="35"/>
                        <a:pt x="94" y="31"/>
                        <a:pt x="83" y="31"/>
                      </a:cubicBezTo>
                      <a:cubicBezTo>
                        <a:pt x="69" y="31"/>
                        <a:pt x="58" y="36"/>
                        <a:pt x="50" y="47"/>
                      </a:cubicBezTo>
                      <a:cubicBezTo>
                        <a:pt x="41" y="57"/>
                        <a:pt x="37" y="71"/>
                        <a:pt x="37" y="88"/>
                      </a:cubicBezTo>
                      <a:cubicBezTo>
                        <a:pt x="37" y="107"/>
                        <a:pt x="42" y="121"/>
                        <a:pt x="51" y="132"/>
                      </a:cubicBezTo>
                      <a:cubicBezTo>
                        <a:pt x="59" y="141"/>
                        <a:pt x="70" y="146"/>
                        <a:pt x="83" y="146"/>
                      </a:cubicBezTo>
                      <a:cubicBezTo>
                        <a:pt x="96" y="146"/>
                        <a:pt x="106" y="141"/>
                        <a:pt x="113" y="132"/>
                      </a:cubicBezTo>
                      <a:cubicBezTo>
                        <a:pt x="118" y="125"/>
                        <a:pt x="121" y="117"/>
                        <a:pt x="12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5"/>
                <p:cNvSpPr>
                  <a:spLocks/>
                </p:cNvSpPr>
                <p:nvPr/>
              </p:nvSpPr>
              <p:spPr bwMode="auto">
                <a:xfrm>
                  <a:off x="9491898" y="2395681"/>
                  <a:ext cx="136198" cy="192025"/>
                </a:xfrm>
                <a:custGeom>
                  <a:avLst/>
                  <a:gdLst>
                    <a:gd name="T0" fmla="*/ 90 w 283"/>
                    <a:gd name="T1" fmla="*/ 326 h 399"/>
                    <a:gd name="T2" fmla="*/ 283 w 283"/>
                    <a:gd name="T3" fmla="*/ 326 h 399"/>
                    <a:gd name="T4" fmla="*/ 283 w 283"/>
                    <a:gd name="T5" fmla="*/ 399 h 399"/>
                    <a:gd name="T6" fmla="*/ 0 w 283"/>
                    <a:gd name="T7" fmla="*/ 399 h 399"/>
                    <a:gd name="T8" fmla="*/ 0 w 283"/>
                    <a:gd name="T9" fmla="*/ 0 h 399"/>
                    <a:gd name="T10" fmla="*/ 90 w 283"/>
                    <a:gd name="T11" fmla="*/ 0 h 399"/>
                    <a:gd name="T12" fmla="*/ 90 w 283"/>
                    <a:gd name="T13" fmla="*/ 326 h 399"/>
                  </a:gdLst>
                  <a:ahLst/>
                  <a:cxnLst>
                    <a:cxn ang="0">
                      <a:pos x="T0" y="T1"/>
                    </a:cxn>
                    <a:cxn ang="0">
                      <a:pos x="T2" y="T3"/>
                    </a:cxn>
                    <a:cxn ang="0">
                      <a:pos x="T4" y="T5"/>
                    </a:cxn>
                    <a:cxn ang="0">
                      <a:pos x="T6" y="T7"/>
                    </a:cxn>
                    <a:cxn ang="0">
                      <a:pos x="T8" y="T9"/>
                    </a:cxn>
                    <a:cxn ang="0">
                      <a:pos x="T10" y="T11"/>
                    </a:cxn>
                    <a:cxn ang="0">
                      <a:pos x="T12" y="T13"/>
                    </a:cxn>
                  </a:cxnLst>
                  <a:rect l="0" t="0" r="r" b="b"/>
                  <a:pathLst>
                    <a:path w="283" h="399">
                      <a:moveTo>
                        <a:pt x="90" y="326"/>
                      </a:moveTo>
                      <a:lnTo>
                        <a:pt x="283" y="326"/>
                      </a:lnTo>
                      <a:lnTo>
                        <a:pt x="283" y="399"/>
                      </a:lnTo>
                      <a:lnTo>
                        <a:pt x="0" y="399"/>
                      </a:lnTo>
                      <a:lnTo>
                        <a:pt x="0" y="0"/>
                      </a:lnTo>
                      <a:lnTo>
                        <a:pt x="90" y="0"/>
                      </a:lnTo>
                      <a:lnTo>
                        <a:pt x="90" y="3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6"/>
                <p:cNvSpPr>
                  <a:spLocks noEditPoints="1"/>
                </p:cNvSpPr>
                <p:nvPr/>
              </p:nvSpPr>
              <p:spPr bwMode="auto">
                <a:xfrm>
                  <a:off x="9017850" y="2297021"/>
                  <a:ext cx="857136" cy="1153596"/>
                </a:xfrm>
                <a:custGeom>
                  <a:avLst/>
                  <a:gdLst>
                    <a:gd name="T0" fmla="*/ 0 w 1781"/>
                    <a:gd name="T1" fmla="*/ 0 h 2397"/>
                    <a:gd name="T2" fmla="*/ 0 w 1781"/>
                    <a:gd name="T3" fmla="*/ 28 h 2397"/>
                    <a:gd name="T4" fmla="*/ 0 w 1781"/>
                    <a:gd name="T5" fmla="*/ 2397 h 2397"/>
                    <a:gd name="T6" fmla="*/ 1781 w 1781"/>
                    <a:gd name="T7" fmla="*/ 2397 h 2397"/>
                    <a:gd name="T8" fmla="*/ 1781 w 1781"/>
                    <a:gd name="T9" fmla="*/ 429 h 2397"/>
                    <a:gd name="T10" fmla="*/ 1344 w 1781"/>
                    <a:gd name="T11" fmla="*/ 0 h 2397"/>
                    <a:gd name="T12" fmla="*/ 0 w 1781"/>
                    <a:gd name="T13" fmla="*/ 0 h 2397"/>
                    <a:gd name="T14" fmla="*/ 56 w 1781"/>
                    <a:gd name="T15" fmla="*/ 56 h 2397"/>
                    <a:gd name="T16" fmla="*/ 1318 w 1781"/>
                    <a:gd name="T17" fmla="*/ 56 h 2397"/>
                    <a:gd name="T18" fmla="*/ 1318 w 1781"/>
                    <a:gd name="T19" fmla="*/ 465 h 2397"/>
                    <a:gd name="T20" fmla="*/ 1727 w 1781"/>
                    <a:gd name="T21" fmla="*/ 465 h 2397"/>
                    <a:gd name="T22" fmla="*/ 1727 w 1781"/>
                    <a:gd name="T23" fmla="*/ 2340 h 2397"/>
                    <a:gd name="T24" fmla="*/ 56 w 1781"/>
                    <a:gd name="T25" fmla="*/ 2340 h 2397"/>
                    <a:gd name="T26" fmla="*/ 56 w 1781"/>
                    <a:gd name="T27" fmla="*/ 56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1" h="2397">
                      <a:moveTo>
                        <a:pt x="0" y="0"/>
                      </a:moveTo>
                      <a:lnTo>
                        <a:pt x="0" y="28"/>
                      </a:lnTo>
                      <a:lnTo>
                        <a:pt x="0" y="2397"/>
                      </a:lnTo>
                      <a:lnTo>
                        <a:pt x="1781" y="2397"/>
                      </a:lnTo>
                      <a:lnTo>
                        <a:pt x="1781" y="429"/>
                      </a:lnTo>
                      <a:lnTo>
                        <a:pt x="1344" y="0"/>
                      </a:lnTo>
                      <a:lnTo>
                        <a:pt x="0" y="0"/>
                      </a:lnTo>
                      <a:close/>
                      <a:moveTo>
                        <a:pt x="56" y="56"/>
                      </a:moveTo>
                      <a:lnTo>
                        <a:pt x="1318" y="56"/>
                      </a:lnTo>
                      <a:lnTo>
                        <a:pt x="1318" y="465"/>
                      </a:lnTo>
                      <a:lnTo>
                        <a:pt x="1727" y="465"/>
                      </a:lnTo>
                      <a:lnTo>
                        <a:pt x="1727" y="2340"/>
                      </a:lnTo>
                      <a:lnTo>
                        <a:pt x="56" y="2340"/>
                      </a:lnTo>
                      <a:lnTo>
                        <a:pt x="56"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17"/>
              <p:cNvSpPr>
                <a:spLocks/>
              </p:cNvSpPr>
              <p:nvPr/>
            </p:nvSpPr>
            <p:spPr bwMode="auto">
              <a:xfrm>
                <a:off x="10152868" y="2628614"/>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p:nvSpPr>
            <p:spPr bwMode="auto">
              <a:xfrm>
                <a:off x="10152868" y="2787913"/>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9"/>
              <p:cNvSpPr>
                <a:spLocks/>
              </p:cNvSpPr>
              <p:nvPr/>
            </p:nvSpPr>
            <p:spPr bwMode="auto">
              <a:xfrm>
                <a:off x="10152868" y="2948175"/>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0"/>
              <p:cNvSpPr>
                <a:spLocks/>
              </p:cNvSpPr>
              <p:nvPr/>
            </p:nvSpPr>
            <p:spPr bwMode="auto">
              <a:xfrm>
                <a:off x="10152868" y="3108436"/>
                <a:ext cx="715162" cy="65934"/>
              </a:xfrm>
              <a:custGeom>
                <a:avLst/>
                <a:gdLst>
                  <a:gd name="T0" fmla="*/ 629 w 629"/>
                  <a:gd name="T1" fmla="*/ 30 h 58"/>
                  <a:gd name="T2" fmla="*/ 601 w 629"/>
                  <a:gd name="T3" fmla="*/ 58 h 58"/>
                  <a:gd name="T4" fmla="*/ 28 w 629"/>
                  <a:gd name="T5" fmla="*/ 58 h 58"/>
                  <a:gd name="T6" fmla="*/ 0 w 629"/>
                  <a:gd name="T7" fmla="*/ 30 h 58"/>
                  <a:gd name="T8" fmla="*/ 0 w 629"/>
                  <a:gd name="T9" fmla="*/ 28 h 58"/>
                  <a:gd name="T10" fmla="*/ 28 w 629"/>
                  <a:gd name="T11" fmla="*/ 0 h 58"/>
                  <a:gd name="T12" fmla="*/ 601 w 629"/>
                  <a:gd name="T13" fmla="*/ 0 h 58"/>
                  <a:gd name="T14" fmla="*/ 629 w 629"/>
                  <a:gd name="T15" fmla="*/ 28 h 58"/>
                  <a:gd name="T16" fmla="*/ 629 w 62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8">
                    <a:moveTo>
                      <a:pt x="629" y="30"/>
                    </a:moveTo>
                    <a:cubicBezTo>
                      <a:pt x="629" y="46"/>
                      <a:pt x="616" y="58"/>
                      <a:pt x="601" y="58"/>
                    </a:cubicBezTo>
                    <a:cubicBezTo>
                      <a:pt x="28" y="58"/>
                      <a:pt x="28" y="58"/>
                      <a:pt x="28" y="58"/>
                    </a:cubicBezTo>
                    <a:cubicBezTo>
                      <a:pt x="13" y="58"/>
                      <a:pt x="0" y="46"/>
                      <a:pt x="0" y="30"/>
                    </a:cubicBezTo>
                    <a:cubicBezTo>
                      <a:pt x="0" y="28"/>
                      <a:pt x="0" y="28"/>
                      <a:pt x="0" y="28"/>
                    </a:cubicBezTo>
                    <a:cubicBezTo>
                      <a:pt x="0" y="12"/>
                      <a:pt x="13" y="0"/>
                      <a:pt x="28" y="0"/>
                    </a:cubicBezTo>
                    <a:cubicBezTo>
                      <a:pt x="601" y="0"/>
                      <a:pt x="601" y="0"/>
                      <a:pt x="601" y="0"/>
                    </a:cubicBezTo>
                    <a:cubicBezTo>
                      <a:pt x="616" y="0"/>
                      <a:pt x="629" y="12"/>
                      <a:pt x="629" y="28"/>
                    </a:cubicBezTo>
                    <a:lnTo>
                      <a:pt x="629"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1"/>
              <p:cNvSpPr>
                <a:spLocks/>
              </p:cNvSpPr>
              <p:nvPr/>
            </p:nvSpPr>
            <p:spPr bwMode="auto">
              <a:xfrm>
                <a:off x="10152868" y="3267736"/>
                <a:ext cx="715162" cy="66896"/>
              </a:xfrm>
              <a:custGeom>
                <a:avLst/>
                <a:gdLst>
                  <a:gd name="T0" fmla="*/ 629 w 629"/>
                  <a:gd name="T1" fmla="*/ 31 h 59"/>
                  <a:gd name="T2" fmla="*/ 601 w 629"/>
                  <a:gd name="T3" fmla="*/ 59 h 59"/>
                  <a:gd name="T4" fmla="*/ 28 w 629"/>
                  <a:gd name="T5" fmla="*/ 59 h 59"/>
                  <a:gd name="T6" fmla="*/ 0 w 629"/>
                  <a:gd name="T7" fmla="*/ 31 h 59"/>
                  <a:gd name="T8" fmla="*/ 0 w 629"/>
                  <a:gd name="T9" fmla="*/ 28 h 59"/>
                  <a:gd name="T10" fmla="*/ 28 w 629"/>
                  <a:gd name="T11" fmla="*/ 0 h 59"/>
                  <a:gd name="T12" fmla="*/ 601 w 629"/>
                  <a:gd name="T13" fmla="*/ 0 h 59"/>
                  <a:gd name="T14" fmla="*/ 629 w 629"/>
                  <a:gd name="T15" fmla="*/ 28 h 59"/>
                  <a:gd name="T16" fmla="*/ 629 w 6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59">
                    <a:moveTo>
                      <a:pt x="629" y="31"/>
                    </a:moveTo>
                    <a:cubicBezTo>
                      <a:pt x="629" y="46"/>
                      <a:pt x="616" y="59"/>
                      <a:pt x="601" y="59"/>
                    </a:cubicBezTo>
                    <a:cubicBezTo>
                      <a:pt x="28" y="59"/>
                      <a:pt x="28" y="59"/>
                      <a:pt x="28" y="59"/>
                    </a:cubicBezTo>
                    <a:cubicBezTo>
                      <a:pt x="13" y="59"/>
                      <a:pt x="0" y="46"/>
                      <a:pt x="0" y="31"/>
                    </a:cubicBezTo>
                    <a:cubicBezTo>
                      <a:pt x="0" y="28"/>
                      <a:pt x="0" y="28"/>
                      <a:pt x="0" y="28"/>
                    </a:cubicBezTo>
                    <a:cubicBezTo>
                      <a:pt x="0" y="13"/>
                      <a:pt x="13" y="0"/>
                      <a:pt x="28" y="0"/>
                    </a:cubicBezTo>
                    <a:cubicBezTo>
                      <a:pt x="601" y="0"/>
                      <a:pt x="601" y="0"/>
                      <a:pt x="601" y="0"/>
                    </a:cubicBezTo>
                    <a:cubicBezTo>
                      <a:pt x="616" y="0"/>
                      <a:pt x="629" y="13"/>
                      <a:pt x="629" y="28"/>
                    </a:cubicBezTo>
                    <a:lnTo>
                      <a:pt x="629"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Picture 21" descr="ONE_ENC_Symbol_PPT_Small.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9323" y="2091213"/>
              <a:ext cx="1716918" cy="1716918"/>
            </a:xfrm>
            <a:prstGeom prst="rect">
              <a:avLst/>
            </a:prstGeom>
          </p:spPr>
        </p:pic>
        <p:sp>
          <p:nvSpPr>
            <p:cNvPr id="23" name="Oval 22"/>
            <p:cNvSpPr>
              <a:spLocks noChangeAspect="1"/>
            </p:cNvSpPr>
            <p:nvPr/>
          </p:nvSpPr>
          <p:spPr>
            <a:xfrm>
              <a:off x="5624315" y="2491933"/>
              <a:ext cx="914400" cy="914400"/>
            </a:xfrm>
            <a:prstGeom prst="ellipse">
              <a:avLst/>
            </a:prstGeom>
            <a:solidFill>
              <a:schemeClr val="bg1">
                <a:lumMod val="50000"/>
              </a:schemeClr>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 name="TextBox 23"/>
            <p:cNvSpPr txBox="1">
              <a:spLocks noChangeAspect="1"/>
            </p:cNvSpPr>
            <p:nvPr/>
          </p:nvSpPr>
          <p:spPr>
            <a:xfrm>
              <a:off x="5648548" y="2545071"/>
              <a:ext cx="881972" cy="769441"/>
            </a:xfrm>
            <a:prstGeom prst="rect">
              <a:avLst/>
            </a:prstGeom>
            <a:noFill/>
          </p:spPr>
          <p:txBody>
            <a:bodyPr wrap="none" rtlCol="0">
              <a:spAutoFit/>
            </a:bodyPr>
            <a:lstStyle/>
            <a:p>
              <a:pPr algn="ctr"/>
              <a:r>
                <a:rPr lang="en-US" sz="1100" b="1" dirty="0">
                  <a:solidFill>
                    <a:schemeClr val="bg1"/>
                  </a:solidFill>
                </a:rPr>
                <a:t>Cisco </a:t>
              </a:r>
              <a:br>
                <a:rPr lang="en-US" sz="1100" b="1" dirty="0">
                  <a:solidFill>
                    <a:schemeClr val="bg1"/>
                  </a:solidFill>
                </a:rPr>
              </a:br>
              <a:r>
                <a:rPr lang="en-US" sz="1100" b="1" dirty="0">
                  <a:solidFill>
                    <a:schemeClr val="bg1"/>
                  </a:solidFill>
                </a:rPr>
                <a:t>APIC - </a:t>
              </a:r>
              <a:br>
                <a:rPr lang="en-US" sz="1100" b="1" dirty="0">
                  <a:solidFill>
                    <a:schemeClr val="bg1"/>
                  </a:solidFill>
                </a:rPr>
              </a:br>
              <a:r>
                <a:rPr lang="en-US" sz="1100" b="1" dirty="0">
                  <a:solidFill>
                    <a:schemeClr val="bg1"/>
                  </a:solidFill>
                </a:rPr>
                <a:t>Enterprise</a:t>
              </a:r>
              <a:br>
                <a:rPr lang="en-US" sz="1100" b="1" dirty="0">
                  <a:solidFill>
                    <a:schemeClr val="bg1"/>
                  </a:solidFill>
                </a:rPr>
              </a:br>
              <a:r>
                <a:rPr lang="en-US" sz="1100" b="1" dirty="0">
                  <a:solidFill>
                    <a:schemeClr val="bg1"/>
                  </a:solidFill>
                </a:rPr>
                <a:t>Module</a:t>
              </a:r>
            </a:p>
          </p:txBody>
        </p:sp>
      </p:grpSp>
      <p:sp>
        <p:nvSpPr>
          <p:cNvPr id="129" name="TextBox 128"/>
          <p:cNvSpPr txBox="1"/>
          <p:nvPr/>
        </p:nvSpPr>
        <p:spPr>
          <a:xfrm>
            <a:off x="366557" y="3072551"/>
            <a:ext cx="4951915" cy="3222232"/>
          </a:xfrm>
          <a:prstGeom prst="rect">
            <a:avLst/>
          </a:prstGeom>
          <a:noFill/>
        </p:spPr>
        <p:txBody>
          <a:bodyPr wrap="square" lIns="91436" tIns="45719" rIns="91436" bIns="45719" rtlCol="0" anchor="t" anchorCtr="0">
            <a:noAutofit/>
          </a:bodyPr>
          <a:lstStyle>
            <a:defPPr>
              <a:defRPr lang="en-US"/>
            </a:defPPr>
            <a:lvl1pPr defTabSz="914354">
              <a:defRPr sz="2400">
                <a:gradFill flip="none" rotWithShape="1">
                  <a:gsLst>
                    <a:gs pos="0">
                      <a:srgbClr val="CBDB2A"/>
                    </a:gs>
                    <a:gs pos="50000">
                      <a:srgbClr val="3EB549"/>
                    </a:gs>
                    <a:gs pos="100000">
                      <a:srgbClr val="02928C"/>
                    </a:gs>
                  </a:gsLst>
                  <a:lin ang="2700000" scaled="1"/>
                  <a:tileRect/>
                </a:gradFill>
              </a:defRPr>
            </a:lvl1pPr>
          </a:lstStyle>
          <a:p>
            <a:pPr algn="ctr"/>
            <a:r>
              <a:rPr lang="es-ES" b="1" dirty="0" smtClean="0">
                <a:solidFill>
                  <a:srgbClr val="000000"/>
                </a:solidFill>
              </a:rPr>
              <a:t>Anteriormente: Semanas</a:t>
            </a:r>
          </a:p>
          <a:p>
            <a:pPr algn="ctr"/>
            <a:endParaRPr lang="es-ES" sz="1600" b="1" dirty="0" smtClean="0">
              <a:solidFill>
                <a:schemeClr val="tx1"/>
              </a:solidFill>
            </a:endParaRPr>
          </a:p>
          <a:p>
            <a:pPr algn="ctr"/>
            <a:r>
              <a:rPr lang="es-ES" sz="1600" b="1" dirty="0" smtClean="0">
                <a:solidFill>
                  <a:schemeClr val="tx1"/>
                </a:solidFill>
              </a:rPr>
              <a:t>5-7 Líneas de Configuración Manual en cada uno de los Dispositivos Frontera</a:t>
            </a:r>
          </a:p>
          <a:p>
            <a:pPr algn="ctr"/>
            <a:endParaRPr lang="es-ES" sz="1600" b="1" dirty="0" smtClean="0">
              <a:solidFill>
                <a:schemeClr val="tx1"/>
              </a:solidFill>
            </a:endParaRPr>
          </a:p>
          <a:p>
            <a:pPr algn="ctr"/>
            <a:r>
              <a:rPr lang="es-ES" sz="1600" b="1" dirty="0" smtClean="0">
                <a:solidFill>
                  <a:schemeClr val="tx1"/>
                </a:solidFill>
              </a:rPr>
              <a:t>Configuración Manual Personalizada para cada Tipo y Modelo de Dispositivo</a:t>
            </a:r>
          </a:p>
          <a:p>
            <a:pPr algn="ctr"/>
            <a:endParaRPr lang="es-ES" sz="1600" b="1" dirty="0" smtClean="0">
              <a:solidFill>
                <a:schemeClr val="tx1"/>
              </a:solidFill>
            </a:endParaRPr>
          </a:p>
          <a:p>
            <a:pPr algn="ctr"/>
            <a:r>
              <a:rPr lang="es-ES" sz="1600" b="1" dirty="0" smtClean="0">
                <a:solidFill>
                  <a:schemeClr val="tx1"/>
                </a:solidFill>
              </a:rPr>
              <a:t>Script A medida para el Escalado</a:t>
            </a:r>
          </a:p>
          <a:p>
            <a:pPr algn="ctr"/>
            <a:endParaRPr lang="es-ES" sz="1600" b="1" dirty="0" smtClean="0">
              <a:solidFill>
                <a:schemeClr val="tx1"/>
              </a:solidFill>
            </a:endParaRPr>
          </a:p>
          <a:p>
            <a:pPr algn="ctr"/>
            <a:r>
              <a:rPr lang="es-ES" sz="1600" b="1" dirty="0" smtClean="0">
                <a:solidFill>
                  <a:schemeClr val="tx1"/>
                </a:solidFill>
              </a:rPr>
              <a:t>Comprobación Manual de Cumplimiento con periodicidad Trimestral</a:t>
            </a:r>
            <a:endParaRPr lang="es-ES" sz="1600" b="1" dirty="0" smtClean="0">
              <a:solidFill>
                <a:srgbClr val="FF0000"/>
              </a:solidFill>
            </a:endParaRPr>
          </a:p>
          <a:p>
            <a:pPr algn="ctr"/>
            <a:endParaRPr lang="es-ES" sz="1600" b="1" dirty="0">
              <a:solidFill>
                <a:srgbClr val="FF0000"/>
              </a:solidFill>
            </a:endParaRPr>
          </a:p>
        </p:txBody>
      </p:sp>
      <p:sp>
        <p:nvSpPr>
          <p:cNvPr id="130" name="TextBox 129"/>
          <p:cNvSpPr txBox="1"/>
          <p:nvPr/>
        </p:nvSpPr>
        <p:spPr>
          <a:xfrm>
            <a:off x="6916997" y="3072551"/>
            <a:ext cx="4951915" cy="3222232"/>
          </a:xfrm>
          <a:prstGeom prst="rect">
            <a:avLst/>
          </a:prstGeom>
          <a:noFill/>
        </p:spPr>
        <p:txBody>
          <a:bodyPr wrap="square" lIns="91436" tIns="45719" rIns="91436" bIns="45719" rtlCol="0" anchor="t" anchorCtr="0">
            <a:noAutofit/>
          </a:bodyPr>
          <a:lstStyle>
            <a:defPPr>
              <a:defRPr lang="en-US"/>
            </a:defPPr>
            <a:lvl1pPr defTabSz="914354">
              <a:defRPr sz="2400">
                <a:gradFill flip="none" rotWithShape="1">
                  <a:gsLst>
                    <a:gs pos="0">
                      <a:srgbClr val="CBDB2A"/>
                    </a:gs>
                    <a:gs pos="50000">
                      <a:srgbClr val="3EB549"/>
                    </a:gs>
                    <a:gs pos="100000">
                      <a:srgbClr val="02928C"/>
                    </a:gs>
                  </a:gsLst>
                  <a:lin ang="2700000" scaled="1"/>
                  <a:tileRect/>
                </a:gradFill>
              </a:defRPr>
            </a:lvl1pPr>
          </a:lstStyle>
          <a:p>
            <a:pPr algn="ctr"/>
            <a:r>
              <a:rPr lang="es-ES" b="1" dirty="0" smtClean="0">
                <a:solidFill>
                  <a:srgbClr val="000000"/>
                </a:solidFill>
              </a:rPr>
              <a:t>Después: Horas</a:t>
            </a:r>
          </a:p>
          <a:p>
            <a:pPr algn="ctr"/>
            <a:endParaRPr lang="es-ES" sz="1600" b="1" dirty="0" smtClean="0">
              <a:solidFill>
                <a:srgbClr val="000000"/>
              </a:solidFill>
            </a:endParaRPr>
          </a:p>
          <a:p>
            <a:pPr algn="ctr"/>
            <a:r>
              <a:rPr lang="es-ES" sz="1600" b="1" dirty="0" smtClean="0">
                <a:solidFill>
                  <a:srgbClr val="000000"/>
                </a:solidFill>
              </a:rPr>
              <a:t>Configuración Automatizada para cada uno de los Dispositivos Frontera</a:t>
            </a:r>
          </a:p>
          <a:p>
            <a:pPr algn="ctr"/>
            <a:endParaRPr lang="es-ES" sz="1600" b="1" dirty="0" smtClean="0">
              <a:solidFill>
                <a:srgbClr val="000000"/>
              </a:solidFill>
            </a:endParaRPr>
          </a:p>
          <a:p>
            <a:pPr algn="ctr"/>
            <a:r>
              <a:rPr lang="es-ES" sz="1600" b="1" dirty="0" smtClean="0">
                <a:solidFill>
                  <a:srgbClr val="000000"/>
                </a:solidFill>
              </a:rPr>
              <a:t>Configuración Automatizada Personalizada para cada Tipo y Modelo de Dispositivo</a:t>
            </a:r>
          </a:p>
          <a:p>
            <a:pPr algn="ctr"/>
            <a:endParaRPr lang="es-ES" sz="1600" b="1" dirty="0" smtClean="0">
              <a:solidFill>
                <a:srgbClr val="000000"/>
              </a:solidFill>
            </a:endParaRPr>
          </a:p>
          <a:p>
            <a:pPr algn="ctr"/>
            <a:r>
              <a:rPr lang="es-ES" sz="1600" b="1" dirty="0" smtClean="0">
                <a:solidFill>
                  <a:srgbClr val="000000"/>
                </a:solidFill>
              </a:rPr>
              <a:t>Tan sólo un </a:t>
            </a:r>
            <a:r>
              <a:rPr lang="es-ES" sz="1600" b="1" dirty="0" err="1" smtClean="0">
                <a:solidFill>
                  <a:srgbClr val="000000"/>
                </a:solidFill>
              </a:rPr>
              <a:t>Click</a:t>
            </a:r>
            <a:r>
              <a:rPr lang="es-ES" sz="1600" b="1" dirty="0" smtClean="0">
                <a:solidFill>
                  <a:srgbClr val="000000"/>
                </a:solidFill>
              </a:rPr>
              <a:t>, para el escalado</a:t>
            </a:r>
          </a:p>
          <a:p>
            <a:pPr algn="ctr"/>
            <a:endParaRPr lang="es-ES" sz="1600" b="1" dirty="0" smtClean="0">
              <a:solidFill>
                <a:srgbClr val="000000"/>
              </a:solidFill>
            </a:endParaRPr>
          </a:p>
          <a:p>
            <a:pPr algn="ctr"/>
            <a:r>
              <a:rPr lang="es-ES" sz="1600" b="1" dirty="0" smtClean="0">
                <a:solidFill>
                  <a:srgbClr val="000000"/>
                </a:solidFill>
              </a:rPr>
              <a:t>Comprobación Automatizada de Cumplimiento en Cualquier Momento de Forma Inmediata</a:t>
            </a:r>
          </a:p>
          <a:p>
            <a:pPr algn="ctr"/>
            <a:endParaRPr lang="es-ES" sz="1600" b="1" dirty="0" smtClean="0">
              <a:solidFill>
                <a:srgbClr val="000000"/>
              </a:solidFill>
            </a:endParaRPr>
          </a:p>
          <a:p>
            <a:pPr algn="ctr"/>
            <a:endParaRPr lang="es-ES" sz="1600" b="1" dirty="0" smtClean="0">
              <a:solidFill>
                <a:srgbClr val="000000"/>
              </a:solidFill>
            </a:endParaRPr>
          </a:p>
          <a:p>
            <a:pPr algn="ctr"/>
            <a:endParaRPr lang="es-ES" sz="1600" b="1" dirty="0">
              <a:solidFill>
                <a:srgbClr val="000000"/>
              </a:solidFill>
            </a:endParaRPr>
          </a:p>
        </p:txBody>
      </p:sp>
      <p:sp>
        <p:nvSpPr>
          <p:cNvPr id="131" name="Title 1"/>
          <p:cNvSpPr>
            <a:spLocks noGrp="1"/>
          </p:cNvSpPr>
          <p:nvPr>
            <p:ph type="title"/>
          </p:nvPr>
        </p:nvSpPr>
        <p:spPr>
          <a:xfrm>
            <a:off x="36681" y="76200"/>
            <a:ext cx="11448832" cy="838200"/>
          </a:xfrm>
        </p:spPr>
        <p:txBody>
          <a:bodyPr vert="horz" lIns="0" tIns="0" rIns="0" bIns="0" anchor="b" anchorCtr="0"/>
          <a:lstStyle/>
          <a:p>
            <a:r>
              <a:rPr lang="en-US" sz="3500" b="1" dirty="0">
                <a:solidFill>
                  <a:schemeClr val="bg2"/>
                </a:solidFill>
                <a:latin typeface="+mj-lt"/>
                <a:ea typeface="+mj-ea"/>
                <a:cs typeface="+mj-cs"/>
              </a:rPr>
              <a:t>Cisco on Cisco: </a:t>
            </a:r>
            <a:br>
              <a:rPr lang="en-US" sz="3500" b="1" dirty="0">
                <a:solidFill>
                  <a:schemeClr val="bg2"/>
                </a:solidFill>
                <a:latin typeface="+mj-lt"/>
                <a:ea typeface="+mj-ea"/>
                <a:cs typeface="+mj-cs"/>
              </a:rPr>
            </a:br>
            <a:r>
              <a:rPr lang="es-ES" sz="3500" b="1" dirty="0" smtClean="0">
                <a:solidFill>
                  <a:schemeClr val="bg2"/>
                </a:solidFill>
                <a:latin typeface="+mj-lt"/>
                <a:ea typeface="+mj-ea"/>
                <a:cs typeface="+mj-cs"/>
              </a:rPr>
              <a:t>Desplegando Video </a:t>
            </a:r>
            <a:r>
              <a:rPr lang="es-ES" sz="3500" b="1" dirty="0" err="1" smtClean="0">
                <a:solidFill>
                  <a:schemeClr val="bg2"/>
                </a:solidFill>
                <a:latin typeface="+mj-lt"/>
                <a:ea typeface="+mj-ea"/>
                <a:cs typeface="+mj-cs"/>
              </a:rPr>
              <a:t>Jabber</a:t>
            </a:r>
            <a:r>
              <a:rPr lang="es-ES" sz="3500" b="1" dirty="0" smtClean="0">
                <a:solidFill>
                  <a:schemeClr val="bg2"/>
                </a:solidFill>
                <a:latin typeface="+mj-lt"/>
                <a:ea typeface="+mj-ea"/>
                <a:cs typeface="+mj-cs"/>
              </a:rPr>
              <a:t> HD en todo Cisco</a:t>
            </a:r>
            <a:endParaRPr lang="es-ES" sz="3500" b="1" dirty="0">
              <a:solidFill>
                <a:schemeClr val="bg2"/>
              </a:solidFill>
              <a:latin typeface="+mj-lt"/>
              <a:ea typeface="+mj-ea"/>
              <a:cs typeface="+mj-cs"/>
            </a:endParaRPr>
          </a:p>
        </p:txBody>
      </p:sp>
      <p:grpSp>
        <p:nvGrpSpPr>
          <p:cNvPr id="132" name="Group 131"/>
          <p:cNvGrpSpPr/>
          <p:nvPr/>
        </p:nvGrpSpPr>
        <p:grpSpPr>
          <a:xfrm>
            <a:off x="11071516" y="76200"/>
            <a:ext cx="1015735" cy="990600"/>
            <a:chOff x="5753072" y="1893794"/>
            <a:chExt cx="682678" cy="682678"/>
          </a:xfrm>
        </p:grpSpPr>
        <p:sp>
          <p:nvSpPr>
            <p:cNvPr id="133" name="Oval 132"/>
            <p:cNvSpPr/>
            <p:nvPr/>
          </p:nvSpPr>
          <p:spPr>
            <a:xfrm>
              <a:off x="5753072" y="1893794"/>
              <a:ext cx="682678" cy="682678"/>
            </a:xfrm>
            <a:prstGeom prst="ellipse">
              <a:avLst/>
            </a:prstGeom>
            <a:gradFill flip="none" rotWithShape="1">
              <a:gsLst>
                <a:gs pos="0">
                  <a:srgbClr val="CBDB2A"/>
                </a:gs>
                <a:gs pos="50000">
                  <a:srgbClr val="3EB549"/>
                </a:gs>
                <a:gs pos="100000">
                  <a:srgbClr val="02928C"/>
                </a:gs>
              </a:gsLst>
              <a:lin ang="135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4" name="TextBox 133"/>
            <p:cNvSpPr txBox="1"/>
            <p:nvPr/>
          </p:nvSpPr>
          <p:spPr>
            <a:xfrm>
              <a:off x="5951935" y="2375663"/>
              <a:ext cx="284953" cy="144411"/>
            </a:xfrm>
            <a:prstGeom prst="rect">
              <a:avLst/>
            </a:prstGeom>
            <a:noFill/>
          </p:spPr>
          <p:txBody>
            <a:bodyPr wrap="square" lIns="0" tIns="0" rIns="0" bIns="0" rtlCol="0" anchor="ctr" anchorCtr="0">
              <a:noAutofit/>
            </a:bodyPr>
            <a:lstStyle/>
            <a:p>
              <a:pPr algn="ctr"/>
              <a:r>
                <a:rPr lang="en-US" sz="1200" b="1" dirty="0">
                  <a:solidFill>
                    <a:schemeClr val="bg1"/>
                  </a:solidFill>
                  <a:effectLst>
                    <a:outerShdw blurRad="63500" sx="102000" sy="102000" algn="ctr" rotWithShape="0">
                      <a:prstClr val="black">
                        <a:alpha val="40000"/>
                      </a:prstClr>
                    </a:outerShdw>
                  </a:effectLst>
                </a:rPr>
                <a:t>QoS</a:t>
              </a:r>
            </a:p>
          </p:txBody>
        </p:sp>
        <p:cxnSp>
          <p:nvCxnSpPr>
            <p:cNvPr id="135" name="Straight Connector 134"/>
            <p:cNvCxnSpPr/>
            <p:nvPr/>
          </p:nvCxnSpPr>
          <p:spPr>
            <a:xfrm>
              <a:off x="5884068" y="2069307"/>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884068" y="2355054"/>
              <a:ext cx="437156" cy="0"/>
            </a:xfrm>
            <a:prstGeom prst="line">
              <a:avLst/>
            </a:prstGeom>
            <a:ln w="15875" cap="rnd">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7" name="Freeform 136"/>
            <p:cNvSpPr/>
            <p:nvPr/>
          </p:nvSpPr>
          <p:spPr>
            <a:xfrm rot="18990857" flipV="1">
              <a:off x="5902117" y="2068773"/>
              <a:ext cx="423639" cy="304765"/>
            </a:xfrm>
            <a:custGeom>
              <a:avLst/>
              <a:gdLst>
                <a:gd name="connsiteX0" fmla="*/ 388706 w 423639"/>
                <a:gd name="connsiteY0" fmla="*/ 125802 h 304765"/>
                <a:gd name="connsiteX1" fmla="*/ 423639 w 423639"/>
                <a:gd name="connsiteY1" fmla="*/ 0 h 304765"/>
                <a:gd name="connsiteX2" fmla="*/ 296168 w 423639"/>
                <a:gd name="connsiteY2" fmla="*/ 28238 h 304765"/>
                <a:gd name="connsiteX3" fmla="*/ 330533 w 423639"/>
                <a:gd name="connsiteY3" fmla="*/ 64469 h 304765"/>
                <a:gd name="connsiteX4" fmla="*/ 224424 w 423639"/>
                <a:gd name="connsiteY4" fmla="*/ 64469 h 304765"/>
                <a:gd name="connsiteX5" fmla="*/ 224424 w 423639"/>
                <a:gd name="connsiteY5" fmla="*/ 64483 h 304765"/>
                <a:gd name="connsiteX6" fmla="*/ 224409 w 423639"/>
                <a:gd name="connsiteY6" fmla="*/ 64482 h 304765"/>
                <a:gd name="connsiteX7" fmla="*/ 218789 w 423639"/>
                <a:gd name="connsiteY7" fmla="*/ 170707 h 304765"/>
                <a:gd name="connsiteX8" fmla="*/ 112416 w 423639"/>
                <a:gd name="connsiteY8" fmla="*/ 170708 h 304765"/>
                <a:gd name="connsiteX9" fmla="*/ 112416 w 423639"/>
                <a:gd name="connsiteY9" fmla="*/ 171130 h 304765"/>
                <a:gd name="connsiteX10" fmla="*/ 111993 w 423639"/>
                <a:gd name="connsiteY10" fmla="*/ 171108 h 304765"/>
                <a:gd name="connsiteX11" fmla="*/ 106373 w 423639"/>
                <a:gd name="connsiteY11" fmla="*/ 277333 h 304765"/>
                <a:gd name="connsiteX12" fmla="*/ 0 w 423639"/>
                <a:gd name="connsiteY12" fmla="*/ 277333 h 304765"/>
                <a:gd name="connsiteX13" fmla="*/ 0 w 423639"/>
                <a:gd name="connsiteY13" fmla="*/ 304765 h 304765"/>
                <a:gd name="connsiteX14" fmla="*/ 131208 w 423639"/>
                <a:gd name="connsiteY14" fmla="*/ 304765 h 304765"/>
                <a:gd name="connsiteX15" fmla="*/ 131208 w 423639"/>
                <a:gd name="connsiteY15" fmla="*/ 303516 h 304765"/>
                <a:gd name="connsiteX16" fmla="*/ 132455 w 423639"/>
                <a:gd name="connsiteY16" fmla="*/ 303582 h 304765"/>
                <a:gd name="connsiteX17" fmla="*/ 138033 w 423639"/>
                <a:gd name="connsiteY17" fmla="*/ 198140 h 304765"/>
                <a:gd name="connsiteX18" fmla="*/ 243624 w 423639"/>
                <a:gd name="connsiteY18" fmla="*/ 198139 h 304765"/>
                <a:gd name="connsiteX19" fmla="*/ 243624 w 423639"/>
                <a:gd name="connsiteY19" fmla="*/ 196890 h 304765"/>
                <a:gd name="connsiteX20" fmla="*/ 244871 w 423639"/>
                <a:gd name="connsiteY20" fmla="*/ 196956 h 304765"/>
                <a:gd name="connsiteX21" fmla="*/ 250429 w 423639"/>
                <a:gd name="connsiteY21" fmla="*/ 91901 h 304765"/>
                <a:gd name="connsiteX22" fmla="*/ 355632 w 423639"/>
                <a:gd name="connsiteY22" fmla="*/ 91901 h 304765"/>
                <a:gd name="connsiteX23" fmla="*/ 355632 w 423639"/>
                <a:gd name="connsiteY23" fmla="*/ 90931 h 30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3639" h="304765">
                  <a:moveTo>
                    <a:pt x="388706" y="125802"/>
                  </a:moveTo>
                  <a:lnTo>
                    <a:pt x="423639" y="0"/>
                  </a:lnTo>
                  <a:lnTo>
                    <a:pt x="296168" y="28238"/>
                  </a:lnTo>
                  <a:lnTo>
                    <a:pt x="330533" y="64469"/>
                  </a:lnTo>
                  <a:lnTo>
                    <a:pt x="224424" y="64469"/>
                  </a:lnTo>
                  <a:lnTo>
                    <a:pt x="224424" y="64483"/>
                  </a:lnTo>
                  <a:lnTo>
                    <a:pt x="224409" y="64482"/>
                  </a:lnTo>
                  <a:lnTo>
                    <a:pt x="218789" y="170707"/>
                  </a:lnTo>
                  <a:lnTo>
                    <a:pt x="112416" y="170708"/>
                  </a:lnTo>
                  <a:lnTo>
                    <a:pt x="112416" y="171130"/>
                  </a:lnTo>
                  <a:lnTo>
                    <a:pt x="111993" y="171108"/>
                  </a:lnTo>
                  <a:lnTo>
                    <a:pt x="106373" y="277333"/>
                  </a:lnTo>
                  <a:lnTo>
                    <a:pt x="0" y="277333"/>
                  </a:lnTo>
                  <a:lnTo>
                    <a:pt x="0" y="304765"/>
                  </a:lnTo>
                  <a:lnTo>
                    <a:pt x="131208" y="304765"/>
                  </a:lnTo>
                  <a:lnTo>
                    <a:pt x="131208" y="303516"/>
                  </a:lnTo>
                  <a:lnTo>
                    <a:pt x="132455" y="303582"/>
                  </a:lnTo>
                  <a:lnTo>
                    <a:pt x="138033" y="198140"/>
                  </a:lnTo>
                  <a:lnTo>
                    <a:pt x="243624" y="198139"/>
                  </a:lnTo>
                  <a:lnTo>
                    <a:pt x="243624" y="196890"/>
                  </a:lnTo>
                  <a:lnTo>
                    <a:pt x="244871" y="196956"/>
                  </a:lnTo>
                  <a:lnTo>
                    <a:pt x="250429" y="91901"/>
                  </a:lnTo>
                  <a:lnTo>
                    <a:pt x="355632" y="91901"/>
                  </a:lnTo>
                  <a:lnTo>
                    <a:pt x="355632" y="90931"/>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Tree>
    <p:extLst>
      <p:ext uri="{BB962C8B-B14F-4D97-AF65-F5344CB8AC3E}">
        <p14:creationId xmlns:p14="http://schemas.microsoft.com/office/powerpoint/2010/main" val="2642860222"/>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smtClean="0">
                <a:solidFill>
                  <a:schemeClr val="bg2"/>
                </a:solidFill>
              </a:rPr>
              <a:t>Páginas de Interés</a:t>
            </a:r>
            <a:endParaRPr lang="es-ES" b="1" dirty="0">
              <a:solidFill>
                <a:schemeClr val="bg2"/>
              </a:solidFill>
            </a:endParaRPr>
          </a:p>
        </p:txBody>
      </p:sp>
      <p:sp>
        <p:nvSpPr>
          <p:cNvPr id="4" name="Content Placeholder 3"/>
          <p:cNvSpPr>
            <a:spLocks noGrp="1"/>
          </p:cNvSpPr>
          <p:nvPr>
            <p:ph idx="1"/>
          </p:nvPr>
        </p:nvSpPr>
        <p:spPr/>
        <p:txBody>
          <a:bodyPr/>
          <a:lstStyle/>
          <a:p>
            <a:r>
              <a:rPr lang="es-ES" dirty="0" smtClean="0">
                <a:hlinkClick r:id="rId2"/>
              </a:rPr>
              <a:t>www.opennetworking.org</a:t>
            </a:r>
            <a:endParaRPr lang="es-ES" dirty="0" smtClean="0"/>
          </a:p>
          <a:p>
            <a:r>
              <a:rPr lang="es-ES" dirty="0" smtClean="0">
                <a:hlinkClick r:id="rId3"/>
              </a:rPr>
              <a:t>www.openstack.org</a:t>
            </a:r>
            <a:endParaRPr lang="es-ES" dirty="0" smtClean="0"/>
          </a:p>
          <a:p>
            <a:r>
              <a:rPr lang="es-ES" dirty="0" smtClean="0">
                <a:hlinkClick r:id="rId4"/>
              </a:rPr>
              <a:t>Cisco </a:t>
            </a:r>
            <a:r>
              <a:rPr lang="es-ES" dirty="0" err="1" smtClean="0">
                <a:hlinkClick r:id="rId4"/>
              </a:rPr>
              <a:t>application</a:t>
            </a:r>
            <a:r>
              <a:rPr lang="es-ES" dirty="0" smtClean="0">
                <a:hlinkClick r:id="rId4"/>
              </a:rPr>
              <a:t> </a:t>
            </a:r>
            <a:r>
              <a:rPr lang="es-ES" dirty="0" err="1" smtClean="0">
                <a:hlinkClick r:id="rId4"/>
              </a:rPr>
              <a:t>policy</a:t>
            </a:r>
            <a:r>
              <a:rPr lang="es-ES" dirty="0" smtClean="0">
                <a:hlinkClick r:id="rId4"/>
              </a:rPr>
              <a:t> interface </a:t>
            </a:r>
            <a:r>
              <a:rPr lang="es-ES" dirty="0" err="1" smtClean="0">
                <a:hlinkClick r:id="rId4"/>
              </a:rPr>
              <a:t>controller</a:t>
            </a:r>
            <a:r>
              <a:rPr lang="es-ES" dirty="0" smtClean="0">
                <a:hlinkClick r:id="rId4"/>
              </a:rPr>
              <a:t> (</a:t>
            </a:r>
            <a:r>
              <a:rPr lang="es-ES" dirty="0" err="1" smtClean="0">
                <a:hlinkClick r:id="rId4"/>
              </a:rPr>
              <a:t>apic</a:t>
            </a:r>
            <a:r>
              <a:rPr lang="es-ES" dirty="0" smtClean="0">
                <a:hlinkClick r:id="rId4"/>
              </a:rPr>
              <a:t>)</a:t>
            </a:r>
            <a:endParaRPr lang="es-ES" dirty="0" smtClean="0"/>
          </a:p>
          <a:p>
            <a:endParaRPr lang="es-ES" dirty="0" smtClean="0"/>
          </a:p>
          <a:p>
            <a:endParaRPr lang="es-ES" dirty="0"/>
          </a:p>
        </p:txBody>
      </p:sp>
    </p:spTree>
    <p:extLst>
      <p:ext uri="{BB962C8B-B14F-4D97-AF65-F5344CB8AC3E}">
        <p14:creationId xmlns:p14="http://schemas.microsoft.com/office/powerpoint/2010/main" val="560531091"/>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82296" y="3078051"/>
            <a:ext cx="3207026" cy="646331"/>
          </a:xfrm>
          <a:prstGeom prst="rect">
            <a:avLst/>
          </a:prstGeom>
          <a:solidFill>
            <a:srgbClr val="463794"/>
          </a:solidFill>
        </p:spPr>
        <p:txBody>
          <a:bodyPr wrap="square" rtlCol="0">
            <a:spAutoFit/>
          </a:bodyPr>
          <a:lstStyle/>
          <a:p>
            <a:r>
              <a:rPr lang="en-US" sz="3600" dirty="0" smtClean="0">
                <a:solidFill>
                  <a:schemeClr val="bg1">
                    <a:lumMod val="95000"/>
                  </a:schemeClr>
                </a:solidFill>
              </a:rPr>
              <a:t>Gracias</a:t>
            </a:r>
            <a:endParaRPr lang="en-US" sz="3600" dirty="0">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nip Diagonal Corner Rectangle 28"/>
          <p:cNvSpPr/>
          <p:nvPr/>
        </p:nvSpPr>
        <p:spPr>
          <a:xfrm>
            <a:off x="6195986" y="2006600"/>
            <a:ext cx="4977104" cy="3657600"/>
          </a:xfrm>
          <a:prstGeom prst="snip2DiagRect">
            <a:avLst/>
          </a:prstGeom>
          <a:gradFill flip="none" rotWithShape="1">
            <a:gsLst>
              <a:gs pos="0">
                <a:schemeClr val="accent2">
                  <a:shade val="30000"/>
                  <a:satMod val="115000"/>
                  <a:alpha val="35000"/>
                </a:schemeClr>
              </a:gs>
              <a:gs pos="100000">
                <a:schemeClr val="accent2">
                  <a:alpha val="65000"/>
                </a:schemeClr>
              </a:gs>
            </a:gsLst>
            <a:lin ang="27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defTabSz="914323"/>
            <a:endParaRPr lang="es-ES" dirty="0">
              <a:solidFill>
                <a:srgbClr val="E7E6E6"/>
              </a:solidFill>
              <a:latin typeface="Arial"/>
              <a:cs typeface="Arial"/>
            </a:endParaRPr>
          </a:p>
        </p:txBody>
      </p:sp>
      <p:sp>
        <p:nvSpPr>
          <p:cNvPr id="28" name="Snip Diagonal Corner Rectangle 27"/>
          <p:cNvSpPr/>
          <p:nvPr/>
        </p:nvSpPr>
        <p:spPr>
          <a:xfrm>
            <a:off x="609441" y="2006600"/>
            <a:ext cx="4977104" cy="3657600"/>
          </a:xfrm>
          <a:prstGeom prst="snip2DiagRect">
            <a:avLst/>
          </a:prstGeom>
          <a:gradFill flip="none" rotWithShape="1">
            <a:gsLst>
              <a:gs pos="0">
                <a:schemeClr val="accent2">
                  <a:shade val="30000"/>
                  <a:satMod val="115000"/>
                  <a:alpha val="35000"/>
                </a:schemeClr>
              </a:gs>
              <a:gs pos="100000">
                <a:schemeClr val="accent2">
                  <a:alpha val="65000"/>
                </a:schemeClr>
              </a:gs>
            </a:gsLst>
            <a:lin ang="27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defTabSz="914323"/>
            <a:endParaRPr lang="es-ES" dirty="0">
              <a:solidFill>
                <a:srgbClr val="E7E6E6"/>
              </a:solidFill>
              <a:latin typeface="Arial"/>
              <a:cs typeface="Arial"/>
            </a:endParaRPr>
          </a:p>
        </p:txBody>
      </p:sp>
      <p:sp>
        <p:nvSpPr>
          <p:cNvPr id="2" name="TextBox 1"/>
          <p:cNvSpPr txBox="1"/>
          <p:nvPr/>
        </p:nvSpPr>
        <p:spPr>
          <a:xfrm>
            <a:off x="11717234" y="6668588"/>
            <a:ext cx="85563" cy="179392"/>
          </a:xfrm>
          <a:prstGeom prst="rect">
            <a:avLst/>
          </a:prstGeom>
          <a:noFill/>
        </p:spPr>
        <p:txBody>
          <a:bodyPr wrap="none" lIns="0" tIns="0" rIns="0" bIns="25112" rtlCol="0">
            <a:spAutoFit/>
          </a:bodyPr>
          <a:lstStyle/>
          <a:p>
            <a:pPr>
              <a:lnSpc>
                <a:spcPts val="1153"/>
              </a:lnSpc>
            </a:pPr>
            <a:r>
              <a:rPr lang="es-ES" altLang="zh-CN" sz="1200" dirty="0" smtClean="0">
                <a:solidFill>
                  <a:srgbClr val="808080"/>
                </a:solidFill>
                <a:latin typeface="Vrinda" pitchFamily="18" charset="0"/>
                <a:cs typeface="Vrinda" pitchFamily="18" charset="0"/>
              </a:rPr>
              <a:t>3</a:t>
            </a:r>
            <a:endParaRPr lang="es-ES" altLang="zh-CN" sz="1200" dirty="0">
              <a:solidFill>
                <a:srgbClr val="808080"/>
              </a:solidFill>
              <a:latin typeface="Vrinda" pitchFamily="18" charset="0"/>
              <a:cs typeface="Vrinda" pitchFamily="18" charset="0"/>
            </a:endParaRPr>
          </a:p>
        </p:txBody>
      </p:sp>
      <p:sp>
        <p:nvSpPr>
          <p:cNvPr id="5" name="TextBox 1"/>
          <p:cNvSpPr txBox="1"/>
          <p:nvPr/>
        </p:nvSpPr>
        <p:spPr>
          <a:xfrm>
            <a:off x="7922737" y="1397000"/>
            <a:ext cx="2115964" cy="44855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Actualmente</a:t>
            </a:r>
            <a:endParaRPr lang="es-ES" altLang="zh-CN" sz="3300" dirty="0">
              <a:solidFill>
                <a:srgbClr val="19194D"/>
              </a:solidFill>
              <a:latin typeface="Vrinda" pitchFamily="18" charset="0"/>
              <a:cs typeface="Vrinda" pitchFamily="18" charset="0"/>
            </a:endParaRPr>
          </a:p>
        </p:txBody>
      </p:sp>
      <p:sp>
        <p:nvSpPr>
          <p:cNvPr id="7" name="TextBox 1"/>
          <p:cNvSpPr txBox="1"/>
          <p:nvPr/>
        </p:nvSpPr>
        <p:spPr>
          <a:xfrm>
            <a:off x="1879111" y="1422400"/>
            <a:ext cx="2811667" cy="44855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En los noventa</a:t>
            </a:r>
            <a:endParaRPr lang="es-ES" altLang="zh-CN" sz="3300" dirty="0">
              <a:solidFill>
                <a:srgbClr val="19194D"/>
              </a:solidFill>
              <a:latin typeface="Vrinda" pitchFamily="18" charset="0"/>
              <a:cs typeface="Vrinda" pitchFamily="18" charset="0"/>
            </a:endParaRPr>
          </a:p>
        </p:txBody>
      </p:sp>
      <p:pic>
        <p:nvPicPr>
          <p:cNvPr id="13" name="Picture 12"/>
          <p:cNvPicPr/>
          <p:nvPr/>
        </p:nvPicPr>
        <p:blipFill>
          <a:blip r:embed="rId3" cstate="email">
            <a:extLst>
              <a:ext uri="{28A0092B-C50C-407E-A947-70E740481C1C}">
                <a14:useLocalDpi xmlns:a14="http://schemas.microsoft.com/office/drawing/2010/main"/>
              </a:ext>
            </a:extLst>
          </a:blip>
          <a:srcRect/>
          <a:stretch>
            <a:fillRect/>
          </a:stretch>
        </p:blipFill>
        <p:spPr bwMode="auto">
          <a:xfrm>
            <a:off x="3656647" y="2311400"/>
            <a:ext cx="1218883" cy="1337733"/>
          </a:xfrm>
          <a:prstGeom prst="rect">
            <a:avLst/>
          </a:prstGeom>
          <a:noFill/>
          <a:ln>
            <a:noFill/>
          </a:ln>
        </p:spPr>
      </p:pic>
      <p:pic>
        <p:nvPicPr>
          <p:cNvPr id="14" name="Picture 13"/>
          <p:cNvPicPr/>
          <p:nvPr/>
        </p:nvPicPr>
        <p:blipFill>
          <a:blip r:embed="rId4" cstate="email">
            <a:extLst>
              <a:ext uri="{28A0092B-C50C-407E-A947-70E740481C1C}">
                <a14:useLocalDpi xmlns:a14="http://schemas.microsoft.com/office/drawing/2010/main"/>
              </a:ext>
            </a:extLst>
          </a:blip>
          <a:srcRect/>
          <a:stretch>
            <a:fillRect/>
          </a:stretch>
        </p:blipFill>
        <p:spPr bwMode="auto">
          <a:xfrm>
            <a:off x="1422030" y="2514600"/>
            <a:ext cx="914162" cy="1320800"/>
          </a:xfrm>
          <a:prstGeom prst="rect">
            <a:avLst/>
          </a:prstGeom>
          <a:noFill/>
          <a:ln>
            <a:noFill/>
          </a:ln>
        </p:spPr>
      </p:pic>
      <p:pic>
        <p:nvPicPr>
          <p:cNvPr id="15" name="Picture 14"/>
          <p:cNvPicPr/>
          <p:nvPr/>
        </p:nvPicPr>
        <p:blipFill>
          <a:blip r:embed="rId5" cstate="email">
            <a:extLst>
              <a:ext uri="{28A0092B-C50C-407E-A947-70E740481C1C}">
                <a14:useLocalDpi xmlns:a14="http://schemas.microsoft.com/office/drawing/2010/main"/>
              </a:ext>
            </a:extLst>
          </a:blip>
          <a:srcRect/>
          <a:stretch>
            <a:fillRect/>
          </a:stretch>
        </p:blipFill>
        <p:spPr bwMode="auto">
          <a:xfrm>
            <a:off x="6703854" y="2209800"/>
            <a:ext cx="2234618" cy="1727200"/>
          </a:xfrm>
          <a:prstGeom prst="rect">
            <a:avLst/>
          </a:prstGeom>
          <a:noFill/>
          <a:ln>
            <a:noFill/>
          </a:ln>
        </p:spPr>
      </p:pic>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234618" y="4343400"/>
            <a:ext cx="1096994" cy="914400"/>
          </a:xfrm>
          <a:prstGeom prst="rect">
            <a:avLst/>
          </a:prstGeom>
        </p:spPr>
      </p:pic>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64515" y="4343400"/>
            <a:ext cx="1096994" cy="914400"/>
          </a:xfrm>
          <a:prstGeom prst="rect">
            <a:avLst/>
          </a:prstGeom>
        </p:spPr>
      </p:pic>
      <p:sp>
        <p:nvSpPr>
          <p:cNvPr id="18" name="TextBox 1"/>
          <p:cNvSpPr txBox="1"/>
          <p:nvPr/>
        </p:nvSpPr>
        <p:spPr>
          <a:xfrm>
            <a:off x="2742485" y="2717800"/>
            <a:ext cx="256480" cy="44855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a:t>
            </a:r>
            <a:endParaRPr lang="es-ES" altLang="zh-CN" sz="3300" dirty="0">
              <a:solidFill>
                <a:srgbClr val="19194D"/>
              </a:solidFill>
              <a:latin typeface="Vrinda" pitchFamily="18" charset="0"/>
              <a:cs typeface="Vrinda" pitchFamily="18" charset="0"/>
            </a:endParaRPr>
          </a:p>
        </p:txBody>
      </p:sp>
      <p:sp>
        <p:nvSpPr>
          <p:cNvPr id="19" name="TextBox 1"/>
          <p:cNvSpPr txBox="1"/>
          <p:nvPr/>
        </p:nvSpPr>
        <p:spPr>
          <a:xfrm>
            <a:off x="4062941" y="3733800"/>
            <a:ext cx="256480" cy="44855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a:t>
            </a:r>
            <a:endParaRPr lang="es-ES" altLang="zh-CN" sz="3300" dirty="0">
              <a:solidFill>
                <a:srgbClr val="19194D"/>
              </a:solidFill>
              <a:latin typeface="Vrinda" pitchFamily="18" charset="0"/>
              <a:cs typeface="Vrinda" pitchFamily="18" charset="0"/>
            </a:endParaRPr>
          </a:p>
        </p:txBody>
      </p:sp>
      <p:sp>
        <p:nvSpPr>
          <p:cNvPr id="20" name="TextBox 1"/>
          <p:cNvSpPr txBox="1"/>
          <p:nvPr/>
        </p:nvSpPr>
        <p:spPr>
          <a:xfrm>
            <a:off x="3555074" y="4546600"/>
            <a:ext cx="211596" cy="46971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o</a:t>
            </a:r>
            <a:endParaRPr lang="es-ES" altLang="zh-CN" sz="3300" dirty="0">
              <a:solidFill>
                <a:srgbClr val="19194D"/>
              </a:solidFill>
              <a:latin typeface="Vrinda" pitchFamily="18" charset="0"/>
              <a:cs typeface="Vrinda" pitchFamily="18" charset="0"/>
            </a:endParaRPr>
          </a:p>
        </p:txBody>
      </p:sp>
      <p:sp>
        <p:nvSpPr>
          <p:cNvPr id="21" name="Title 1"/>
          <p:cNvSpPr txBox="1">
            <a:spLocks/>
          </p:cNvSpPr>
          <p:nvPr/>
        </p:nvSpPr>
        <p:spPr bwMode="auto">
          <a:xfrm>
            <a:off x="609441" y="-2286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sz="2600" b="1">
                <a:solidFill>
                  <a:schemeClr val="bg1"/>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rgbClr val="6B6B6B"/>
                </a:solidFill>
              </a:rPr>
              <a:t>Evolución de la Configuración de Servidores</a:t>
            </a:r>
            <a:endParaRPr lang="es-ES" sz="3200" dirty="0">
              <a:solidFill>
                <a:srgbClr val="6B6B6B"/>
              </a:solidFill>
            </a:endParaRPr>
          </a:p>
        </p:txBody>
      </p:sp>
      <p:pic>
        <p:nvPicPr>
          <p:cNvPr id="17" name="Picture 1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43192" y="2413000"/>
            <a:ext cx="903954" cy="711200"/>
          </a:xfrm>
          <a:prstGeom prst="rect">
            <a:avLst/>
          </a:prstGeom>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40045" y="3327400"/>
            <a:ext cx="1625177" cy="685800"/>
          </a:xfrm>
          <a:prstGeom prst="rect">
            <a:avLst/>
          </a:prstGeom>
        </p:spPr>
      </p:pic>
      <p:pic>
        <p:nvPicPr>
          <p:cNvPr id="24" name="Picture 2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938471" y="4343400"/>
            <a:ext cx="1218883" cy="914400"/>
          </a:xfrm>
          <a:prstGeom prst="rect">
            <a:avLst/>
          </a:prstGeom>
        </p:spPr>
      </p:pic>
      <p:pic>
        <p:nvPicPr>
          <p:cNvPr id="25" name="Picture 2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008574" y="4241800"/>
            <a:ext cx="1117309" cy="1117600"/>
          </a:xfrm>
          <a:prstGeom prst="rect">
            <a:avLst/>
          </a:prstGeom>
        </p:spPr>
      </p:pic>
    </p:spTree>
    <p:extLst>
      <p:ext uri="{BB962C8B-B14F-4D97-AF65-F5344CB8AC3E}">
        <p14:creationId xmlns:p14="http://schemas.microsoft.com/office/powerpoint/2010/main" val="4605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par>
                                <p:cTn id="40" presetID="3" presetClass="entr" presetSubtype="1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par>
                                <p:cTn id="49" presetID="3" presetClass="entr" presetSubtype="1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500"/>
                                        <p:tgtEl>
                                          <p:spTgt spid="24"/>
                                        </p:tgtEl>
                                      </p:cBhvr>
                                    </p:animEffect>
                                  </p:childTnLst>
                                </p:cTn>
                              </p:par>
                              <p:par>
                                <p:cTn id="52" presetID="3" presetClass="entr" presetSubtype="1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5" grpId="0"/>
      <p:bldP spid="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4946EB-0914-4D7E-9B3C-AA5AA73166AC}" type="slidenum">
              <a:rPr lang="en-US" smtClean="0"/>
              <a:t>5</a:t>
            </a:fld>
            <a:endParaRPr lang="en-US"/>
          </a:p>
        </p:txBody>
      </p:sp>
      <p:sp>
        <p:nvSpPr>
          <p:cNvPr id="40" name="TextBox 39"/>
          <p:cNvSpPr txBox="1"/>
          <p:nvPr/>
        </p:nvSpPr>
        <p:spPr>
          <a:xfrm>
            <a:off x="1625177" y="1803400"/>
            <a:ext cx="8519090" cy="842516"/>
          </a:xfrm>
          <a:prstGeom prst="rect">
            <a:avLst/>
          </a:prstGeom>
          <a:noFill/>
        </p:spPr>
        <p:txBody>
          <a:bodyPr wrap="square" lIns="121899" tIns="60949" rIns="121899" bIns="60949" rtlCol="0">
            <a:spAutoFit/>
          </a:bodyPr>
          <a:lstStyle/>
          <a:p>
            <a:pPr algn="ctr" defTabSz="1216227">
              <a:lnSpc>
                <a:spcPct val="85000"/>
              </a:lnSpc>
            </a:pPr>
            <a:r>
              <a:rPr lang="es-ES" dirty="0" smtClean="0">
                <a:gradFill flip="none" rotWithShape="1">
                  <a:gsLst>
                    <a:gs pos="0">
                      <a:srgbClr val="CBDB2A"/>
                    </a:gs>
                    <a:gs pos="50000">
                      <a:srgbClr val="3EB549"/>
                    </a:gs>
                    <a:gs pos="100000">
                      <a:srgbClr val="02928C"/>
                    </a:gs>
                  </a:gsLst>
                  <a:lin ang="2700000" scaled="1"/>
                  <a:tileRect/>
                </a:gradFill>
                <a:latin typeface="Arial"/>
              </a:rPr>
              <a:t>Equipo por Equipo</a:t>
            </a:r>
            <a:br>
              <a:rPr lang="es-ES" dirty="0" smtClean="0">
                <a:gradFill flip="none" rotWithShape="1">
                  <a:gsLst>
                    <a:gs pos="0">
                      <a:srgbClr val="CBDB2A"/>
                    </a:gs>
                    <a:gs pos="50000">
                      <a:srgbClr val="3EB549"/>
                    </a:gs>
                    <a:gs pos="100000">
                      <a:srgbClr val="02928C"/>
                    </a:gs>
                  </a:gsLst>
                  <a:lin ang="2700000" scaled="1"/>
                  <a:tileRect/>
                </a:gradFill>
                <a:latin typeface="Arial"/>
              </a:rPr>
            </a:br>
            <a:r>
              <a:rPr lang="es-ES" sz="3700" dirty="0" smtClean="0">
                <a:gradFill flip="none" rotWithShape="1">
                  <a:gsLst>
                    <a:gs pos="0">
                      <a:srgbClr val="CBDB2A"/>
                    </a:gs>
                    <a:gs pos="50000">
                      <a:srgbClr val="3EB549"/>
                    </a:gs>
                    <a:gs pos="100000">
                      <a:srgbClr val="02928C"/>
                    </a:gs>
                  </a:gsLst>
                  <a:lin ang="2700000" scaled="1"/>
                  <a:tileRect/>
                </a:gradFill>
                <a:latin typeface="Arial"/>
              </a:rPr>
              <a:t>Configuración Manual</a:t>
            </a:r>
            <a:endParaRPr lang="es-ES" sz="3700" dirty="0">
              <a:gradFill flip="none" rotWithShape="1">
                <a:gsLst>
                  <a:gs pos="0">
                    <a:srgbClr val="CBDB2A"/>
                  </a:gs>
                  <a:gs pos="50000">
                    <a:srgbClr val="3EB549"/>
                  </a:gs>
                  <a:gs pos="100000">
                    <a:srgbClr val="02928C"/>
                  </a:gs>
                </a:gsLst>
                <a:lin ang="2700000" scaled="1"/>
                <a:tileRect/>
              </a:gradFill>
              <a:latin typeface="Arial"/>
            </a:endParaRPr>
          </a:p>
        </p:txBody>
      </p:sp>
      <p:pic>
        <p:nvPicPr>
          <p:cNvPr id="41" name="Picture 40"/>
          <p:cNvPicPr>
            <a:picLocks noChangeAspect="1"/>
          </p:cNvPicPr>
          <p:nvPr/>
        </p:nvPicPr>
        <p:blipFill>
          <a:blip r:embed="rId3"/>
          <a:stretch>
            <a:fillRect/>
          </a:stretch>
        </p:blipFill>
        <p:spPr>
          <a:xfrm>
            <a:off x="711016" y="3225800"/>
            <a:ext cx="10462075" cy="2728280"/>
          </a:xfrm>
          <a:prstGeom prst="rect">
            <a:avLst/>
          </a:prstGeom>
          <a:solidFill>
            <a:schemeClr val="bg2">
              <a:lumMod val="60000"/>
              <a:lumOff val="40000"/>
            </a:schemeClr>
          </a:solidFill>
        </p:spPr>
      </p:pic>
      <p:sp>
        <p:nvSpPr>
          <p:cNvPr id="42" name="Rectangle 41"/>
          <p:cNvSpPr/>
          <p:nvPr/>
        </p:nvSpPr>
        <p:spPr>
          <a:xfrm>
            <a:off x="629489" y="200822"/>
            <a:ext cx="10625127" cy="1200306"/>
          </a:xfrm>
          <a:prstGeom prst="rect">
            <a:avLst/>
          </a:prstGeom>
        </p:spPr>
        <p:txBody>
          <a:bodyPr wrap="square" lIns="121899" tIns="60949" rIns="121899" bIns="60949">
            <a:spAutoFit/>
          </a:bodyPr>
          <a:lstStyle/>
          <a:p>
            <a:r>
              <a:rPr lang="es-ES" sz="3500" b="1" dirty="0" smtClean="0">
                <a:solidFill>
                  <a:srgbClr val="6B6B6B"/>
                </a:solidFill>
                <a:latin typeface="+mj-lt"/>
                <a:ea typeface="+mj-ea"/>
                <a:cs typeface="+mj-cs"/>
                <a:sym typeface="Arial" pitchFamily="34" charset="0"/>
              </a:rPr>
              <a:t>Modelo IT Actual</a:t>
            </a:r>
            <a:r>
              <a:rPr lang="es-ES" sz="3500" b="1" dirty="0" smtClean="0">
                <a:solidFill>
                  <a:srgbClr val="6B6B6B"/>
                </a:solidFill>
                <a:latin typeface="+mj-lt"/>
                <a:ea typeface="+mj-ea"/>
                <a:cs typeface="+mj-cs"/>
              </a:rPr>
              <a:t> – </a:t>
            </a:r>
          </a:p>
          <a:p>
            <a:r>
              <a:rPr lang="es-ES" sz="3500" b="1" dirty="0">
                <a:solidFill>
                  <a:srgbClr val="6B6B6B"/>
                </a:solidFill>
                <a:latin typeface="+mj-lt"/>
                <a:ea typeface="+mj-ea"/>
                <a:cs typeface="+mj-cs"/>
              </a:rPr>
              <a:t>	</a:t>
            </a:r>
            <a:r>
              <a:rPr lang="es-ES" sz="3500" b="1" dirty="0" smtClean="0">
                <a:solidFill>
                  <a:srgbClr val="6B6B6B"/>
                </a:solidFill>
                <a:latin typeface="+mj-lt"/>
                <a:ea typeface="+mj-ea"/>
                <a:cs typeface="+mj-cs"/>
              </a:rPr>
              <a:t>Complejo, No Suficientemente Rápido</a:t>
            </a:r>
            <a:endParaRPr lang="es-ES" sz="3500" b="1" dirty="0">
              <a:solidFill>
                <a:srgbClr val="6B6B6B"/>
              </a:solidFill>
              <a:latin typeface="+mj-lt"/>
              <a:ea typeface="+mj-ea"/>
              <a:cs typeface="+mj-cs"/>
            </a:endParaRPr>
          </a:p>
        </p:txBody>
      </p:sp>
    </p:spTree>
    <p:extLst>
      <p:ext uri="{BB962C8B-B14F-4D97-AF65-F5344CB8AC3E}">
        <p14:creationId xmlns:p14="http://schemas.microsoft.com/office/powerpoint/2010/main" val="3078961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17234" y="6668588"/>
            <a:ext cx="85563" cy="179392"/>
          </a:xfrm>
          <a:prstGeom prst="rect">
            <a:avLst/>
          </a:prstGeom>
          <a:noFill/>
        </p:spPr>
        <p:txBody>
          <a:bodyPr wrap="none" lIns="0" tIns="0" rIns="0" bIns="25112" rtlCol="0">
            <a:spAutoFit/>
          </a:bodyPr>
          <a:lstStyle/>
          <a:p>
            <a:pPr>
              <a:lnSpc>
                <a:spcPts val="1153"/>
              </a:lnSpc>
            </a:pPr>
            <a:r>
              <a:rPr lang="en-US" altLang="zh-CN" sz="1200" dirty="0">
                <a:solidFill>
                  <a:srgbClr val="808080"/>
                </a:solidFill>
                <a:latin typeface="Vrinda" pitchFamily="18" charset="0"/>
                <a:cs typeface="Vrinda" pitchFamily="18" charset="0"/>
              </a:rPr>
              <a:t>3</a:t>
            </a:r>
          </a:p>
        </p:txBody>
      </p:sp>
      <p:sp>
        <p:nvSpPr>
          <p:cNvPr id="5" name="TextBox 1"/>
          <p:cNvSpPr txBox="1"/>
          <p:nvPr/>
        </p:nvSpPr>
        <p:spPr>
          <a:xfrm>
            <a:off x="8025373" y="1019928"/>
            <a:ext cx="3496150" cy="46971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Modelo </a:t>
            </a:r>
            <a:r>
              <a:rPr lang="es-ES" altLang="zh-CN" sz="3300" dirty="0" err="1" smtClean="0">
                <a:solidFill>
                  <a:srgbClr val="19194D"/>
                </a:solidFill>
                <a:latin typeface="Vrinda" pitchFamily="18" charset="0"/>
                <a:cs typeface="Vrinda" pitchFamily="18" charset="0"/>
              </a:rPr>
              <a:t>Virtualizado</a:t>
            </a:r>
            <a:endParaRPr lang="es-ES" altLang="zh-CN" sz="3300" dirty="0">
              <a:solidFill>
                <a:srgbClr val="19194D"/>
              </a:solidFill>
              <a:latin typeface="Vrinda" pitchFamily="18" charset="0"/>
              <a:cs typeface="Vrinda" pitchFamily="18" charset="0"/>
            </a:endParaRPr>
          </a:p>
        </p:txBody>
      </p:sp>
      <p:sp>
        <p:nvSpPr>
          <p:cNvPr id="7" name="TextBox 1"/>
          <p:cNvSpPr txBox="1"/>
          <p:nvPr/>
        </p:nvSpPr>
        <p:spPr>
          <a:xfrm>
            <a:off x="1567891" y="998768"/>
            <a:ext cx="3369512" cy="469710"/>
          </a:xfrm>
          <a:prstGeom prst="rect">
            <a:avLst/>
          </a:prstGeom>
          <a:noFill/>
        </p:spPr>
        <p:txBody>
          <a:bodyPr wrap="none" lIns="0" tIns="0" rIns="0" bIns="25112" rtlCol="0">
            <a:spAutoFit/>
          </a:bodyPr>
          <a:lstStyle/>
          <a:p>
            <a:pPr>
              <a:lnSpc>
                <a:spcPts val="3295"/>
              </a:lnSpc>
            </a:pPr>
            <a:r>
              <a:rPr lang="es-ES" altLang="zh-CN" sz="3300" dirty="0" smtClean="0">
                <a:solidFill>
                  <a:srgbClr val="19194D"/>
                </a:solidFill>
                <a:latin typeface="Vrinda" pitchFamily="18" charset="0"/>
                <a:cs typeface="Vrinda" pitchFamily="18" charset="0"/>
              </a:rPr>
              <a:t>Modelo Tradicional</a:t>
            </a:r>
            <a:endParaRPr lang="es-ES" altLang="zh-CN" sz="3300" dirty="0">
              <a:solidFill>
                <a:srgbClr val="19194D"/>
              </a:solidFill>
              <a:latin typeface="Vrinda" pitchFamily="18" charset="0"/>
              <a:cs typeface="Vrinda" pitchFamily="18" charset="0"/>
            </a:endParaRPr>
          </a:p>
        </p:txBody>
      </p:sp>
      <p:sp>
        <p:nvSpPr>
          <p:cNvPr id="21" name="Title 1"/>
          <p:cNvSpPr txBox="1">
            <a:spLocks/>
          </p:cNvSpPr>
          <p:nvPr/>
        </p:nvSpPr>
        <p:spPr bwMode="auto">
          <a:xfrm>
            <a:off x="609441" y="156633"/>
            <a:ext cx="10969943" cy="40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lvl1pPr marL="6251" indent="-6251" algn="l" rtl="0" eaLnBrk="0" fontAlgn="base" hangingPunct="0">
              <a:lnSpc>
                <a:spcPct val="90000"/>
              </a:lnSpc>
              <a:spcBef>
                <a:spcPct val="0"/>
              </a:spcBef>
              <a:spcAft>
                <a:spcPct val="0"/>
              </a:spcAft>
              <a:defRPr sz="2600" b="1">
                <a:solidFill>
                  <a:schemeClr val="bg1"/>
                </a:solidFill>
                <a:latin typeface="+mj-lt"/>
                <a:ea typeface="+mj-ea"/>
                <a:cs typeface="+mj-cs"/>
                <a:sym typeface="Arial" pitchFamily="34" charset="0"/>
              </a:defRPr>
            </a:lvl1pPr>
            <a:lvl2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2pPr>
            <a:lvl3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3pPr>
            <a:lvl4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4pPr>
            <a:lvl5pPr marL="6251" indent="-6251" algn="l" rtl="0" eaLnBrk="0" fontAlgn="base" hangingPunct="0">
              <a:lnSpc>
                <a:spcPct val="90000"/>
              </a:lnSpc>
              <a:spcBef>
                <a:spcPct val="0"/>
              </a:spcBef>
              <a:spcAft>
                <a:spcPct val="0"/>
              </a:spcAft>
              <a:defRPr sz="2700" b="1">
                <a:solidFill>
                  <a:srgbClr val="B1059D"/>
                </a:solidFill>
                <a:latin typeface="Arial" pitchFamily="-107" charset="0"/>
                <a:ea typeface="Apple LiGothic Medium" pitchFamily="-107" charset="-120"/>
                <a:cs typeface="Apple LiGothic Medium" pitchFamily="-107" charset="-120"/>
                <a:sym typeface="Arial" pitchFamily="34" charset="0"/>
              </a:defRPr>
            </a:lvl5pPr>
            <a:lvl6pPr marL="26342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6pPr>
            <a:lvl7pPr marL="52060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7pPr>
            <a:lvl8pPr marL="777776"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8pPr>
            <a:lvl9pPr marL="1034951" algn="l" rtl="0" fontAlgn="base">
              <a:lnSpc>
                <a:spcPct val="90000"/>
              </a:lnSpc>
              <a:spcBef>
                <a:spcPct val="0"/>
              </a:spcBef>
              <a:spcAft>
                <a:spcPct val="0"/>
              </a:spcAft>
              <a:defRPr sz="2700" b="1">
                <a:solidFill>
                  <a:srgbClr val="1EB9E4"/>
                </a:solidFill>
                <a:latin typeface="Arial" pitchFamily="-107" charset="0"/>
                <a:ea typeface="Apple LiGothic Medium" pitchFamily="-107" charset="-120"/>
                <a:cs typeface="Apple LiGothic Medium" pitchFamily="-107" charset="-120"/>
                <a:sym typeface="Arial" pitchFamily="-107" charset="0"/>
              </a:defRPr>
            </a:lvl9pPr>
          </a:lstStyle>
          <a:p>
            <a:r>
              <a:rPr lang="es-ES" sz="3200" dirty="0" smtClean="0">
                <a:solidFill>
                  <a:srgbClr val="6B6B6B"/>
                </a:solidFill>
              </a:rPr>
              <a:t>Virtualización de Red</a:t>
            </a:r>
            <a:endParaRPr lang="es-ES" sz="3200" dirty="0">
              <a:solidFill>
                <a:srgbClr val="6B6B6B"/>
              </a:solidFill>
            </a:endParaRPr>
          </a:p>
        </p:txBody>
      </p:sp>
      <p:pic>
        <p:nvPicPr>
          <p:cNvPr id="3" name="Picture 2"/>
          <p:cNvPicPr>
            <a:picLocks noChangeAspect="1"/>
          </p:cNvPicPr>
          <p:nvPr/>
        </p:nvPicPr>
        <p:blipFill>
          <a:blip r:embed="rId3"/>
          <a:stretch>
            <a:fillRect/>
          </a:stretch>
        </p:blipFill>
        <p:spPr>
          <a:xfrm>
            <a:off x="415197" y="1901825"/>
            <a:ext cx="5648325" cy="3762375"/>
          </a:xfrm>
          <a:prstGeom prst="rect">
            <a:avLst/>
          </a:prstGeom>
        </p:spPr>
      </p:pic>
      <p:pic>
        <p:nvPicPr>
          <p:cNvPr id="4" name="Picture 3"/>
          <p:cNvPicPr>
            <a:picLocks noChangeAspect="1"/>
          </p:cNvPicPr>
          <p:nvPr/>
        </p:nvPicPr>
        <p:blipFill>
          <a:blip r:embed="rId4"/>
          <a:stretch>
            <a:fillRect/>
          </a:stretch>
        </p:blipFill>
        <p:spPr>
          <a:xfrm>
            <a:off x="6733840" y="1901825"/>
            <a:ext cx="4695825" cy="4010025"/>
          </a:xfrm>
          <a:prstGeom prst="rect">
            <a:avLst/>
          </a:prstGeom>
        </p:spPr>
      </p:pic>
    </p:spTree>
    <p:extLst>
      <p:ext uri="{BB962C8B-B14F-4D97-AF65-F5344CB8AC3E}">
        <p14:creationId xmlns:p14="http://schemas.microsoft.com/office/powerpoint/2010/main" val="3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39204" y="2449668"/>
            <a:ext cx="1447976" cy="1161507"/>
          </a:xfrm>
          <a:prstGeom prst="rect">
            <a:avLst/>
          </a:prstGeom>
        </p:spPr>
      </p:pic>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6412" y="4941552"/>
            <a:ext cx="1980234" cy="1176001"/>
          </a:xfrm>
          <a:prstGeom prst="rect">
            <a:avLst/>
          </a:prstGeom>
        </p:spPr>
      </p:pic>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89612" y="4391084"/>
            <a:ext cx="1365662" cy="1752600"/>
          </a:xfrm>
          <a:prstGeom prst="rect">
            <a:avLst/>
          </a:prstGeom>
        </p:spPr>
      </p:pic>
      <p:sp>
        <p:nvSpPr>
          <p:cNvPr id="2" name="Rounded Rectangle 1"/>
          <p:cNvSpPr/>
          <p:nvPr/>
        </p:nvSpPr>
        <p:spPr>
          <a:xfrm>
            <a:off x="5813030" y="4751049"/>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Control </a:t>
            </a:r>
            <a:r>
              <a:rPr lang="es-ES" sz="1500" dirty="0" err="1" smtClean="0"/>
              <a:t>Plane</a:t>
            </a:r>
            <a:endParaRPr lang="es-ES" sz="1500" dirty="0"/>
          </a:p>
        </p:txBody>
      </p:sp>
      <p:sp>
        <p:nvSpPr>
          <p:cNvPr id="25" name="Rounded Rectangle 24"/>
          <p:cNvSpPr/>
          <p:nvPr/>
        </p:nvSpPr>
        <p:spPr>
          <a:xfrm>
            <a:off x="5843079" y="5534084"/>
            <a:ext cx="1290361" cy="381000"/>
          </a:xfrm>
          <a:prstGeom prst="roundRect">
            <a:avLst/>
          </a:prstGeom>
          <a:solidFill>
            <a:srgbClr val="008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Data </a:t>
            </a:r>
            <a:r>
              <a:rPr lang="es-ES" sz="1500" dirty="0" err="1" smtClean="0"/>
              <a:t>plane</a:t>
            </a:r>
            <a:endParaRPr lang="es-ES" sz="1500" dirty="0"/>
          </a:p>
        </p:txBody>
      </p:sp>
      <p:grpSp>
        <p:nvGrpSpPr>
          <p:cNvPr id="35" name="Group 34"/>
          <p:cNvGrpSpPr/>
          <p:nvPr/>
        </p:nvGrpSpPr>
        <p:grpSpPr>
          <a:xfrm>
            <a:off x="6859403" y="1397001"/>
            <a:ext cx="4916904" cy="804946"/>
            <a:chOff x="7770812" y="1542254"/>
            <a:chExt cx="4916905" cy="804947"/>
          </a:xfrm>
        </p:grpSpPr>
        <p:sp>
          <p:nvSpPr>
            <p:cNvPr id="26" name="Rounded Rectangle 25"/>
            <p:cNvSpPr/>
            <p:nvPr/>
          </p:nvSpPr>
          <p:spPr>
            <a:xfrm>
              <a:off x="7770812" y="1552177"/>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00" dirty="0" smtClean="0"/>
                <a:t>Control </a:t>
              </a:r>
              <a:r>
                <a:rPr lang="es-ES" sz="1500" dirty="0" err="1" smtClean="0"/>
                <a:t>Plane</a:t>
              </a:r>
              <a:endParaRPr lang="es-ES" sz="1500" dirty="0"/>
            </a:p>
          </p:txBody>
        </p:sp>
        <p:sp>
          <p:nvSpPr>
            <p:cNvPr id="27" name="Rounded Rectangle 26"/>
            <p:cNvSpPr/>
            <p:nvPr/>
          </p:nvSpPr>
          <p:spPr>
            <a:xfrm>
              <a:off x="7770812" y="1966201"/>
              <a:ext cx="1290361" cy="381000"/>
            </a:xfrm>
            <a:prstGeom prst="roundRect">
              <a:avLst/>
            </a:prstGeom>
            <a:solidFill>
              <a:srgbClr val="008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00" dirty="0" smtClean="0"/>
                <a:t>Data </a:t>
              </a:r>
              <a:r>
                <a:rPr lang="es-ES" sz="1500" dirty="0" err="1" smtClean="0"/>
                <a:t>plane</a:t>
              </a:r>
              <a:endParaRPr lang="es-ES" sz="1500" dirty="0"/>
            </a:p>
          </p:txBody>
        </p:sp>
        <p:sp>
          <p:nvSpPr>
            <p:cNvPr id="3" name="TextBox 2"/>
            <p:cNvSpPr txBox="1"/>
            <p:nvPr/>
          </p:nvSpPr>
          <p:spPr>
            <a:xfrm>
              <a:off x="9066212" y="1542254"/>
              <a:ext cx="3621505" cy="369332"/>
            </a:xfrm>
            <a:prstGeom prst="rect">
              <a:avLst/>
            </a:prstGeom>
            <a:noFill/>
          </p:spPr>
          <p:txBody>
            <a:bodyPr wrap="none" rtlCol="0">
              <a:spAutoFit/>
            </a:bodyPr>
            <a:lstStyle/>
            <a:p>
              <a:r>
                <a:rPr lang="es-ES" dirty="0" smtClean="0">
                  <a:solidFill>
                    <a:srgbClr val="000000"/>
                  </a:solidFill>
                </a:rPr>
                <a:t>Dónde/Cómo se envían paquetes</a:t>
              </a:r>
              <a:endParaRPr lang="es-ES" dirty="0">
                <a:solidFill>
                  <a:srgbClr val="000000"/>
                </a:solidFill>
              </a:endParaRPr>
            </a:p>
          </p:txBody>
        </p:sp>
        <p:sp>
          <p:nvSpPr>
            <p:cNvPr id="28" name="TextBox 27"/>
            <p:cNvSpPr txBox="1"/>
            <p:nvPr/>
          </p:nvSpPr>
          <p:spPr>
            <a:xfrm>
              <a:off x="9063611" y="1977869"/>
              <a:ext cx="2133918" cy="369332"/>
            </a:xfrm>
            <a:prstGeom prst="rect">
              <a:avLst/>
            </a:prstGeom>
            <a:noFill/>
          </p:spPr>
          <p:txBody>
            <a:bodyPr wrap="none" rtlCol="0">
              <a:spAutoFit/>
            </a:bodyPr>
            <a:lstStyle/>
            <a:p>
              <a:r>
                <a:rPr lang="es-ES" dirty="0" smtClean="0">
                  <a:solidFill>
                    <a:srgbClr val="000000"/>
                  </a:solidFill>
                </a:rPr>
                <a:t>Envío de Paquetes</a:t>
              </a:r>
              <a:endParaRPr lang="es-ES" dirty="0">
                <a:solidFill>
                  <a:srgbClr val="000000"/>
                </a:solidFill>
              </a:endParaRPr>
            </a:p>
          </p:txBody>
        </p:sp>
      </p:grpSp>
      <p:sp>
        <p:nvSpPr>
          <p:cNvPr id="29" name="Rounded Rectangle 28"/>
          <p:cNvSpPr/>
          <p:nvPr/>
        </p:nvSpPr>
        <p:spPr>
          <a:xfrm>
            <a:off x="3388803" y="5036401"/>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Control </a:t>
            </a:r>
            <a:r>
              <a:rPr lang="es-ES" sz="1500" dirty="0" err="1" smtClean="0"/>
              <a:t>Plane</a:t>
            </a:r>
            <a:endParaRPr lang="es-ES" sz="1500" dirty="0"/>
          </a:p>
        </p:txBody>
      </p:sp>
      <p:sp>
        <p:nvSpPr>
          <p:cNvPr id="30" name="Rounded Rectangle 29"/>
          <p:cNvSpPr/>
          <p:nvPr/>
        </p:nvSpPr>
        <p:spPr>
          <a:xfrm>
            <a:off x="3393843" y="5628935"/>
            <a:ext cx="1290361" cy="381000"/>
          </a:xfrm>
          <a:prstGeom prst="roundRect">
            <a:avLst/>
          </a:prstGeom>
          <a:solidFill>
            <a:srgbClr val="008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Data </a:t>
            </a:r>
            <a:r>
              <a:rPr lang="es-ES" sz="1500" dirty="0" err="1" smtClean="0"/>
              <a:t>plane</a:t>
            </a:r>
            <a:endParaRPr lang="es-ES" sz="1500" dirty="0"/>
          </a:p>
        </p:txBody>
      </p:sp>
      <p:cxnSp>
        <p:nvCxnSpPr>
          <p:cNvPr id="5" name="Straight Connector 4"/>
          <p:cNvCxnSpPr/>
          <p:nvPr/>
        </p:nvCxnSpPr>
        <p:spPr>
          <a:xfrm>
            <a:off x="4875212" y="5534084"/>
            <a:ext cx="967867" cy="0"/>
          </a:xfrm>
          <a:prstGeom prst="line">
            <a:avLst/>
          </a:prstGeom>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391037" y="1900301"/>
            <a:ext cx="1375322" cy="1263135"/>
          </a:xfrm>
          <a:prstGeom prst="rect">
            <a:avLst/>
          </a:prstGeom>
        </p:spPr>
      </p:pic>
      <p:sp>
        <p:nvSpPr>
          <p:cNvPr id="38" name="Up-Down Arrow 37"/>
          <p:cNvSpPr/>
          <p:nvPr/>
        </p:nvSpPr>
        <p:spPr>
          <a:xfrm rot="1753417">
            <a:off x="4238615" y="3561951"/>
            <a:ext cx="457200" cy="1474451"/>
          </a:xfrm>
          <a:prstGeom prst="upDown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39" name="Up-Down Arrow 38"/>
          <p:cNvSpPr/>
          <p:nvPr/>
        </p:nvSpPr>
        <p:spPr>
          <a:xfrm rot="19928243">
            <a:off x="5687768" y="3498675"/>
            <a:ext cx="457200" cy="1061904"/>
          </a:xfrm>
          <a:prstGeom prst="upDown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41" name="TextBox 40"/>
          <p:cNvSpPr txBox="1"/>
          <p:nvPr/>
        </p:nvSpPr>
        <p:spPr>
          <a:xfrm>
            <a:off x="4579829" y="2162535"/>
            <a:ext cx="1470266" cy="369330"/>
          </a:xfrm>
          <a:prstGeom prst="rect">
            <a:avLst/>
          </a:prstGeom>
          <a:noFill/>
        </p:spPr>
        <p:txBody>
          <a:bodyPr wrap="none" lIns="91436" tIns="45719" rIns="91436" bIns="45719" rtlCol="0">
            <a:spAutoFit/>
          </a:bodyPr>
          <a:lstStyle/>
          <a:p>
            <a:r>
              <a:rPr lang="es-ES" b="1" dirty="0" smtClean="0">
                <a:solidFill>
                  <a:schemeClr val="tx1">
                    <a:lumMod val="50000"/>
                  </a:schemeClr>
                </a:solidFill>
                <a:latin typeface="Comic Sans MS"/>
                <a:cs typeface="Comic Sans MS"/>
              </a:rPr>
              <a:t>Controlador</a:t>
            </a:r>
            <a:endParaRPr lang="es-ES" b="1" dirty="0">
              <a:solidFill>
                <a:schemeClr val="tx1">
                  <a:lumMod val="50000"/>
                </a:schemeClr>
              </a:solidFill>
              <a:latin typeface="Comic Sans MS"/>
              <a:cs typeface="Comic Sans MS"/>
            </a:endParaRPr>
          </a:p>
        </p:txBody>
      </p:sp>
      <p:sp>
        <p:nvSpPr>
          <p:cNvPr id="42" name="Right Arrow 41"/>
          <p:cNvSpPr/>
          <p:nvPr/>
        </p:nvSpPr>
        <p:spPr>
          <a:xfrm>
            <a:off x="3661985" y="2743200"/>
            <a:ext cx="917844" cy="420235"/>
          </a:xfrm>
          <a:prstGeom prst="rightArrow">
            <a:avLst/>
          </a:prstGeom>
          <a:solidFill>
            <a:srgbClr val="528633"/>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43" name="TextBox 42"/>
          <p:cNvSpPr txBox="1"/>
          <p:nvPr/>
        </p:nvSpPr>
        <p:spPr>
          <a:xfrm>
            <a:off x="2509580" y="3153040"/>
            <a:ext cx="1152872" cy="646329"/>
          </a:xfrm>
          <a:prstGeom prst="rect">
            <a:avLst/>
          </a:prstGeom>
          <a:noFill/>
        </p:spPr>
        <p:txBody>
          <a:bodyPr wrap="none" lIns="91436" tIns="45719" rIns="91436" bIns="45719" rtlCol="0">
            <a:spAutoFit/>
          </a:bodyPr>
          <a:lstStyle/>
          <a:p>
            <a:r>
              <a:rPr lang="es-ES" b="1" dirty="0" err="1" smtClean="0">
                <a:solidFill>
                  <a:schemeClr val="tx1">
                    <a:lumMod val="50000"/>
                  </a:schemeClr>
                </a:solidFill>
                <a:latin typeface="Comic Sans MS"/>
                <a:cs typeface="Comic Sans MS"/>
              </a:rPr>
              <a:t>NETops</a:t>
            </a:r>
            <a:r>
              <a:rPr lang="es-ES" b="1" dirty="0" smtClean="0">
                <a:solidFill>
                  <a:schemeClr val="tx1">
                    <a:lumMod val="50000"/>
                  </a:schemeClr>
                </a:solidFill>
                <a:latin typeface="Comic Sans MS"/>
                <a:cs typeface="Comic Sans MS"/>
              </a:rPr>
              <a:t>/</a:t>
            </a:r>
          </a:p>
          <a:p>
            <a:r>
              <a:rPr lang="es-ES" b="1" dirty="0" err="1" smtClean="0">
                <a:solidFill>
                  <a:schemeClr val="tx1">
                    <a:lumMod val="50000"/>
                  </a:schemeClr>
                </a:solidFill>
                <a:latin typeface="Comic Sans MS"/>
                <a:cs typeface="Comic Sans MS"/>
              </a:rPr>
              <a:t>DEVops</a:t>
            </a:r>
            <a:endParaRPr lang="es-ES" b="1" dirty="0">
              <a:solidFill>
                <a:schemeClr val="tx1">
                  <a:lumMod val="50000"/>
                </a:schemeClr>
              </a:solidFill>
              <a:latin typeface="Comic Sans MS"/>
              <a:cs typeface="Comic Sans MS"/>
            </a:endParaRPr>
          </a:p>
        </p:txBody>
      </p:sp>
      <p:grpSp>
        <p:nvGrpSpPr>
          <p:cNvPr id="48" name="Group 47"/>
          <p:cNvGrpSpPr/>
          <p:nvPr/>
        </p:nvGrpSpPr>
        <p:grpSpPr>
          <a:xfrm>
            <a:off x="7536674" y="3163435"/>
            <a:ext cx="4282155" cy="2047535"/>
            <a:chOff x="7770812" y="3962400"/>
            <a:chExt cx="4282155" cy="2047535"/>
          </a:xfrm>
        </p:grpSpPr>
        <p:sp>
          <p:nvSpPr>
            <p:cNvPr id="47" name="Rounded Rectangle 46"/>
            <p:cNvSpPr/>
            <p:nvPr/>
          </p:nvSpPr>
          <p:spPr>
            <a:xfrm>
              <a:off x="7770812" y="3962400"/>
              <a:ext cx="4282155" cy="2047535"/>
            </a:xfrm>
            <a:prstGeom prst="roundRect">
              <a:avLst/>
            </a:prstGeom>
            <a:solidFill>
              <a:schemeClr val="bg1">
                <a:lumMod val="65000"/>
                <a:alpha val="1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4" name="Rectangle 43"/>
            <p:cNvSpPr/>
            <p:nvPr/>
          </p:nvSpPr>
          <p:spPr>
            <a:xfrm>
              <a:off x="7969426" y="4059275"/>
              <a:ext cx="4083541" cy="1815882"/>
            </a:xfrm>
            <a:prstGeom prst="rect">
              <a:avLst/>
            </a:prstGeom>
          </p:spPr>
          <p:txBody>
            <a:bodyPr wrap="square">
              <a:spAutoFit/>
            </a:bodyPr>
            <a:lstStyle/>
            <a:p>
              <a:r>
                <a:rPr lang="es-ES" sz="1600" dirty="0" smtClean="0">
                  <a:solidFill>
                    <a:srgbClr val="333333"/>
                  </a:solidFill>
                </a:rPr>
                <a:t>“…En una arquitectura SDN, los </a:t>
              </a:r>
              <a:r>
                <a:rPr lang="es-ES" sz="1600" b="1" dirty="0" smtClean="0">
                  <a:solidFill>
                    <a:srgbClr val="333333"/>
                  </a:solidFill>
                </a:rPr>
                <a:t>planos de control y de datos están desacoplados, </a:t>
              </a:r>
              <a:r>
                <a:rPr lang="es-ES" sz="1600" dirty="0" smtClean="0">
                  <a:solidFill>
                    <a:srgbClr val="333333"/>
                  </a:solidFill>
                </a:rPr>
                <a:t>la inteligencia y el estado de la red están centralizados de forma lógica,</a:t>
              </a:r>
              <a:r>
                <a:rPr lang="es-ES" sz="1600" dirty="0">
                  <a:solidFill>
                    <a:srgbClr val="333333"/>
                  </a:solidFill>
                </a:rPr>
                <a:t> </a:t>
              </a:r>
              <a:r>
                <a:rPr lang="es-ES" sz="1600" dirty="0" smtClean="0">
                  <a:solidFill>
                    <a:srgbClr val="333333"/>
                  </a:solidFill>
                </a:rPr>
                <a:t>y la infraestructura de red subyacente se deduce de las aplicaciones …”</a:t>
              </a:r>
              <a:endParaRPr lang="es-ES" sz="1600" dirty="0">
                <a:solidFill>
                  <a:srgbClr val="333333"/>
                </a:solidFill>
              </a:endParaRPr>
            </a:p>
          </p:txBody>
        </p:sp>
        <p:sp>
          <p:nvSpPr>
            <p:cNvPr id="46" name="Text Placeholder 7"/>
            <p:cNvSpPr txBox="1">
              <a:spLocks/>
            </p:cNvSpPr>
            <p:nvPr/>
          </p:nvSpPr>
          <p:spPr>
            <a:xfrm>
              <a:off x="8594894" y="5545234"/>
              <a:ext cx="3305175" cy="323850"/>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ES" sz="1500" dirty="0" smtClean="0">
                  <a:solidFill>
                    <a:schemeClr val="tx1"/>
                  </a:solidFill>
                </a:rPr>
                <a:t>Fuente: www.opennetworking.org</a:t>
              </a:r>
              <a:endParaRPr lang="es-ES" sz="1500" dirty="0">
                <a:solidFill>
                  <a:schemeClr val="tx1"/>
                </a:solidFill>
              </a:endParaRPr>
            </a:p>
          </p:txBody>
        </p:sp>
      </p:grpSp>
      <p:sp>
        <p:nvSpPr>
          <p:cNvPr id="31" name="Title 11"/>
          <p:cNvSpPr>
            <a:spLocks noGrp="1"/>
          </p:cNvSpPr>
          <p:nvPr>
            <p:ph type="title"/>
          </p:nvPr>
        </p:nvSpPr>
        <p:spPr>
          <a:xfrm>
            <a:off x="369997" y="269875"/>
            <a:ext cx="11448832" cy="838200"/>
          </a:xfrm>
        </p:spPr>
        <p:txBody>
          <a:bodyPr/>
          <a:lstStyle/>
          <a:p>
            <a:r>
              <a:rPr lang="es-ES" dirty="0" smtClean="0">
                <a:solidFill>
                  <a:schemeClr val="bg2"/>
                </a:solidFill>
              </a:rPr>
              <a:t>Una Aproximación Clásica a SDN</a:t>
            </a:r>
            <a:endParaRPr lang="es-ES" dirty="0">
              <a:solidFill>
                <a:schemeClr val="bg2"/>
              </a:solidFill>
            </a:endParaRPr>
          </a:p>
        </p:txBody>
      </p:sp>
    </p:spTree>
    <p:extLst>
      <p:ext uri="{BB962C8B-B14F-4D97-AF65-F5344CB8AC3E}">
        <p14:creationId xmlns:p14="http://schemas.microsoft.com/office/powerpoint/2010/main" val="2164861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dissolve">
                                      <p:cBhvr>
                                        <p:cTn id="14" dur="500"/>
                                        <p:tgtEl>
                                          <p:spTgt spid="29"/>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0-#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 0 L 0.16257 -0.34421 " pathEditMode="relative" ptsTypes="AA">
                                      <p:cBhvr>
                                        <p:cTn id="36" dur="2000" fill="hold"/>
                                        <p:tgtEl>
                                          <p:spTgt spid="29"/>
                                        </p:tgtEl>
                                        <p:attrNameLst>
                                          <p:attrName>ppt_x</p:attrName>
                                          <p:attrName>ppt_y</p:attrName>
                                        </p:attrNameLst>
                                      </p:cBhvr>
                                    </p:animMotion>
                                  </p:childTnLst>
                                </p:cTn>
                              </p:par>
                              <p:par>
                                <p:cTn id="37" presetID="0" presetClass="path" presetSubtype="0" accel="50000" decel="50000" fill="hold" grpId="1" nodeType="withEffect">
                                  <p:stCondLst>
                                    <p:cond delay="0"/>
                                  </p:stCondLst>
                                  <p:childTnLst>
                                    <p:animMotion origin="layout" path="M 4.99153E-6 -1.78117E-6 L -0.03622 -0.23155 " pathEditMode="relative" rAng="0" ptsTypes="AA">
                                      <p:cBhvr>
                                        <p:cTn id="38" dur="2000" fill="hold"/>
                                        <p:tgtEl>
                                          <p:spTgt spid="2"/>
                                        </p:tgtEl>
                                        <p:attrNameLst>
                                          <p:attrName>ppt_x</p:attrName>
                                          <p:attrName>ppt_y</p:attrName>
                                        </p:attrNameLst>
                                      </p:cBhvr>
                                      <p:rCtr x="-1811" y="-11589"/>
                                    </p:animMotion>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dissolve">
                                      <p:cBhvr>
                                        <p:cTn id="43" dur="500"/>
                                        <p:tgtEl>
                                          <p:spTgt spid="3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barn(inVertical)">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left)">
                                      <p:cBhvr>
                                        <p:cTn id="49" dur="500"/>
                                        <p:tgtEl>
                                          <p:spTgt spid="4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up)">
                                      <p:cBhvr>
                                        <p:cTn id="54" dur="500"/>
                                        <p:tgtEl>
                                          <p:spTgt spid="3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up)">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5" grpId="0" animBg="1"/>
      <p:bldP spid="29" grpId="0" animBg="1"/>
      <p:bldP spid="29" grpId="1" animBg="1"/>
      <p:bldP spid="30" grpId="0" animBg="1"/>
      <p:bldP spid="38" grpId="0" animBg="1"/>
      <p:bldP spid="39" grpId="0" animBg="1"/>
      <p:bldP spid="41" grpId="0"/>
      <p:bldP spid="4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39204" y="2449668"/>
            <a:ext cx="1447976" cy="1161507"/>
          </a:xfrm>
          <a:prstGeom prst="rect">
            <a:avLst/>
          </a:prstGeom>
        </p:spPr>
      </p:pic>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6412" y="4941552"/>
            <a:ext cx="1980234" cy="1176001"/>
          </a:xfrm>
          <a:prstGeom prst="rect">
            <a:avLst/>
          </a:prstGeom>
        </p:spPr>
      </p:pic>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89612" y="4391084"/>
            <a:ext cx="1365662" cy="1752600"/>
          </a:xfrm>
          <a:prstGeom prst="rect">
            <a:avLst/>
          </a:prstGeom>
        </p:spPr>
      </p:pic>
      <p:sp>
        <p:nvSpPr>
          <p:cNvPr id="2" name="Rounded Rectangle 1"/>
          <p:cNvSpPr/>
          <p:nvPr/>
        </p:nvSpPr>
        <p:spPr>
          <a:xfrm>
            <a:off x="5813030" y="4751049"/>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Control </a:t>
            </a:r>
            <a:r>
              <a:rPr lang="es-ES" sz="1500" dirty="0" err="1" smtClean="0"/>
              <a:t>Plane</a:t>
            </a:r>
            <a:endParaRPr lang="es-ES" sz="1500" dirty="0"/>
          </a:p>
        </p:txBody>
      </p:sp>
      <p:sp>
        <p:nvSpPr>
          <p:cNvPr id="25" name="Rounded Rectangle 24"/>
          <p:cNvSpPr/>
          <p:nvPr/>
        </p:nvSpPr>
        <p:spPr>
          <a:xfrm>
            <a:off x="5843079" y="5534084"/>
            <a:ext cx="1290361" cy="381000"/>
          </a:xfrm>
          <a:prstGeom prst="roundRect">
            <a:avLst/>
          </a:prstGeom>
          <a:solidFill>
            <a:srgbClr val="008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Data </a:t>
            </a:r>
            <a:r>
              <a:rPr lang="es-ES" sz="1500" dirty="0" err="1" smtClean="0"/>
              <a:t>plane</a:t>
            </a:r>
            <a:endParaRPr lang="es-ES" sz="1500" dirty="0"/>
          </a:p>
        </p:txBody>
      </p:sp>
      <p:grpSp>
        <p:nvGrpSpPr>
          <p:cNvPr id="35" name="Group 34"/>
          <p:cNvGrpSpPr/>
          <p:nvPr/>
        </p:nvGrpSpPr>
        <p:grpSpPr>
          <a:xfrm>
            <a:off x="6924296" y="1397001"/>
            <a:ext cx="4916904" cy="804946"/>
            <a:chOff x="7770812" y="1542254"/>
            <a:chExt cx="4916905" cy="804947"/>
          </a:xfrm>
        </p:grpSpPr>
        <p:sp>
          <p:nvSpPr>
            <p:cNvPr id="26" name="Rounded Rectangle 25"/>
            <p:cNvSpPr/>
            <p:nvPr/>
          </p:nvSpPr>
          <p:spPr>
            <a:xfrm>
              <a:off x="7770812" y="1552177"/>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00" dirty="0" smtClean="0"/>
                <a:t>Control </a:t>
              </a:r>
              <a:r>
                <a:rPr lang="es-ES" sz="1500" dirty="0" err="1" smtClean="0"/>
                <a:t>Plane</a:t>
              </a:r>
              <a:endParaRPr lang="es-ES" sz="1500" dirty="0"/>
            </a:p>
          </p:txBody>
        </p:sp>
        <p:sp>
          <p:nvSpPr>
            <p:cNvPr id="27" name="Rounded Rectangle 26"/>
            <p:cNvSpPr/>
            <p:nvPr/>
          </p:nvSpPr>
          <p:spPr>
            <a:xfrm>
              <a:off x="7770812" y="1966201"/>
              <a:ext cx="1290361" cy="381000"/>
            </a:xfrm>
            <a:prstGeom prst="roundRect">
              <a:avLst/>
            </a:prstGeom>
            <a:solidFill>
              <a:srgbClr val="008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00" dirty="0" smtClean="0"/>
                <a:t>Data </a:t>
              </a:r>
              <a:r>
                <a:rPr lang="es-ES" sz="1500" dirty="0" err="1" smtClean="0"/>
                <a:t>plane</a:t>
              </a:r>
              <a:endParaRPr lang="es-ES" sz="1500" dirty="0"/>
            </a:p>
          </p:txBody>
        </p:sp>
        <p:sp>
          <p:nvSpPr>
            <p:cNvPr id="3" name="TextBox 2"/>
            <p:cNvSpPr txBox="1"/>
            <p:nvPr/>
          </p:nvSpPr>
          <p:spPr>
            <a:xfrm>
              <a:off x="9066212" y="1542254"/>
              <a:ext cx="3621505" cy="646332"/>
            </a:xfrm>
            <a:prstGeom prst="rect">
              <a:avLst/>
            </a:prstGeom>
            <a:noFill/>
          </p:spPr>
          <p:txBody>
            <a:bodyPr wrap="none" rtlCol="0">
              <a:spAutoFit/>
            </a:bodyPr>
            <a:lstStyle/>
            <a:p>
              <a:r>
                <a:rPr lang="es-ES" dirty="0">
                  <a:solidFill>
                    <a:srgbClr val="000000"/>
                  </a:solidFill>
                </a:rPr>
                <a:t>Dónde/Cómo se envían paquetes</a:t>
              </a:r>
            </a:p>
            <a:p>
              <a:endParaRPr lang="es-ES" dirty="0">
                <a:solidFill>
                  <a:srgbClr val="000000"/>
                </a:solidFill>
              </a:endParaRPr>
            </a:p>
          </p:txBody>
        </p:sp>
        <p:sp>
          <p:nvSpPr>
            <p:cNvPr id="28" name="TextBox 27"/>
            <p:cNvSpPr txBox="1"/>
            <p:nvPr/>
          </p:nvSpPr>
          <p:spPr>
            <a:xfrm>
              <a:off x="9063611" y="1977869"/>
              <a:ext cx="2108269" cy="369332"/>
            </a:xfrm>
            <a:prstGeom prst="rect">
              <a:avLst/>
            </a:prstGeom>
            <a:noFill/>
          </p:spPr>
          <p:txBody>
            <a:bodyPr wrap="none" rtlCol="0">
              <a:spAutoFit/>
            </a:bodyPr>
            <a:lstStyle/>
            <a:p>
              <a:r>
                <a:rPr lang="es-ES" dirty="0" smtClean="0">
                  <a:solidFill>
                    <a:srgbClr val="000000"/>
                  </a:solidFill>
                </a:rPr>
                <a:t>Envío de paquetes</a:t>
              </a:r>
              <a:endParaRPr lang="es-ES" dirty="0">
                <a:solidFill>
                  <a:srgbClr val="000000"/>
                </a:solidFill>
              </a:endParaRPr>
            </a:p>
          </p:txBody>
        </p:sp>
      </p:grpSp>
      <p:sp>
        <p:nvSpPr>
          <p:cNvPr id="29" name="Rounded Rectangle 28"/>
          <p:cNvSpPr/>
          <p:nvPr/>
        </p:nvSpPr>
        <p:spPr>
          <a:xfrm>
            <a:off x="3388803" y="5036401"/>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Control </a:t>
            </a:r>
            <a:r>
              <a:rPr lang="es-ES" sz="1500" dirty="0" err="1" smtClean="0"/>
              <a:t>Plane</a:t>
            </a:r>
            <a:endParaRPr lang="es-ES" sz="1500" dirty="0"/>
          </a:p>
        </p:txBody>
      </p:sp>
      <p:sp>
        <p:nvSpPr>
          <p:cNvPr id="30" name="Rounded Rectangle 29"/>
          <p:cNvSpPr/>
          <p:nvPr/>
        </p:nvSpPr>
        <p:spPr>
          <a:xfrm>
            <a:off x="3393843" y="5628935"/>
            <a:ext cx="1290361" cy="381000"/>
          </a:xfrm>
          <a:prstGeom prst="roundRect">
            <a:avLst/>
          </a:prstGeom>
          <a:solidFill>
            <a:srgbClr val="008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Data </a:t>
            </a:r>
            <a:r>
              <a:rPr lang="es-ES" sz="1500" dirty="0" err="1" smtClean="0"/>
              <a:t>plane</a:t>
            </a:r>
            <a:endParaRPr lang="es-ES" sz="1500" dirty="0"/>
          </a:p>
        </p:txBody>
      </p:sp>
      <p:cxnSp>
        <p:nvCxnSpPr>
          <p:cNvPr id="5" name="Straight Connector 4"/>
          <p:cNvCxnSpPr/>
          <p:nvPr/>
        </p:nvCxnSpPr>
        <p:spPr>
          <a:xfrm>
            <a:off x="4875212" y="5534084"/>
            <a:ext cx="967867" cy="0"/>
          </a:xfrm>
          <a:prstGeom prst="line">
            <a:avLst/>
          </a:prstGeom>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391037" y="1900301"/>
            <a:ext cx="1375322" cy="1263135"/>
          </a:xfrm>
          <a:prstGeom prst="rect">
            <a:avLst/>
          </a:prstGeom>
        </p:spPr>
      </p:pic>
      <p:sp>
        <p:nvSpPr>
          <p:cNvPr id="38" name="Up-Down Arrow 37"/>
          <p:cNvSpPr/>
          <p:nvPr/>
        </p:nvSpPr>
        <p:spPr>
          <a:xfrm rot="1753417">
            <a:off x="4238615" y="3561951"/>
            <a:ext cx="457200" cy="1474451"/>
          </a:xfrm>
          <a:prstGeom prst="upDown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39" name="Up-Down Arrow 38"/>
          <p:cNvSpPr/>
          <p:nvPr/>
        </p:nvSpPr>
        <p:spPr>
          <a:xfrm rot="19928243">
            <a:off x="5687768" y="3498675"/>
            <a:ext cx="457200" cy="1061904"/>
          </a:xfrm>
          <a:prstGeom prst="upDown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41" name="TextBox 40"/>
          <p:cNvSpPr txBox="1"/>
          <p:nvPr/>
        </p:nvSpPr>
        <p:spPr>
          <a:xfrm>
            <a:off x="4579829" y="2162535"/>
            <a:ext cx="1470266" cy="369330"/>
          </a:xfrm>
          <a:prstGeom prst="rect">
            <a:avLst/>
          </a:prstGeom>
          <a:noFill/>
        </p:spPr>
        <p:txBody>
          <a:bodyPr wrap="none" lIns="91436" tIns="45719" rIns="91436" bIns="45719" rtlCol="0">
            <a:spAutoFit/>
          </a:bodyPr>
          <a:lstStyle/>
          <a:p>
            <a:r>
              <a:rPr lang="es-ES" b="1" dirty="0" smtClean="0">
                <a:solidFill>
                  <a:schemeClr val="tx1">
                    <a:lumMod val="50000"/>
                  </a:schemeClr>
                </a:solidFill>
                <a:latin typeface="Comic Sans MS"/>
                <a:cs typeface="Comic Sans MS"/>
              </a:rPr>
              <a:t>Controlador</a:t>
            </a:r>
            <a:endParaRPr lang="es-ES" b="1" dirty="0">
              <a:solidFill>
                <a:schemeClr val="tx1">
                  <a:lumMod val="50000"/>
                </a:schemeClr>
              </a:solidFill>
              <a:latin typeface="Comic Sans MS"/>
              <a:cs typeface="Comic Sans MS"/>
            </a:endParaRPr>
          </a:p>
        </p:txBody>
      </p:sp>
      <p:sp>
        <p:nvSpPr>
          <p:cNvPr id="42" name="Right Arrow 41"/>
          <p:cNvSpPr/>
          <p:nvPr/>
        </p:nvSpPr>
        <p:spPr>
          <a:xfrm>
            <a:off x="3661985" y="2743200"/>
            <a:ext cx="917844" cy="420235"/>
          </a:xfrm>
          <a:prstGeom prst="rightArrow">
            <a:avLst/>
          </a:prstGeom>
          <a:solidFill>
            <a:srgbClr val="528633"/>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s-ES" dirty="0" smtClean="0"/>
          </a:p>
        </p:txBody>
      </p:sp>
      <p:sp>
        <p:nvSpPr>
          <p:cNvPr id="43" name="TextBox 42"/>
          <p:cNvSpPr txBox="1"/>
          <p:nvPr/>
        </p:nvSpPr>
        <p:spPr>
          <a:xfrm>
            <a:off x="2509580" y="3153040"/>
            <a:ext cx="1152872" cy="646329"/>
          </a:xfrm>
          <a:prstGeom prst="rect">
            <a:avLst/>
          </a:prstGeom>
          <a:noFill/>
        </p:spPr>
        <p:txBody>
          <a:bodyPr wrap="none" lIns="91436" tIns="45719" rIns="91436" bIns="45719" rtlCol="0">
            <a:spAutoFit/>
          </a:bodyPr>
          <a:lstStyle/>
          <a:p>
            <a:r>
              <a:rPr lang="es-ES" b="1" dirty="0" err="1" smtClean="0">
                <a:solidFill>
                  <a:schemeClr val="tx1">
                    <a:lumMod val="50000"/>
                  </a:schemeClr>
                </a:solidFill>
                <a:latin typeface="Comic Sans MS"/>
                <a:cs typeface="Comic Sans MS"/>
              </a:rPr>
              <a:t>NETops</a:t>
            </a:r>
            <a:r>
              <a:rPr lang="es-ES" b="1" dirty="0" smtClean="0">
                <a:solidFill>
                  <a:schemeClr val="tx1">
                    <a:lumMod val="50000"/>
                  </a:schemeClr>
                </a:solidFill>
                <a:latin typeface="Comic Sans MS"/>
                <a:cs typeface="Comic Sans MS"/>
              </a:rPr>
              <a:t>/</a:t>
            </a:r>
          </a:p>
          <a:p>
            <a:r>
              <a:rPr lang="es-ES" b="1" dirty="0" err="1" smtClean="0">
                <a:solidFill>
                  <a:schemeClr val="tx1">
                    <a:lumMod val="50000"/>
                  </a:schemeClr>
                </a:solidFill>
                <a:latin typeface="Comic Sans MS"/>
                <a:cs typeface="Comic Sans MS"/>
              </a:rPr>
              <a:t>DEVops</a:t>
            </a:r>
            <a:endParaRPr lang="es-ES" b="1" dirty="0">
              <a:solidFill>
                <a:schemeClr val="tx1">
                  <a:lumMod val="50000"/>
                </a:schemeClr>
              </a:solidFill>
              <a:latin typeface="Comic Sans MS"/>
              <a:cs typeface="Comic Sans MS"/>
            </a:endParaRPr>
          </a:p>
        </p:txBody>
      </p:sp>
      <p:sp>
        <p:nvSpPr>
          <p:cNvPr id="31" name="Rounded Rectangle 30"/>
          <p:cNvSpPr/>
          <p:nvPr/>
        </p:nvSpPr>
        <p:spPr>
          <a:xfrm>
            <a:off x="5561012" y="2552700"/>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Control </a:t>
            </a:r>
            <a:r>
              <a:rPr lang="es-ES" sz="1500" dirty="0" err="1" smtClean="0"/>
              <a:t>Plane</a:t>
            </a:r>
            <a:endParaRPr lang="es-ES" sz="1500" dirty="0"/>
          </a:p>
        </p:txBody>
      </p:sp>
      <p:sp>
        <p:nvSpPr>
          <p:cNvPr id="32" name="Rounded Rectangle 31"/>
          <p:cNvSpPr/>
          <p:nvPr/>
        </p:nvSpPr>
        <p:spPr>
          <a:xfrm>
            <a:off x="5561012" y="2962539"/>
            <a:ext cx="1295400" cy="381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s-ES" sz="1500" dirty="0" smtClean="0"/>
              <a:t>Control </a:t>
            </a:r>
            <a:r>
              <a:rPr lang="es-ES" sz="1500" dirty="0" err="1" smtClean="0"/>
              <a:t>Plane</a:t>
            </a:r>
            <a:endParaRPr lang="es-ES" sz="1500" dirty="0"/>
          </a:p>
        </p:txBody>
      </p:sp>
      <p:grpSp>
        <p:nvGrpSpPr>
          <p:cNvPr id="8" name="Group 7"/>
          <p:cNvGrpSpPr/>
          <p:nvPr/>
        </p:nvGrpSpPr>
        <p:grpSpPr>
          <a:xfrm>
            <a:off x="7293532" y="2882858"/>
            <a:ext cx="4696828" cy="3127077"/>
            <a:chOff x="7283616" y="3472425"/>
            <a:chExt cx="4696828" cy="3127077"/>
          </a:xfrm>
        </p:grpSpPr>
        <p:sp>
          <p:nvSpPr>
            <p:cNvPr id="4" name="Rounded Rectangle 3"/>
            <p:cNvSpPr/>
            <p:nvPr/>
          </p:nvSpPr>
          <p:spPr>
            <a:xfrm>
              <a:off x="7283616" y="3878518"/>
              <a:ext cx="4696828" cy="2720984"/>
            </a:xfrm>
            <a:prstGeom prst="roundRect">
              <a:avLst/>
            </a:prstGeom>
            <a:solidFill>
              <a:schemeClr val="tx1">
                <a:lumMod val="20000"/>
                <a:lumOff val="80000"/>
                <a:alpha val="43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p:txBody>
        </p:sp>
        <p:sp>
          <p:nvSpPr>
            <p:cNvPr id="40" name="Rectangle 39"/>
            <p:cNvSpPr/>
            <p:nvPr/>
          </p:nvSpPr>
          <p:spPr>
            <a:xfrm>
              <a:off x="7608538" y="5421429"/>
              <a:ext cx="1999512" cy="1131079"/>
            </a:xfrm>
            <a:prstGeom prst="rect">
              <a:avLst/>
            </a:prstGeom>
          </p:spPr>
          <p:txBody>
            <a:bodyPr wrap="square" anchor="b">
              <a:spAutoFit/>
            </a:bodyPr>
            <a:lstStyle/>
            <a:p>
              <a:pPr algn="r">
                <a:lnSpc>
                  <a:spcPts val="2700"/>
                </a:lnSpc>
                <a:tabLst>
                  <a:tab pos="5711587" algn="l"/>
                </a:tabLst>
              </a:pPr>
              <a:r>
                <a:rPr lang="es-ES" sz="1600" b="1" dirty="0" smtClean="0">
                  <a:solidFill>
                    <a:srgbClr val="546568"/>
                  </a:solidFill>
                </a:rPr>
                <a:t>MANTENER AQUELLO QUE FUNCIONA</a:t>
              </a:r>
              <a:endParaRPr lang="es-ES" sz="1600" b="1" dirty="0">
                <a:solidFill>
                  <a:srgbClr val="546568"/>
                </a:solidFill>
                <a:latin typeface="+mj-lt"/>
                <a:ea typeface="+mj-ea"/>
                <a:cs typeface="+mj-cs"/>
              </a:endParaRPr>
            </a:p>
          </p:txBody>
        </p:sp>
        <p:sp>
          <p:nvSpPr>
            <p:cNvPr id="44" name="Line 4"/>
            <p:cNvSpPr>
              <a:spLocks noChangeShapeType="1"/>
            </p:cNvSpPr>
            <p:nvPr/>
          </p:nvSpPr>
          <p:spPr bwMode="auto">
            <a:xfrm>
              <a:off x="9620993" y="5341087"/>
              <a:ext cx="0" cy="1124667"/>
            </a:xfrm>
            <a:prstGeom prst="line">
              <a:avLst/>
            </a:prstGeom>
            <a:noFill/>
            <a:ln w="14288">
              <a:solidFill>
                <a:schemeClr val="bg1">
                  <a:lumMod val="50000"/>
                </a:schemeClr>
              </a:solidFill>
              <a:round/>
              <a:headEnd/>
              <a:tailEnd/>
            </a:ln>
          </p:spPr>
          <p:txBody>
            <a:bodyPr lIns="91435" tIns="45718" rIns="91435" bIns="45718"/>
            <a:lstStyle/>
            <a:p>
              <a:pPr>
                <a:defRPr/>
              </a:pPr>
              <a:endParaRPr lang="es-ES" kern="0" dirty="0">
                <a:solidFill>
                  <a:sysClr val="windowText" lastClr="000000"/>
                </a:solidFill>
              </a:endParaRPr>
            </a:p>
          </p:txBody>
        </p:sp>
        <p:sp>
          <p:nvSpPr>
            <p:cNvPr id="45" name="Rectangle 44"/>
            <p:cNvSpPr/>
            <p:nvPr/>
          </p:nvSpPr>
          <p:spPr>
            <a:xfrm>
              <a:off x="7296796" y="3844128"/>
              <a:ext cx="2299997" cy="1477328"/>
            </a:xfrm>
            <a:prstGeom prst="rect">
              <a:avLst/>
            </a:prstGeom>
          </p:spPr>
          <p:txBody>
            <a:bodyPr wrap="square" anchor="b">
              <a:spAutoFit/>
            </a:bodyPr>
            <a:lstStyle/>
            <a:p>
              <a:pPr algn="r">
                <a:lnSpc>
                  <a:spcPts val="2700"/>
                </a:lnSpc>
                <a:tabLst>
                  <a:tab pos="5711587" algn="l"/>
                </a:tabLst>
              </a:pPr>
              <a:r>
                <a:rPr lang="es-ES" sz="1600" b="1" dirty="0" smtClean="0">
                  <a:solidFill>
                    <a:srgbClr val="546568"/>
                  </a:solidFill>
                </a:rPr>
                <a:t>EVOLUCIONAR PARA RESPONDER A NUEVOS REQUERIMIENTOS</a:t>
              </a:r>
              <a:endParaRPr lang="es-ES" sz="1600" b="1" dirty="0">
                <a:solidFill>
                  <a:srgbClr val="546568"/>
                </a:solidFill>
                <a:latin typeface="+mj-lt"/>
                <a:ea typeface="+mj-ea"/>
                <a:cs typeface="+mj-cs"/>
              </a:endParaRPr>
            </a:p>
          </p:txBody>
        </p:sp>
        <p:sp>
          <p:nvSpPr>
            <p:cNvPr id="46" name="Line 4"/>
            <p:cNvSpPr>
              <a:spLocks noChangeShapeType="1"/>
            </p:cNvSpPr>
            <p:nvPr/>
          </p:nvSpPr>
          <p:spPr bwMode="auto">
            <a:xfrm>
              <a:off x="9605887" y="3999701"/>
              <a:ext cx="0" cy="1124667"/>
            </a:xfrm>
            <a:prstGeom prst="line">
              <a:avLst/>
            </a:prstGeom>
            <a:noFill/>
            <a:ln w="14288">
              <a:solidFill>
                <a:schemeClr val="bg1">
                  <a:lumMod val="50000"/>
                </a:schemeClr>
              </a:solidFill>
              <a:round/>
              <a:headEnd/>
              <a:tailEnd/>
            </a:ln>
          </p:spPr>
          <p:txBody>
            <a:bodyPr lIns="91435" tIns="45718" rIns="91435" bIns="45718"/>
            <a:lstStyle/>
            <a:p>
              <a:pPr>
                <a:defRPr/>
              </a:pPr>
              <a:endParaRPr lang="es-ES" kern="0" dirty="0">
                <a:solidFill>
                  <a:sysClr val="windowText" lastClr="000000"/>
                </a:solidFill>
              </a:endParaRPr>
            </a:p>
          </p:txBody>
        </p:sp>
        <p:sp>
          <p:nvSpPr>
            <p:cNvPr id="47" name="Rectangle 46"/>
            <p:cNvSpPr/>
            <p:nvPr/>
          </p:nvSpPr>
          <p:spPr>
            <a:xfrm>
              <a:off x="9641166" y="5386803"/>
              <a:ext cx="2190118" cy="1200329"/>
            </a:xfrm>
            <a:prstGeom prst="rect">
              <a:avLst/>
            </a:prstGeom>
          </p:spPr>
          <p:txBody>
            <a:bodyPr wrap="square" anchor="b">
              <a:spAutoFit/>
            </a:bodyPr>
            <a:lstStyle/>
            <a:p>
              <a:pPr marL="285738" indent="-285738">
                <a:lnSpc>
                  <a:spcPct val="90000"/>
                </a:lnSpc>
                <a:buFont typeface="Arial"/>
                <a:buChar char="•"/>
                <a:tabLst>
                  <a:tab pos="5711587" algn="l"/>
                </a:tabLst>
              </a:pPr>
              <a:r>
                <a:rPr lang="es-ES" sz="1600" b="1" dirty="0" smtClean="0">
                  <a:solidFill>
                    <a:srgbClr val="3F9C35"/>
                  </a:solidFill>
                </a:rPr>
                <a:t>Resiliencia</a:t>
              </a:r>
            </a:p>
            <a:p>
              <a:pPr marL="285738" indent="-285738">
                <a:lnSpc>
                  <a:spcPct val="90000"/>
                </a:lnSpc>
                <a:buFont typeface="Arial"/>
                <a:buChar char="•"/>
                <a:tabLst>
                  <a:tab pos="5711587" algn="l"/>
                </a:tabLst>
              </a:pPr>
              <a:r>
                <a:rPr lang="es-ES" sz="1600" b="1" dirty="0" smtClean="0">
                  <a:solidFill>
                    <a:srgbClr val="3F9C35"/>
                  </a:solidFill>
                </a:rPr>
                <a:t>Escalabilidad y Seguridad</a:t>
              </a:r>
            </a:p>
            <a:p>
              <a:pPr marL="285738" indent="-285738">
                <a:lnSpc>
                  <a:spcPct val="90000"/>
                </a:lnSpc>
                <a:buFont typeface="Arial"/>
                <a:buChar char="•"/>
                <a:tabLst>
                  <a:tab pos="5711587" algn="l"/>
                </a:tabLst>
              </a:pPr>
              <a:r>
                <a:rPr lang="es-ES" sz="1600" b="1" dirty="0" smtClean="0">
                  <a:solidFill>
                    <a:srgbClr val="3F9C35"/>
                  </a:solidFill>
                </a:rPr>
                <a:t>Amplio Conjunto de Prestaciones</a:t>
              </a:r>
              <a:endParaRPr lang="es-ES" sz="1600" b="1" dirty="0">
                <a:solidFill>
                  <a:srgbClr val="3F9C35"/>
                </a:solidFill>
              </a:endParaRPr>
            </a:p>
          </p:txBody>
        </p:sp>
        <p:sp>
          <p:nvSpPr>
            <p:cNvPr id="48" name="Rectangle 47"/>
            <p:cNvSpPr/>
            <p:nvPr/>
          </p:nvSpPr>
          <p:spPr>
            <a:xfrm>
              <a:off x="9620993" y="3982627"/>
              <a:ext cx="2359451" cy="1200329"/>
            </a:xfrm>
            <a:prstGeom prst="rect">
              <a:avLst/>
            </a:prstGeom>
          </p:spPr>
          <p:txBody>
            <a:bodyPr wrap="square" anchor="b">
              <a:spAutoFit/>
            </a:bodyPr>
            <a:lstStyle/>
            <a:p>
              <a:pPr marL="285738" indent="-285738">
                <a:lnSpc>
                  <a:spcPct val="90000"/>
                </a:lnSpc>
                <a:buFont typeface="Arial"/>
                <a:buChar char="•"/>
                <a:tabLst>
                  <a:tab pos="5711587" algn="l"/>
                </a:tabLst>
              </a:pPr>
              <a:r>
                <a:rPr lang="es-ES" sz="1600" b="1" dirty="0" smtClean="0">
                  <a:solidFill>
                    <a:srgbClr val="3F9C35"/>
                  </a:solidFill>
                </a:rPr>
                <a:t>Simplicidad Operacional</a:t>
              </a:r>
            </a:p>
            <a:p>
              <a:pPr marL="285738" indent="-285738">
                <a:lnSpc>
                  <a:spcPct val="90000"/>
                </a:lnSpc>
                <a:buFont typeface="Arial"/>
                <a:buChar char="•"/>
                <a:tabLst>
                  <a:tab pos="5711587" algn="l"/>
                </a:tabLst>
              </a:pPr>
              <a:r>
                <a:rPr lang="es-ES" sz="1600" b="1" dirty="0" smtClean="0">
                  <a:solidFill>
                    <a:srgbClr val="3F9C35"/>
                  </a:solidFill>
                </a:rPr>
                <a:t>Programable</a:t>
              </a:r>
            </a:p>
            <a:p>
              <a:pPr marL="285738" indent="-285738">
                <a:lnSpc>
                  <a:spcPct val="90000"/>
                </a:lnSpc>
                <a:buFont typeface="Arial"/>
                <a:buChar char="•"/>
                <a:tabLst>
                  <a:tab pos="5711587" algn="l"/>
                </a:tabLst>
              </a:pPr>
              <a:r>
                <a:rPr lang="es-ES" sz="1600" b="1" dirty="0" smtClean="0">
                  <a:solidFill>
                    <a:srgbClr val="3F9C35"/>
                  </a:solidFill>
                </a:rPr>
                <a:t>Adaptable a las Aplicaciones</a:t>
              </a:r>
              <a:endParaRPr lang="es-ES" sz="1600" b="1" dirty="0">
                <a:solidFill>
                  <a:srgbClr val="3F9C35"/>
                </a:solidFill>
              </a:endParaRPr>
            </a:p>
          </p:txBody>
        </p:sp>
        <p:grpSp>
          <p:nvGrpSpPr>
            <p:cNvPr id="49" name="Group 48"/>
            <p:cNvGrpSpPr/>
            <p:nvPr/>
          </p:nvGrpSpPr>
          <p:grpSpPr>
            <a:xfrm>
              <a:off x="7426744" y="3472425"/>
              <a:ext cx="4117494" cy="400110"/>
              <a:chOff x="3187018" y="513842"/>
              <a:chExt cx="4968824" cy="400110"/>
            </a:xfrm>
          </p:grpSpPr>
          <p:sp>
            <p:nvSpPr>
              <p:cNvPr id="50" name="Rectangle 49"/>
              <p:cNvSpPr/>
              <p:nvPr/>
            </p:nvSpPr>
            <p:spPr>
              <a:xfrm>
                <a:off x="5867014" y="542953"/>
                <a:ext cx="2288828" cy="369332"/>
              </a:xfrm>
              <a:prstGeom prst="rect">
                <a:avLst/>
              </a:prstGeom>
            </p:spPr>
            <p:txBody>
              <a:bodyPr wrap="none" anchor="b">
                <a:spAutoFit/>
              </a:bodyPr>
              <a:lstStyle/>
              <a:p>
                <a:pPr>
                  <a:lnSpc>
                    <a:spcPct val="90000"/>
                  </a:lnSpc>
                  <a:tabLst>
                    <a:tab pos="5711587" algn="l"/>
                  </a:tabLst>
                </a:pPr>
                <a:r>
                  <a:rPr lang="es-ES" sz="2000" b="1" dirty="0" smtClean="0">
                    <a:solidFill>
                      <a:schemeClr val="accent2"/>
                    </a:solidFill>
                  </a:rPr>
                  <a:t>REVOLUCIÓN</a:t>
                </a:r>
                <a:endParaRPr lang="es-ES" sz="2000" b="1" dirty="0">
                  <a:solidFill>
                    <a:schemeClr val="accent2"/>
                  </a:solidFill>
                </a:endParaRPr>
              </a:p>
            </p:txBody>
          </p:sp>
          <p:sp>
            <p:nvSpPr>
              <p:cNvPr id="51" name="Rectangle 50"/>
              <p:cNvSpPr/>
              <p:nvPr/>
            </p:nvSpPr>
            <p:spPr>
              <a:xfrm>
                <a:off x="3187018" y="513842"/>
                <a:ext cx="4572000" cy="400110"/>
              </a:xfrm>
              <a:prstGeom prst="rect">
                <a:avLst/>
              </a:prstGeom>
            </p:spPr>
            <p:txBody>
              <a:bodyPr anchor="b">
                <a:spAutoFit/>
              </a:bodyPr>
              <a:lstStyle/>
              <a:p>
                <a:r>
                  <a:rPr lang="es-ES" sz="2000" dirty="0" smtClean="0">
                    <a:solidFill>
                      <a:srgbClr val="546568"/>
                    </a:solidFill>
                  </a:rPr>
                  <a:t>Evolución que </a:t>
                </a:r>
                <a:r>
                  <a:rPr lang="es-ES" sz="2000" b="1" dirty="0" smtClean="0">
                    <a:solidFill>
                      <a:srgbClr val="546568"/>
                    </a:solidFill>
                  </a:rPr>
                  <a:t>NO</a:t>
                </a:r>
                <a:endParaRPr lang="es-ES" sz="2000" b="1" dirty="0">
                  <a:solidFill>
                    <a:srgbClr val="546568"/>
                  </a:solidFill>
                </a:endParaRPr>
              </a:p>
            </p:txBody>
          </p:sp>
        </p:grpSp>
      </p:grpSp>
      <p:sp>
        <p:nvSpPr>
          <p:cNvPr id="36" name="Title 11"/>
          <p:cNvSpPr>
            <a:spLocks noGrp="1"/>
          </p:cNvSpPr>
          <p:nvPr>
            <p:ph type="title"/>
          </p:nvPr>
        </p:nvSpPr>
        <p:spPr>
          <a:xfrm>
            <a:off x="369997" y="269875"/>
            <a:ext cx="11448832" cy="838200"/>
          </a:xfrm>
        </p:spPr>
        <p:txBody>
          <a:bodyPr/>
          <a:lstStyle/>
          <a:p>
            <a:r>
              <a:rPr lang="es-ES" dirty="0" smtClean="0">
                <a:solidFill>
                  <a:schemeClr val="bg2"/>
                </a:solidFill>
              </a:rPr>
              <a:t>La aproximación de Cisco: ACI – </a:t>
            </a:r>
            <a:r>
              <a:rPr lang="es-ES" i="1" dirty="0" err="1" smtClean="0">
                <a:solidFill>
                  <a:schemeClr val="bg2"/>
                </a:solidFill>
              </a:rPr>
              <a:t>Application</a:t>
            </a:r>
            <a:r>
              <a:rPr lang="es-ES" i="1" dirty="0" smtClean="0">
                <a:solidFill>
                  <a:schemeClr val="bg2"/>
                </a:solidFill>
              </a:rPr>
              <a:t> </a:t>
            </a:r>
            <a:r>
              <a:rPr lang="es-ES" i="1" dirty="0" err="1" smtClean="0">
                <a:solidFill>
                  <a:schemeClr val="bg2"/>
                </a:solidFill>
              </a:rPr>
              <a:t>Centric</a:t>
            </a:r>
            <a:r>
              <a:rPr lang="es-ES" i="1" dirty="0" smtClean="0">
                <a:solidFill>
                  <a:schemeClr val="bg2"/>
                </a:solidFill>
              </a:rPr>
              <a:t> </a:t>
            </a:r>
            <a:r>
              <a:rPr lang="es-ES" i="1" dirty="0" err="1" smtClean="0">
                <a:solidFill>
                  <a:schemeClr val="bg2"/>
                </a:solidFill>
              </a:rPr>
              <a:t>Infrastructure</a:t>
            </a:r>
            <a:endParaRPr lang="es-ES" i="1" dirty="0">
              <a:solidFill>
                <a:schemeClr val="bg2"/>
              </a:solidFill>
            </a:endParaRPr>
          </a:p>
        </p:txBody>
      </p:sp>
    </p:spTree>
    <p:extLst>
      <p:ext uri="{BB962C8B-B14F-4D97-AF65-F5344CB8AC3E}">
        <p14:creationId xmlns:p14="http://schemas.microsoft.com/office/powerpoint/2010/main" val="14652931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smtClean="0"/>
              <a:t>Arquitectura SDN</a:t>
            </a:r>
            <a:endParaRPr lang="es-ES" dirty="0"/>
          </a:p>
        </p:txBody>
      </p:sp>
    </p:spTree>
    <p:extLst>
      <p:ext uri="{BB962C8B-B14F-4D97-AF65-F5344CB8AC3E}">
        <p14:creationId xmlns:p14="http://schemas.microsoft.com/office/powerpoint/2010/main" val="205996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w white widescreen">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ustom 4">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NetAcad_White_Widescreen_PPT_Template</Template>
  <TotalTime>3050</TotalTime>
  <Words>1899</Words>
  <Application>Microsoft Office PowerPoint</Application>
  <PresentationFormat>Personalizado</PresentationFormat>
  <Paragraphs>371</Paragraphs>
  <Slides>32</Slides>
  <Notes>23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Calibri</vt:lpstr>
      <vt:lpstr>Ciscolight</vt:lpstr>
      <vt:lpstr>CiscoSansTT ExtraLight</vt:lpstr>
      <vt:lpstr>CiscoSansTT Light</vt:lpstr>
      <vt:lpstr>Comic Sans MS</vt:lpstr>
      <vt:lpstr>Vrinda</vt:lpstr>
      <vt:lpstr>new white widescreen</vt:lpstr>
      <vt:lpstr>Programación de Dispositivos de Red</vt:lpstr>
      <vt:lpstr>Índice de la presentación</vt:lpstr>
      <vt:lpstr>¿Qué es la Programación de Dispositivos de Red?</vt:lpstr>
      <vt:lpstr>Presentación de PowerPoint</vt:lpstr>
      <vt:lpstr>Presentación de PowerPoint</vt:lpstr>
      <vt:lpstr>Presentación de PowerPoint</vt:lpstr>
      <vt:lpstr>Una Aproximación Clásica a SDN</vt:lpstr>
      <vt:lpstr>La aproximación de Cisco: ACI – Application Centric Infrastructure</vt:lpstr>
      <vt:lpstr>Arquitectura SDN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Cisco Application Centric</vt:lpstr>
      <vt:lpstr>Presentación de PowerPoint</vt:lpstr>
      <vt:lpstr>Presentación de PowerPoint</vt:lpstr>
      <vt:lpstr>Presentación de PowerPoint</vt:lpstr>
      <vt:lpstr>Presentación de PowerPoint</vt:lpstr>
      <vt:lpstr>Resumen de Caso de Uso de QoS</vt:lpstr>
      <vt:lpstr>Cisco APIC Enterprise Module: Easy QoS Automatización de la Gestión QoS</vt:lpstr>
      <vt:lpstr>Presentación de PowerPoint</vt:lpstr>
      <vt:lpstr>Cisco APIC Enterprise Module: Cumplimiento de QoS Automatización de la Gestión de QoS</vt:lpstr>
      <vt:lpstr>Cisco APIC Enterprise Module: Follow-Me QoS Automatización de la Gestión de QoS</vt:lpstr>
      <vt:lpstr>Cisco on Cisco:  Desplegando Video Jabber HD en todo Cisco</vt:lpstr>
      <vt:lpstr>Páginas de Interés</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 -X (megabrie - BAY AREA TECHWORKERS at Cisco)</dc:creator>
  <cp:lastModifiedBy>Ingeniero Omar Vicente Lozano</cp:lastModifiedBy>
  <cp:revision>82</cp:revision>
  <dcterms:created xsi:type="dcterms:W3CDTF">2014-01-16T00:15:23Z</dcterms:created>
  <dcterms:modified xsi:type="dcterms:W3CDTF">2017-05-04T14:44:27Z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versly.content.uuid">
    <vt:lpwstr>2042dc40-ff7e-42d7-bb2c-52bc86ff0967</vt:lpwstr>
  </property>
  <property fmtid="{D5CDD505-2E9C-101B-9397-08002B2CF9AE}" pid="3" name="com.versly.space.uuid">
    <vt:lpwstr>2042dc40-ff7e-42d7-bb2c-52bc86ff0967</vt:lpwstr>
  </property>
  <property fmtid="{D5CDD505-2E9C-101B-9397-08002B2CF9AE}" pid="4" name="com.versly.content.version">
    <vt:lpwstr>1</vt:lpwstr>
  </property>
  <property fmtid="{D5CDD505-2E9C-101B-9397-08002B2CF9AE}" pid="5" name="assetId">
    <vt:lpwstr>0</vt:lpwstr>
  </property>
  <property fmtid="{D5CDD505-2E9C-101B-9397-08002B2CF9AE}" pid="6" name="repositoryId">
    <vt:lpwstr>799707902</vt:lpwstr>
  </property>
</Properties>
</file>