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1"/>
    <p:sldMasterId id="214748374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9" r:id="rId4"/>
    <p:sldId id="278" r:id="rId5"/>
    <p:sldId id="274" r:id="rId6"/>
    <p:sldId id="275" r:id="rId7"/>
    <p:sldId id="269" r:id="rId8"/>
    <p:sldId id="280" r:id="rId9"/>
    <p:sldId id="271" r:id="rId10"/>
    <p:sldId id="276" r:id="rId11"/>
    <p:sldId id="277" r:id="rId12"/>
    <p:sldId id="259" r:id="rId13"/>
  </p:sldIdLst>
  <p:sldSz cx="12188825" cy="6858000"/>
  <p:notesSz cx="6858000" cy="9107488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435153"/>
    <a:srgbClr val="222222"/>
    <a:srgbClr val="12054B"/>
    <a:srgbClr val="E4E4E4"/>
    <a:srgbClr val="104657"/>
    <a:srgbClr val="000000"/>
    <a:srgbClr val="000058"/>
    <a:srgbClr val="260B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2" autoAdjust="0"/>
    <p:restoredTop sz="97177" autoAdjust="0"/>
  </p:normalViewPr>
  <p:slideViewPr>
    <p:cSldViewPr snapToGrid="0" snapToObjects="1">
      <p:cViewPr varScale="1">
        <p:scale>
          <a:sx n="92" d="100"/>
          <a:sy n="92" d="100"/>
        </p:scale>
        <p:origin x="394" y="77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-2852" y="-88"/>
      </p:cViewPr>
      <p:guideLst>
        <p:guide orient="horz" pos="286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115050" y="8434388"/>
            <a:ext cx="4381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5563" y="8605838"/>
            <a:ext cx="2562225" cy="34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51" tIns="49129" rIns="93651" bIns="49129">
            <a:spAutoFit/>
          </a:bodyPr>
          <a:lstStyle/>
          <a:p>
            <a:pPr algn="l" defTabSz="598488">
              <a:lnSpc>
                <a:spcPct val="100000"/>
              </a:lnSpc>
              <a:tabLst>
                <a:tab pos="2338388" algn="l"/>
                <a:tab pos="4727575" algn="l"/>
              </a:tabLst>
              <a:defRPr/>
            </a:pPr>
            <a:r>
              <a:rPr lang="en-US" sz="800" b="0" dirty="0">
                <a:solidFill>
                  <a:schemeClr val="tx1"/>
                </a:solidFill>
              </a:rPr>
              <a:t>© 2008 Cisco Systems, Inc. All rights reserved.</a:t>
            </a:r>
          </a:p>
          <a:p>
            <a:pPr algn="l" defTabSz="598488">
              <a:lnSpc>
                <a:spcPct val="100000"/>
              </a:lnSpc>
              <a:tabLst>
                <a:tab pos="2338388" algn="l"/>
                <a:tab pos="4727575" algn="l"/>
              </a:tabLst>
              <a:defRPr/>
            </a:pPr>
            <a:r>
              <a:rPr lang="en-US" sz="800" b="0" dirty="0">
                <a:solidFill>
                  <a:schemeClr val="tx1"/>
                </a:solidFill>
              </a:rPr>
              <a:t>Presentation_ID.scr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149225" y="8620125"/>
            <a:ext cx="650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5800725" y="8504238"/>
            <a:ext cx="7937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423" tIns="0" rIns="18423" bIns="0" anchor="b"/>
          <a:lstStyle/>
          <a:p>
            <a:pPr algn="r" defTabSz="884238">
              <a:lnSpc>
                <a:spcPct val="100000"/>
              </a:lnSpc>
              <a:defRPr/>
            </a:pPr>
            <a:fld id="{98C8B38F-4E70-4D6F-9B6F-AEE76CE4977C}" type="slidenum">
              <a:rPr lang="en-US" sz="800" b="0">
                <a:solidFill>
                  <a:schemeClr val="tx1"/>
                </a:solidFill>
              </a:rPr>
              <a:pPr algn="r" defTabSz="884238">
                <a:lnSpc>
                  <a:spcPct val="100000"/>
                </a:lnSpc>
                <a:defRPr/>
              </a:pPr>
              <a:t>‹Nº›</a:t>
            </a:fld>
            <a:endParaRPr lang="en-US" sz="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81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5050" y="8434388"/>
            <a:ext cx="43815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605838"/>
            <a:ext cx="2562225" cy="34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651" tIns="49129" rIns="93651" bIns="49129">
            <a:spAutoFit/>
          </a:bodyPr>
          <a:lstStyle/>
          <a:p>
            <a:pPr algn="l" defTabSz="598488">
              <a:lnSpc>
                <a:spcPct val="100000"/>
              </a:lnSpc>
              <a:tabLst>
                <a:tab pos="2338388" algn="l"/>
                <a:tab pos="4727575" algn="l"/>
              </a:tabLst>
              <a:defRPr/>
            </a:pPr>
            <a:r>
              <a:rPr lang="en-US" sz="800" b="0" dirty="0">
                <a:solidFill>
                  <a:schemeClr val="tx1"/>
                </a:solidFill>
              </a:rPr>
              <a:t>© 2008 Cisco Systems, Inc. All rights reserved.</a:t>
            </a:r>
          </a:p>
          <a:p>
            <a:pPr algn="l" defTabSz="598488">
              <a:lnSpc>
                <a:spcPct val="100000"/>
              </a:lnSpc>
              <a:tabLst>
                <a:tab pos="2338388" algn="l"/>
                <a:tab pos="4727575" algn="l"/>
              </a:tabLst>
              <a:defRPr/>
            </a:pPr>
            <a:r>
              <a:rPr lang="en-US" sz="800" b="0" dirty="0">
                <a:solidFill>
                  <a:schemeClr val="tx1"/>
                </a:solidFill>
              </a:rPr>
              <a:t>Presentation_ID.scr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620125"/>
            <a:ext cx="6508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8504238"/>
            <a:ext cx="7937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423" tIns="0" rIns="18423" bIns="0" numCol="1" anchor="b" anchorCtr="0" compatLnSpc="1">
            <a:prstTxWarp prst="textNoShape">
              <a:avLst/>
            </a:prstTxWarp>
          </a:bodyPr>
          <a:lstStyle>
            <a:lvl1pPr algn="r" defTabSz="884238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4EA34B-67DD-437F-B86E-9AF176FB6CF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8134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6263" y="573088"/>
            <a:ext cx="5761037" cy="324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50888" y="4289425"/>
            <a:ext cx="5351462" cy="416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1" tIns="49129" rIns="93651" bIns="491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179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89" y="1339745"/>
            <a:ext cx="11398952" cy="4965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3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957" y="1520826"/>
            <a:ext cx="5190831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934" y="1520826"/>
            <a:ext cx="5190832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956" y="304800"/>
            <a:ext cx="10857788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3957" y="1520826"/>
            <a:ext cx="5190831" cy="35718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934" y="1520826"/>
            <a:ext cx="5190832" cy="3571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4017" y="1420183"/>
            <a:ext cx="0" cy="478249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721384" y="1420183"/>
            <a:ext cx="0" cy="469359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7780" y="1452355"/>
            <a:ext cx="2671200" cy="478800"/>
          </a:xfrm>
        </p:spPr>
        <p:txBody>
          <a:bodyPr anchor="b" anchorCtr="0">
            <a:spAutoFit/>
          </a:bodyPr>
          <a:lstStyle>
            <a:lvl1pPr marL="228600" indent="-228600">
              <a:buNone/>
              <a:defRPr kumimoji="0" lang="en-US" sz="3000" b="0" i="0" u="none" strike="noStrike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ea typeface="+mj-ea"/>
              </a:defRPr>
            </a:lvl1pPr>
          </a:lstStyle>
          <a:p>
            <a:pPr marL="0"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</a:rPr>
              <a:t>Column</a:t>
            </a:r>
            <a:r>
              <a:rPr lang="en-US" baseline="0" dirty="0" smtClean="0">
                <a:latin typeface="Arial" panose="020B0604020202020204" pitchFamily="34" charset="0"/>
              </a:rPr>
              <a:t> 1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959910" y="1452355"/>
            <a:ext cx="2671200" cy="478800"/>
          </a:xfrm>
        </p:spPr>
        <p:txBody>
          <a:bodyPr anchor="b" anchorCtr="0">
            <a:spAutoFit/>
          </a:bodyPr>
          <a:lstStyle>
            <a:lvl1pPr marL="228600" indent="-228600">
              <a:buNone/>
              <a:defRPr kumimoji="0" lang="en-US" sz="3000" b="0" i="0" u="none" strike="noStrike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ea typeface="+mj-ea"/>
              </a:defRPr>
            </a:lvl1pPr>
          </a:lstStyle>
          <a:p>
            <a:pPr marL="0"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</a:rPr>
              <a:t>Column</a:t>
            </a:r>
            <a:r>
              <a:rPr lang="en-US" baseline="0" dirty="0" smtClean="0">
                <a:latin typeface="Arial" panose="020B0604020202020204" pitchFamily="34" charset="0"/>
              </a:rPr>
              <a:t> 2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040223" y="1452355"/>
            <a:ext cx="2671200" cy="478800"/>
          </a:xfrm>
        </p:spPr>
        <p:txBody>
          <a:bodyPr anchor="b" anchorCtr="0">
            <a:spAutoFit/>
          </a:bodyPr>
          <a:lstStyle>
            <a:lvl1pPr marL="228600" indent="-228600">
              <a:buNone/>
              <a:defRPr kumimoji="0" lang="en-US" sz="3000" b="0" i="0" u="none" strike="noStrike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ea typeface="+mj-ea"/>
              </a:defRPr>
            </a:lvl1pPr>
          </a:lstStyle>
          <a:p>
            <a:pPr marL="0" marR="0" lvl="0" indent="0" fontAlgn="auto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</a:rPr>
              <a:t>Column</a:t>
            </a:r>
            <a:r>
              <a:rPr lang="en-US" baseline="0" dirty="0" smtClean="0">
                <a:latin typeface="Arial" panose="020B0604020202020204" pitchFamily="34" charset="0"/>
              </a:rPr>
              <a:t> 3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316823" y="2069384"/>
            <a:ext cx="3337200" cy="4363200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rgbClr val="435153"/>
                </a:solidFill>
              </a:defRPr>
            </a:lvl1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3991809" y="2069384"/>
            <a:ext cx="3337200" cy="4363200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rgbClr val="435153"/>
                </a:solidFill>
              </a:defRPr>
            </a:lvl1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7933674" y="2069384"/>
            <a:ext cx="3337200" cy="4363200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rgbClr val="435153"/>
                </a:solidFill>
              </a:defRPr>
            </a:lvl1pPr>
          </a:lstStyle>
          <a:p>
            <a:pPr lvl="0"/>
            <a:r>
              <a:rPr lang="en-US" dirty="0" smtClean="0"/>
              <a:t>Enter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099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88825" cy="6885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2637" y="1476167"/>
            <a:ext cx="10969625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defTabSz="814388">
              <a:lnSpc>
                <a:spcPct val="100000"/>
              </a:lnSpc>
              <a:defRPr/>
            </a:pPr>
            <a:r>
              <a:rPr lang="en-US" sz="4000" kern="0" dirty="0" smtClean="0">
                <a:solidFill>
                  <a:schemeClr val="bg1"/>
                </a:solidFill>
              </a:rPr>
              <a:t>Presentation Title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8812" y="2544736"/>
            <a:ext cx="3062361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Speaker title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6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207079"/>
            <a:ext cx="12188825" cy="366712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52130" y="487236"/>
            <a:ext cx="10969625" cy="11430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>
              <a:defRPr kumimoji="0" lang="en-US" sz="3600" b="0" i="0" u="none" strike="noStrike" kern="0" cap="none" spc="0" normalizeH="0" baseline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r>
              <a:rPr lang="en-US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1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88825" cy="6885229"/>
          </a:xfrm>
          <a:prstGeom prst="rect">
            <a:avLst/>
          </a:prstGeom>
        </p:spPr>
      </p:pic>
      <p:sp>
        <p:nvSpPr>
          <p:cNvPr id="5" name="Rectangle 209"/>
          <p:cNvSpPr txBox="1">
            <a:spLocks noChangeArrowheads="1"/>
          </p:cNvSpPr>
          <p:nvPr userDrawn="1"/>
        </p:nvSpPr>
        <p:spPr bwMode="white">
          <a:xfrm>
            <a:off x="494625" y="920310"/>
            <a:ext cx="8760653" cy="2011698"/>
          </a:xfrm>
          <a:prstGeom prst="rect">
            <a:avLst/>
          </a:prstGeom>
          <a:ln/>
        </p:spPr>
        <p:txBody>
          <a:bodyPr anchor="t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 algn="l" defTabSz="814388">
              <a:lnSpc>
                <a:spcPct val="100000"/>
              </a:lnSpc>
              <a:defRPr/>
            </a:pPr>
            <a:endParaRPr lang="en-US" sz="3600" kern="0" dirty="0" smtClean="0">
              <a:solidFill>
                <a:schemeClr val="bg1"/>
              </a:solidFill>
            </a:endParaRPr>
          </a:p>
          <a:p>
            <a:pPr lvl="0" algn="l" defTabSz="814388">
              <a:lnSpc>
                <a:spcPct val="100000"/>
              </a:lnSpc>
              <a:defRPr/>
            </a:pPr>
            <a:r>
              <a:rPr lang="en-US" sz="4000" kern="0" dirty="0" smtClean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793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9" y="1339745"/>
            <a:ext cx="11398952" cy="4965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Rectangle 338"/>
          <p:cNvSpPr>
            <a:spLocks noChangeArrowheads="1"/>
          </p:cNvSpPr>
          <p:nvPr/>
        </p:nvSpPr>
        <p:spPr bwMode="auto">
          <a:xfrm>
            <a:off x="8984844" y="6595449"/>
            <a:ext cx="2828440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ctr" defTabSz="814388">
              <a:lnSpc>
                <a:spcPct val="100000"/>
              </a:lnSpc>
              <a:defRPr/>
            </a:pP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© 2016 Cisco Systems, Inc. All rights reserved.</a:t>
            </a:r>
            <a:endParaRPr lang="en-US" sz="10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346"/>
          <p:cNvSpPr>
            <a:spLocks noChangeArrowheads="1"/>
          </p:cNvSpPr>
          <p:nvPr/>
        </p:nvSpPr>
        <p:spPr bwMode="auto">
          <a:xfrm>
            <a:off x="101573" y="6598624"/>
            <a:ext cx="2945633" cy="2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Cisco </a:t>
            </a: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Networking</a:t>
            </a:r>
            <a:r>
              <a:rPr lang="en-US" sz="1000" b="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Academy</a:t>
            </a:r>
            <a:endParaRPr lang="en-US" sz="10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5862918"/>
            <a:ext cx="12188825" cy="7459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43" r:id="rId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3600" b="0" kern="0" spc="0" baseline="0" dirty="0">
          <a:gradFill flip="none" rotWithShape="1">
            <a:gsLst>
              <a:gs pos="0">
                <a:schemeClr val="accent6">
                  <a:lumMod val="75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rgbClr val="0070C0"/>
              </a:gs>
            </a:gsLst>
            <a:lin ang="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440"/>
        </a:spcBef>
        <a:buClr>
          <a:schemeClr val="accent6">
            <a:lumMod val="75000"/>
          </a:schemeClr>
        </a:buClr>
        <a:buSzPct val="90000"/>
        <a:buFont typeface="Arial" pitchFamily="34" charset="0"/>
        <a:buChar char="•"/>
        <a:tabLst/>
        <a:defRPr lang="en-US" sz="2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396875" indent="-168275" algn="l" defTabSz="914400" rtl="0" eaLnBrk="1" latinLnBrk="0" hangingPunct="1">
        <a:lnSpc>
          <a:spcPct val="100000"/>
        </a:lnSpc>
        <a:spcBef>
          <a:spcPts val="840"/>
        </a:spcBef>
        <a:buClr>
          <a:schemeClr val="accent6">
            <a:lumMod val="75000"/>
          </a:schemeClr>
        </a:buClr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576263" indent="-177800" algn="l" defTabSz="914400" rtl="0" eaLnBrk="1" latinLnBrk="0" hangingPunct="1">
        <a:lnSpc>
          <a:spcPct val="100000"/>
        </a:lnSpc>
        <a:spcBef>
          <a:spcPts val="840"/>
        </a:spcBef>
        <a:buClr>
          <a:schemeClr val="accent6">
            <a:lumMod val="75000"/>
          </a:schemeClr>
        </a:buClr>
        <a:buFont typeface="Arial" pitchFamily="34" charset="0"/>
        <a:buChar char="•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688975" indent="-112713" algn="l" defTabSz="914400" rtl="0" eaLnBrk="1" latinLnBrk="0" hangingPunct="1">
        <a:lnSpc>
          <a:spcPct val="100000"/>
        </a:lnSpc>
        <a:spcBef>
          <a:spcPts val="840"/>
        </a:spcBef>
        <a:buClr>
          <a:schemeClr val="accent6">
            <a:lumMod val="75000"/>
          </a:schemeClr>
        </a:buClr>
        <a:buFont typeface="Arial" pitchFamily="34" charset="0"/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801688" indent="-115888" algn="l" defTabSz="914400" rtl="0" eaLnBrk="1" latinLnBrk="0" hangingPunct="1">
        <a:lnSpc>
          <a:spcPct val="100000"/>
        </a:lnSpc>
        <a:spcBef>
          <a:spcPts val="840"/>
        </a:spcBef>
        <a:buClr>
          <a:schemeClr val="accent6">
            <a:lumMod val="75000"/>
          </a:schemeClr>
        </a:buClr>
        <a:buFont typeface="Arial" pitchFamily="34" charset="0"/>
        <a:buChar char="•"/>
        <a:defRPr lang="en-US" sz="1800" kern="1200" dirty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38"/>
          <p:cNvSpPr>
            <a:spLocks noChangeArrowheads="1"/>
          </p:cNvSpPr>
          <p:nvPr/>
        </p:nvSpPr>
        <p:spPr bwMode="auto">
          <a:xfrm>
            <a:off x="8984844" y="6595449"/>
            <a:ext cx="2828440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ctr" defTabSz="814388">
              <a:lnSpc>
                <a:spcPct val="100000"/>
              </a:lnSpc>
              <a:defRPr/>
            </a:pP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© 2016 Cisco Systems, Inc. All rights reserved.</a:t>
            </a:r>
            <a:endParaRPr lang="en-US" sz="10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46"/>
          <p:cNvSpPr>
            <a:spLocks noChangeArrowheads="1"/>
          </p:cNvSpPr>
          <p:nvPr/>
        </p:nvSpPr>
        <p:spPr bwMode="auto">
          <a:xfrm>
            <a:off x="101573" y="6598624"/>
            <a:ext cx="2945633" cy="2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10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Cisco </a:t>
            </a:r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Networking</a:t>
            </a:r>
            <a:r>
              <a:rPr lang="en-US" sz="1000" b="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Academy</a:t>
            </a:r>
            <a:endParaRPr lang="en-US" sz="10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1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4" r:id="rId3"/>
    <p:sldLayoutId id="214748374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Pila de Conmutadores</a:t>
            </a:r>
            <a:br>
              <a:rPr lang="es-ES" dirty="0" smtClean="0"/>
            </a:br>
            <a:r>
              <a:rPr lang="en-US" dirty="0" smtClean="0"/>
              <a:t>Switch Stacks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8812" y="2726160"/>
            <a:ext cx="3062361" cy="1269402"/>
          </a:xfrm>
        </p:spPr>
        <p:txBody>
          <a:bodyPr/>
          <a:lstStyle/>
          <a:p>
            <a:r>
              <a:rPr lang="en-US" dirty="0" smtClean="0"/>
              <a:t>Kevin Johnston</a:t>
            </a:r>
          </a:p>
        </p:txBody>
      </p:sp>
    </p:spTree>
    <p:extLst>
      <p:ext uri="{BB962C8B-B14F-4D97-AF65-F5344CB8AC3E}">
        <p14:creationId xmlns:p14="http://schemas.microsoft.com/office/powerpoint/2010/main" val="18619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Vecinos de la Pila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De forma alternativa, si deseamos conocer el dispositivo vecino de la Pila en cada uno de los puertos podemos usar el comando </a:t>
            </a:r>
            <a:r>
              <a:rPr lang="es-ES" b="1" dirty="0" smtClean="0"/>
              <a:t>show </a:t>
            </a:r>
            <a:r>
              <a:rPr lang="es-ES" b="1" dirty="0" err="1" smtClean="0"/>
              <a:t>switch</a:t>
            </a:r>
            <a:r>
              <a:rPr lang="es-ES" b="1" dirty="0" smtClean="0"/>
              <a:t> </a:t>
            </a:r>
            <a:r>
              <a:rPr lang="es-ES" b="1" dirty="0" err="1" smtClean="0"/>
              <a:t>neighbors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Ejemplo:</a:t>
            </a:r>
          </a:p>
          <a:p>
            <a:pPr marL="0" indent="0">
              <a:buNone/>
            </a:pPr>
            <a:r>
              <a:rPr lang="es-ES" dirty="0" smtClean="0"/>
              <a:t>	3750-Stk# </a:t>
            </a:r>
            <a:r>
              <a:rPr lang="es-ES" b="1" dirty="0" smtClean="0"/>
              <a:t>show </a:t>
            </a:r>
            <a:r>
              <a:rPr lang="es-ES" b="1" dirty="0" err="1" smtClean="0"/>
              <a:t>switch</a:t>
            </a:r>
            <a:r>
              <a:rPr lang="es-ES" b="1" dirty="0" smtClean="0"/>
              <a:t> </a:t>
            </a:r>
            <a:r>
              <a:rPr lang="es-ES" b="1" dirty="0" err="1" smtClean="0"/>
              <a:t>neighbors</a:t>
            </a:r>
            <a:r>
              <a:rPr lang="es-ES" dirty="0" smtClean="0"/>
              <a:t> </a:t>
            </a:r>
          </a:p>
          <a:p>
            <a:pPr marL="1371600" lvl="3" indent="0">
              <a:buNone/>
            </a:pPr>
            <a:r>
              <a:rPr lang="es-ES" dirty="0" err="1" smtClean="0"/>
              <a:t>Switch</a:t>
            </a:r>
            <a:r>
              <a:rPr lang="es-ES" dirty="0" smtClean="0"/>
              <a:t> # Port 1 Port 2 </a:t>
            </a:r>
          </a:p>
          <a:p>
            <a:pPr marL="1371600" lvl="3" indent="0">
              <a:buNone/>
            </a:pPr>
            <a:r>
              <a:rPr lang="es-ES" dirty="0" smtClean="0"/>
              <a:t> 1                2          3 </a:t>
            </a:r>
          </a:p>
          <a:p>
            <a:pPr marL="1371600" lvl="3" indent="0">
              <a:buNone/>
            </a:pPr>
            <a:r>
              <a:rPr lang="es-ES" dirty="0" smtClean="0"/>
              <a:t> 2                1          3 </a:t>
            </a:r>
          </a:p>
          <a:p>
            <a:pPr marL="1371600" lvl="3" indent="0">
              <a:buNone/>
            </a:pPr>
            <a:r>
              <a:rPr lang="es-ES" dirty="0" smtClean="0"/>
              <a:t> 3                2          1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36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77328" y="1508558"/>
            <a:ext cx="320702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Gracias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Pila de Conmutadores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Las Pilas de Conmutadores son un grupo de Conmutadores interconectados entre ellos a través de un cable trasero de </a:t>
            </a:r>
            <a:r>
              <a:rPr lang="en-US" dirty="0" smtClean="0"/>
              <a:t>back plane</a:t>
            </a:r>
            <a:r>
              <a:rPr lang="es-ES" dirty="0" smtClean="0"/>
              <a:t>.  </a:t>
            </a:r>
          </a:p>
          <a:p>
            <a:endParaRPr lang="es-ES" dirty="0"/>
          </a:p>
          <a:p>
            <a:r>
              <a:rPr lang="es-ES" dirty="0" smtClean="0"/>
              <a:t>El propósito de esta interconexión es que en un entorno </a:t>
            </a:r>
            <a:r>
              <a:rPr lang="es-ES" dirty="0" err="1" smtClean="0"/>
              <a:t>Spanning</a:t>
            </a:r>
            <a:r>
              <a:rPr lang="es-ES" dirty="0" smtClean="0"/>
              <a:t> </a:t>
            </a:r>
            <a:r>
              <a:rPr lang="es-ES" dirty="0" err="1" smtClean="0"/>
              <a:t>Tree</a:t>
            </a:r>
            <a:r>
              <a:rPr lang="es-ES" dirty="0" smtClean="0"/>
              <a:t> el grupo de Conmutadores sean vistos como un único dispositivo</a:t>
            </a:r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081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Pila de Conmutadores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 Pila de Conmutadores puede estar formada por hasta </a:t>
            </a:r>
            <a:r>
              <a:rPr lang="es-ES" b="1" dirty="0" smtClean="0"/>
              <a:t>NUEVE </a:t>
            </a:r>
            <a:r>
              <a:rPr lang="es-ES" dirty="0" smtClean="0"/>
              <a:t>Conmutadores </a:t>
            </a:r>
            <a:r>
              <a:rPr lang="es-ES" dirty="0" err="1" smtClean="0"/>
              <a:t>Catalyst</a:t>
            </a:r>
            <a:r>
              <a:rPr lang="es-ES" dirty="0" smtClean="0"/>
              <a:t> 3750 interconectados a través de sus puertos </a:t>
            </a:r>
            <a:r>
              <a:rPr lang="es-ES" dirty="0" err="1" smtClean="0"/>
              <a:t>StackWise</a:t>
            </a:r>
            <a:r>
              <a:rPr lang="es-ES" dirty="0" smtClean="0"/>
              <a:t>.</a:t>
            </a:r>
          </a:p>
          <a:p>
            <a:r>
              <a:rPr lang="es-ES" dirty="0" smtClean="0"/>
              <a:t>Uno de los Conmutadores controla el funcionamiento de la pila y a tal efecto se denomina </a:t>
            </a:r>
            <a:r>
              <a:rPr lang="es-ES" b="1" dirty="0" err="1" smtClean="0"/>
              <a:t>stack</a:t>
            </a:r>
            <a:r>
              <a:rPr lang="es-ES" b="1" dirty="0" smtClean="0"/>
              <a:t> master</a:t>
            </a:r>
          </a:p>
          <a:p>
            <a:r>
              <a:rPr lang="es-ES" dirty="0" smtClean="0"/>
              <a:t>Todos los Conmutadores de la Pila, el </a:t>
            </a:r>
            <a:r>
              <a:rPr lang="es-ES" dirty="0" err="1" smtClean="0"/>
              <a:t>stack</a:t>
            </a:r>
            <a:r>
              <a:rPr lang="es-ES" dirty="0" smtClean="0"/>
              <a:t> master y el resto se denominan miembros de la Pila (</a:t>
            </a:r>
            <a:r>
              <a:rPr lang="en-US" b="1" dirty="0" smtClean="0"/>
              <a:t>stack members</a:t>
            </a:r>
            <a:r>
              <a:rPr lang="es-ES" dirty="0" smtClean="0"/>
              <a:t>). </a:t>
            </a:r>
          </a:p>
          <a:p>
            <a:r>
              <a:rPr lang="es-ES" dirty="0" smtClean="0"/>
              <a:t>Los diferentes protocolos de Nivel 2 y de Nivel 3 ven y presentan la Pila de Conmutadores como una única unidad en la red</a:t>
            </a:r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081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Catalyst 3750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838" y="1775012"/>
            <a:ext cx="6605195" cy="2174763"/>
          </a:xfr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20140"/>
              </p:ext>
            </p:extLst>
          </p:nvPr>
        </p:nvGraphicFramePr>
        <p:xfrm>
          <a:off x="3117994" y="4109030"/>
          <a:ext cx="536979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035"/>
                <a:gridCol w="422775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Número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Descripción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1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Puertos </a:t>
                      </a:r>
                      <a:r>
                        <a:rPr lang="es-ES" noProof="0" dirty="0" err="1" smtClean="0"/>
                        <a:t>Stackwise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2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Puertos RJ-45 de Consola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3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Salida de Ventilador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4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Conector de Alimentación</a:t>
                      </a:r>
                      <a:r>
                        <a:rPr lang="es-ES" baseline="0" noProof="0" dirty="0" smtClean="0"/>
                        <a:t> AC</a:t>
                      </a:r>
                      <a:endParaRPr lang="es-E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5</a:t>
                      </a:r>
                      <a:endParaRPr lang="es-E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Conector RPS (Sistema de Alimentación Redundante</a:t>
                      </a:r>
                      <a:r>
                        <a:rPr lang="es-ES" baseline="0" noProof="0" dirty="0" smtClean="0"/>
                        <a:t> - </a:t>
                      </a:r>
                      <a:r>
                        <a:rPr lang="es-ES" i="1" noProof="0" dirty="0" err="1" smtClean="0"/>
                        <a:t>redundant</a:t>
                      </a:r>
                      <a:r>
                        <a:rPr lang="es-ES" i="1" noProof="0" dirty="0" smtClean="0"/>
                        <a:t> </a:t>
                      </a:r>
                      <a:r>
                        <a:rPr lang="es-ES" i="1" noProof="0" dirty="0" err="1" smtClean="0"/>
                        <a:t>power</a:t>
                      </a:r>
                      <a:r>
                        <a:rPr lang="es-ES" i="1" noProof="0" dirty="0" smtClean="0"/>
                        <a:t> </a:t>
                      </a:r>
                      <a:r>
                        <a:rPr lang="es-ES" i="1" noProof="0" dirty="0" err="1" smtClean="0"/>
                        <a:t>system</a:t>
                      </a:r>
                      <a:r>
                        <a:rPr lang="es-ES" noProof="0" dirty="0" smtClean="0"/>
                        <a:t>)</a:t>
                      </a:r>
                      <a:endParaRPr lang="es-E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2593075" y="2096586"/>
            <a:ext cx="1405719" cy="1201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de Cableado</a:t>
            </a:r>
            <a:endParaRPr lang="es-E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8664" y="2269864"/>
            <a:ext cx="5421853" cy="1818042"/>
          </a:xfrm>
        </p:spPr>
      </p:pic>
    </p:spTree>
    <p:extLst>
      <p:ext uri="{BB962C8B-B14F-4D97-AF65-F5344CB8AC3E}">
        <p14:creationId xmlns:p14="http://schemas.microsoft.com/office/powerpoint/2010/main" val="33597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Miembros de la Pila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Cada uno de los miembros de la pila se identifica de forma unívoca con su número de identificación (</a:t>
            </a:r>
            <a:r>
              <a:rPr lang="en-US" b="1" i="1" dirty="0" smtClean="0"/>
              <a:t>stack member number</a:t>
            </a:r>
            <a:r>
              <a:rPr lang="es-ES" i="1" dirty="0" smtClean="0"/>
              <a:t>)</a:t>
            </a:r>
            <a:r>
              <a:rPr lang="es-ES" dirty="0" smtClean="0"/>
              <a:t>. </a:t>
            </a:r>
          </a:p>
          <a:p>
            <a:r>
              <a:rPr lang="es-ES" dirty="0" smtClean="0"/>
              <a:t>Todos y cada uno de los miembros de la pila, pueden optar a ser elegidos Master.</a:t>
            </a:r>
          </a:p>
          <a:p>
            <a:r>
              <a:rPr lang="es-ES" dirty="0" smtClean="0"/>
              <a:t>Si el Master no está operativo, está definido un proceso automático a través del cual se elige un nuevo Master. Uno de los factores relevantes de la elección es el valor de </a:t>
            </a:r>
            <a:r>
              <a:rPr lang="es-ES" b="1" dirty="0" smtClean="0"/>
              <a:t>prioridad</a:t>
            </a:r>
            <a:r>
              <a:rPr lang="es-ES" dirty="0" smtClean="0"/>
              <a:t> de cada miembro de la Pila. Aquel dispositivo que tiene mayor valor de prioridad será elegido Master.</a:t>
            </a:r>
          </a:p>
          <a:p>
            <a:r>
              <a:rPr lang="es-ES" dirty="0" smtClean="0"/>
              <a:t>Una de las principales ventajas de trabajar con una Pila de Conmutadores es que se manejan todos los dispositivos de la Pila des de una </a:t>
            </a:r>
            <a:r>
              <a:rPr lang="es-ES" b="1" dirty="0" smtClean="0"/>
              <a:t>única dirección IP</a:t>
            </a:r>
            <a:r>
              <a:rPr lang="es-ES" dirty="0" smtClean="0"/>
              <a:t>. Ésta es una dirección que se configura a nivel de Pila, y que no pertenece a ninguno de los dispositivos miembros de la Pila. Siempre podremos acceder a la Pila a través de esta dirección IP aunque se haya desconectado el Master o cualquier otro dispositivo.</a:t>
            </a:r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675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Miembros de la Pila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El dispositivo Master contiene los ficheros de configuración en uso y almacenados para la Pila</a:t>
            </a:r>
          </a:p>
          <a:p>
            <a:r>
              <a:rPr lang="es-ES" dirty="0" smtClean="0"/>
              <a:t>Por lo tanto, tenemos un </a:t>
            </a:r>
            <a:r>
              <a:rPr lang="es-ES" b="1" dirty="0" smtClean="0"/>
              <a:t>único fichero de configuración </a:t>
            </a:r>
            <a:r>
              <a:rPr lang="es-ES" dirty="0" smtClean="0"/>
              <a:t>a gestionar y mantener. Dicho fichero incluye las configuraciones a nivel de Sistema para toda la Pila y las configuraciones a nivel de interface de cada uno de los dispositivos miembros de la Pila.</a:t>
            </a:r>
          </a:p>
          <a:p>
            <a:r>
              <a:rPr lang="es-ES" dirty="0" smtClean="0"/>
              <a:t>Cada uno de los miembros dispone de una copia de respaldo de estos ficheros para casos de recuperación.</a:t>
            </a:r>
          </a:p>
          <a:p>
            <a:r>
              <a:rPr lang="es-ES" dirty="0" smtClean="0"/>
              <a:t>La Pila se gestiona como una unidad, tanto en cuanto a contraseñas, como a nivel de VLAN como a nivel de interfaces</a:t>
            </a:r>
          </a:p>
          <a:p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023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Otro de los beneficios de trabajar con una Pila de Conmutadores es disponer de la posibilidad de añadir más dispositivos a una única instancia STP sin incrementar por ello el </a:t>
            </a:r>
            <a:r>
              <a:rPr lang="es-ES" b="1" dirty="0" smtClean="0"/>
              <a:t>diámetro </a:t>
            </a:r>
            <a:r>
              <a:rPr lang="es-ES" dirty="0" smtClean="0"/>
              <a:t>STP.</a:t>
            </a:r>
          </a:p>
          <a:p>
            <a:pPr marL="0" indent="0">
              <a:buNone/>
            </a:pPr>
            <a:r>
              <a:rPr lang="es-ES" dirty="0" smtClean="0"/>
              <a:t>Recordemos que el </a:t>
            </a:r>
            <a:r>
              <a:rPr lang="es-ES" b="1" dirty="0" smtClean="0"/>
              <a:t>diámetro STP</a:t>
            </a:r>
            <a:r>
              <a:rPr lang="es-ES" dirty="0" smtClean="0"/>
              <a:t> representa el número máximo de conmutadores que pueden atravesarse para enlazar cualesquiera dos conmutadores de una red. La recomendación IEEE marca un diámetro máximo de 7 conmutadores para la configuración por defecto de los temporizadores STP</a:t>
            </a:r>
            <a:r>
              <a:rPr lang="ca-E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5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Puertos de la Pila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Para poder identificar los puertos a través de los cuales un dispositivo concreto se conecta a la Pila debe usarse el comando </a:t>
            </a:r>
            <a:r>
              <a:rPr lang="es-ES" b="1" dirty="0" smtClean="0"/>
              <a:t>show </a:t>
            </a:r>
            <a:r>
              <a:rPr lang="es-ES" b="1" dirty="0" err="1" smtClean="0"/>
              <a:t>switch</a:t>
            </a:r>
            <a:r>
              <a:rPr lang="es-ES" b="1" dirty="0" smtClean="0"/>
              <a:t> </a:t>
            </a:r>
            <a:r>
              <a:rPr lang="es-ES" b="1" dirty="0" err="1" smtClean="0"/>
              <a:t>stack-ports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Ejemplo:</a:t>
            </a:r>
          </a:p>
          <a:p>
            <a:pPr marL="0" indent="0">
              <a:buNone/>
            </a:pPr>
            <a:r>
              <a:rPr lang="es-ES" dirty="0" smtClean="0"/>
              <a:t>	3750-Stk#</a:t>
            </a:r>
            <a:r>
              <a:rPr lang="es-ES" b="1" dirty="0" smtClean="0"/>
              <a:t>show </a:t>
            </a:r>
            <a:r>
              <a:rPr lang="es-ES" b="1" dirty="0" err="1" smtClean="0"/>
              <a:t>switch</a:t>
            </a:r>
            <a:r>
              <a:rPr lang="es-ES" b="1" dirty="0" smtClean="0"/>
              <a:t> </a:t>
            </a:r>
            <a:r>
              <a:rPr lang="es-ES" b="1" dirty="0" err="1" smtClean="0"/>
              <a:t>stack-ports</a:t>
            </a:r>
            <a:r>
              <a:rPr lang="es-ES" dirty="0" smtClean="0"/>
              <a:t> </a:t>
            </a:r>
          </a:p>
          <a:p>
            <a:pPr marL="1371600" lvl="3" indent="0">
              <a:buNone/>
            </a:pPr>
            <a:r>
              <a:rPr lang="es-ES" dirty="0" err="1" smtClean="0"/>
              <a:t>Switch</a:t>
            </a:r>
            <a:r>
              <a:rPr lang="es-ES" dirty="0" smtClean="0"/>
              <a:t> # Port 1 Port 2 </a:t>
            </a:r>
          </a:p>
          <a:p>
            <a:pPr marL="1371600" lvl="3" indent="0">
              <a:buNone/>
            </a:pPr>
            <a:r>
              <a:rPr lang="es-ES" dirty="0" smtClean="0"/>
              <a:t>1               Ok         </a:t>
            </a:r>
            <a:r>
              <a:rPr lang="es-ES" dirty="0" err="1" smtClean="0"/>
              <a:t>Ok</a:t>
            </a:r>
            <a:endParaRPr lang="es-ES" dirty="0" smtClean="0"/>
          </a:p>
          <a:p>
            <a:pPr marL="1371600" lvl="3" indent="0">
              <a:buNone/>
            </a:pPr>
            <a:r>
              <a:rPr lang="es-ES" dirty="0" smtClean="0"/>
              <a:t>2               Ok         </a:t>
            </a:r>
            <a:r>
              <a:rPr lang="es-ES" dirty="0" err="1" smtClean="0"/>
              <a:t>Ok</a:t>
            </a:r>
            <a:r>
              <a:rPr lang="es-ES" dirty="0" smtClean="0"/>
              <a:t> </a:t>
            </a:r>
          </a:p>
          <a:p>
            <a:pPr marL="1371600" lvl="3" indent="0">
              <a:buNone/>
            </a:pPr>
            <a:r>
              <a:rPr lang="es-ES" dirty="0" smtClean="0"/>
              <a:t>3                Ok         </a:t>
            </a:r>
            <a:r>
              <a:rPr lang="es-ES" dirty="0" err="1" smtClean="0"/>
              <a:t>Ok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36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_Cisco Sans">
  <a:themeElements>
    <a:clrScheme name="Cisco Reboot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-CiscoSans">
      <a:majorFont>
        <a:latin typeface="CiscoSans ExtraLight"/>
        <a:ea typeface=""/>
        <a:cs typeface=""/>
      </a:majorFont>
      <a:minorFont>
        <a:latin typeface="CiscoSans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76455</TotalTime>
  <Words>600</Words>
  <Application>Microsoft Office PowerPoint</Application>
  <PresentationFormat>Personalizado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Cisco_Cisco Sans</vt:lpstr>
      <vt:lpstr>Custom Design</vt:lpstr>
      <vt:lpstr>Pila de Conmutadores Switch Stacks</vt:lpstr>
      <vt:lpstr>Pila de Conmutadores</vt:lpstr>
      <vt:lpstr>Pila de Conmutadores</vt:lpstr>
      <vt:lpstr>Catalyst 3750</vt:lpstr>
      <vt:lpstr>Configuración de Cableado</vt:lpstr>
      <vt:lpstr>Miembros de la Pila</vt:lpstr>
      <vt:lpstr>Miembros de la Pila</vt:lpstr>
      <vt:lpstr>STP</vt:lpstr>
      <vt:lpstr>Puertos de la Pila</vt:lpstr>
      <vt:lpstr>Vecinos de la Pila</vt:lpstr>
      <vt:lpstr>Presentación de PowerPoint</vt:lpstr>
    </vt:vector>
  </TitlesOfParts>
  <Company>Duarte Design,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Begin: Assign Information Classification</dc:title>
  <dc:subject>Guide for Creating Powerpoint Presentations</dc:subject>
  <dc:creator>Eric Albertson</dc:creator>
  <cp:lastModifiedBy>Ingeniero Omar Vicente Lozano</cp:lastModifiedBy>
  <cp:revision>1432</cp:revision>
  <cp:lastPrinted>1999-01-27T00:54:54Z</cp:lastPrinted>
  <dcterms:created xsi:type="dcterms:W3CDTF">2006-10-05T15:52:55Z</dcterms:created>
  <dcterms:modified xsi:type="dcterms:W3CDTF">2017-05-04T14:39:11Z</dcterms:modified>
</cp:coreProperties>
</file>