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</p:sldMasterIdLst>
  <p:notesMasterIdLst>
    <p:notesMasterId r:id="rId27"/>
  </p:notesMasterIdLst>
  <p:handoutMasterIdLst>
    <p:handoutMasterId r:id="rId28"/>
  </p:handoutMasterIdLst>
  <p:sldIdLst>
    <p:sldId id="549" r:id="rId2"/>
    <p:sldId id="542" r:id="rId3"/>
    <p:sldId id="553" r:id="rId4"/>
    <p:sldId id="552" r:id="rId5"/>
    <p:sldId id="540" r:id="rId6"/>
    <p:sldId id="551" r:id="rId7"/>
    <p:sldId id="550" r:id="rId8"/>
    <p:sldId id="543" r:id="rId9"/>
    <p:sldId id="544" r:id="rId10"/>
    <p:sldId id="554" r:id="rId11"/>
    <p:sldId id="555" r:id="rId12"/>
    <p:sldId id="545" r:id="rId13"/>
    <p:sldId id="556" r:id="rId14"/>
    <p:sldId id="557" r:id="rId15"/>
    <p:sldId id="558" r:id="rId16"/>
    <p:sldId id="562" r:id="rId17"/>
    <p:sldId id="546" r:id="rId18"/>
    <p:sldId id="559" r:id="rId19"/>
    <p:sldId id="560" r:id="rId20"/>
    <p:sldId id="566" r:id="rId21"/>
    <p:sldId id="547" r:id="rId22"/>
    <p:sldId id="548" r:id="rId23"/>
    <p:sldId id="563" r:id="rId24"/>
    <p:sldId id="564" r:id="rId25"/>
    <p:sldId id="565" r:id="rId26"/>
  </p:sldIdLst>
  <p:sldSz cx="12188825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8" userDrawn="1">
          <p15:clr>
            <a:srgbClr val="A4A3A4"/>
          </p15:clr>
        </p15:guide>
        <p15:guide id="2" pos="4127" userDrawn="1">
          <p15:clr>
            <a:srgbClr val="A4A3A4"/>
          </p15:clr>
        </p15:guide>
        <p15:guide id="3" pos="7391" userDrawn="1">
          <p15:clr>
            <a:srgbClr val="A4A3A4"/>
          </p15:clr>
        </p15:guide>
        <p15:guide id="4" pos="2063" userDrawn="1">
          <p15:clr>
            <a:srgbClr val="A4A3A4"/>
          </p15:clr>
        </p15:guide>
        <p15:guide id="5" orient="horz" pos="480" userDrawn="1">
          <p15:clr>
            <a:srgbClr val="A4A3A4"/>
          </p15:clr>
        </p15:guide>
        <p15:guide id="6" pos="3095" userDrawn="1">
          <p15:clr>
            <a:srgbClr val="A4A3A4"/>
          </p15:clr>
        </p15:guide>
        <p15:guide id="7" pos="10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Gabriel -X (megabrie - BAY AREA TECHWORKERS at Cisco)" initials="MG-(-BATaC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000000"/>
    <a:srgbClr val="00938E"/>
    <a:srgbClr val="F6FFDE"/>
    <a:srgbClr val="FFFFFF"/>
    <a:srgbClr val="8CBA88"/>
    <a:srgbClr val="1F3C97"/>
    <a:srgbClr val="0DA38A"/>
    <a:srgbClr val="19C5D7"/>
    <a:srgbClr val="116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8" autoAdjust="0"/>
    <p:restoredTop sz="95827" autoAdjust="0"/>
  </p:normalViewPr>
  <p:slideViewPr>
    <p:cSldViewPr snapToGrid="0">
      <p:cViewPr varScale="1">
        <p:scale>
          <a:sx n="92" d="100"/>
          <a:sy n="92" d="100"/>
        </p:scale>
        <p:origin x="403" y="77"/>
      </p:cViewPr>
      <p:guideLst>
        <p:guide orient="horz" pos="3528"/>
        <p:guide pos="4127"/>
        <p:guide pos="7391"/>
        <p:guide pos="2063"/>
        <p:guide orient="horz" pos="480"/>
        <p:guide pos="3095"/>
        <p:guide pos="1055"/>
      </p:guideLst>
    </p:cSldViewPr>
  </p:slideViewPr>
  <p:outlineViewPr>
    <p:cViewPr>
      <p:scale>
        <a:sx n="33" d="100"/>
        <a:sy n="33" d="100"/>
      </p:scale>
      <p:origin x="0" y="-169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 snapToGrid="0" showGuides="1">
      <p:cViewPr varScale="1">
        <p:scale>
          <a:sx n="61" d="100"/>
          <a:sy n="61" d="100"/>
        </p:scale>
        <p:origin x="-2532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35D66-3B7E-4B52-998E-1824D51866E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F609-2A93-4C1D-9C09-D9A0520513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E3733-AD55-4948-9B7F-35BDD32AD05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72F0-5E65-4486-8C1B-9F3A5C81C4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8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72F0-5E65-4486-8C1B-9F3A5C81C4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72F0-5E65-4486-8C1B-9F3A5C81C4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6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71000">
                <a:srgbClr val="2483C3"/>
              </a:gs>
              <a:gs pos="0">
                <a:srgbClr val="652E93"/>
              </a:gs>
              <a:gs pos="35000">
                <a:srgbClr val="214A9C"/>
              </a:gs>
              <a:gs pos="100000">
                <a:srgbClr val="60CBED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320039" y="1458427"/>
            <a:ext cx="1025519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5824255"/>
            <a:ext cx="487553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2359" y="365760"/>
            <a:ext cx="3968646" cy="65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" y="5429595"/>
            <a:ext cx="4886960" cy="384721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624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9535" y="1339745"/>
            <a:ext cx="5470158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Arial" panose="020B0604020202020204" pitchFamily="34" charset="0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6643910" y="1416141"/>
            <a:ext cx="5011655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959819" y="1747683"/>
            <a:ext cx="4314844" cy="1900292"/>
          </a:xfrm>
        </p:spPr>
        <p:txBody>
          <a:bodyPr/>
          <a:lstStyle>
            <a:lvl1pPr marL="114300" indent="-114300">
              <a:buFontTx/>
              <a:buNone/>
              <a:defRPr sz="20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078322" y="4876801"/>
            <a:ext cx="4058272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6651789" y="1335314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304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18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301752"/>
            <a:ext cx="5497160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92530" y="1600200"/>
            <a:ext cx="5521538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3511" y="1600200"/>
            <a:ext cx="5338705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423509" y="301752"/>
            <a:ext cx="5267039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980558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523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56362" y="1600201"/>
            <a:ext cx="3495823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8823" y="1600200"/>
            <a:ext cx="3457733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98863" y="1600201"/>
            <a:ext cx="3510635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323012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4339222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8362224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109352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108666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674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329210" y="439710"/>
            <a:ext cx="11420017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479561" y="1476375"/>
            <a:ext cx="11249684" cy="4305300"/>
          </a:xfrm>
        </p:spPr>
        <p:txBody>
          <a:bodyPr anchor="ctr" anchorCtr="1"/>
          <a:lstStyle>
            <a:lvl1pPr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5" y="6062115"/>
            <a:ext cx="9945743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1518794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829" y="5430244"/>
            <a:ext cx="11408626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9098" y="1600200"/>
            <a:ext cx="5338705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496644" y="1481559"/>
            <a:ext cx="4570809" cy="3922314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008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829" y="5430244"/>
            <a:ext cx="11408626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73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822" y="5852161"/>
            <a:ext cx="10813351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532" y="649224"/>
            <a:ext cx="10813350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20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909" y="484633"/>
            <a:ext cx="11416999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/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/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3505" y="5358903"/>
            <a:ext cx="11429936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FFFFFF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413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1918741"/>
            <a:ext cx="5488498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0" y="777667"/>
            <a:ext cx="5192439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80558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531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67"/>
            <a:ext cx="1081148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29"/>
            <a:ext cx="10813350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094" y="4862154"/>
            <a:ext cx="1081148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5092" y="5231003"/>
            <a:ext cx="1081148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115" y="384754"/>
            <a:ext cx="3778122" cy="62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6333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6" y="4279393"/>
            <a:ext cx="6244863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86" y="3282696"/>
            <a:ext cx="6281773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482840" y="1620215"/>
            <a:ext cx="3470174" cy="348422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127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521843" y="671342"/>
            <a:ext cx="7130463" cy="44996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521842" y="5164752"/>
            <a:ext cx="7128213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2532991" y="671342"/>
            <a:ext cx="7103800" cy="4499658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777" y="5243838"/>
            <a:ext cx="6763665" cy="838200"/>
          </a:xfrm>
        </p:spPr>
        <p:txBody>
          <a:bodyPr anchor="ctr"/>
          <a:lstStyle>
            <a:lvl1pPr>
              <a:defRPr sz="2600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/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/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FFFFFF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366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0987" y="310895"/>
            <a:ext cx="4363599" cy="281426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50987" y="310895"/>
            <a:ext cx="4363599" cy="2814269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06191" y="3429000"/>
            <a:ext cx="9343297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/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/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FFFFFF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01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562846" y="859536"/>
            <a:ext cx="4931216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6562846" y="859536"/>
            <a:ext cx="4931216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6191" y="728973"/>
            <a:ext cx="5798380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/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/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FFFFFF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890343" y="311149"/>
            <a:ext cx="4356380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0712" y="311149"/>
            <a:ext cx="4356013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501" y="311149"/>
            <a:ext cx="434368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654" y="311149"/>
            <a:ext cx="4362532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46883" y="311150"/>
            <a:ext cx="2408138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46883" y="311150"/>
            <a:ext cx="2408137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501" y="3028951"/>
            <a:ext cx="333508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654" y="3028951"/>
            <a:ext cx="3353932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0957" y="3028951"/>
            <a:ext cx="5365768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6769" y="3028951"/>
            <a:ext cx="536995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46883" y="1683658"/>
            <a:ext cx="2408138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6883" y="1676400"/>
            <a:ext cx="2408137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46883" y="5182961"/>
            <a:ext cx="2408138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46883" y="5182961"/>
            <a:ext cx="2408137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/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/>
            <a:r>
              <a:rPr lang="en-US" sz="600" dirty="0">
                <a:solidFill>
                  <a:srgbClr val="FFFFFF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FFFFFF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034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0986" y="310896"/>
            <a:ext cx="11299041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44385" y="339924"/>
            <a:ext cx="11296883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10640200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 dirty="0">
                <a:solidFill>
                  <a:srgbClr val="808080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83506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1889" y="-91440"/>
            <a:ext cx="12432602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873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3522570" y="777240"/>
            <a:ext cx="7861792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4751" y="5803472"/>
            <a:ext cx="4033077" cy="67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6661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119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638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29"/>
            <a:ext cx="10813350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554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02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black">
          <a:xfrm>
            <a:off x="5884495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black">
          <a:xfrm>
            <a:off x="6125923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black">
          <a:xfrm>
            <a:off x="5711014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5" name="Freeform 34"/>
          <p:cNvSpPr>
            <a:spLocks noEditPoints="1"/>
          </p:cNvSpPr>
          <p:nvPr userDrawn="1"/>
        </p:nvSpPr>
        <p:spPr bwMode="black">
          <a:xfrm>
            <a:off x="6289284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979427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7" name="Freeform 36"/>
          <p:cNvSpPr>
            <a:spLocks/>
          </p:cNvSpPr>
          <p:nvPr userDrawn="1"/>
        </p:nvSpPr>
        <p:spPr bwMode="black">
          <a:xfrm>
            <a:off x="5628610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8" name="Freeform 37"/>
          <p:cNvSpPr>
            <a:spLocks/>
          </p:cNvSpPr>
          <p:nvPr userDrawn="1"/>
        </p:nvSpPr>
        <p:spPr bwMode="black">
          <a:xfrm>
            <a:off x="5737999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9" name="Freeform 38"/>
          <p:cNvSpPr>
            <a:spLocks/>
          </p:cNvSpPr>
          <p:nvPr userDrawn="1"/>
        </p:nvSpPr>
        <p:spPr bwMode="black">
          <a:xfrm>
            <a:off x="5845462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black">
          <a:xfrm>
            <a:off x="5954851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6061831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6171221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6280611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38807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497462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314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Arial" panose="020B0604020202020204" pitchFamily="34" charset="0"/>
              </a:rPr>
              <a:t>Thank you.</a:t>
            </a:r>
            <a:endParaRPr lang="en-US" sz="3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43867" y="3078071"/>
            <a:ext cx="4747501" cy="7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0912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4" name="Rectangle 33"/>
          <p:cNvSpPr>
            <a:spLocks noChangeArrowheads="1"/>
          </p:cNvSpPr>
          <p:nvPr userDrawn="1"/>
        </p:nvSpPr>
        <p:spPr bwMode="black">
          <a:xfrm>
            <a:off x="5884495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5" name="Freeform 34"/>
          <p:cNvSpPr>
            <a:spLocks/>
          </p:cNvSpPr>
          <p:nvPr userDrawn="1"/>
        </p:nvSpPr>
        <p:spPr bwMode="black">
          <a:xfrm>
            <a:off x="6125923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711014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7" name="Freeform 36"/>
          <p:cNvSpPr>
            <a:spLocks noEditPoints="1"/>
          </p:cNvSpPr>
          <p:nvPr userDrawn="1"/>
        </p:nvSpPr>
        <p:spPr bwMode="black">
          <a:xfrm>
            <a:off x="6289284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8" name="Freeform 37"/>
          <p:cNvSpPr>
            <a:spLocks/>
          </p:cNvSpPr>
          <p:nvPr userDrawn="1"/>
        </p:nvSpPr>
        <p:spPr bwMode="black">
          <a:xfrm>
            <a:off x="5979427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9" name="Freeform 38"/>
          <p:cNvSpPr>
            <a:spLocks/>
          </p:cNvSpPr>
          <p:nvPr userDrawn="1"/>
        </p:nvSpPr>
        <p:spPr bwMode="black">
          <a:xfrm>
            <a:off x="5628610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black">
          <a:xfrm>
            <a:off x="5737999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5845462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5954851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6061831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171221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280611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638807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6497462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71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Arial" panose="020B0604020202020204" pitchFamily="34" charset="0"/>
              </a:rPr>
              <a:t>Thank you.</a:t>
            </a:r>
            <a:endParaRPr lang="en-US" sz="3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43867" y="3078071"/>
            <a:ext cx="4747501" cy="7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9997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05783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49942"/>
            <a:ext cx="11395434" cy="35124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388"/>
            <a:r>
              <a:rPr lang="en-US" sz="600" dirty="0">
                <a:solidFill>
                  <a:srgbClr val="808080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513" y="4114799"/>
            <a:ext cx="11315700" cy="24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5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63" userDrawn="1">
          <p15:clr>
            <a:srgbClr val="FBAE40"/>
          </p15:clr>
        </p15:guide>
        <p15:guide id="3" pos="7391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49942"/>
            <a:ext cx="11395434" cy="35124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388"/>
            <a:r>
              <a:rPr lang="en-US" sz="600" dirty="0">
                <a:solidFill>
                  <a:srgbClr val="808080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86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63">
          <p15:clr>
            <a:srgbClr val="FBAE40"/>
          </p15:clr>
        </p15:guide>
        <p15:guide id="3" pos="7391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49942"/>
            <a:ext cx="11395434" cy="35124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388"/>
            <a:r>
              <a:rPr lang="en-US" sz="600" dirty="0">
                <a:solidFill>
                  <a:srgbClr val="808080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44385" y="4084320"/>
            <a:ext cx="11297829" cy="2459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6710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99142"/>
            <a:ext cx="11395434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2AA7D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388"/>
            <a:r>
              <a:rPr lang="en-US" sz="600" dirty="0">
                <a:solidFill>
                  <a:srgbClr val="808080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076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432215"/>
            <a:ext cx="11448832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721" y="1344168"/>
            <a:ext cx="11433118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>
                <a:latin typeface="Arial" panose="020B0604020202020204" pitchFamily="34" charset="0"/>
              </a:defRPr>
            </a:lvl1pPr>
            <a:lvl2pPr>
              <a:defRPr lang="en-US" dirty="0" smtClean="0">
                <a:latin typeface="Arial" panose="020B0604020202020204" pitchFamily="34" charset="0"/>
              </a:defRPr>
            </a:lvl2pPr>
            <a:lvl3pPr>
              <a:defRPr lang="en-US" dirty="0" smtClean="0">
                <a:latin typeface="Arial" panose="020B0604020202020204" pitchFamily="34" charset="0"/>
              </a:defRPr>
            </a:lvl3pPr>
            <a:lvl4pPr>
              <a:defRPr lang="en-US" dirty="0" smtClean="0">
                <a:latin typeface="Arial" panose="020B0604020202020204" pitchFamily="34" charset="0"/>
              </a:defRPr>
            </a:lvl4pPr>
            <a:lvl5pPr>
              <a:defRPr lang="en-US" dirty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355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075" y="1339745"/>
            <a:ext cx="549513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06190" y="1339745"/>
            <a:ext cx="549513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184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90" y="1339746"/>
            <a:ext cx="11433118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/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  <p:sldLayoutId id="2147484182" r:id="rId17"/>
    <p:sldLayoutId id="2147484183" r:id="rId18"/>
    <p:sldLayoutId id="2147484184" r:id="rId19"/>
    <p:sldLayoutId id="2147484185" r:id="rId20"/>
    <p:sldLayoutId id="2147484186" r:id="rId21"/>
    <p:sldLayoutId id="2147484187" r:id="rId22"/>
    <p:sldLayoutId id="2147484188" r:id="rId23"/>
    <p:sldLayoutId id="2147484189" r:id="rId24"/>
    <p:sldLayoutId id="2147484190" r:id="rId25"/>
    <p:sldLayoutId id="2147484191" r:id="rId26"/>
    <p:sldLayoutId id="2147484192" r:id="rId27"/>
    <p:sldLayoutId id="2147484193" r:id="rId28"/>
    <p:sldLayoutId id="2147484194" r:id="rId29"/>
    <p:sldLayoutId id="2147484195" r:id="rId30"/>
    <p:sldLayoutId id="2147484196" r:id="rId31"/>
    <p:sldLayoutId id="2147484197" r:id="rId32"/>
    <p:sldLayoutId id="2147484198" r:id="rId33"/>
    <p:sldLayoutId id="2147484199" r:id="rId34"/>
    <p:sldLayoutId id="2147484200" r:id="rId35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network.cisco.com/community/certifications/ccna/icnd2/exam-topics" TargetMode="External"/><Relationship Id="rId2" Type="http://schemas.openxmlformats.org/officeDocument/2006/relationships/hyperlink" Target="https://learningnetwork.cisco.com/community/certifications/ccent/icnd1/exam-topic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" y="1458428"/>
            <a:ext cx="10255195" cy="1770548"/>
          </a:xfrm>
        </p:spPr>
        <p:txBody>
          <a:bodyPr/>
          <a:lstStyle/>
          <a:p>
            <a:r>
              <a:rPr lang="es-ES" dirty="0" smtClean="0"/>
              <a:t>Resolución de Problemas con ACL en entornos IPv6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9565" y="4296120"/>
            <a:ext cx="4886960" cy="1328569"/>
          </a:xfrm>
        </p:spPr>
        <p:txBody>
          <a:bodyPr/>
          <a:lstStyle/>
          <a:p>
            <a:r>
              <a:rPr lang="en-US" b="1" dirty="0" smtClean="0"/>
              <a:t>Echo Rantanen</a:t>
            </a:r>
          </a:p>
          <a:p>
            <a:r>
              <a:rPr lang="en-US" dirty="0" smtClean="0"/>
              <a:t>Technical Manager, US/Canada</a:t>
            </a:r>
          </a:p>
          <a:p>
            <a:r>
              <a:rPr lang="en-US" dirty="0" smtClean="0"/>
              <a:t>1 June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2549" y="3867150"/>
            <a:ext cx="2084708" cy="2549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7731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9375" y="2077481"/>
            <a:ext cx="5054600" cy="375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2900" y="1373243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R1# </a:t>
            </a:r>
            <a:r>
              <a:rPr lang="en-US" b="1" dirty="0"/>
              <a:t>show running-</a:t>
            </a:r>
            <a:r>
              <a:rPr lang="en-US" b="1" dirty="0" err="1"/>
              <a:t>config</a:t>
            </a:r>
            <a:r>
              <a:rPr lang="en-US" b="1" dirty="0"/>
              <a:t> | begin interface G</a:t>
            </a:r>
            <a:endParaRPr lang="en-US" dirty="0"/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 </a:t>
            </a:r>
            <a:r>
              <a:rPr lang="en-US" dirty="0" smtClean="0"/>
              <a:t>  no </a:t>
            </a:r>
            <a:r>
              <a:rPr lang="en-US" dirty="0"/>
              <a:t>ip address</a:t>
            </a:r>
          </a:p>
          <a:p>
            <a:r>
              <a:rPr lang="en-US" dirty="0"/>
              <a:t> </a:t>
            </a:r>
            <a:r>
              <a:rPr lang="en-US" dirty="0" smtClean="0"/>
              <a:t>  </a:t>
            </a:r>
            <a:r>
              <a:rPr lang="en-US" b="1" dirty="0" smtClean="0"/>
              <a:t>ipv6 </a:t>
            </a:r>
            <a:r>
              <a:rPr lang="en-US" b="1" dirty="0"/>
              <a:t>traffic-filter NO-FTP-TO-11 out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  duplex </a:t>
            </a:r>
            <a:r>
              <a:rPr lang="en-US" dirty="0"/>
              <a:t>auto</a:t>
            </a:r>
          </a:p>
          <a:p>
            <a:r>
              <a:rPr lang="en-US" dirty="0"/>
              <a:t> </a:t>
            </a:r>
            <a:r>
              <a:rPr lang="en-US" dirty="0" smtClean="0"/>
              <a:t>  speed </a:t>
            </a:r>
            <a:r>
              <a:rPr lang="en-US" dirty="0"/>
              <a:t>auto</a:t>
            </a:r>
          </a:p>
          <a:p>
            <a:r>
              <a:rPr lang="en-US" dirty="0" smtClean="0"/>
              <a:t>  </a:t>
            </a:r>
            <a:r>
              <a:rPr lang="en-US" dirty="0"/>
              <a:t> ipv6 address FE80::1 link-local</a:t>
            </a:r>
          </a:p>
          <a:p>
            <a:r>
              <a:rPr lang="en-US" dirty="0"/>
              <a:t> </a:t>
            </a:r>
            <a:r>
              <a:rPr lang="en-US" dirty="0" smtClean="0"/>
              <a:t>  ipv6 </a:t>
            </a:r>
            <a:r>
              <a:rPr lang="en-US" dirty="0"/>
              <a:t>address 2001:DB8:1:10::1/64</a:t>
            </a:r>
          </a:p>
          <a:p>
            <a:r>
              <a:rPr lang="en-US" dirty="0"/>
              <a:t> </a:t>
            </a:r>
            <a:r>
              <a:rPr lang="en-US" dirty="0" smtClean="0"/>
              <a:t>  ipv6 </a:t>
            </a:r>
            <a:r>
              <a:rPr lang="en-US" dirty="0" err="1"/>
              <a:t>eigrp</a:t>
            </a:r>
            <a:r>
              <a:rPr lang="en-US" dirty="0"/>
              <a:t> 1</a:t>
            </a:r>
          </a:p>
          <a:p>
            <a:r>
              <a:rPr lang="en-US" dirty="0"/>
              <a:t>&lt;output omitted&gt;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Escenario1 (</a:t>
            </a:r>
            <a:r>
              <a:rPr lang="es-ES" dirty="0" smtClean="0"/>
              <a:t>continuación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4406070"/>
            <a:ext cx="13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</a:rPr>
              <a:t>Nombre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4913422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9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9829" y="4391691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8404" y="4908456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00375" y="5375087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 err="1" smtClean="0"/>
              <a:t>Sentido</a:t>
            </a:r>
            <a:endParaRPr lang="en-US" dirty="0"/>
          </a:p>
        </p:txBody>
      </p:sp>
      <p:pic>
        <p:nvPicPr>
          <p:cNvPr id="5122" name="Picture 2" descr="C:\Users\erantane\AppData\Local\Microsoft\Windows\Temporary Internet Files\Content.IE5\4RST3L01\600px-Red_x.svg[1]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9829" y="5387004"/>
            <a:ext cx="449748" cy="44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 rot="1270803">
            <a:off x="8667156" y="2723570"/>
            <a:ext cx="304708" cy="75247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18223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 1 - Solución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2129171"/>
            <a:ext cx="60102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</a:rPr>
              <a:t>Editar/corrección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/>
              <a:t>)# </a:t>
            </a:r>
            <a:r>
              <a:rPr lang="en-US" b="1" dirty="0"/>
              <a:t>interface g0/0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 </a:t>
            </a:r>
            <a:r>
              <a:rPr lang="en-US" b="1" dirty="0"/>
              <a:t>no ipv6 traffic-filter NO-FTP-TO-11 out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 </a:t>
            </a:r>
            <a:r>
              <a:rPr lang="en-US" b="1" dirty="0"/>
              <a:t>ipv6 traffic-filter NO-FTP-TO-11 in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 </a:t>
            </a:r>
            <a:r>
              <a:rPr lang="en-US" b="1" dirty="0" smtClean="0"/>
              <a:t>end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0284" y="973170"/>
            <a:ext cx="5095016" cy="378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100" y="3962400"/>
            <a:ext cx="86296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s-ES" sz="2800" b="1" dirty="0" smtClean="0">
                <a:solidFill>
                  <a:srgbClr val="7030A0"/>
                </a:solidFill>
              </a:rPr>
              <a:t>Verificar</a:t>
            </a:r>
          </a:p>
          <a:p>
            <a:r>
              <a:rPr lang="en-US" dirty="0" smtClean="0"/>
              <a:t>R1</a:t>
            </a:r>
            <a:r>
              <a:rPr lang="en-US" dirty="0"/>
              <a:t># </a:t>
            </a:r>
            <a:r>
              <a:rPr lang="en-US" b="1" dirty="0"/>
              <a:t>show ipv6 access-list</a:t>
            </a:r>
            <a:endParaRPr lang="en-US" dirty="0"/>
          </a:p>
          <a:p>
            <a:r>
              <a:rPr lang="en-US" dirty="0"/>
              <a:t>IPv6 access list NO-FTP-TO-11</a:t>
            </a:r>
          </a:p>
          <a:p>
            <a:r>
              <a:rPr lang="en-US" dirty="0"/>
              <a:t>    deny </a:t>
            </a:r>
            <a:r>
              <a:rPr lang="en-US" dirty="0" err="1"/>
              <a:t>tcp</a:t>
            </a:r>
            <a:r>
              <a:rPr lang="en-US" dirty="0"/>
              <a:t> any 2001:DB8:CAFE:11::/64 </a:t>
            </a:r>
            <a:r>
              <a:rPr lang="en-US" dirty="0" err="1"/>
              <a:t>eq</a:t>
            </a:r>
            <a:r>
              <a:rPr lang="en-US" dirty="0"/>
              <a:t> ftp (</a:t>
            </a:r>
            <a:r>
              <a:rPr lang="en-US" b="1" dirty="0"/>
              <a:t>37 matches</a:t>
            </a:r>
            <a:r>
              <a:rPr lang="en-US" dirty="0"/>
              <a:t>) sequence 10</a:t>
            </a:r>
          </a:p>
          <a:p>
            <a:r>
              <a:rPr lang="en-US" dirty="0"/>
              <a:t>    deny </a:t>
            </a:r>
            <a:r>
              <a:rPr lang="en-US" dirty="0" err="1"/>
              <a:t>tcp</a:t>
            </a:r>
            <a:r>
              <a:rPr lang="en-US" dirty="0"/>
              <a:t> any 2001:DB8:CAFE:11::/64 </a:t>
            </a:r>
            <a:r>
              <a:rPr lang="en-US" dirty="0" err="1"/>
              <a:t>eq</a:t>
            </a:r>
            <a:r>
              <a:rPr lang="en-US" dirty="0"/>
              <a:t> ftp-data sequence 20</a:t>
            </a:r>
          </a:p>
          <a:p>
            <a:r>
              <a:rPr lang="en-US" dirty="0"/>
              <a:t>    permit ipv6 any </a:t>
            </a:r>
            <a:r>
              <a:rPr lang="en-US" dirty="0" err="1"/>
              <a:t>any</a:t>
            </a:r>
            <a:r>
              <a:rPr lang="en-US" dirty="0"/>
              <a:t> (11 matches) sequence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184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4230" y="1766645"/>
            <a:ext cx="57721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 2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0" y="1344168"/>
            <a:ext cx="6324679" cy="496519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R3 se configura con una ACL con nombre </a:t>
            </a:r>
            <a:r>
              <a:rPr lang="es-ES" b="1" dirty="0" smtClean="0"/>
              <a:t>RESTRICTED-ACCESS</a:t>
            </a:r>
            <a:r>
              <a:rPr lang="es-ES" dirty="0" smtClean="0"/>
              <a:t> en IPv6 que debería implantar la siguiente política de seguridad en la LAN de R3:</a:t>
            </a:r>
          </a:p>
          <a:p>
            <a:r>
              <a:rPr lang="es-ES" dirty="0" smtClean="0"/>
              <a:t>Permitir acceso a la red :10</a:t>
            </a:r>
          </a:p>
          <a:p>
            <a:r>
              <a:rPr lang="es-ES" dirty="0" smtClean="0"/>
              <a:t>Impedir acceso a la red :11</a:t>
            </a:r>
          </a:p>
          <a:p>
            <a:r>
              <a:rPr lang="es-ES" dirty="0" smtClean="0"/>
              <a:t>Permitir acceso SSH al PC en la dirección 2001:DB8:CAFE:11::11</a:t>
            </a:r>
          </a:p>
          <a:p>
            <a:pPr marL="0" indent="0">
              <a:buNone/>
            </a:pPr>
            <a:r>
              <a:rPr lang="es-ES" dirty="0" smtClean="0"/>
              <a:t>Tras la configuración de la ACL, el PC3 no puede alcanzar ni la red :10 ni la red :11, y tampoco puede conectarse por SSH al host en la dirección 2001:DB8:CAFE:11::11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60533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7125" y="2217346"/>
            <a:ext cx="57721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1475" y="1782485"/>
            <a:ext cx="7096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R3# </a:t>
            </a:r>
            <a:r>
              <a:rPr lang="en-US" b="1" dirty="0"/>
              <a:t>show ipv6 access-list</a:t>
            </a:r>
            <a:endParaRPr lang="en-US" dirty="0"/>
          </a:p>
          <a:p>
            <a:r>
              <a:rPr lang="en-US" dirty="0"/>
              <a:t>IPv6 access list RESTRICTED-ACCESS</a:t>
            </a:r>
          </a:p>
          <a:p>
            <a:r>
              <a:rPr lang="en-US" dirty="0"/>
              <a:t>    permit ipv6 any host 2001:DB8:CAFE:10:: sequence 10</a:t>
            </a:r>
          </a:p>
          <a:p>
            <a:r>
              <a:rPr lang="en-US" dirty="0"/>
              <a:t>    deny ipv6 any 2001:DB8:CAFE:11::/64 sequence 20</a:t>
            </a:r>
          </a:p>
          <a:p>
            <a:r>
              <a:rPr lang="en-US" dirty="0"/>
              <a:t>    permit </a:t>
            </a:r>
            <a:r>
              <a:rPr lang="en-US" dirty="0" err="1"/>
              <a:t>tcp</a:t>
            </a:r>
            <a:r>
              <a:rPr lang="en-US" dirty="0"/>
              <a:t> any host 2001:DB8:CAFE:11::11 </a:t>
            </a:r>
            <a:r>
              <a:rPr lang="en-US" dirty="0" err="1"/>
              <a:t>eq</a:t>
            </a:r>
            <a:r>
              <a:rPr lang="en-US" dirty="0"/>
              <a:t> 22 sequence 30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0050" y="4867735"/>
            <a:ext cx="107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7030A0"/>
                </a:solidFill>
              </a:rPr>
              <a:t>Orden</a:t>
            </a:r>
            <a:endParaRPr lang="es-ES" sz="24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0050" y="5375087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s-ES" dirty="0" smtClean="0"/>
              <a:t>Criterio</a:t>
            </a:r>
            <a:endParaRPr lang="es-ES" dirty="0"/>
          </a:p>
        </p:txBody>
      </p:sp>
      <p:pic>
        <p:nvPicPr>
          <p:cNvPr id="11" name="Picture 2" descr="C:\Users\erantane\AppData\Local\Microsoft\Windows\Temporary Internet Files\Content.IE5\4RST3L01\600px-Red_x.svg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0380" y="4867735"/>
            <a:ext cx="449748" cy="44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rantane\AppData\Local\Microsoft\Windows\Temporary Internet Files\Content.IE5\4RST3L01\600px-Red_x.svg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0302" y="5381346"/>
            <a:ext cx="449748" cy="44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8590" y="508415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 smtClean="0"/>
              <a:t>Escenario 2 (continuación)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0896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4718" y="1353454"/>
            <a:ext cx="5448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R3# </a:t>
            </a:r>
            <a:r>
              <a:rPr lang="en-US" b="1" dirty="0"/>
              <a:t>show running-</a:t>
            </a:r>
            <a:r>
              <a:rPr lang="en-US" b="1" dirty="0" err="1"/>
              <a:t>config</a:t>
            </a:r>
            <a:r>
              <a:rPr lang="en-US" b="1" dirty="0"/>
              <a:t> | section interface GigabitEthernet0/0</a:t>
            </a:r>
            <a:endParaRPr lang="en-US" dirty="0"/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 no ip address</a:t>
            </a:r>
          </a:p>
          <a:p>
            <a:r>
              <a:rPr lang="en-US" dirty="0"/>
              <a:t> duplex auto</a:t>
            </a:r>
          </a:p>
          <a:p>
            <a:r>
              <a:rPr lang="en-US" dirty="0"/>
              <a:t> speed auto</a:t>
            </a:r>
          </a:p>
          <a:p>
            <a:r>
              <a:rPr lang="en-US" dirty="0"/>
              <a:t> ipv6 address FE80::3 link-local</a:t>
            </a:r>
          </a:p>
          <a:p>
            <a:r>
              <a:rPr lang="en-US" dirty="0"/>
              <a:t> ipv6 address 2001:DB8:1:30::1/64</a:t>
            </a:r>
          </a:p>
          <a:p>
            <a:r>
              <a:rPr lang="en-US" dirty="0"/>
              <a:t> ipv6 </a:t>
            </a:r>
            <a:r>
              <a:rPr lang="en-US" dirty="0" err="1"/>
              <a:t>eigrp</a:t>
            </a:r>
            <a:r>
              <a:rPr lang="en-US" dirty="0"/>
              <a:t> 1</a:t>
            </a:r>
          </a:p>
          <a:p>
            <a:r>
              <a:rPr lang="en-US" dirty="0"/>
              <a:t> </a:t>
            </a:r>
            <a:r>
              <a:rPr lang="en-US" b="1" dirty="0"/>
              <a:t>ipv6 traffic-filter RESTRICTED-ACCESS </a:t>
            </a:r>
            <a:r>
              <a:rPr lang="en-US" b="1" dirty="0" smtClean="0"/>
              <a:t>in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1400" y="1985010"/>
            <a:ext cx="57721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1800" y="469182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7030A0"/>
                </a:solidFill>
              </a:rPr>
              <a:t>Nombre</a:t>
            </a:r>
            <a:endParaRPr lang="es-ES" sz="24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5199172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10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9829" y="4677441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49576" y="5660837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s-ES" dirty="0" smtClean="0"/>
              <a:t>Sentido</a:t>
            </a:r>
            <a:endParaRPr lang="es-ES" dirty="0"/>
          </a:p>
        </p:txBody>
      </p:sp>
      <p:pic>
        <p:nvPicPr>
          <p:cNvPr id="14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9828" y="5686881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44718" y="441740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 smtClean="0"/>
              <a:t>Escenario 2 (continuación)</a:t>
            </a:r>
            <a:endParaRPr lang="es-ES" dirty="0"/>
          </a:p>
        </p:txBody>
      </p:sp>
      <p:pic>
        <p:nvPicPr>
          <p:cNvPr id="16" name="Picture 2" descr="C:\Users\erantane\AppData\Local\Microsoft\Windows\Temporary Internet Files\Content.IE5\4RST3L01\600px-Red_x.svg[1]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9828" y="5164954"/>
            <a:ext cx="449748" cy="44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0629" y="5153485"/>
            <a:ext cx="220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OJO: error en el currículum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6075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 2 - Solución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533399" y="1314450"/>
            <a:ext cx="81534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</a:rPr>
              <a:t>Sustituir la entrada en la ACL IPv6 para el host</a:t>
            </a:r>
          </a:p>
          <a:p>
            <a:r>
              <a:rPr lang="es-ES" dirty="0" smtClean="0"/>
              <a:t>R3(</a:t>
            </a:r>
            <a:r>
              <a:rPr lang="es-ES" dirty="0" err="1" smtClean="0"/>
              <a:t>config</a:t>
            </a:r>
            <a:r>
              <a:rPr lang="es-ES" dirty="0" smtClean="0"/>
              <a:t>)# </a:t>
            </a:r>
            <a:r>
              <a:rPr lang="es-ES" b="1" dirty="0" smtClean="0"/>
              <a:t>ipv6 </a:t>
            </a:r>
            <a:r>
              <a:rPr lang="es-ES" b="1" dirty="0" err="1" smtClean="0"/>
              <a:t>access-list</a:t>
            </a:r>
            <a:r>
              <a:rPr lang="es-ES" b="1" dirty="0" smtClean="0"/>
              <a:t> RESTRICTED-ACCESS</a:t>
            </a:r>
            <a:endParaRPr lang="es-ES" dirty="0" smtClean="0"/>
          </a:p>
          <a:p>
            <a:r>
              <a:rPr lang="es-ES" dirty="0" smtClean="0"/>
              <a:t>R3(config-ipv6-acl)# </a:t>
            </a:r>
            <a:r>
              <a:rPr lang="es-ES" b="1" dirty="0" err="1" smtClean="0"/>
              <a:t>permit</a:t>
            </a:r>
            <a:r>
              <a:rPr lang="es-ES" b="1" dirty="0" smtClean="0"/>
              <a:t> ipv6 </a:t>
            </a:r>
            <a:r>
              <a:rPr lang="es-ES" b="1" dirty="0" err="1" smtClean="0"/>
              <a:t>any</a:t>
            </a:r>
            <a:r>
              <a:rPr lang="es-ES" b="1" dirty="0" smtClean="0"/>
              <a:t> 2001:db8:cafe:10::/64 </a:t>
            </a:r>
            <a:r>
              <a:rPr lang="es-ES" b="1" dirty="0" err="1" smtClean="0"/>
              <a:t>sequence</a:t>
            </a:r>
            <a:r>
              <a:rPr lang="es-ES" b="1" dirty="0" smtClean="0"/>
              <a:t> 10</a:t>
            </a:r>
            <a:endParaRPr lang="es-ES" dirty="0" smtClean="0"/>
          </a:p>
          <a:p>
            <a:r>
              <a:rPr lang="es-ES" dirty="0" smtClean="0"/>
              <a:t>R3(config-ipv6-acl)# </a:t>
            </a:r>
            <a:r>
              <a:rPr lang="es-ES" b="1" dirty="0" err="1" smtClean="0"/>
              <a:t>end</a:t>
            </a:r>
            <a:endParaRPr lang="es-ES" dirty="0" smtClean="0"/>
          </a:p>
          <a:p>
            <a:r>
              <a:rPr lang="es-ES" dirty="0" smtClean="0"/>
              <a:t>R3# </a:t>
            </a:r>
            <a:r>
              <a:rPr lang="es-ES" b="1" dirty="0" smtClean="0"/>
              <a:t>show </a:t>
            </a:r>
            <a:r>
              <a:rPr lang="es-ES" b="1" dirty="0" err="1" smtClean="0"/>
              <a:t>access-list</a:t>
            </a:r>
            <a:endParaRPr lang="es-ES" dirty="0" smtClean="0"/>
          </a:p>
          <a:p>
            <a:r>
              <a:rPr lang="es-ES" dirty="0" smtClean="0"/>
              <a:t>IPv6 </a:t>
            </a:r>
            <a:r>
              <a:rPr lang="es-ES" dirty="0" err="1" smtClean="0"/>
              <a:t>access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RESTRICTED-ACCESS</a:t>
            </a:r>
          </a:p>
          <a:p>
            <a:r>
              <a:rPr lang="es-ES" dirty="0" smtClean="0"/>
              <a:t>    </a:t>
            </a:r>
            <a:r>
              <a:rPr lang="es-ES" b="1" dirty="0" err="1" smtClean="0"/>
              <a:t>permit</a:t>
            </a:r>
            <a:r>
              <a:rPr lang="es-ES" b="1" dirty="0" smtClean="0"/>
              <a:t> ipv6 </a:t>
            </a:r>
            <a:r>
              <a:rPr lang="es-ES" b="1" dirty="0" err="1" smtClean="0"/>
              <a:t>any</a:t>
            </a:r>
            <a:r>
              <a:rPr lang="es-ES" b="1" dirty="0" smtClean="0"/>
              <a:t> 2001:DB8:CAFE:10::/64 </a:t>
            </a:r>
            <a:r>
              <a:rPr lang="es-ES" b="1" dirty="0" err="1" smtClean="0"/>
              <a:t>sequence</a:t>
            </a:r>
            <a:r>
              <a:rPr lang="es-ES" b="1" dirty="0" smtClean="0"/>
              <a:t> 10</a:t>
            </a:r>
            <a:endParaRPr lang="es-ES" dirty="0" smtClean="0"/>
          </a:p>
          <a:p>
            <a:r>
              <a:rPr lang="es-ES" dirty="0" smtClean="0"/>
              <a:t>    </a:t>
            </a:r>
            <a:r>
              <a:rPr lang="es-ES" dirty="0" err="1" smtClean="0"/>
              <a:t>deny</a:t>
            </a:r>
            <a:r>
              <a:rPr lang="es-ES" dirty="0" smtClean="0"/>
              <a:t> ipv6 </a:t>
            </a:r>
            <a:r>
              <a:rPr lang="es-ES" dirty="0" err="1" smtClean="0"/>
              <a:t>any</a:t>
            </a:r>
            <a:r>
              <a:rPr lang="es-ES" dirty="0" smtClean="0"/>
              <a:t> 2001:DB8:CAFE:11::/64 </a:t>
            </a:r>
            <a:r>
              <a:rPr lang="es-ES" dirty="0" err="1" smtClean="0"/>
              <a:t>sequence</a:t>
            </a:r>
            <a:r>
              <a:rPr lang="es-ES" dirty="0" smtClean="0"/>
              <a:t> 20</a:t>
            </a:r>
          </a:p>
          <a:p>
            <a:r>
              <a:rPr lang="es-ES" dirty="0" smtClean="0"/>
              <a:t>    </a:t>
            </a:r>
            <a:r>
              <a:rPr lang="es-ES" dirty="0" err="1" smtClean="0"/>
              <a:t>permit</a:t>
            </a:r>
            <a:r>
              <a:rPr lang="es-ES" dirty="0" smtClean="0"/>
              <a:t> </a:t>
            </a:r>
            <a:r>
              <a:rPr lang="es-ES" dirty="0" err="1" smtClean="0"/>
              <a:t>tcp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host 2001:DB8:CAFE:11::11 </a:t>
            </a:r>
            <a:r>
              <a:rPr lang="es-ES" dirty="0" err="1" smtClean="0"/>
              <a:t>eq</a:t>
            </a:r>
            <a:r>
              <a:rPr lang="es-ES" dirty="0" smtClean="0"/>
              <a:t> 22 </a:t>
            </a:r>
            <a:r>
              <a:rPr lang="es-ES" dirty="0" err="1" smtClean="0"/>
              <a:t>sequence</a:t>
            </a:r>
            <a:r>
              <a:rPr lang="es-ES" dirty="0" smtClean="0"/>
              <a:t> 30</a:t>
            </a:r>
          </a:p>
          <a:p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533399" y="4143375"/>
            <a:ext cx="101917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</a:rPr>
              <a:t>Reordenar las entradas en la ACL IPv6</a:t>
            </a:r>
          </a:p>
          <a:p>
            <a:r>
              <a:rPr lang="es-ES" dirty="0" smtClean="0"/>
              <a:t>R3(</a:t>
            </a:r>
            <a:r>
              <a:rPr lang="es-ES" dirty="0" err="1" smtClean="0"/>
              <a:t>config</a:t>
            </a:r>
            <a:r>
              <a:rPr lang="es-ES" dirty="0" smtClean="0"/>
              <a:t>)# </a:t>
            </a:r>
            <a:r>
              <a:rPr lang="es-ES" b="1" dirty="0" smtClean="0"/>
              <a:t>ipv6 </a:t>
            </a:r>
            <a:r>
              <a:rPr lang="es-ES" b="1" dirty="0" err="1" smtClean="0"/>
              <a:t>access-list</a:t>
            </a:r>
            <a:r>
              <a:rPr lang="es-ES" b="1" dirty="0" smtClean="0"/>
              <a:t> RESTRICTED-ACCESS</a:t>
            </a:r>
            <a:endParaRPr lang="es-ES" dirty="0" smtClean="0"/>
          </a:p>
          <a:p>
            <a:r>
              <a:rPr lang="es-ES" dirty="0" smtClean="0"/>
              <a:t>R3(config-ipv6-acl)# </a:t>
            </a:r>
            <a:r>
              <a:rPr lang="es-ES" b="1" dirty="0" smtClean="0"/>
              <a:t>no </a:t>
            </a:r>
            <a:r>
              <a:rPr lang="es-ES" b="1" dirty="0" err="1" smtClean="0"/>
              <a:t>deny</a:t>
            </a:r>
            <a:r>
              <a:rPr lang="es-ES" b="1" dirty="0" smtClean="0"/>
              <a:t> ipv6 </a:t>
            </a:r>
            <a:r>
              <a:rPr lang="es-ES" b="1" dirty="0" err="1" smtClean="0"/>
              <a:t>any</a:t>
            </a:r>
            <a:r>
              <a:rPr lang="es-ES" b="1" dirty="0" smtClean="0"/>
              <a:t> 2001:DB8:CAFE:11::/64</a:t>
            </a:r>
            <a:endParaRPr lang="es-ES" dirty="0" smtClean="0"/>
          </a:p>
          <a:p>
            <a:r>
              <a:rPr lang="es-ES" dirty="0" smtClean="0"/>
              <a:t>R3(config-ipv6-acl)# </a:t>
            </a:r>
            <a:r>
              <a:rPr lang="es-ES" b="1" dirty="0" smtClean="0"/>
              <a:t>no </a:t>
            </a:r>
            <a:r>
              <a:rPr lang="es-ES" b="1" dirty="0" err="1" smtClean="0"/>
              <a:t>permit</a:t>
            </a:r>
            <a:r>
              <a:rPr lang="es-ES" b="1" dirty="0" smtClean="0"/>
              <a:t> </a:t>
            </a:r>
            <a:r>
              <a:rPr lang="es-ES" b="1" dirty="0" err="1" smtClean="0"/>
              <a:t>tcp</a:t>
            </a:r>
            <a:r>
              <a:rPr lang="es-ES" b="1" dirty="0" smtClean="0"/>
              <a:t> </a:t>
            </a:r>
            <a:r>
              <a:rPr lang="es-ES" b="1" dirty="0" err="1" smtClean="0"/>
              <a:t>any</a:t>
            </a:r>
            <a:r>
              <a:rPr lang="es-ES" b="1" dirty="0" smtClean="0"/>
              <a:t> host 2001:DB8:CAFE:11::11 </a:t>
            </a:r>
            <a:r>
              <a:rPr lang="es-ES" b="1" dirty="0" err="1" smtClean="0"/>
              <a:t>eq</a:t>
            </a:r>
            <a:r>
              <a:rPr lang="es-ES" b="1" dirty="0" smtClean="0"/>
              <a:t> 22</a:t>
            </a:r>
            <a:endParaRPr lang="es-ES" dirty="0" smtClean="0"/>
          </a:p>
          <a:p>
            <a:r>
              <a:rPr lang="es-ES" dirty="0" smtClean="0"/>
              <a:t>R3(config-ipv6-acl)# </a:t>
            </a:r>
            <a:r>
              <a:rPr lang="es-ES" b="1" dirty="0" err="1" smtClean="0"/>
              <a:t>permit</a:t>
            </a:r>
            <a:r>
              <a:rPr lang="es-ES" b="1" dirty="0" smtClean="0"/>
              <a:t> </a:t>
            </a:r>
            <a:r>
              <a:rPr lang="es-ES" b="1" dirty="0" err="1" smtClean="0"/>
              <a:t>tcp</a:t>
            </a:r>
            <a:r>
              <a:rPr lang="es-ES" b="1" dirty="0" smtClean="0"/>
              <a:t> </a:t>
            </a:r>
            <a:r>
              <a:rPr lang="es-ES" b="1" dirty="0" err="1" smtClean="0"/>
              <a:t>any</a:t>
            </a:r>
            <a:r>
              <a:rPr lang="es-ES" b="1" dirty="0" smtClean="0"/>
              <a:t> host 2001:DB8:CAFE:11::11 </a:t>
            </a:r>
            <a:r>
              <a:rPr lang="es-ES" b="1" dirty="0" err="1" smtClean="0"/>
              <a:t>eq</a:t>
            </a:r>
            <a:r>
              <a:rPr lang="es-ES" b="1" dirty="0" smtClean="0"/>
              <a:t> 22</a:t>
            </a:r>
            <a:endParaRPr lang="es-ES" dirty="0" smtClean="0"/>
          </a:p>
          <a:p>
            <a:r>
              <a:rPr lang="es-ES" dirty="0" smtClean="0"/>
              <a:t>R3(config-ipv6-acl)# </a:t>
            </a:r>
            <a:r>
              <a:rPr lang="es-ES" b="1" dirty="0" err="1" smtClean="0"/>
              <a:t>deny</a:t>
            </a:r>
            <a:r>
              <a:rPr lang="es-ES" b="1" dirty="0" smtClean="0"/>
              <a:t> ipv6 </a:t>
            </a:r>
            <a:r>
              <a:rPr lang="es-ES" b="1" dirty="0" err="1" smtClean="0"/>
              <a:t>any</a:t>
            </a:r>
            <a:r>
              <a:rPr lang="es-ES" b="1" dirty="0" smtClean="0"/>
              <a:t> 2001:DB8:CAFE:11::/64</a:t>
            </a:r>
            <a:endParaRPr lang="es-ES" dirty="0" smtClean="0"/>
          </a:p>
          <a:p>
            <a:r>
              <a:rPr lang="es-ES" dirty="0" smtClean="0"/>
              <a:t>R3(config-ipv6-acl)# </a:t>
            </a:r>
            <a:r>
              <a:rPr lang="es-ES" b="1" dirty="0" err="1" smtClean="0"/>
              <a:t>end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6840186" y="1995055"/>
            <a:ext cx="1626919" cy="475013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858992" y="1187532"/>
            <a:ext cx="2351314" cy="28623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Incluyendo el Número de Secuencia que coincide con el de la entrada de la ACL que queremos rectificar ya no es necesario primero eliminar la entrada original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8858992" y="4143375"/>
            <a:ext cx="2351314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Nota Orador:  Es preferible editar la ACL nuevamente en un editor (</a:t>
            </a:r>
            <a:r>
              <a:rPr lang="es-ES" dirty="0" err="1" smtClean="0"/>
              <a:t>Notepad</a:t>
            </a:r>
            <a:r>
              <a:rPr lang="es-ES" dirty="0" smtClean="0"/>
              <a:t>), eliminar la actual y volver a poner nuevamente la nueva ACL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47346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Reportando Errores</a:t>
            </a:r>
            <a:endParaRPr lang="es-E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831" y="1339685"/>
            <a:ext cx="7399338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831" y="2797359"/>
            <a:ext cx="4286426" cy="3434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6426" y="2815381"/>
            <a:ext cx="4168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Debe incluirse: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Tema: Error de Currículum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Currículum: CCNA R&amp;S 6.0 </a:t>
            </a:r>
            <a:r>
              <a:rPr lang="es-ES" dirty="0" err="1" smtClean="0"/>
              <a:t>Bridging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Idioma: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Versión: 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Página: 4.5.1.3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Descripción: La Figura muestra G0/1 pero debería mostrar G0/0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7388028" y="1313708"/>
            <a:ext cx="605641" cy="3703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76490" y="4826824"/>
            <a:ext cx="4085515" cy="6595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36426" y="5189733"/>
            <a:ext cx="5379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Nota: Se recomienda revisar la lista de Erratas en el apartado de FAQ y Tutoriales primero – de momento no se han incorporado erratas del curso puente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3591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 3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1" y="1344168"/>
            <a:ext cx="5203904" cy="496519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R1 está configurado con una ACL con nombre en IPv6 </a:t>
            </a:r>
            <a:r>
              <a:rPr lang="es-ES" b="1" dirty="0" smtClean="0"/>
              <a:t>DENY-ACCESS</a:t>
            </a:r>
            <a:r>
              <a:rPr lang="es-ES" dirty="0" smtClean="0"/>
              <a:t> que debería implantar la siguiente política de seguridad en la LAN de R3:</a:t>
            </a:r>
          </a:p>
          <a:p>
            <a:r>
              <a:rPr lang="es-ES" dirty="0" smtClean="0"/>
              <a:t>Permitir acceso a la red :11 desde la red :30</a:t>
            </a:r>
          </a:p>
          <a:p>
            <a:r>
              <a:rPr lang="es-ES" dirty="0" smtClean="0"/>
              <a:t>Impedir el acceso a la red :10</a:t>
            </a:r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4024" y="1294410"/>
            <a:ext cx="6346529" cy="435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915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 3 (continuación)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6749" y="2328863"/>
            <a:ext cx="53435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0999" y="1442324"/>
            <a:ext cx="5915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R1# </a:t>
            </a:r>
            <a:r>
              <a:rPr lang="en-US" b="1" dirty="0"/>
              <a:t>show ipv6 access-list</a:t>
            </a:r>
            <a:endParaRPr lang="en-US" dirty="0"/>
          </a:p>
          <a:p>
            <a:r>
              <a:rPr lang="en-US" dirty="0"/>
              <a:t>IPv6 access list DENY-ACCESS</a:t>
            </a:r>
          </a:p>
          <a:p>
            <a:r>
              <a:rPr lang="en-US" dirty="0"/>
              <a:t>    permit ipv6 any 2001:DB8:CAFE:11::/64 sequence 10</a:t>
            </a:r>
          </a:p>
          <a:p>
            <a:r>
              <a:rPr lang="en-US" dirty="0"/>
              <a:t>    deny ipv6 any 2001:DB8:CAFE:10::/64 sequence 20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7995" y="445192"/>
            <a:ext cx="107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7030A0"/>
                </a:solidFill>
              </a:rPr>
              <a:t>Orden</a:t>
            </a:r>
            <a:endParaRPr lang="es-ES" sz="24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7995" y="952544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s-ES" dirty="0" smtClean="0"/>
              <a:t>Criterio</a:t>
            </a:r>
            <a:endParaRPr lang="es-ES" dirty="0"/>
          </a:p>
        </p:txBody>
      </p:sp>
      <p:pic>
        <p:nvPicPr>
          <p:cNvPr id="8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96024" y="430813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599" y="947578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83017" y="430813"/>
            <a:ext cx="14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7030A0"/>
                </a:solidFill>
              </a:rPr>
              <a:t>Nombre</a:t>
            </a:r>
            <a:endParaRPr lang="es-ES" sz="2400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3017" y="93816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s-ES" dirty="0" smtClean="0"/>
              <a:t>Interface</a:t>
            </a:r>
            <a:endParaRPr lang="es-ES" dirty="0"/>
          </a:p>
        </p:txBody>
      </p:sp>
      <p:pic>
        <p:nvPicPr>
          <p:cNvPr id="12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1046" y="416434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811592" y="139983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s-ES" dirty="0" smtClean="0"/>
              <a:t>Sentido</a:t>
            </a:r>
            <a:endParaRPr lang="es-ES" dirty="0"/>
          </a:p>
        </p:txBody>
      </p:sp>
      <p:pic>
        <p:nvPicPr>
          <p:cNvPr id="16" name="Picture 2" descr="C:\Users\erantane\AppData\Local\Microsoft\Windows\Temporary Internet Files\Content.IE5\4RST3L01\600px-Red_x.svg[1]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3637" y="906857"/>
            <a:ext cx="449748" cy="44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0999" y="3040083"/>
            <a:ext cx="5734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R1# </a:t>
            </a:r>
            <a:r>
              <a:rPr lang="en-US" b="1" dirty="0"/>
              <a:t>show running-</a:t>
            </a:r>
            <a:r>
              <a:rPr lang="en-US" b="1" dirty="0" err="1"/>
              <a:t>config</a:t>
            </a:r>
            <a:r>
              <a:rPr lang="en-US" b="1" dirty="0"/>
              <a:t> | section interface GigabitEthernet0/1</a:t>
            </a:r>
            <a:endParaRPr lang="en-US" dirty="0"/>
          </a:p>
          <a:p>
            <a:r>
              <a:rPr lang="en-US" dirty="0"/>
              <a:t>interface GigabitEthernet0/1</a:t>
            </a:r>
          </a:p>
          <a:p>
            <a:r>
              <a:rPr lang="en-US" dirty="0"/>
              <a:t> no ip address</a:t>
            </a:r>
          </a:p>
          <a:p>
            <a:r>
              <a:rPr lang="en-US" dirty="0"/>
              <a:t> duplex auto</a:t>
            </a:r>
          </a:p>
          <a:p>
            <a:r>
              <a:rPr lang="en-US" dirty="0"/>
              <a:t> speed auto</a:t>
            </a:r>
          </a:p>
          <a:p>
            <a:r>
              <a:rPr lang="en-US" dirty="0"/>
              <a:t> ipv6 address FE80::1 link-local</a:t>
            </a:r>
          </a:p>
          <a:p>
            <a:r>
              <a:rPr lang="en-US" dirty="0"/>
              <a:t> ipv6 address 2001:DB8:CAFE:11::1/64</a:t>
            </a:r>
          </a:p>
          <a:p>
            <a:r>
              <a:rPr lang="en-US" dirty="0"/>
              <a:t> ipv6 </a:t>
            </a:r>
            <a:r>
              <a:rPr lang="en-US" dirty="0" err="1"/>
              <a:t>eigrp</a:t>
            </a:r>
            <a:r>
              <a:rPr lang="en-US" dirty="0"/>
              <a:t> 1</a:t>
            </a:r>
          </a:p>
          <a:p>
            <a:r>
              <a:rPr lang="en-US" dirty="0"/>
              <a:t> ipv6 traffic-filter DENY-ACCESS out</a:t>
            </a:r>
          </a:p>
          <a:p>
            <a:endParaRPr lang="en-US" dirty="0"/>
          </a:p>
        </p:txBody>
      </p:sp>
      <p:pic>
        <p:nvPicPr>
          <p:cNvPr id="18" name="Picture 2" descr="C:\Users\erantane\AppData\Local\Microsoft\Windows\Temporary Internet Files\Content.IE5\4RST3L01\600px-Red_x.svg[1]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3637" y="1405788"/>
            <a:ext cx="449748" cy="44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921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401" y="1534515"/>
            <a:ext cx="53435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 3 - Solución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285008" y="2037545"/>
            <a:ext cx="7564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 </a:t>
            </a:r>
            <a:r>
              <a:rPr lang="en-US" b="1" dirty="0"/>
              <a:t>no ipv6 access-list DENY-ACCESS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 </a:t>
            </a:r>
            <a:r>
              <a:rPr lang="en-US" b="1" dirty="0"/>
              <a:t>interface g0/1</a:t>
            </a:r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-if)# </a:t>
            </a:r>
            <a:r>
              <a:rPr lang="en-US" b="1" dirty="0"/>
              <a:t>no ipv6 traffic-filter DENY-ACCESS out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-----------------------------------------------------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R3(</a:t>
            </a:r>
            <a:r>
              <a:rPr lang="en-US" dirty="0" err="1" smtClean="0"/>
              <a:t>config</a:t>
            </a:r>
            <a:r>
              <a:rPr lang="en-US" dirty="0"/>
              <a:t>)# </a:t>
            </a:r>
            <a:r>
              <a:rPr lang="en-US" b="1" dirty="0"/>
              <a:t>ipv6 access-list DENY-ACCESS</a:t>
            </a:r>
            <a:endParaRPr lang="en-US" dirty="0"/>
          </a:p>
          <a:p>
            <a:r>
              <a:rPr lang="en-US" dirty="0"/>
              <a:t>R3(config-ipv6-acl)# </a:t>
            </a:r>
            <a:r>
              <a:rPr lang="en-US" b="1" dirty="0"/>
              <a:t>permit ipv6 any 2001:DB8:CAFE:11::/64</a:t>
            </a:r>
            <a:endParaRPr lang="en-US" dirty="0"/>
          </a:p>
          <a:p>
            <a:r>
              <a:rPr lang="en-US" dirty="0"/>
              <a:t>R3(config-ipv6-acl)# </a:t>
            </a:r>
            <a:r>
              <a:rPr lang="en-US" b="1" dirty="0"/>
              <a:t>deny ipv6 any 2001:DB8:CAFE:10::/64</a:t>
            </a:r>
            <a:endParaRPr lang="en-US" dirty="0"/>
          </a:p>
          <a:p>
            <a:r>
              <a:rPr lang="en-US" dirty="0"/>
              <a:t>R3(config-ipv6-acl)# 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/>
              <a:t>R3(</a:t>
            </a:r>
            <a:r>
              <a:rPr lang="en-US" dirty="0" err="1"/>
              <a:t>config</a:t>
            </a:r>
            <a:r>
              <a:rPr lang="en-US" dirty="0"/>
              <a:t>)# </a:t>
            </a:r>
            <a:r>
              <a:rPr lang="en-US" b="1" dirty="0"/>
              <a:t>interface </a:t>
            </a:r>
            <a:r>
              <a:rPr lang="en-US" b="1" dirty="0" smtClean="0"/>
              <a:t>g0/1</a:t>
            </a:r>
            <a:endParaRPr lang="en-US" dirty="0"/>
          </a:p>
          <a:p>
            <a:r>
              <a:rPr lang="en-US" dirty="0"/>
              <a:t>R3(</a:t>
            </a:r>
            <a:r>
              <a:rPr lang="en-US" dirty="0" err="1"/>
              <a:t>config</a:t>
            </a:r>
            <a:r>
              <a:rPr lang="en-US" dirty="0"/>
              <a:t>-if)# </a:t>
            </a:r>
            <a:r>
              <a:rPr lang="en-US" b="1" dirty="0"/>
              <a:t>ipv6 traffic-filter DENY-ACCESS 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157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de Nuevos Contenidos en Curso </a:t>
            </a:r>
            <a:r>
              <a:rPr lang="es-ES" dirty="0" err="1" smtClean="0"/>
              <a:t>Puendte</a:t>
            </a:r>
            <a:r>
              <a:rPr lang="es-ES" dirty="0" smtClean="0"/>
              <a:t> CCNA R&amp;S 6.0</a:t>
            </a:r>
            <a:endParaRPr lang="es-E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18368"/>
              </p:ext>
            </p:extLst>
          </p:nvPr>
        </p:nvGraphicFramePr>
        <p:xfrm>
          <a:off x="553744" y="1711139"/>
          <a:ext cx="11112082" cy="48180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54232"/>
                <a:gridCol w="2528048"/>
                <a:gridCol w="2939288"/>
                <a:gridCol w="2890514"/>
              </a:tblGrid>
              <a:tr h="6020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Introduction</a:t>
                      </a:r>
                      <a:r>
                        <a:rPr lang="en-US" sz="1800" baseline="0" dirty="0" smtClean="0"/>
                        <a:t> to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Routing &amp;</a:t>
                      </a:r>
                      <a:r>
                        <a:rPr lang="en-US" sz="1800" baseline="0" dirty="0" smtClean="0"/>
                        <a:t> Switching Essentials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Scaling</a:t>
                      </a:r>
                      <a:r>
                        <a:rPr lang="en-US" sz="1800" baseline="0" dirty="0" smtClean="0"/>
                        <a:t> Networks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Connecting</a:t>
                      </a:r>
                      <a:r>
                        <a:rPr lang="en-US" sz="1800" baseline="0" dirty="0" smtClean="0"/>
                        <a:t> Networks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464713">
                <a:tc>
                  <a:txBody>
                    <a:bodyPr/>
                    <a:lstStyle/>
                    <a:p>
                      <a:pPr marL="114300" indent="0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Extended Traceroute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Host Routes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VTP, Extended VLANs, and DTP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WAN Topologies</a:t>
                      </a:r>
                    </a:p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DMVPN</a:t>
                      </a:r>
                    </a:p>
                  </a:txBody>
                  <a:tcPr marL="6350" marR="6350" marT="6350" marB="0" anchor="ctr"/>
                </a:tc>
              </a:tr>
              <a:tr h="452103">
                <a:tc>
                  <a:txBody>
                    <a:bodyPr/>
                    <a:lstStyle/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Debugging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Device Discovery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Troubleshoot Multi-VLAN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Implement PPPoE</a:t>
                      </a:r>
                    </a:p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eBGP</a:t>
                      </a:r>
                    </a:p>
                  </a:txBody>
                  <a:tcPr marL="6350" marR="6350" marT="6350" marB="0" anchor="ctr"/>
                </a:tc>
              </a:tr>
              <a:tr h="464713">
                <a:tc>
                  <a:txBody>
                    <a:bodyPr/>
                    <a:lstStyle/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 Troubleshooting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NTP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Switch Stacking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Common IPv6 ACL Errors</a:t>
                      </a:r>
                    </a:p>
                  </a:txBody>
                  <a:tcPr marL="6350" marR="6350" marT="6350" marB="0" anchor="ctr"/>
                </a:tc>
              </a:tr>
              <a:tr h="452103"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Password Recovery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Implement HSRP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 Security Best Practices</a:t>
                      </a:r>
                    </a:p>
                  </a:txBody>
                  <a:tcPr marL="6350" marR="6350" marT="6350" marB="0" anchor="ctr"/>
                </a:tc>
              </a:tr>
              <a:tr h="45210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Troubleshoot Multi-area OSPF</a:t>
                      </a:r>
                      <a:endParaRPr lang="en-US" sz="16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SNMPv3 Configuration</a:t>
                      </a:r>
                    </a:p>
                  </a:txBody>
                  <a:tcPr marL="6350" marR="6350" marT="6350" marB="0" anchor="ctr"/>
                </a:tc>
              </a:tr>
              <a:tr h="452103"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</a:t>
                      </a:r>
                    </a:p>
                  </a:txBody>
                  <a:tcPr marL="6350" marR="6350" marT="6350" marB="0" anchor="ctr"/>
                </a:tc>
              </a:tr>
              <a:tr h="464713"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 of Service</a:t>
                      </a:r>
                    </a:p>
                  </a:txBody>
                  <a:tcPr marL="6350" marR="6350" marT="6350" marB="0" anchor="ctr"/>
                </a:tc>
              </a:tr>
              <a:tr h="452103"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Cloud and Virtualization</a:t>
                      </a:r>
                    </a:p>
                  </a:txBody>
                  <a:tcPr marL="6350" marR="6350" marT="6350" marB="0" anchor="ctr"/>
                </a:tc>
              </a:tr>
              <a:tr h="452103">
                <a:tc>
                  <a:txBody>
                    <a:bodyPr/>
                    <a:lstStyle/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indent="0"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1143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 Programming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9277350" y="3295651"/>
            <a:ext cx="2609850" cy="495300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763000" y="3371849"/>
            <a:ext cx="2800350" cy="419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7639050" y="3395661"/>
            <a:ext cx="1000125" cy="352425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0077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/>
          <a:p>
            <a:r>
              <a:rPr lang="es-ES" dirty="0" smtClean="0"/>
              <a:t>Errores Comunes con ACL en IPv6</a:t>
            </a:r>
            <a:endParaRPr lang="es-ES" dirty="0"/>
          </a:p>
        </p:txBody>
      </p:sp>
      <p:sp>
        <p:nvSpPr>
          <p:cNvPr id="5" name="AutoShape 2" descr="I P v 6 topology with a router connected to two switches. Each switch is connected to a P C"/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xfrm>
            <a:off x="304800" y="1344613"/>
            <a:ext cx="6162675" cy="49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Orden Erróneo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Criterio – No especificar</a:t>
            </a:r>
          </a:p>
          <a:p>
            <a:pPr marL="0" indent="0">
              <a:buNone/>
            </a:pPr>
            <a:r>
              <a:rPr lang="es-ES" sz="2800" dirty="0" smtClean="0"/>
              <a:t>las reglas de ACL específicas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Nombre Erróneo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Interface/</a:t>
            </a:r>
            <a:r>
              <a:rPr lang="es-ES" sz="2800" dirty="0" smtClean="0">
                <a:solidFill>
                  <a:srgbClr val="FF0000"/>
                </a:solidFill>
              </a:rPr>
              <a:t>Dispositivo</a:t>
            </a:r>
            <a:r>
              <a:rPr lang="es-ES" sz="2800" dirty="0" smtClean="0"/>
              <a:t> Erróneo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Dirección/Sentido Erróneos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/>
          </a:p>
        </p:txBody>
      </p:sp>
      <p:pic>
        <p:nvPicPr>
          <p:cNvPr id="6" name="Picture 4" descr="http://searchengineland.com/figz/wp-content/seloads/2016/01/error-erase-mistake-pencil-ss-1920-800x45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2756" y="4421075"/>
            <a:ext cx="3050618" cy="171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Brace 2"/>
          <p:cNvSpPr/>
          <p:nvPr/>
        </p:nvSpPr>
        <p:spPr>
          <a:xfrm>
            <a:off x="5349924" y="1419226"/>
            <a:ext cx="333375" cy="1485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Box 4"/>
          <p:cNvSpPr txBox="1"/>
          <p:nvPr/>
        </p:nvSpPr>
        <p:spPr>
          <a:xfrm>
            <a:off x="5784305" y="1830973"/>
            <a:ext cx="3228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show ipv6 </a:t>
            </a:r>
            <a:r>
              <a:rPr lang="es-ES" sz="2400" dirty="0" err="1" smtClean="0"/>
              <a:t>access-list</a:t>
            </a:r>
            <a:endParaRPr lang="es-ES" sz="2400" dirty="0" smtClean="0"/>
          </a:p>
          <a:p>
            <a:endParaRPr lang="es-ES" dirty="0"/>
          </a:p>
        </p:txBody>
      </p:sp>
      <p:sp>
        <p:nvSpPr>
          <p:cNvPr id="9" name="Right Brace 8"/>
          <p:cNvSpPr/>
          <p:nvPr/>
        </p:nvSpPr>
        <p:spPr>
          <a:xfrm>
            <a:off x="5345161" y="2946202"/>
            <a:ext cx="333375" cy="1622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5784303" y="3526482"/>
            <a:ext cx="663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show </a:t>
            </a:r>
            <a:r>
              <a:rPr lang="es-ES" sz="2400" dirty="0" err="1" smtClean="0"/>
              <a:t>running-config</a:t>
            </a:r>
            <a:r>
              <a:rPr lang="es-ES" sz="2400" dirty="0" smtClean="0"/>
              <a:t> | </a:t>
            </a:r>
            <a:r>
              <a:rPr lang="es-ES" sz="2400" dirty="0" err="1" smtClean="0"/>
              <a:t>section</a:t>
            </a:r>
            <a:r>
              <a:rPr lang="es-ES" sz="2400" dirty="0" smtClean="0"/>
              <a:t> interface 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13101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4.5.1.5</a:t>
            </a:r>
            <a:r>
              <a:rPr lang="en-US" dirty="0"/>
              <a:t>: Packet Tracer - Troubleshooting IPv6 </a:t>
            </a:r>
            <a:r>
              <a:rPr lang="en-US" dirty="0" smtClean="0"/>
              <a:t>ACLs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  <a:p>
            <a:r>
              <a:rPr lang="en-US" b="1" dirty="0"/>
              <a:t>Part 1: Troubleshoot HTTP Access</a:t>
            </a:r>
          </a:p>
          <a:p>
            <a:r>
              <a:rPr lang="en-US" b="1" dirty="0"/>
              <a:t>Part 2: Troubleshoot FTP Access</a:t>
            </a:r>
          </a:p>
          <a:p>
            <a:r>
              <a:rPr lang="en-US" b="1" dirty="0"/>
              <a:t>Part 3: Troubleshoot SSH Access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4670" y="2222666"/>
            <a:ext cx="6708156" cy="412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85217" y="2598397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2001:DB8:CAFE</a:t>
            </a:r>
            <a:r>
              <a:rPr lang="en-US" dirty="0" smtClean="0"/>
              <a:t>::/64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5217" y="5254096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2001:DB8:CAFE:1::/64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9382" y="404084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2001:DB8:CAFE:2::/64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875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Resolución de Problemas en Acceso HTTP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4057" y="1968496"/>
            <a:ext cx="6708156" cy="412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721" y="1344168"/>
            <a:ext cx="11475601" cy="829016"/>
          </a:xfrm>
        </p:spPr>
        <p:txBody>
          <a:bodyPr/>
          <a:lstStyle/>
          <a:p>
            <a:r>
              <a:rPr lang="es-ES" dirty="0" smtClean="0"/>
              <a:t>Hosts de la red 2001:DB8:CAFE::/64 no disponen de acceso HTTP hacia el resto de redes.</a:t>
            </a:r>
          </a:p>
          <a:p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8324604" y="2344227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2001:DB8:CAFE::/64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8324604" y="4999926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2001:DB8:CAFE:1::/64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8769" y="378667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2001:DB8:CAFE:2::/64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56875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44698" y="841146"/>
            <a:ext cx="107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7030A0"/>
                </a:solidFill>
              </a:rPr>
              <a:t>Orden</a:t>
            </a:r>
            <a:endParaRPr lang="es-ES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698" y="1348498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s-ES" dirty="0" smtClean="0"/>
              <a:t>Criterio</a:t>
            </a:r>
            <a:endParaRPr lang="es-ES" dirty="0"/>
          </a:p>
        </p:txBody>
      </p:sp>
      <p:pic>
        <p:nvPicPr>
          <p:cNvPr id="6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2727" y="826767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59720" y="826767"/>
            <a:ext cx="140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7030A0"/>
                </a:solidFill>
              </a:rPr>
              <a:t>Nombre</a:t>
            </a:r>
            <a:endParaRPr lang="es-ES" sz="24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59720" y="1334119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s-ES" dirty="0" smtClean="0"/>
              <a:t>Interface</a:t>
            </a:r>
            <a:endParaRPr lang="es-ES" dirty="0"/>
          </a:p>
        </p:txBody>
      </p:sp>
      <p:pic>
        <p:nvPicPr>
          <p:cNvPr id="10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7749" y="812388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0669" y="2019738"/>
            <a:ext cx="6708156" cy="412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974804" y="259063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2001:DB8:CAFE</a:t>
            </a:r>
            <a:r>
              <a:rPr lang="en-US" dirty="0" smtClean="0"/>
              <a:t>::/64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67609" y="5054517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2001:DB8:CAFE:1::/64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8769" y="378667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2001:DB8:CAFE:2::/64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530" y="1506831"/>
            <a:ext cx="54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R1#show </a:t>
            </a:r>
            <a:r>
              <a:rPr lang="en-US" dirty="0"/>
              <a:t>ipv6 </a:t>
            </a:r>
            <a:r>
              <a:rPr lang="en-US" dirty="0" smtClean="0"/>
              <a:t>access-list G0-ACCESS</a:t>
            </a:r>
            <a:endParaRPr lang="en-US" dirty="0"/>
          </a:p>
          <a:p>
            <a:r>
              <a:rPr lang="en-US" dirty="0" smtClean="0"/>
              <a:t>ipv6 </a:t>
            </a:r>
            <a:r>
              <a:rPr lang="en-US" dirty="0"/>
              <a:t>access list G0-ACCESS</a:t>
            </a:r>
          </a:p>
          <a:p>
            <a:r>
              <a:rPr lang="en-US" dirty="0"/>
              <a:t>    deny </a:t>
            </a:r>
            <a:r>
              <a:rPr lang="en-US" dirty="0" err="1"/>
              <a:t>tcp</a:t>
            </a:r>
            <a:r>
              <a:rPr lang="en-US" dirty="0"/>
              <a:t> 2001:DB8:CAFE::/64 any </a:t>
            </a:r>
            <a:r>
              <a:rPr lang="en-US" dirty="0" err="1"/>
              <a:t>eq</a:t>
            </a:r>
            <a:r>
              <a:rPr lang="en-US" dirty="0"/>
              <a:t> www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530" y="2713559"/>
            <a:ext cx="49995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R1#show running-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&lt;output omitted&gt;</a:t>
            </a:r>
          </a:p>
          <a:p>
            <a:r>
              <a:rPr lang="en-US" dirty="0" smtClean="0"/>
              <a:t>interface </a:t>
            </a:r>
            <a:r>
              <a:rPr lang="en-US" dirty="0"/>
              <a:t>GigabitEthernet0/0</a:t>
            </a:r>
          </a:p>
          <a:p>
            <a:r>
              <a:rPr lang="en-US" dirty="0" smtClean="0"/>
              <a:t>   no </a:t>
            </a:r>
            <a:r>
              <a:rPr lang="en-US" dirty="0"/>
              <a:t>ip address</a:t>
            </a:r>
          </a:p>
          <a:p>
            <a:r>
              <a:rPr lang="en-US" dirty="0" smtClean="0"/>
              <a:t>   ipv6 </a:t>
            </a:r>
            <a:r>
              <a:rPr lang="en-US" dirty="0"/>
              <a:t>traffic-filter G0-ACCESS in</a:t>
            </a:r>
          </a:p>
          <a:p>
            <a:r>
              <a:rPr lang="en-US" dirty="0" smtClean="0"/>
              <a:t>   duplex </a:t>
            </a:r>
            <a:r>
              <a:rPr lang="en-US" dirty="0"/>
              <a:t>auto</a:t>
            </a:r>
          </a:p>
          <a:p>
            <a:r>
              <a:rPr lang="en-US" dirty="0" smtClean="0"/>
              <a:t>   speed </a:t>
            </a:r>
            <a:r>
              <a:rPr lang="en-US" dirty="0"/>
              <a:t>auto</a:t>
            </a:r>
          </a:p>
          <a:p>
            <a:r>
              <a:rPr lang="en-US" dirty="0" smtClean="0"/>
              <a:t>   ipv6 </a:t>
            </a:r>
            <a:r>
              <a:rPr lang="en-US" dirty="0"/>
              <a:t>address FE80::1 link-local</a:t>
            </a:r>
          </a:p>
          <a:p>
            <a:r>
              <a:rPr lang="en-US" dirty="0" smtClean="0"/>
              <a:t>   ipv6 </a:t>
            </a:r>
            <a:r>
              <a:rPr lang="en-US" dirty="0"/>
              <a:t>address 2001:DB8:CAFE::</a:t>
            </a:r>
            <a:r>
              <a:rPr lang="en-US" dirty="0" smtClean="0"/>
              <a:t>1/64</a:t>
            </a:r>
          </a:p>
          <a:p>
            <a:r>
              <a:rPr lang="en-US" dirty="0"/>
              <a:t>&lt;output omitted&gt;</a:t>
            </a:r>
          </a:p>
          <a:p>
            <a:endParaRPr lang="en-US" dirty="0"/>
          </a:p>
        </p:txBody>
      </p:sp>
      <p:pic>
        <p:nvPicPr>
          <p:cNvPr id="21" name="Picture 2" descr="C:\Users\erantane\AppData\Local\Microsoft\Windows\Temporary Internet Files\Content.IE5\4RST3L01\600px-Red_x.svg[1]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6007" y="1317039"/>
            <a:ext cx="449748" cy="44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6324" y="1371574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8300" y="1821828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30530" y="-181229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/>
              <a:t>Resolución de Problemas en Acceso HTTP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88295" y="1795784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s-ES" dirty="0" smtClean="0"/>
              <a:t>Sentido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0027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8" grpId="0"/>
      <p:bldP spid="1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530" y="1882562"/>
            <a:ext cx="494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b="1" dirty="0"/>
              <a:t>ipv6 access-list G0-ACCESS</a:t>
            </a:r>
          </a:p>
          <a:p>
            <a:r>
              <a:rPr lang="en-US" dirty="0"/>
              <a:t>R1(config-ipv6-acl)# </a:t>
            </a:r>
            <a:r>
              <a:rPr lang="en-US" b="1" dirty="0"/>
              <a:t>permit ipv6 any </a:t>
            </a:r>
            <a:r>
              <a:rPr lang="en-US" b="1" dirty="0" err="1"/>
              <a:t>any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0530" y="406909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/>
              <a:t>Resolución de Problemas en Acceso HTTP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4057" y="1968496"/>
            <a:ext cx="6708156" cy="412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24604" y="2344227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2001:DB8:CAFE</a:t>
            </a:r>
            <a:r>
              <a:rPr lang="en-US" dirty="0" smtClean="0"/>
              <a:t>::/64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4604" y="4999926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2001:DB8:CAFE:1::/64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8769" y="378667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2001:DB8:CAFE:2::/64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79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82296" y="3078051"/>
            <a:ext cx="3207026" cy="646331"/>
          </a:xfrm>
          <a:prstGeom prst="rect">
            <a:avLst/>
          </a:prstGeom>
          <a:solidFill>
            <a:srgbClr val="463794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Gracias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267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6200" y="0"/>
            <a:ext cx="9494838" cy="716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6535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2940" y="77638"/>
            <a:ext cx="9218612" cy="8494713"/>
          </a:xfrm>
          <a:prstGeom prst="rect">
            <a:avLst/>
          </a:prstGeom>
          <a:noFill/>
          <a:ln w="19050">
            <a:solidFill>
              <a:schemeClr val="bg2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05675" y="3581400"/>
            <a:ext cx="2181225" cy="6572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6286500" y="3733799"/>
            <a:ext cx="1000125" cy="352425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1032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¿Dónde se hace referencia a ACL en el currículum?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2075" y="1947862"/>
            <a:ext cx="5381625" cy="3762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056" y="1585913"/>
            <a:ext cx="6257019" cy="4896367"/>
          </a:xfrm>
        </p:spPr>
        <p:txBody>
          <a:bodyPr/>
          <a:lstStyle/>
          <a:p>
            <a:r>
              <a:rPr lang="es-ES" sz="2400" b="1" dirty="0" smtClean="0"/>
              <a:t>Curso Puente CCNA R&amp;S 6.0</a:t>
            </a:r>
          </a:p>
          <a:p>
            <a:pPr marL="749300" lvl="1" indent="-342900">
              <a:buFontTx/>
              <a:buChar char="-"/>
            </a:pPr>
            <a:r>
              <a:rPr lang="es-ES" sz="2000" dirty="0" smtClean="0"/>
              <a:t>Module 4 - </a:t>
            </a:r>
            <a:r>
              <a:rPr lang="es-ES" sz="2000" dirty="0" err="1" smtClean="0"/>
              <a:t>Connecting</a:t>
            </a:r>
            <a:r>
              <a:rPr lang="es-ES" sz="2000" dirty="0" smtClean="0"/>
              <a:t> Networks </a:t>
            </a:r>
          </a:p>
          <a:p>
            <a:pPr marL="749300" lvl="1" indent="-342900">
              <a:buFontTx/>
              <a:buChar char="-"/>
            </a:pPr>
            <a:r>
              <a:rPr lang="es-ES" sz="2000" dirty="0" smtClean="0"/>
              <a:t>4.5 </a:t>
            </a:r>
            <a:r>
              <a:rPr lang="es-ES" sz="2000" dirty="0" err="1" smtClean="0"/>
              <a:t>Troubleshoot</a:t>
            </a:r>
            <a:r>
              <a:rPr lang="es-ES" sz="2000" dirty="0" smtClean="0"/>
              <a:t> </a:t>
            </a:r>
            <a:r>
              <a:rPr lang="es-ES" sz="2000" dirty="0" err="1" smtClean="0"/>
              <a:t>ACLs</a:t>
            </a:r>
            <a:endParaRPr lang="es-ES" sz="2000" dirty="0" smtClean="0"/>
          </a:p>
          <a:p>
            <a:r>
              <a:rPr lang="es-ES" sz="2400" b="1" dirty="0" err="1" smtClean="0"/>
              <a:t>Curriculum</a:t>
            </a:r>
            <a:r>
              <a:rPr lang="es-ES" sz="2400" b="1" dirty="0" smtClean="0"/>
              <a:t> 5.X Actual</a:t>
            </a:r>
          </a:p>
          <a:p>
            <a:pPr marL="749300" lvl="1" indent="-342900">
              <a:buFontTx/>
              <a:buChar char="-"/>
            </a:pPr>
            <a:r>
              <a:rPr lang="es-ES" sz="2000" dirty="0" err="1" smtClean="0"/>
              <a:t>Routing</a:t>
            </a:r>
            <a:r>
              <a:rPr lang="es-ES" sz="2000" dirty="0" smtClean="0"/>
              <a:t> and </a:t>
            </a:r>
            <a:r>
              <a:rPr lang="es-ES" sz="2000" dirty="0" err="1" smtClean="0"/>
              <a:t>Switching</a:t>
            </a:r>
            <a:r>
              <a:rPr lang="es-ES" sz="2000" dirty="0" smtClean="0"/>
              <a:t> Essentials, </a:t>
            </a:r>
            <a:r>
              <a:rPr lang="es-ES" sz="2000" dirty="0" err="1" smtClean="0"/>
              <a:t>Chapter</a:t>
            </a:r>
            <a:r>
              <a:rPr lang="es-ES" sz="2000" dirty="0" smtClean="0"/>
              <a:t> 9</a:t>
            </a:r>
          </a:p>
          <a:p>
            <a:pPr marL="749300" lvl="1" indent="-342900">
              <a:buFontTx/>
              <a:buChar char="-"/>
            </a:pPr>
            <a:r>
              <a:rPr lang="es-ES" sz="2000" dirty="0" smtClean="0"/>
              <a:t>IPv4, IPv6 </a:t>
            </a:r>
            <a:r>
              <a:rPr lang="es-ES" sz="2000" dirty="0" err="1" smtClean="0"/>
              <a:t>ACLs</a:t>
            </a:r>
            <a:endParaRPr lang="es-ES" sz="2000" dirty="0" smtClean="0"/>
          </a:p>
          <a:p>
            <a:pPr marL="749300" lvl="1" indent="-342900">
              <a:buFontTx/>
              <a:buChar char="-"/>
            </a:pPr>
            <a:r>
              <a:rPr lang="es-ES" sz="2000" dirty="0" err="1" smtClean="0"/>
              <a:t>Troubleshooting</a:t>
            </a:r>
            <a:r>
              <a:rPr lang="es-ES" sz="2000" dirty="0" smtClean="0"/>
              <a:t> IPv4 </a:t>
            </a:r>
            <a:r>
              <a:rPr lang="es-ES" sz="2000" dirty="0" err="1" smtClean="0"/>
              <a:t>ACLs</a:t>
            </a:r>
            <a:endParaRPr lang="es-ES" sz="2000" dirty="0" smtClean="0"/>
          </a:p>
          <a:p>
            <a:pPr marL="228600" lvl="1" indent="-228600"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</a:pPr>
            <a:r>
              <a:rPr lang="es-ES" sz="2400" b="1" dirty="0" smtClean="0"/>
              <a:t>CCNA R&amp;S 6.0</a:t>
            </a:r>
          </a:p>
          <a:p>
            <a:pPr marL="749300" lvl="1" indent="-342900">
              <a:buFontTx/>
              <a:buChar char="-"/>
            </a:pPr>
            <a:r>
              <a:rPr lang="es-ES" sz="2000" dirty="0" smtClean="0"/>
              <a:t>ACL se distribuye entre dos módulos</a:t>
            </a:r>
          </a:p>
          <a:p>
            <a:pPr marL="749300" lvl="1" indent="-342900">
              <a:buFontTx/>
              <a:buChar char="-"/>
            </a:pPr>
            <a:r>
              <a:rPr lang="es-ES" sz="2000" b="1" dirty="0" err="1" smtClean="0"/>
              <a:t>Routing</a:t>
            </a:r>
            <a:r>
              <a:rPr lang="es-ES" sz="2000" b="1" dirty="0" smtClean="0"/>
              <a:t> &amp; </a:t>
            </a:r>
            <a:r>
              <a:rPr lang="es-ES" sz="2000" b="1" dirty="0" err="1" smtClean="0"/>
              <a:t>Switching</a:t>
            </a:r>
            <a:r>
              <a:rPr lang="es-ES" sz="2000" b="1" dirty="0" smtClean="0"/>
              <a:t> Essentials </a:t>
            </a:r>
            <a:r>
              <a:rPr lang="es-ES" sz="2000" dirty="0" smtClean="0"/>
              <a:t>y </a:t>
            </a:r>
            <a:r>
              <a:rPr lang="es-ES" sz="2000" b="1" dirty="0" err="1" smtClean="0"/>
              <a:t>Connecting</a:t>
            </a:r>
            <a:r>
              <a:rPr lang="es-ES" sz="2000" b="1" dirty="0" smtClean="0"/>
              <a:t> Networks</a:t>
            </a:r>
          </a:p>
          <a:p>
            <a:pPr marL="749300" lvl="1" indent="-342900">
              <a:buFontTx/>
              <a:buChar char="-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0360983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5240" y="504824"/>
            <a:ext cx="5497160" cy="597027"/>
          </a:xfrm>
        </p:spPr>
        <p:txBody>
          <a:bodyPr/>
          <a:lstStyle/>
          <a:p>
            <a:pPr algn="ctr"/>
            <a:r>
              <a:rPr lang="en-US" dirty="0"/>
              <a:t>ICND1 </a:t>
            </a:r>
            <a:r>
              <a:rPr lang="en-US" dirty="0" smtClean="0"/>
              <a:t>(CCENT) ACLs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Contenido para Examen: </a:t>
            </a:r>
            <a:r>
              <a:rPr lang="es-ES" dirty="0" smtClean="0"/>
              <a:t>Configuración, verificación y resolución de problemas con listas de control de acceso en IPV4, estándares (de número) o con nombre en los interfaces de </a:t>
            </a:r>
            <a:r>
              <a:rPr lang="es-ES" dirty="0" err="1" smtClean="0"/>
              <a:t>router</a:t>
            </a:r>
            <a:r>
              <a:rPr lang="es-E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Estarán en la parte de CCNA R&amp;S 6.0 </a:t>
            </a:r>
            <a:r>
              <a:rPr lang="es-ES" dirty="0" err="1" smtClean="0"/>
              <a:t>Routing</a:t>
            </a:r>
            <a:r>
              <a:rPr lang="es-ES" dirty="0" smtClean="0"/>
              <a:t> &amp; </a:t>
            </a:r>
            <a:r>
              <a:rPr lang="es-ES" dirty="0" err="1" smtClean="0"/>
              <a:t>Switching</a:t>
            </a:r>
            <a:r>
              <a:rPr lang="es-ES" dirty="0" smtClean="0"/>
              <a:t> Essentials</a:t>
            </a:r>
          </a:p>
          <a:p>
            <a:endParaRPr lang="en-US" sz="4000" dirty="0" smtClean="0"/>
          </a:p>
          <a:p>
            <a:pPr fontAlgn="base"/>
            <a:r>
              <a:rPr lang="es-ES" sz="1600" dirty="0" smtClean="0">
                <a:solidFill>
                  <a:schemeClr val="tx1"/>
                </a:solidFill>
              </a:rPr>
              <a:t>Enlace con CCENT/ICND1 Aspectos a tratar para examen</a:t>
            </a:r>
            <a:r>
              <a:rPr lang="en-US" sz="1600" dirty="0" smtClean="0">
                <a:solidFill>
                  <a:schemeClr val="tx1"/>
                </a:solidFill>
              </a:rPr>
              <a:t>-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learningnetwork.cisco.com/community/certifications/ccent/icnd1/exam-topics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91619" y="1600200"/>
            <a:ext cx="5622878" cy="4526280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dirty="0"/>
              <a:t>Contenido para Examen: </a:t>
            </a:r>
            <a:r>
              <a:rPr lang="es-ES" dirty="0" smtClean="0">
                <a:solidFill>
                  <a:schemeClr val="tx2"/>
                </a:solidFill>
              </a:rPr>
              <a:t>Configuración, verificación y resolución de problemas para las listas de control de acceso y cómo filtran tráfico en entornos IPv4 e IPv6</a:t>
            </a:r>
          </a:p>
          <a:p>
            <a:pPr marL="749300" lvl="1" indent="-342900" fontAlgn="base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</a:rPr>
              <a:t>Estándares</a:t>
            </a:r>
          </a:p>
          <a:p>
            <a:pPr marL="749300" lvl="1" indent="-342900" fontAlgn="base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</a:rPr>
              <a:t>Extendidas</a:t>
            </a:r>
          </a:p>
          <a:p>
            <a:pPr marL="749300" lvl="1" indent="-342900" fontAlgn="base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</a:rPr>
              <a:t>Con Nombre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</a:rPr>
              <a:t>Estarán en la parte de CCNA R&amp;S 6.0 </a:t>
            </a:r>
            <a:r>
              <a:rPr lang="es-ES" dirty="0" err="1" smtClean="0">
                <a:solidFill>
                  <a:schemeClr val="tx2"/>
                </a:solidFill>
              </a:rPr>
              <a:t>Connecting</a:t>
            </a:r>
            <a:r>
              <a:rPr lang="es-ES" dirty="0" smtClean="0">
                <a:solidFill>
                  <a:schemeClr val="tx2"/>
                </a:solidFill>
              </a:rPr>
              <a:t> Networks</a:t>
            </a:r>
          </a:p>
          <a:p>
            <a:pPr fontAlgn="base"/>
            <a:r>
              <a:rPr lang="es-ES" sz="1600" dirty="0" smtClean="0"/>
              <a:t>Enlace con ICND2 Aspectos a tratar para examen </a:t>
            </a:r>
            <a:r>
              <a:rPr lang="en-US" sz="1600" dirty="0" smtClean="0"/>
              <a:t>-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learningnetwork.cisco.com/community/certifications/ccna/icnd2/exam-topics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23509" y="485774"/>
            <a:ext cx="5267039" cy="654177"/>
          </a:xfrm>
        </p:spPr>
        <p:txBody>
          <a:bodyPr/>
          <a:lstStyle/>
          <a:p>
            <a:pPr algn="ctr"/>
            <a:r>
              <a:rPr lang="en-US" dirty="0" smtClean="0"/>
              <a:t>ICND2 ACLs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920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6263" y="2271713"/>
            <a:ext cx="6380162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07" y="0"/>
            <a:ext cx="11448832" cy="838200"/>
          </a:xfrm>
        </p:spPr>
        <p:txBody>
          <a:bodyPr/>
          <a:lstStyle/>
          <a:p>
            <a:r>
              <a:rPr lang="en-US" dirty="0" smtClean="0"/>
              <a:t>IPv4 vs IPv6 ACLs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1" y="838200"/>
            <a:ext cx="11433118" cy="496519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Tres principales diferencias:</a:t>
            </a:r>
          </a:p>
          <a:p>
            <a:pPr marL="520700" lvl="1" indent="-342900">
              <a:buFont typeface="+mj-lt"/>
              <a:buAutoNum type="arabicPeriod"/>
            </a:pPr>
            <a:r>
              <a:rPr lang="es-ES" dirty="0" smtClean="0"/>
              <a:t>La forma en la que aplicamos la ACL en IPv6:</a:t>
            </a:r>
          </a:p>
          <a:p>
            <a:pPr marL="177800" lvl="1"/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access-group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/>
              <a:t>vs.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ipv6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traffic-filter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700" lvl="1" indent="-342900">
              <a:buFont typeface="+mj-lt"/>
              <a:buAutoNum type="arabicPeriod" startAt="2"/>
            </a:pPr>
            <a:r>
              <a:rPr lang="es-ES" dirty="0" smtClean="0"/>
              <a:t>No existe </a:t>
            </a:r>
            <a:r>
              <a:rPr lang="es-ES" i="1" dirty="0" err="1" smtClean="0"/>
              <a:t>wildcard</a:t>
            </a:r>
            <a:r>
              <a:rPr lang="es-ES" i="1" dirty="0" smtClean="0"/>
              <a:t> </a:t>
            </a:r>
            <a:r>
              <a:rPr lang="es-ES" dirty="0" smtClean="0"/>
              <a:t>en las ACL en IPv6:</a:t>
            </a:r>
          </a:p>
          <a:p>
            <a:pPr marL="177800" lvl="1"/>
            <a:r>
              <a:rPr lang="es-ES" dirty="0" smtClean="0"/>
              <a:t>	</a:t>
            </a:r>
            <a:r>
              <a:rPr lang="es-ES" dirty="0" err="1" smtClean="0"/>
              <a:t>wildcard</a:t>
            </a:r>
            <a:r>
              <a:rPr lang="es-ES" dirty="0" smtClean="0"/>
              <a:t> </a:t>
            </a:r>
            <a:r>
              <a:rPr lang="es-ES" dirty="0" err="1" smtClean="0"/>
              <a:t>mask</a:t>
            </a:r>
            <a:r>
              <a:rPr lang="es-ES" dirty="0" smtClean="0"/>
              <a:t> vs. </a:t>
            </a:r>
            <a:r>
              <a:rPr lang="es-ES" dirty="0" err="1" smtClean="0"/>
              <a:t>prefix</a:t>
            </a:r>
            <a:r>
              <a:rPr lang="es-ES" dirty="0" smtClean="0"/>
              <a:t> </a:t>
            </a:r>
            <a:r>
              <a:rPr lang="es-ES" dirty="0" err="1" smtClean="0"/>
              <a:t>length</a:t>
            </a:r>
            <a:endParaRPr lang="es-ES" dirty="0" smtClean="0"/>
          </a:p>
          <a:p>
            <a:pPr marL="520700" lvl="1" indent="-342900">
              <a:buFont typeface="+mj-lt"/>
              <a:buAutoNum type="arabicPeriod" startAt="3"/>
            </a:pPr>
            <a:r>
              <a:rPr lang="es-ES" dirty="0" smtClean="0"/>
              <a:t>Parámetros de configuración adicionales en las ACL en IPv6:</a:t>
            </a:r>
          </a:p>
          <a:p>
            <a:pPr lvl="2" indent="342900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permit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s-E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-na</a:t>
            </a:r>
          </a:p>
          <a:p>
            <a:pPr lvl="2" indent="342900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permit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nd-ns</a:t>
            </a:r>
            <a:endParaRPr lang="es-ES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lvl="1"/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7249" y="3730472"/>
            <a:ext cx="4015252" cy="259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0994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Errores Comunes con ACL en IPv6</a:t>
            </a:r>
            <a:endParaRPr lang="es-ES" dirty="0"/>
          </a:p>
        </p:txBody>
      </p:sp>
      <p:sp>
        <p:nvSpPr>
          <p:cNvPr id="4" name="AutoShape 2" descr="I P v 6 topology with a router connected to two switches. Each switch is connected to a P C"/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xfrm>
            <a:off x="304800" y="1344613"/>
            <a:ext cx="6162675" cy="49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Orden Erróneo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Criterio – No especificar</a:t>
            </a:r>
          </a:p>
          <a:p>
            <a:pPr marL="0" indent="0">
              <a:buNone/>
            </a:pPr>
            <a:r>
              <a:rPr lang="es-ES" sz="2800" dirty="0" smtClean="0"/>
              <a:t>las reglas de ACL específicas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Nombre Erróneo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Interface Errónea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Dirección/Sentido Erróneos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/>
          </a:p>
        </p:txBody>
      </p:sp>
      <p:pic>
        <p:nvPicPr>
          <p:cNvPr id="1028" name="Picture 4" descr="http://searchengineland.com/figz/wp-content/seloads/2016/01/error-erase-mistake-pencil-ss-1920-800x45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2756" y="4421075"/>
            <a:ext cx="3050618" cy="171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5349924" y="1419226"/>
            <a:ext cx="333375" cy="1485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5784305" y="1830973"/>
            <a:ext cx="3228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show ipv6 </a:t>
            </a:r>
            <a:r>
              <a:rPr lang="es-ES" sz="2400" dirty="0" err="1" smtClean="0"/>
              <a:t>access-list</a:t>
            </a:r>
            <a:endParaRPr lang="es-ES" sz="2400" dirty="0" smtClean="0"/>
          </a:p>
          <a:p>
            <a:endParaRPr lang="es-ES" dirty="0"/>
          </a:p>
        </p:txBody>
      </p:sp>
      <p:sp>
        <p:nvSpPr>
          <p:cNvPr id="9" name="Right Brace 8"/>
          <p:cNvSpPr/>
          <p:nvPr/>
        </p:nvSpPr>
        <p:spPr>
          <a:xfrm>
            <a:off x="5345161" y="2946202"/>
            <a:ext cx="333375" cy="1622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5784303" y="3526482"/>
            <a:ext cx="663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show </a:t>
            </a:r>
            <a:r>
              <a:rPr lang="es-ES" sz="2400" dirty="0" err="1" smtClean="0"/>
              <a:t>running-config</a:t>
            </a:r>
            <a:r>
              <a:rPr lang="es-ES" sz="2400" dirty="0" smtClean="0"/>
              <a:t> | </a:t>
            </a:r>
            <a:r>
              <a:rPr lang="es-ES" sz="2400" dirty="0" err="1" smtClean="0"/>
              <a:t>section</a:t>
            </a:r>
            <a:r>
              <a:rPr lang="es-ES" sz="2400" dirty="0" smtClean="0"/>
              <a:t> interface 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89130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 1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1" y="1344168"/>
            <a:ext cx="11433118" cy="1208532"/>
          </a:xfrm>
        </p:spPr>
        <p:txBody>
          <a:bodyPr/>
          <a:lstStyle/>
          <a:p>
            <a:r>
              <a:rPr lang="es-ES" dirty="0" smtClean="0"/>
              <a:t>R1 se configura con una ACL de IPv6 para </a:t>
            </a:r>
            <a:r>
              <a:rPr lang="es-ES" b="1" dirty="0" smtClean="0"/>
              <a:t>impedir acceso FTP desde la red :10 a la red :11</a:t>
            </a:r>
            <a:r>
              <a:rPr lang="es-ES" dirty="0" smtClean="0"/>
              <a:t>. Sin embargo, después de la configuración de la ACL, el PC1 aún puede conectarse al servidor FTP que está ejecutando en el PC2.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4225" y="2325743"/>
            <a:ext cx="5054600" cy="375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350" y="2870153"/>
            <a:ext cx="7004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R1# </a:t>
            </a:r>
            <a:r>
              <a:rPr lang="en-US" b="1" dirty="0"/>
              <a:t>show ipv6 access-list</a:t>
            </a:r>
            <a:endParaRPr lang="en-US" dirty="0"/>
          </a:p>
          <a:p>
            <a:r>
              <a:rPr lang="en-US" dirty="0"/>
              <a:t>IPv6 access list NO-FTP-TO-11</a:t>
            </a:r>
          </a:p>
          <a:p>
            <a:r>
              <a:rPr lang="en-US" dirty="0"/>
              <a:t>    deny </a:t>
            </a:r>
            <a:r>
              <a:rPr lang="en-US" dirty="0" err="1"/>
              <a:t>tcp</a:t>
            </a:r>
            <a:r>
              <a:rPr lang="en-US" dirty="0"/>
              <a:t> any 2001:DB8:CAFE:11::/64 </a:t>
            </a:r>
            <a:r>
              <a:rPr lang="en-US" dirty="0" err="1"/>
              <a:t>eq</a:t>
            </a:r>
            <a:r>
              <a:rPr lang="en-US" dirty="0"/>
              <a:t> ftp sequence 10</a:t>
            </a:r>
          </a:p>
          <a:p>
            <a:r>
              <a:rPr lang="en-US" dirty="0"/>
              <a:t>    deny </a:t>
            </a:r>
            <a:r>
              <a:rPr lang="en-US" dirty="0" err="1"/>
              <a:t>tcp</a:t>
            </a:r>
            <a:r>
              <a:rPr lang="en-US" dirty="0"/>
              <a:t> any 2001:DB8:CAFE:11::/64 </a:t>
            </a:r>
            <a:r>
              <a:rPr lang="en-US" dirty="0" err="1"/>
              <a:t>eq</a:t>
            </a:r>
            <a:r>
              <a:rPr lang="en-US" dirty="0"/>
              <a:t> ftp-data sequence 20</a:t>
            </a:r>
          </a:p>
          <a:p>
            <a:r>
              <a:rPr lang="en-US" dirty="0"/>
              <a:t>    permit ipv6 any </a:t>
            </a:r>
            <a:r>
              <a:rPr lang="en-US" dirty="0" err="1"/>
              <a:t>any</a:t>
            </a:r>
            <a:r>
              <a:rPr lang="en-US" dirty="0"/>
              <a:t> (</a:t>
            </a:r>
            <a:r>
              <a:rPr lang="en-US" b="1" dirty="0"/>
              <a:t>11 matches</a:t>
            </a:r>
            <a:r>
              <a:rPr lang="en-US" dirty="0"/>
              <a:t>) sequence 30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40050" y="4867735"/>
            <a:ext cx="107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7030A0"/>
                </a:solidFill>
              </a:rPr>
              <a:t>Orden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050" y="5375087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 err="1" smtClean="0"/>
              <a:t>Criterio</a:t>
            </a:r>
            <a:endParaRPr lang="en-US" dirty="0"/>
          </a:p>
        </p:txBody>
      </p:sp>
      <p:pic>
        <p:nvPicPr>
          <p:cNvPr id="4099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079" y="4853356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erantane\AppData\Local\Microsoft\Windows\Temporary Internet Files\Content.IE5\OSZTUJRI\Checkmark_green.svg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6654" y="5370121"/>
            <a:ext cx="47197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776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2_new white widescreen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ustom 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ocklizard Guide v2.pptx" id="{FFDA9A2B-1DDB-44B6-A19F-580889F94699}" vid="{D5705BFD-0820-4172-BE57-67D30BCA38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NetAcad2015</Template>
  <TotalTime>77670</TotalTime>
  <Words>792</Words>
  <Application>Microsoft Office PowerPoint</Application>
  <PresentationFormat>Personalizado</PresentationFormat>
  <Paragraphs>261</Paragraphs>
  <Slides>25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Ciscolight</vt:lpstr>
      <vt:lpstr>CiscoSansTT ExtraLight</vt:lpstr>
      <vt:lpstr>CiscoSansTT Light</vt:lpstr>
      <vt:lpstr>Courier New</vt:lpstr>
      <vt:lpstr>2_new white widescreen</vt:lpstr>
      <vt:lpstr>Resolución de Problemas con ACL en entornos IPv6</vt:lpstr>
      <vt:lpstr>Resumen de Nuevos Contenidos en Curso Puendte CCNA R&amp;S 6.0</vt:lpstr>
      <vt:lpstr>Presentación de PowerPoint</vt:lpstr>
      <vt:lpstr>Presentación de PowerPoint</vt:lpstr>
      <vt:lpstr>¿Dónde se hace referencia a ACL en el currículum?</vt:lpstr>
      <vt:lpstr>ICND1 (CCENT) ACLs</vt:lpstr>
      <vt:lpstr>IPv4 vs IPv6 ACLs</vt:lpstr>
      <vt:lpstr>Errores Comunes con ACL en IPv6</vt:lpstr>
      <vt:lpstr>Escenario 1</vt:lpstr>
      <vt:lpstr>Escenario1 (continuación)</vt:lpstr>
      <vt:lpstr>Escenario 1 - Solución</vt:lpstr>
      <vt:lpstr>Escenario 2</vt:lpstr>
      <vt:lpstr>Presentación de PowerPoint</vt:lpstr>
      <vt:lpstr>Presentación de PowerPoint</vt:lpstr>
      <vt:lpstr>Escenario 2 - Solución</vt:lpstr>
      <vt:lpstr>Reportando Errores</vt:lpstr>
      <vt:lpstr>Escenario 3</vt:lpstr>
      <vt:lpstr>Escenario 3 (continuación)</vt:lpstr>
      <vt:lpstr>Escenario 3 - Solución</vt:lpstr>
      <vt:lpstr>Errores Comunes con ACL en IPv6</vt:lpstr>
      <vt:lpstr>4.5.1.5: Packet Tracer - Troubleshooting IPv6 ACLs</vt:lpstr>
      <vt:lpstr>Resolución de Problemas en Acceso HTTP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NetAcad Portfolio of Offerings</dc:title>
  <dc:creator>Melissa Gabriel -X (megabrie - BAY AREA TECHWORKERS at Cisco)</dc:creator>
  <cp:lastModifiedBy>Ingeniero Omar Vicente Lozano</cp:lastModifiedBy>
  <cp:revision>765</cp:revision>
  <dcterms:created xsi:type="dcterms:W3CDTF">2015-02-20T21:40:22Z</dcterms:created>
  <dcterms:modified xsi:type="dcterms:W3CDTF">2017-05-04T14:40:57Z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.versly.content.uuid">
    <vt:lpwstr>58ba21eb-98d3-461d-9bd4-0ea4c2914541</vt:lpwstr>
  </property>
  <property fmtid="{D5CDD505-2E9C-101B-9397-08002B2CF9AE}" pid="3" name="com.versly.space.uuid">
    <vt:lpwstr>58ba21eb-98d3-461d-9bd4-0ea4c2914541</vt:lpwstr>
  </property>
  <property fmtid="{D5CDD505-2E9C-101B-9397-08002B2CF9AE}" pid="4" name="com.versly.content.version">
    <vt:lpwstr>2</vt:lpwstr>
  </property>
  <property fmtid="{D5CDD505-2E9C-101B-9397-08002B2CF9AE}" pid="5" name="assetId">
    <vt:lpwstr>717600059</vt:lpwstr>
  </property>
  <property fmtid="{D5CDD505-2E9C-101B-9397-08002B2CF9AE}" pid="6" name="repositoryId">
    <vt:lpwstr>1083004740</vt:lpwstr>
  </property>
</Properties>
</file>