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5"/>
  </p:notesMasterIdLst>
  <p:handoutMasterIdLst>
    <p:handoutMasterId r:id="rId16"/>
  </p:handoutMasterIdLst>
  <p:sldIdLst>
    <p:sldId id="1627" r:id="rId2"/>
    <p:sldId id="1797" r:id="rId3"/>
    <p:sldId id="1752" r:id="rId4"/>
    <p:sldId id="1835" r:id="rId5"/>
    <p:sldId id="1900" r:id="rId6"/>
    <p:sldId id="1901" r:id="rId7"/>
    <p:sldId id="1793" r:id="rId8"/>
    <p:sldId id="1868" r:id="rId9"/>
    <p:sldId id="1902" r:id="rId10"/>
    <p:sldId id="1903" r:id="rId11"/>
    <p:sldId id="1904" r:id="rId12"/>
    <p:sldId id="1905" r:id="rId13"/>
    <p:sldId id="1906" r:id="rId14"/>
  </p:sldIdLst>
  <p:sldSz cx="12192000" cy="6858000"/>
  <p:notesSz cx="6858000" cy="9144000"/>
  <p:defaultTextStyle>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82" autoAdjust="0"/>
  </p:normalViewPr>
  <p:slideViewPr>
    <p:cSldViewPr snapToGrid="0">
      <p:cViewPr varScale="1">
        <p:scale>
          <a:sx n="66" d="100"/>
          <a:sy n="66" d="100"/>
        </p:scale>
        <p:origin x="1224" y="53"/>
      </p:cViewPr>
      <p:guideLst/>
    </p:cSldViewPr>
  </p:slideViewPr>
  <p:notesTextViewPr>
    <p:cViewPr>
      <p:scale>
        <a:sx n="1" d="1"/>
        <a:sy n="1" d="1"/>
      </p:scale>
      <p:origin x="0" y="0"/>
    </p:cViewPr>
  </p:notesTextViewPr>
  <p:notesViewPr>
    <p:cSldViewPr snapToGrid="0">
      <p:cViewPr>
        <p:scale>
          <a:sx n="50" d="100"/>
          <a:sy n="50" d="100"/>
        </p:scale>
        <p:origin x="3403" y="5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9/13/2021 3:49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a:lstStyle>
            <a:lvl1pPr algn="l">
              <a:defRPr sz="1200">
                <a:latin typeface="Segoe UI" pitchFamily="34" charset="0"/>
              </a:defRPr>
            </a:lvl1pPr>
          </a:lstStyle>
          <a:p>
            <a:r>
              <a:t>AZ-040 PowerShell を使用した管理の自動化</a:t>
            </a:r>
          </a:p>
          <a:p>
            <a:r>
              <a:t>モジュール 0: 概要</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anchor="b"/>
          <a:lstStyle>
            <a:lvl1pPr marL="571500" indent="0" algn="l">
              <a:defRPr sz="1200"/>
            </a:lvl1p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a:lstStyle>
            <a:lvl1pPr algn="r">
              <a:defRPr sz="1200">
                <a:latin typeface="Segoe UI" pitchFamily="34" charset="0"/>
              </a:defRPr>
            </a:lvl1pPr>
          </a:lstStyle>
          <a:p>
            <a:fld id="{DCE60099-03E7-4FA1-8A7F-E6E6CFB0F855}" type="datetime8">
              <a:rPr lang="en-US" smtClean="0"/>
              <a:t>9/13/2021 3:49 PM</a:t>
            </a:fld>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a:lstStyle/>
          <a:p>
            <a:pPr lvl="0"/>
            <a:r>
              <a:t>マスター テキスト スタイルを編集する場合にクリックします。</a:t>
            </a:r>
          </a:p>
          <a:p>
            <a:pPr lvl="1"/>
            <a:r>
              <a:t>第 2 レベル</a:t>
            </a:r>
          </a:p>
          <a:p>
            <a:pPr lvl="2"/>
            <a:r>
              <a:t>第 3 レベル</a:t>
            </a:r>
          </a:p>
          <a:p>
            <a:pPr lvl="3"/>
            <a:r>
              <a:t>第 4 レベル</a:t>
            </a:r>
          </a:p>
          <a:p>
            <a:pPr lvl="4"/>
            <a:r>
              <a:t>5 番目のレベル</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anchor="b"/>
          <a:lstStyle>
            <a:lvl1pPr algn="r">
              <a:defRPr sz="1200">
                <a:latin typeface="Segoe UI" pitchFamily="34" charset="0"/>
              </a:defRPr>
            </a:lvl1pPr>
          </a:lstStyle>
          <a:p>
            <a:fld id="{B4008EB6-D09E-4580-8CD6-DDB14511944F}" type="slidenum">
              <a:rPr lang="en-US" smtClean="0"/>
              <a:t>‹#›</a:t>
            </a:fld>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pPr>
          </a:p>
        </p:txBody>
      </p:sp>
      <p:sp>
        <p:nvSpPr>
          <p:cNvPr id="5" name="Footer Placeholder 4"/>
          <p:cNvSpPr>
            <a:spLocks noGrp="1"/>
          </p:cNvSpPr>
          <p:nvPr>
            <p:ph type="ftr" sz="quarter" idx="11"/>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t>1</a:t>
            </a:fld>
          </a:p>
        </p:txBody>
      </p:sp>
      <p:sp>
        <p:nvSpPr>
          <p:cNvPr id="8" name="Header Placeholder 3">
            <a:extLst>
              <a:ext uri="{FF2B5EF4-FFF2-40B4-BE49-F238E27FC236}">
                <a16:creationId xmlns:a16="http://schemas.microsoft.com/office/drawing/2014/main" id="{3DE40415-253A-4536-89A6-D75792DF2546}"/>
              </a:ext>
            </a:extLst>
          </p:cNvPr>
          <p:cNvSpPr>
            <a:spLocks noGrp="1"/>
          </p:cNvSpPr>
          <p:nvPr>
            <p:ph type="hdr" sz="quarter"/>
          </p:nvPr>
        </p:nvSpPr>
        <p:spPr>
          <a:xfrm>
            <a:off x="0" y="0"/>
            <a:ext cx="3706837" cy="457200"/>
          </a:xfrm>
        </p:spPr>
        <p:txBody>
          <a:bodyPr/>
          <a:lstStyle/>
          <a:p>
            <a:r>
              <a:t>AZ-040 PowerShell を使用した管理の自動化</a:t>
            </a:r>
          </a:p>
          <a:p>
            <a:r>
              <a:t>モジュール 0: 概要</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a:lstStyle/>
          <a:p>
            <a:pPr defTabSz="932742">
              <a:spcAft>
                <a:spcPts val="340"/>
              </a:spcAft>
            </a:pPr>
            <a:endParaRPr sz="900"/>
          </a:p>
        </p:txBody>
      </p:sp>
      <p:sp>
        <p:nvSpPr>
          <p:cNvPr id="4" name="Header Placeholder 3"/>
          <p:cNvSpPr>
            <a:spLocks noGrp="1"/>
          </p:cNvSpPr>
          <p:nvPr>
            <p:ph type="hdr" sz="quarter"/>
          </p:nvPr>
        </p:nvSpPr>
        <p:spPr/>
        <p:txBody>
          <a:bodyPr/>
          <a:lstStyle/>
          <a:p>
            <a:r>
              <a:t>AZ-040 PowerShell を使用した管理の自動化</a:t>
            </a:r>
          </a:p>
          <a:p>
            <a:r>
              <a:t>モジュール 0: 概要</a:t>
            </a: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10</a:t>
            </a:fld>
          </a:p>
        </p:txBody>
      </p:sp>
    </p:spTree>
    <p:extLst>
      <p:ext uri="{BB962C8B-B14F-4D97-AF65-F5344CB8AC3E}">
        <p14:creationId xmlns:p14="http://schemas.microsoft.com/office/powerpoint/2010/main" val="372718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a:lstStyle/>
          <a:p>
            <a:pPr defTabSz="932742">
              <a:spcAft>
                <a:spcPts val="340"/>
              </a:spcAft>
            </a:pPr>
            <a:endParaRPr sz="900"/>
          </a:p>
        </p:txBody>
      </p:sp>
      <p:sp>
        <p:nvSpPr>
          <p:cNvPr id="4" name="Header Placeholder 3"/>
          <p:cNvSpPr>
            <a:spLocks noGrp="1"/>
          </p:cNvSpPr>
          <p:nvPr>
            <p:ph type="hdr" sz="quarter"/>
          </p:nvPr>
        </p:nvSpPr>
        <p:spPr/>
        <p:txBody>
          <a:bodyPr/>
          <a:lstStyle/>
          <a:p>
            <a:r>
              <a:t>AZ-040 PowerShell を使用した管理の自動化</a:t>
            </a:r>
          </a:p>
          <a:p>
            <a:r>
              <a:t>モジュール 0: 概要</a:t>
            </a: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11</a:t>
            </a:fld>
          </a:p>
        </p:txBody>
      </p:sp>
    </p:spTree>
    <p:extLst>
      <p:ext uri="{BB962C8B-B14F-4D97-AF65-F5344CB8AC3E}">
        <p14:creationId xmlns:p14="http://schemas.microsoft.com/office/powerpoint/2010/main" val="3107217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a:lstStyle/>
          <a:p>
            <a:pPr defTabSz="932742">
              <a:spcAft>
                <a:spcPts val="340"/>
              </a:spcAft>
            </a:pPr>
            <a:endParaRPr sz="900"/>
          </a:p>
        </p:txBody>
      </p:sp>
      <p:sp>
        <p:nvSpPr>
          <p:cNvPr id="4" name="Header Placeholder 3"/>
          <p:cNvSpPr>
            <a:spLocks noGrp="1"/>
          </p:cNvSpPr>
          <p:nvPr>
            <p:ph type="hdr" sz="quarter"/>
          </p:nvPr>
        </p:nvSpPr>
        <p:spPr/>
        <p:txBody>
          <a:bodyPr/>
          <a:lstStyle/>
          <a:p>
            <a:r>
              <a:t>AZ-040 PowerShell を使用した管理の自動化</a:t>
            </a:r>
          </a:p>
          <a:p>
            <a:r>
              <a:t>モジュール 0: 概要</a:t>
            </a: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12</a:t>
            </a:fld>
          </a:p>
        </p:txBody>
      </p:sp>
    </p:spTree>
    <p:extLst>
      <p:ext uri="{BB962C8B-B14F-4D97-AF65-F5344CB8AC3E}">
        <p14:creationId xmlns:p14="http://schemas.microsoft.com/office/powerpoint/2010/main" val="3958064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a:lstStyle/>
          <a:p>
            <a:pPr defTabSz="932742">
              <a:spcAft>
                <a:spcPts val="340"/>
              </a:spcAft>
            </a:pPr>
            <a:endParaRPr sz="900"/>
          </a:p>
        </p:txBody>
      </p:sp>
      <p:sp>
        <p:nvSpPr>
          <p:cNvPr id="4" name="Header Placeholder 3"/>
          <p:cNvSpPr>
            <a:spLocks noGrp="1"/>
          </p:cNvSpPr>
          <p:nvPr>
            <p:ph type="hdr" sz="quarter"/>
          </p:nvPr>
        </p:nvSpPr>
        <p:spPr/>
        <p:txBody>
          <a:bodyPr/>
          <a:lstStyle/>
          <a:p>
            <a:r>
              <a:t>AZ-040 PowerShell を使用した管理の自動化</a:t>
            </a:r>
          </a:p>
          <a:p>
            <a:r>
              <a:t>モジュール 0: 概要</a:t>
            </a: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13</a:t>
            </a:fld>
          </a:p>
        </p:txBody>
      </p:sp>
    </p:spTree>
    <p:extLst>
      <p:ext uri="{BB962C8B-B14F-4D97-AF65-F5344CB8AC3E}">
        <p14:creationId xmlns:p14="http://schemas.microsoft.com/office/powerpoint/2010/main" val="102469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Header Placeholder 3"/>
          <p:cNvSpPr>
            <a:spLocks noGrp="1"/>
          </p:cNvSpPr>
          <p:nvPr>
            <p:ph type="hdr" sz="quarter"/>
          </p:nvPr>
        </p:nvSpPr>
        <p:spPr>
          <a:xfrm>
            <a:off x="0" y="0"/>
            <a:ext cx="3706837" cy="457200"/>
          </a:xfrm>
        </p:spPr>
        <p:txBody>
          <a:bodyPr/>
          <a:lstStyle/>
          <a:p>
            <a:r>
              <a:t>AZ-040 PowerShell を使用した管理の自動化</a:t>
            </a:r>
          </a:p>
          <a:p>
            <a:r>
              <a:t>モジュール 0: 概要</a:t>
            </a: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2</a:t>
            </a:fld>
          </a:p>
        </p:txBody>
      </p:sp>
    </p:spTree>
    <p:extLst>
      <p:ext uri="{BB962C8B-B14F-4D97-AF65-F5344CB8AC3E}">
        <p14:creationId xmlns:p14="http://schemas.microsoft.com/office/powerpoint/2010/main" val="405581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sz="40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defRPr>
            </a:pPr>
            <a:r>
              <a:t>© Microsoft Corporation.</a:t>
            </a: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pPr>
              <a:t>3</a:t>
            </a:fld>
            <a:endParaRPr kumimoji="0" sz="1200" b="0" i="0" u="none" strike="noStrike" kern="1200" cap="none" spc="0" normalizeH="0" baseline="0">
              <a:ln>
                <a:noFill/>
              </a:ln>
              <a:solidFill>
                <a:prstClr val="black"/>
              </a:solidFill>
              <a:effectLst/>
              <a:uLnTx/>
              <a:uFillTx/>
              <a:latin typeface="Segoe UI" pitchFamily="34" charset="0"/>
              <a:ea typeface="+mn-ea"/>
              <a:cs typeface="+mn-cs"/>
            </a:endParaRPr>
          </a:p>
        </p:txBody>
      </p:sp>
      <p:sp>
        <p:nvSpPr>
          <p:cNvPr id="8" name="Header Placeholder 3">
            <a:extLst>
              <a:ext uri="{FF2B5EF4-FFF2-40B4-BE49-F238E27FC236}">
                <a16:creationId xmlns:a16="http://schemas.microsoft.com/office/drawing/2014/main" id="{3895F002-7244-4E33-8EEE-C94E33EA337B}"/>
              </a:ext>
            </a:extLst>
          </p:cNvPr>
          <p:cNvSpPr>
            <a:spLocks noGrp="1"/>
          </p:cNvSpPr>
          <p:nvPr>
            <p:ph type="hdr" sz="quarter"/>
          </p:nvPr>
        </p:nvSpPr>
        <p:spPr>
          <a:xfrm>
            <a:off x="-1" y="0"/>
            <a:ext cx="3706837" cy="457200"/>
          </a:xfrm>
        </p:spPr>
        <p:txBody>
          <a:bodyPr/>
          <a:lstStyle/>
          <a:p>
            <a:r>
              <a:t>AZ-040 PowerShell を使用した管理の自動化</a:t>
            </a:r>
          </a:p>
          <a:p>
            <a:r>
              <a:t>モジュール 0: 概要</a:t>
            </a:r>
          </a:p>
        </p:txBody>
      </p:sp>
    </p:spTree>
    <p:extLst>
      <p:ext uri="{BB962C8B-B14F-4D97-AF65-F5344CB8AC3E}">
        <p14:creationId xmlns:p14="http://schemas.microsoft.com/office/powerpoint/2010/main" val="56696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Header Placeholder 3"/>
          <p:cNvSpPr>
            <a:spLocks noGrp="1"/>
          </p:cNvSpPr>
          <p:nvPr>
            <p:ph type="hdr" sz="quarter"/>
          </p:nvPr>
        </p:nvSpPr>
        <p:spPr/>
        <p:txBody>
          <a:bodyPr/>
          <a:lstStyle/>
          <a:p>
            <a:r>
              <a:t>AZ-040 PowerShell を使用した管理の自動化</a:t>
            </a:r>
          </a:p>
          <a:p>
            <a:r>
              <a:t>モジュール 0: 概要</a:t>
            </a: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4</a:t>
            </a:fld>
          </a:p>
        </p:txBody>
      </p:sp>
    </p:spTree>
    <p:extLst>
      <p:ext uri="{BB962C8B-B14F-4D97-AF65-F5344CB8AC3E}">
        <p14:creationId xmlns:p14="http://schemas.microsoft.com/office/powerpoint/2010/main" val="268778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Header Placeholder 3"/>
          <p:cNvSpPr>
            <a:spLocks noGrp="1"/>
          </p:cNvSpPr>
          <p:nvPr>
            <p:ph type="hdr" sz="quarter"/>
          </p:nvPr>
        </p:nvSpPr>
        <p:spPr/>
        <p:txBody>
          <a:bodyPr/>
          <a:lstStyle/>
          <a:p>
            <a:r>
              <a:t>AZ-040 PowerShell を使用した管理の自動化</a:t>
            </a:r>
          </a:p>
          <a:p>
            <a:r>
              <a:t>モジュール 0: 概要</a:t>
            </a: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5</a:t>
            </a:fld>
          </a:p>
        </p:txBody>
      </p:sp>
    </p:spTree>
    <p:extLst>
      <p:ext uri="{BB962C8B-B14F-4D97-AF65-F5344CB8AC3E}">
        <p14:creationId xmlns:p14="http://schemas.microsoft.com/office/powerpoint/2010/main" val="302865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Header Placeholder 3"/>
          <p:cNvSpPr>
            <a:spLocks noGrp="1"/>
          </p:cNvSpPr>
          <p:nvPr>
            <p:ph type="hdr" sz="quarter"/>
          </p:nvPr>
        </p:nvSpPr>
        <p:spPr/>
        <p:txBody>
          <a:bodyPr/>
          <a:lstStyle/>
          <a:p>
            <a:r>
              <a:t>AZ-040 PowerShell を使用した管理の自動化</a:t>
            </a:r>
          </a:p>
          <a:p>
            <a:r>
              <a:t>モジュール 0: 概要</a:t>
            </a: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6</a:t>
            </a:fld>
          </a:p>
        </p:txBody>
      </p:sp>
    </p:spTree>
    <p:extLst>
      <p:ext uri="{BB962C8B-B14F-4D97-AF65-F5344CB8AC3E}">
        <p14:creationId xmlns:p14="http://schemas.microsoft.com/office/powerpoint/2010/main" val="107843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a:lstStyle/>
          <a:p>
            <a:pPr defTabSz="932742">
              <a:spcAft>
                <a:spcPts val="340"/>
              </a:spcAft>
            </a:pPr>
            <a:endParaRPr sz="900"/>
          </a:p>
        </p:txBody>
      </p:sp>
      <p:sp>
        <p:nvSpPr>
          <p:cNvPr id="4" name="Header Placeholder 3"/>
          <p:cNvSpPr>
            <a:spLocks noGrp="1"/>
          </p:cNvSpPr>
          <p:nvPr>
            <p:ph type="hdr" sz="quarter"/>
          </p:nvPr>
        </p:nvSpPr>
        <p:spPr/>
        <p:txBody>
          <a:bodyPr/>
          <a:lstStyle/>
          <a:p>
            <a:r>
              <a:t>AZ-040 PowerShell を使用した管理の自動化</a:t>
            </a:r>
          </a:p>
          <a:p>
            <a:r>
              <a:t>モジュール 0: 概要</a:t>
            </a: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7</a:t>
            </a:fld>
          </a:p>
        </p:txBody>
      </p:sp>
    </p:spTree>
    <p:extLst>
      <p:ext uri="{BB962C8B-B14F-4D97-AF65-F5344CB8AC3E}">
        <p14:creationId xmlns:p14="http://schemas.microsoft.com/office/powerpoint/2010/main" val="108048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a:lstStyle/>
          <a:p>
            <a:pPr defTabSz="932742">
              <a:spcAft>
                <a:spcPts val="340"/>
              </a:spcAft>
            </a:pPr>
            <a:endParaRPr sz="900"/>
          </a:p>
        </p:txBody>
      </p:sp>
      <p:sp>
        <p:nvSpPr>
          <p:cNvPr id="4" name="Header Placeholder 3"/>
          <p:cNvSpPr>
            <a:spLocks noGrp="1"/>
          </p:cNvSpPr>
          <p:nvPr>
            <p:ph type="hdr" sz="quarter"/>
          </p:nvPr>
        </p:nvSpPr>
        <p:spPr/>
        <p:txBody>
          <a:bodyPr/>
          <a:lstStyle/>
          <a:p>
            <a:r>
              <a:t>AZ-040 PowerShell を使用した管理の自動化</a:t>
            </a:r>
          </a:p>
          <a:p>
            <a:r>
              <a:t>モジュール 0: 概要</a:t>
            </a: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8</a:t>
            </a:fld>
          </a:p>
        </p:txBody>
      </p:sp>
    </p:spTree>
    <p:extLst>
      <p:ext uri="{BB962C8B-B14F-4D97-AF65-F5344CB8AC3E}">
        <p14:creationId xmlns:p14="http://schemas.microsoft.com/office/powerpoint/2010/main" val="326844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a:lstStyle/>
          <a:p>
            <a:pPr defTabSz="932742">
              <a:spcAft>
                <a:spcPts val="340"/>
              </a:spcAft>
            </a:pPr>
            <a:endParaRPr sz="900"/>
          </a:p>
        </p:txBody>
      </p:sp>
      <p:sp>
        <p:nvSpPr>
          <p:cNvPr id="4" name="Header Placeholder 3"/>
          <p:cNvSpPr>
            <a:spLocks noGrp="1"/>
          </p:cNvSpPr>
          <p:nvPr>
            <p:ph type="hdr" sz="quarter"/>
          </p:nvPr>
        </p:nvSpPr>
        <p:spPr/>
        <p:txBody>
          <a:bodyPr/>
          <a:lstStyle/>
          <a:p>
            <a:r>
              <a:t>AZ-040 PowerShell を使用した管理の自動化</a:t>
            </a:r>
          </a:p>
          <a:p>
            <a:r>
              <a:t>モジュール 0: 概要</a:t>
            </a: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9</a:t>
            </a:fld>
          </a:p>
        </p:txBody>
      </p:sp>
    </p:spTree>
    <p:extLst>
      <p:ext uri="{BB962C8B-B14F-4D97-AF65-F5344CB8AC3E}">
        <p14:creationId xmlns:p14="http://schemas.microsoft.com/office/powerpoint/2010/main" val="425261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t>Microsoft Azureタイトル</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t>Author nameDate</a:t>
            </a:r>
            <a:br>
              <a:rPr lang="en-US"/>
            </a:b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anchor="ctr">
            <a:spAutoFit/>
          </a:bodyPr>
          <a:lstStyle>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t>© Copyright Microsoft Corporation。すべての権限が予約されています。</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sz="240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anchor="ctr"/>
                <a:lstStyle/>
                <a:p>
                  <a:endParaRPr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anchor="ctr"/>
                <a:lstStyle/>
                <a:p>
                  <a:endParaRPr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anchor="ctr"/>
                <a:lstStyle/>
                <a:p>
                  <a:endParaRPr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anchor="ctr"/>
                <a:lstStyle/>
                <a:p>
                  <a:endParaRPr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anchor="ctr"/>
                <a:lstStyle/>
                <a:p>
                  <a:endParaRPr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anchor="ctr"/>
                <a:lstStyle/>
                <a:p>
                  <a:endParaRPr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anchor="ctr"/>
                <a:lstStyle/>
                <a:p>
                  <a:endParaRPr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anchor="ctr"/>
                <a:lstStyle/>
                <a:p>
                  <a:endParaRPr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anchor="ctr"/>
                <a:lstStyle/>
                <a:p>
                  <a:endParaRPr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anchor="ctr"/>
                <a:lstStyle/>
                <a:p>
                  <a:endParaRPr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anchor="ctr"/>
                <a:lstStyle/>
                <a:p>
                  <a:endParaRPr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anchor="ctr"/>
                <a:lstStyle/>
                <a:p>
                  <a:endParaRPr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anchor="ctr"/>
                <a:lstStyle/>
                <a:p>
                  <a:endParaRPr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anchor="ctr"/>
                <a:lstStyle/>
                <a:p>
                  <a:endParaRPr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anchor="ctr"/>
                <a:lstStyle/>
                <a:p>
                  <a:endParaRPr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anchor="ctr"/>
                <a:lstStyle/>
                <a:p>
                  <a:endParaRPr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anchor="ctr"/>
                <a:lstStyle/>
                <a:p>
                  <a:endParaRPr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anchor="ctr"/>
                <a:lstStyle/>
                <a:p>
                  <a:endParaRPr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anchor="ctr"/>
                <a:lstStyle/>
                <a:p>
                  <a:endParaRPr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anchor="ctr"/>
                <a:lstStyle/>
                <a:p>
                  <a:endParaRPr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anchor="ctr"/>
                <a:lstStyle/>
                <a:p>
                  <a:endParaRPr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anchor="ctr"/>
                <a:lstStyle/>
                <a:p>
                  <a:endParaRPr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anchor="ctr"/>
                <a:lstStyle/>
                <a:p>
                  <a:endParaRPr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anchor="ctr"/>
                <a:lstStyle/>
                <a:p>
                  <a:endParaRPr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p>
            <a:r>
              <a:t>テキスト レイアウト: 3 つの行&amp; 2 つの列</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sz="1568" b="0" kern="1200" spc="0" baseline="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lvl3pPr>
            <a:lvl4pPr marL="672290" indent="0">
              <a:buNone/>
            </a:lvl4pPr>
            <a:lvl5pPr marL="896386" indent="0">
              <a:buNone/>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t>本文コピー Segoe UI Regular 14/18。速い茶色のキツネは怠け犬の上に飛び越えます。</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9" y="3419718"/>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sz="1568" b="0" kern="1200" spc="0" baseline="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lvl3pPr>
            <a:lvl4pPr marL="672290" indent="0">
              <a:buNone/>
            </a:lvl4pPr>
            <a:lvl5pPr marL="896386" indent="0">
              <a:buNone/>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t>本文コピー Segoe UI Regular 14/18。速い茶色のキツネは怠け犬の上に飛び越えます。</a:t>
            </a:r>
          </a:p>
        </p:txBody>
      </p: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568" b="0" kern="1200" spc="0" baseline="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lvl3pPr>
            <a:lvl4pPr marL="672290" indent="0">
              <a:buNone/>
            </a:lvl4pPr>
            <a:lvl5pPr marL="896386" indent="0">
              <a:buNone/>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t>本文コピー Segoe UI Regular 14/18。速い茶色のキツネは怠け犬の上に飛び越えます。</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sz="1568" b="0" kern="1200" spc="0" baseline="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lvl3pPr>
            <a:lvl4pPr marL="672290" indent="0">
              <a:buNone/>
            </a:lvl4pPr>
            <a:lvl5pPr marL="896386" indent="0">
              <a:buNone/>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t>本文コピー Segoe UI Regular 14/18。速い茶色のキツネは怠け犬の上に飛び越えます。</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387287"/>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sz="1568" b="0" kern="1200" spc="0" baseline="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lvl3pPr>
            <a:lvl4pPr marL="672290" indent="0">
              <a:buNone/>
            </a:lvl4pPr>
            <a:lvl5pPr marL="896386" indent="0">
              <a:buNone/>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t>本文コピー Segoe UI Regular 14/18。速い茶色のキツネは怠け犬の上に飛び越えます。</a:t>
            </a:r>
          </a:p>
        </p:txBody>
      </p: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568" b="0" kern="1200" spc="0" baseline="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lvl3pPr>
            <a:lvl4pPr marL="672290" indent="0">
              <a:buNone/>
            </a:lvl4pPr>
            <a:lvl5pPr marL="896386" indent="0">
              <a:buNone/>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t>本文コピー Segoe UI Regular 14/18。速い茶色のキツネは怠け犬の上に飛び越えます。</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anchor="ctr">
            <a:spAutoFit/>
          </a:bodyPr>
          <a:lstStyle>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t>© Copyright Microsoft Corporation。すべての権限が予約されています。</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t>見出し Segoe UI Semibold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2pPr>
              <a:defRPr sz="2000" kern="1200" spc="0" baseline="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t>マスター テキスト スタイルを編集する場合にクリックします。</a:t>
            </a:r>
          </a:p>
          <a:p>
            <a:pPr lvl="1"/>
            <a:r>
              <a:t>第 2 レベル</a:t>
            </a:r>
          </a:p>
          <a:p>
            <a:pPr lvl="2"/>
            <a:r>
              <a:t>第 3 レベル</a:t>
            </a:r>
          </a:p>
          <a:p>
            <a:pPr lvl="3"/>
            <a:r>
              <a:t>第 4 レベル</a:t>
            </a:r>
          </a:p>
          <a:p>
            <a:pPr lvl="4"/>
            <a:r>
              <a:t>5 番目のレベル</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anchor="ctr">
            <a:spAutoFit/>
          </a:bodyPr>
          <a:lstStyle>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t>© Copyright Microsoft Corporation。すべての権限が予約されています。</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t>見出し Segoe UI Semibold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anchor="ctr">
            <a:spAutoFit/>
          </a:bodyPr>
          <a:lstStyle>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t>© Copyright Microsoft Corporation。すべての権限が予約されています。</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anchor="t">
            <a:noAutofit/>
          </a:bodyPr>
          <a:lstStyle/>
          <a:p>
            <a:r>
              <a:t>Heading Segoe UI Semibold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a:spAutoFit/>
          </a:bodyPr>
          <a:lstStyle/>
          <a:p>
            <a:pPr lvl="0"/>
            <a:r>
              <a:t>マスター テキスト スタイルを編集する場合にクリックします。</a:t>
            </a:r>
          </a:p>
          <a:p>
            <a:pPr lvl="1"/>
            <a:r>
              <a:t>第 2 レベル</a:t>
            </a:r>
          </a:p>
          <a:p>
            <a:pPr lvl="2"/>
            <a:r>
              <a:t>第 3 レベル</a:t>
            </a:r>
          </a:p>
          <a:p>
            <a:pPr lvl="3"/>
            <a:r>
              <a:t>第 4 レベル</a:t>
            </a:r>
          </a:p>
          <a:p>
            <a:pPr lvl="4"/>
            <a:r>
              <a:t>5 番目のレベル</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anchor="ctr">
            <a:spAutoFit/>
          </a:bodyPr>
          <a:lstStyle/>
          <a:p>
            <a:pPr algn="ctr">
              <a:lnSpc>
                <a:spcPct val="90000"/>
              </a:lnSpc>
              <a:spcAft>
                <a:spcPts val="600"/>
              </a:spcAft>
              <a:defRPr sz="700">
                <a:solidFill>
                  <a:schemeClr val="bg1">
                    <a:lumMod val="75000"/>
                  </a:schemeClr>
                </a:solidFill>
              </a:defRPr>
            </a:pPr>
            <a:r>
              <a:t>クローズド キャプションスペース</a:t>
            </a:r>
            <a:br>
              <a:rPr lang="en-US" sz="700">
                <a:solidFill>
                  <a:schemeClr val="bg1">
                    <a:lumMod val="75000"/>
                  </a:schemeClr>
                </a:solidFill>
              </a:rPr>
            </a:br>
            <a:r>
              <a:t>の境界</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fromWordArt="0" anchor="t" anchorCtr="0" forceAA="0" compatLnSpc="1">
              <a:prstTxWarp prst="textNoShape">
                <a:avLst/>
              </a:prstTxWarp>
              <a:noAutofit/>
            </a:bodyPr>
            <a:lstStyle/>
            <a:p>
              <a:pPr defTabSz="914102" fontAlgn="base">
                <a:spcBef>
                  <a:spcPct val="0"/>
                </a:spcBef>
                <a:spcAft>
                  <a:spcPts val="98"/>
                </a:spcAft>
                <a:defRPr sz="588" b="1">
                  <a:solidFill>
                    <a:schemeClr val="bg1"/>
                  </a:solidFill>
                  <a:ea typeface="Segoe UI" pitchFamily="34" charset="0"/>
                  <a:cs typeface="Segoe UI" pitchFamily="34" charset="0"/>
                </a:defRPr>
              </a:pPr>
              <a:r>
                <a:t>グレー</a:t>
              </a:r>
            </a:p>
            <a:p>
              <a:pPr defTabSz="914102" fontAlgn="base">
                <a:spcBef>
                  <a:spcPct val="0"/>
                </a:spcBef>
                <a:spcAft>
                  <a:spcPts val="98"/>
                </a:spcAft>
                <a:defRPr sz="588">
                  <a:solidFill>
                    <a:schemeClr val="bg1"/>
                  </a:solidFill>
                  <a:ea typeface="Segoe UI" pitchFamily="34" charset="0"/>
                  <a:cs typeface="Segoe UI" pitchFamily="34" charset="0"/>
                </a:defRPr>
              </a:pPr>
              <a:r>
                <a:t>R117 G117 B122</a:t>
              </a:r>
            </a:p>
            <a:p>
              <a:pPr defTabSz="914102" fontAlgn="base">
                <a:spcBef>
                  <a:spcPct val="0"/>
                </a:spcBef>
                <a:spcAft>
                  <a:spcPts val="98"/>
                </a:spcAft>
                <a:defRPr sz="588">
                  <a:solidFill>
                    <a:schemeClr val="bg1"/>
                  </a:solidFill>
                  <a:ea typeface="Segoe UI" pitchFamily="34" charset="0"/>
                  <a:cs typeface="Segoe UI" pitchFamily="34" charset="0"/>
                </a:defRPr>
              </a:pPr>
              <a:r>
                <a:t>16 進#75757A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fromWordArt="0" anchor="t" anchorCtr="0" forceAA="0" compatLnSpc="1">
              <a:prstTxWarp prst="textNoShape">
                <a:avLst/>
              </a:prstTxWarp>
              <a:noAutofit/>
            </a:bodyPr>
            <a:lstStyle/>
            <a:p>
              <a:pPr defTabSz="914102" fontAlgn="base">
                <a:spcBef>
                  <a:spcPct val="0"/>
                </a:spcBef>
                <a:spcAft>
                  <a:spcPts val="98"/>
                </a:spcAft>
                <a:defRPr sz="588" b="1">
                  <a:solidFill>
                    <a:schemeClr val="bg1"/>
                  </a:solidFill>
                  <a:ea typeface="Segoe UI" pitchFamily="34" charset="0"/>
                  <a:cs typeface="Segoe UI" pitchFamily="34" charset="0"/>
                </a:defRPr>
              </a:pPr>
              <a:r>
                <a:t>Blue-Gray</a:t>
              </a:r>
            </a:p>
            <a:p>
              <a:pPr defTabSz="914102" fontAlgn="base">
                <a:spcBef>
                  <a:spcPct val="0"/>
                </a:spcBef>
                <a:spcAft>
                  <a:spcPts val="98"/>
                </a:spcAft>
                <a:defRPr sz="588">
                  <a:solidFill>
                    <a:schemeClr val="bg1"/>
                  </a:solidFill>
                  <a:ea typeface="Segoe UI" pitchFamily="34" charset="0"/>
                  <a:cs typeface="Segoe UI" pitchFamily="34" charset="0"/>
                </a:defRPr>
              </a:pPr>
              <a:r>
                <a:t>R36 G58 B94</a:t>
              </a:r>
            </a:p>
            <a:p>
              <a:pPr defTabSz="914102" fontAlgn="base">
                <a:spcBef>
                  <a:spcPct val="0"/>
                </a:spcBef>
                <a:spcAft>
                  <a:spcPts val="98"/>
                </a:spcAft>
                <a:defRPr sz="588">
                  <a:solidFill>
                    <a:schemeClr val="bg1"/>
                  </a:solidFill>
                  <a:ea typeface="Segoe UI" pitchFamily="34" charset="0"/>
                  <a:cs typeface="Segoe UI" pitchFamily="34" charset="0"/>
                </a:defRPr>
              </a:pPr>
              <a:r>
                <a:t>16 進#243A5E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fromWordArt="0" anchor="t" anchorCtr="0" forceAA="0" compatLnSpc="1">
              <a:prstTxWarp prst="textNoShape">
                <a:avLst/>
              </a:prstTxWarp>
              <a:noAutofit/>
            </a:bodyPr>
            <a:lstStyle/>
            <a:p>
              <a:pPr defTabSz="914102" fontAlgn="base">
                <a:spcBef>
                  <a:spcPct val="0"/>
                </a:spcBef>
                <a:spcAft>
                  <a:spcPts val="98"/>
                </a:spcAft>
                <a:defRPr sz="588" b="1">
                  <a:solidFill>
                    <a:schemeClr val="bg1"/>
                  </a:solidFill>
                  <a:ea typeface="Segoe UI" pitchFamily="34" charset="0"/>
                  <a:cs typeface="Segoe UI" pitchFamily="34" charset="0"/>
                </a:defRPr>
              </a:pPr>
              <a:r>
                <a:t>ブルー</a:t>
              </a:r>
            </a:p>
            <a:p>
              <a:pPr defTabSz="914102" fontAlgn="base">
                <a:spcBef>
                  <a:spcPct val="0"/>
                </a:spcBef>
                <a:spcAft>
                  <a:spcPts val="98"/>
                </a:spcAft>
                <a:defRPr sz="588">
                  <a:solidFill>
                    <a:schemeClr val="bg1"/>
                  </a:solidFill>
                  <a:ea typeface="Segoe UI" pitchFamily="34" charset="0"/>
                  <a:cs typeface="Segoe UI" pitchFamily="34" charset="0"/>
                </a:defRPr>
              </a:pPr>
              <a:r>
                <a:t>R0 G120 B211</a:t>
              </a:r>
            </a:p>
            <a:p>
              <a:pPr defTabSz="914102" fontAlgn="base">
                <a:spcBef>
                  <a:spcPct val="0"/>
                </a:spcBef>
                <a:spcAft>
                  <a:spcPts val="98"/>
                </a:spcAft>
                <a:defRPr sz="588">
                  <a:solidFill>
                    <a:schemeClr val="bg1"/>
                  </a:solidFill>
                  <a:ea typeface="Segoe UI" pitchFamily="34" charset="0"/>
                  <a:cs typeface="Segoe UI" pitchFamily="34" charset="0"/>
                </a:defRPr>
              </a:pPr>
              <a:r>
                <a:t>16 進#0078D4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fromWordArt="0" anchor="t" anchorCtr="0" forceAA="0" compatLnSpc="1">
                <a:prstTxWarp prst="textNoShape">
                  <a:avLst/>
                </a:prstTxWarp>
                <a:noAutofit/>
              </a:bodyPr>
              <a:lstStyle/>
              <a:p>
                <a:pPr defTabSz="914102" fontAlgn="base">
                  <a:spcBef>
                    <a:spcPct val="0"/>
                  </a:spcBef>
                  <a:spcAft>
                    <a:spcPts val="98"/>
                  </a:spcAft>
                  <a:defRPr sz="588" b="1">
                    <a:solidFill>
                      <a:schemeClr val="bg1"/>
                    </a:solidFill>
                    <a:ea typeface="Segoe UI" pitchFamily="34" charset="0"/>
                    <a:cs typeface="Segoe UI" pitchFamily="34" charset="0"/>
                  </a:defRPr>
                </a:pPr>
                <a:r>
                  <a:t>Black</a:t>
                </a:r>
              </a:p>
              <a:p>
                <a:pPr defTabSz="914102" fontAlgn="base">
                  <a:spcBef>
                    <a:spcPct val="0"/>
                  </a:spcBef>
                  <a:spcAft>
                    <a:spcPts val="98"/>
                  </a:spcAft>
                  <a:defRPr sz="588">
                    <a:solidFill>
                      <a:schemeClr val="bg1"/>
                    </a:solidFill>
                    <a:ea typeface="Segoe UI" pitchFamily="34" charset="0"/>
                    <a:cs typeface="Segoe UI" pitchFamily="34" charset="0"/>
                  </a:defRPr>
                </a:pPr>
                <a:r>
                  <a:t>R0 G0 B0</a:t>
                </a:r>
              </a:p>
              <a:p>
                <a:pPr defTabSz="914102" fontAlgn="base">
                  <a:spcBef>
                    <a:spcPct val="0"/>
                  </a:spcBef>
                  <a:spcAft>
                    <a:spcPts val="98"/>
                  </a:spcAft>
                  <a:defRPr sz="588">
                    <a:solidFill>
                      <a:schemeClr val="bg1"/>
                    </a:solidFill>
                    <a:ea typeface="Segoe UI" pitchFamily="34" charset="0"/>
                    <a:cs typeface="Segoe UI" pitchFamily="34" charset="0"/>
                  </a:defRPr>
                </a:pPr>
                <a: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fromWordArt="0" anchor="t" anchorCtr="0" forceAA="0" compatLnSpc="1">
                <a:prstTxWarp prst="textNoShape">
                  <a:avLst/>
                </a:prstTxWarp>
                <a:noAutofit/>
              </a:bodyPr>
              <a:lstStyle/>
              <a:p>
                <a:pPr defTabSz="914102" fontAlgn="base">
                  <a:spcBef>
                    <a:spcPct val="0"/>
                  </a:spcBef>
                  <a:spcAft>
                    <a:spcPts val="98"/>
                  </a:spcAft>
                  <a:defRPr sz="588" b="1">
                    <a:solidFill>
                      <a:schemeClr val="tx1"/>
                    </a:solidFill>
                    <a:ea typeface="Segoe UI" pitchFamily="34" charset="0"/>
                    <a:cs typeface="Segoe UI" pitchFamily="34" charset="0"/>
                  </a:defRPr>
                </a:pPr>
                <a:r>
                  <a:t>白</a:t>
                </a:r>
              </a:p>
              <a:p>
                <a:pPr defTabSz="914102" fontAlgn="base">
                  <a:spcBef>
                    <a:spcPct val="0"/>
                  </a:spcBef>
                  <a:spcAft>
                    <a:spcPts val="98"/>
                  </a:spcAft>
                  <a:defRPr sz="588">
                    <a:solidFill>
                      <a:schemeClr val="tx1"/>
                    </a:solidFill>
                    <a:ea typeface="Segoe UI" pitchFamily="34" charset="0"/>
                    <a:cs typeface="Segoe UI" pitchFamily="34" charset="0"/>
                  </a:defRPr>
                </a:pPr>
                <a:r>
                  <a:t>R255 G255 B255</a:t>
                </a:r>
              </a:p>
              <a:p>
                <a:pPr defTabSz="914102" fontAlgn="base">
                  <a:spcBef>
                    <a:spcPct val="0"/>
                  </a:spcBef>
                  <a:spcAft>
                    <a:spcPts val="98"/>
                  </a:spcAft>
                  <a:defRPr sz="588">
                    <a:solidFill>
                      <a:schemeClr val="tx1"/>
                    </a:solidFill>
                    <a:ea typeface="Segoe UI" pitchFamily="34" charset="0"/>
                    <a:cs typeface="Segoe UI" pitchFamily="34" charset="0"/>
                  </a:defRPr>
                </a:pPr>
                <a:r>
                  <a:t>16 進#FFFFFF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sz="3200" b="0" kern="1200" cap="none" spc="-49" baseline="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6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61.xml"/><Relationship Id="rId4"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t>AZ-040 PowerShell を使用した管理の自動化</a:t>
            </a:r>
            <a:endParaRPr>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t>Author nameDate</a:t>
            </a:r>
            <a:br>
              <a:rPr lang="en-US"/>
            </a:b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t>このコースについて: コース概要</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4616648"/>
          </a:xfrm>
        </p:spPr>
        <p:txBody>
          <a:bodyPr lIns="0"/>
          <a:lstStyle/>
          <a:p>
            <a:pPr lvl="2" defTabSz="932742">
              <a:spcBef>
                <a:spcPts val="600"/>
              </a:spcBef>
              <a:spcAft>
                <a:spcPts val="0"/>
              </a:spcAft>
              <a:buSzPct val="95000"/>
              <a:defRPr spc="-50">
                <a:ln>
                  <a:noFill/>
                </a:ln>
                <a:solidFill>
                  <a:srgbClr val="000000"/>
                </a:solidFill>
                <a:effectLst/>
                <a:uLnTx/>
                <a:uFillTx/>
                <a:latin typeface="Segoe UI"/>
              </a:defRPr>
            </a:pPr>
            <a:r>
              <a:t>モジュール 1: Windows PowerShell の概要</a:t>
            </a:r>
          </a:p>
          <a:p>
            <a:pPr lvl="2" defTabSz="932742">
              <a:spcBef>
                <a:spcPts val="600"/>
              </a:spcBef>
              <a:spcAft>
                <a:spcPts val="0"/>
              </a:spcAft>
              <a:buSzPct val="95000"/>
              <a:defRPr spc="-50">
                <a:solidFill>
                  <a:srgbClr val="000000"/>
                </a:solidFill>
                <a:latin typeface="Segoe UI"/>
              </a:defRPr>
            </a:pPr>
            <a:r>
              <a:t>モジュール 2: ローカル システム管理のための Windows PowerShell</a:t>
            </a:r>
          </a:p>
          <a:p>
            <a:pPr lvl="2" defTabSz="932742">
              <a:spcBef>
                <a:spcPts val="600"/>
              </a:spcBef>
              <a:spcAft>
                <a:spcPts val="0"/>
              </a:spcAft>
              <a:buSzPct val="95000"/>
              <a:defRPr spc="-50">
                <a:ln>
                  <a:noFill/>
                </a:ln>
                <a:solidFill>
                  <a:srgbClr val="000000"/>
                </a:solidFill>
                <a:effectLst/>
                <a:uLnTx/>
                <a:uFillTx/>
                <a:latin typeface="Segoe UI"/>
              </a:defRPr>
            </a:pPr>
            <a:r>
              <a:t>モジュール 3: Windows PowerShell パイプラインの使用</a:t>
            </a:r>
          </a:p>
          <a:p>
            <a:pPr lvl="2" defTabSz="932742">
              <a:spcBef>
                <a:spcPts val="600"/>
              </a:spcBef>
              <a:spcAft>
                <a:spcPts val="0"/>
              </a:spcAft>
              <a:buSzPct val="95000"/>
              <a:defRPr spc="-50">
                <a:ln>
                  <a:noFill/>
                </a:ln>
                <a:solidFill>
                  <a:srgbClr val="000000"/>
                </a:solidFill>
                <a:effectLst/>
                <a:uLnTx/>
                <a:uFillTx/>
                <a:latin typeface="Segoe UI"/>
              </a:defRPr>
            </a:pPr>
            <a:r>
              <a:t>モジュール 4: PSProvider と PSDrive の使用</a:t>
            </a:r>
            <a:endParaRPr spc="-50">
              <a:solidFill>
                <a:srgbClr val="000000"/>
              </a:solidFill>
              <a:latin typeface="Segoe UI"/>
            </a:endParaRPr>
          </a:p>
          <a:p>
            <a:pPr lvl="2" defTabSz="932742">
              <a:spcBef>
                <a:spcPts val="600"/>
              </a:spcBef>
              <a:spcAft>
                <a:spcPts val="0"/>
              </a:spcAft>
              <a:buSzPct val="95000"/>
              <a:defRPr spc="-50">
                <a:ln>
                  <a:noFill/>
                </a:ln>
                <a:solidFill>
                  <a:srgbClr val="000000"/>
                </a:solidFill>
                <a:effectLst/>
                <a:uLnTx/>
                <a:uFillTx/>
                <a:latin typeface="Segoe UI"/>
              </a:defRPr>
            </a:pPr>
            <a:r>
              <a:t>モジュール 5: CIM と WMI を使用した管理情報の照会</a:t>
            </a:r>
          </a:p>
          <a:p>
            <a:pPr lvl="2" defTabSz="932742">
              <a:spcBef>
                <a:spcPts val="600"/>
              </a:spcBef>
              <a:spcAft>
                <a:spcPts val="0"/>
              </a:spcAft>
              <a:buSzPct val="95000"/>
              <a:defRPr spc="-50">
                <a:ln>
                  <a:noFill/>
                </a:ln>
                <a:solidFill>
                  <a:srgbClr val="000000"/>
                </a:solidFill>
                <a:effectLst/>
                <a:uLnTx/>
                <a:uFillTx/>
                <a:latin typeface="Segoe UI"/>
              </a:defRPr>
            </a:pPr>
            <a:r>
              <a:t>モジュール 6: 変数、配列、ハッシュ テーブルの使用</a:t>
            </a:r>
            <a:endParaRPr spc="-50">
              <a:solidFill>
                <a:srgbClr val="000000"/>
              </a:solidFill>
              <a:latin typeface="Segoe UI"/>
            </a:endParaRPr>
          </a:p>
          <a:p>
            <a:pPr lvl="2" defTabSz="932742">
              <a:spcBef>
                <a:spcPts val="600"/>
              </a:spcBef>
              <a:spcAft>
                <a:spcPts val="0"/>
              </a:spcAft>
              <a:buSzPct val="95000"/>
              <a:defRPr spc="-50">
                <a:ln>
                  <a:noFill/>
                </a:ln>
                <a:solidFill>
                  <a:srgbClr val="000000"/>
                </a:solidFill>
                <a:effectLst/>
                <a:uLnTx/>
                <a:uFillTx/>
                <a:latin typeface="Segoe UI"/>
              </a:defRPr>
            </a:pPr>
            <a:r>
              <a:t>モジュール 7: Windows PowerShell スクリプト</a:t>
            </a:r>
          </a:p>
          <a:p>
            <a:pPr lvl="2" defTabSz="932742">
              <a:spcBef>
                <a:spcPts val="600"/>
              </a:spcBef>
              <a:spcAft>
                <a:spcPts val="0"/>
              </a:spcAft>
              <a:buSzPct val="95000"/>
              <a:defRPr spc="-50">
                <a:ln>
                  <a:noFill/>
                </a:ln>
                <a:solidFill>
                  <a:srgbClr val="000000"/>
                </a:solidFill>
                <a:effectLst/>
                <a:uLnTx/>
                <a:uFillTx/>
                <a:latin typeface="Segoe UI"/>
              </a:defRPr>
            </a:pPr>
            <a:r>
              <a:t>モジュール 8: Windows PowerShell を使用したリモート コンピューターの管理</a:t>
            </a:r>
            <a:endParaRPr spc="-50">
              <a:solidFill>
                <a:srgbClr val="000000"/>
              </a:solidFill>
              <a:latin typeface="Segoe UI"/>
            </a:endParaRPr>
          </a:p>
          <a:p>
            <a:pPr lvl="2" defTabSz="932742">
              <a:spcBef>
                <a:spcPts val="600"/>
              </a:spcBef>
              <a:spcAft>
                <a:spcPts val="0"/>
              </a:spcAft>
              <a:buSzPct val="95000"/>
              <a:defRPr spc="-50">
                <a:ln>
                  <a:noFill/>
                </a:ln>
                <a:solidFill>
                  <a:srgbClr val="000000"/>
                </a:solidFill>
                <a:effectLst/>
                <a:uLnTx/>
                <a:uFillTx/>
                <a:latin typeface="Segoe UI"/>
              </a:defRPr>
            </a:pPr>
            <a:r>
              <a:t>モジュール 9: PowerShell を使用した Azure リソースの管理</a:t>
            </a:r>
          </a:p>
          <a:p>
            <a:pPr lvl="2" defTabSz="932742">
              <a:spcBef>
                <a:spcPts val="600"/>
              </a:spcBef>
              <a:spcAft>
                <a:spcPts val="0"/>
              </a:spcAft>
              <a:buSzPct val="95000"/>
              <a:defRPr spc="-50">
                <a:ln>
                  <a:noFill/>
                </a:ln>
                <a:solidFill>
                  <a:srgbClr val="000000"/>
                </a:solidFill>
                <a:effectLst/>
                <a:uLnTx/>
                <a:uFillTx/>
                <a:latin typeface="Segoe UI"/>
              </a:defRPr>
            </a:pPr>
            <a:r>
              <a:t>モジュール 10: PowerShell を使用した Microsoft 365 サービスの管理</a:t>
            </a:r>
            <a:endParaRPr spc="-50">
              <a:solidFill>
                <a:srgbClr val="000000"/>
              </a:solidFill>
              <a:latin typeface="Segoe UI"/>
            </a:endParaRPr>
          </a:p>
          <a:p>
            <a:pPr lvl="2" defTabSz="932742">
              <a:spcBef>
                <a:spcPts val="600"/>
              </a:spcBef>
              <a:spcAft>
                <a:spcPts val="0"/>
              </a:spcAft>
              <a:buSzPct val="95000"/>
              <a:defRPr spc="-50">
                <a:ln>
                  <a:noFill/>
                </a:ln>
                <a:solidFill>
                  <a:srgbClr val="000000"/>
                </a:solidFill>
                <a:effectLst/>
                <a:uLnTx/>
                <a:uFillTx/>
                <a:latin typeface="Segoe UI"/>
              </a:defRPr>
            </a:pPr>
            <a:r>
              <a:t>モジュール 11: バックグラウンド ジョブとスケジュールされたジョブの使用</a:t>
            </a:r>
          </a:p>
          <a:p>
            <a:pPr lvl="2" defTabSz="932742">
              <a:spcBef>
                <a:spcPts val="600"/>
              </a:spcBef>
              <a:spcAft>
                <a:spcPts val="0"/>
              </a:spcAft>
              <a:buSzPct val="95000"/>
            </a:pPr>
            <a:endParaRPr kumimoji="0" b="0" i="0" u="none" strike="noStrike" kern="1200" cap="none" spc="-50" normalizeH="0" baseline="0">
              <a:ln>
                <a:noFill/>
              </a:ln>
              <a:solidFill>
                <a:srgbClr val="000000"/>
              </a:solidFill>
              <a:effectLst/>
              <a:uLnTx/>
              <a:uFillTx/>
              <a:latin typeface="Segoe UI"/>
              <a:ea typeface="+mn-ea"/>
              <a:cs typeface="+mn-cs"/>
            </a:endParaRPr>
          </a:p>
          <a:p>
            <a:pPr lvl="2" defTabSz="932742">
              <a:spcBef>
                <a:spcPts val="600"/>
              </a:spcBef>
              <a:spcAft>
                <a:spcPts val="0"/>
              </a:spcAft>
              <a:buSzPct val="95000"/>
            </a:pPr>
            <a:endParaRPr kumimoji="0" b="0" i="0" u="none" strike="noStrike" kern="1200" cap="none" spc="-50" normalizeH="0" baseline="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9667281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t>コースの資料</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585323"/>
          </a:xfrm>
        </p:spPr>
        <p:txBody>
          <a:bodyPr lIns="0"/>
          <a:lstStyle/>
          <a:p>
            <a:pPr lvl="1" defTabSz="932742">
              <a:spcBef>
                <a:spcPts val="600"/>
              </a:spcBef>
              <a:spcAft>
                <a:spcPts val="0"/>
              </a:spcAft>
              <a:buSzPct val="95000"/>
              <a:defRPr spc="-50">
                <a:ln>
                  <a:noFill/>
                </a:ln>
                <a:solidFill>
                  <a:srgbClr val="000000"/>
                </a:solidFill>
                <a:effectLst/>
                <a:uLnTx/>
                <a:uFillTx/>
                <a:latin typeface="Segoe UI"/>
              </a:defRPr>
            </a:pPr>
            <a:r>
              <a:t>コース ハンドブック (デジタル):</a:t>
            </a:r>
          </a:p>
          <a:p>
            <a:pPr lvl="2" defTabSz="932742">
              <a:spcBef>
                <a:spcPts val="600"/>
              </a:spcBef>
              <a:spcAft>
                <a:spcPts val="0"/>
              </a:spcAft>
              <a:buSzPct val="95000"/>
              <a:defRPr spc="-50">
                <a:ln>
                  <a:noFill/>
                </a:ln>
                <a:solidFill>
                  <a:srgbClr val="000000"/>
                </a:solidFill>
                <a:effectLst/>
                <a:uLnTx/>
                <a:uFillTx/>
                <a:latin typeface="Segoe UI"/>
              </a:defRPr>
            </a:pPr>
            <a:r>
              <a:t>Arvato による Skillpipe リーダーを使用してオンラインでアクセスします (http://skillpipe.com)。</a:t>
            </a:r>
          </a:p>
          <a:p>
            <a:pPr lvl="2" defTabSz="932742">
              <a:spcBef>
                <a:spcPts val="600"/>
              </a:spcBef>
              <a:spcAft>
                <a:spcPts val="0"/>
              </a:spcAft>
              <a:buSzPct val="95000"/>
              <a:defRPr spc="-50">
                <a:ln>
                  <a:noFill/>
                </a:ln>
                <a:solidFill>
                  <a:srgbClr val="000000"/>
                </a:solidFill>
                <a:effectLst/>
                <a:uLnTx/>
                <a:uFillTx/>
                <a:latin typeface="Segoe UI"/>
              </a:defRPr>
            </a:pPr>
            <a:r>
              <a:t>デジタル コースウェアを登録/サインインして引き換える。</a:t>
            </a:r>
          </a:p>
          <a:p>
            <a:pPr lvl="2" defTabSz="932742">
              <a:spcBef>
                <a:spcPts val="600"/>
              </a:spcBef>
              <a:spcAft>
                <a:spcPts val="0"/>
              </a:spcAft>
              <a:buSzPct val="95000"/>
              <a:defRPr spc="-50">
                <a:ln>
                  <a:noFill/>
                </a:ln>
                <a:solidFill>
                  <a:srgbClr val="000000"/>
                </a:solidFill>
                <a:effectLst/>
                <a:uLnTx/>
                <a:uFillTx/>
                <a:latin typeface="Segoe UI"/>
              </a:defRPr>
            </a:pPr>
            <a:r>
              <a:t>簡単にメモやコメントを追加し、コンテンツを強調表示します。</a:t>
            </a:r>
          </a:p>
          <a:p>
            <a:pPr lvl="2" defTabSz="932742">
              <a:spcBef>
                <a:spcPts val="600"/>
              </a:spcBef>
              <a:spcAft>
                <a:spcPts val="0"/>
              </a:spcAft>
              <a:buSzPct val="95000"/>
              <a:defRPr spc="-50">
                <a:ln>
                  <a:noFill/>
                </a:ln>
                <a:solidFill>
                  <a:srgbClr val="000000"/>
                </a:solidFill>
                <a:effectLst/>
                <a:uLnTx/>
                <a:uFillTx/>
                <a:latin typeface="Segoe UI"/>
              </a:defRPr>
            </a:pPr>
            <a:r>
              <a:t>モジュール別に整理されます。</a:t>
            </a:r>
          </a:p>
          <a:p>
            <a:pPr lvl="2" defTabSz="932742">
              <a:spcBef>
                <a:spcPts val="600"/>
              </a:spcBef>
              <a:spcAft>
                <a:spcPts val="0"/>
              </a:spcAft>
              <a:buSzPct val="95000"/>
              <a:defRPr spc="-50">
                <a:ln>
                  <a:noFill/>
                </a:ln>
                <a:solidFill>
                  <a:srgbClr val="000000"/>
                </a:solidFill>
                <a:effectLst/>
                <a:uLnTx/>
                <a:uFillTx/>
                <a:latin typeface="Segoe UI"/>
              </a:defRPr>
            </a:pPr>
            <a:r>
              <a:t>ラボとラボの回答キーが含まれます。</a:t>
            </a:r>
          </a:p>
          <a:p>
            <a:pPr lvl="2" defTabSz="932742">
              <a:spcBef>
                <a:spcPts val="600"/>
              </a:spcBef>
              <a:spcAft>
                <a:spcPts val="0"/>
              </a:spcAft>
              <a:buSzPct val="95000"/>
              <a:defRPr spc="-50">
                <a:ln>
                  <a:noFill/>
                </a:ln>
                <a:solidFill>
                  <a:srgbClr val="000000"/>
                </a:solidFill>
                <a:effectLst/>
                <a:uLnTx/>
                <a:uFillTx/>
                <a:latin typeface="Segoe UI"/>
              </a:defRPr>
            </a:pPr>
            <a:r>
              <a:t>レッスンレビューとモジュールレビューの質問と回答は、オンザジョブで役立ちます。</a:t>
            </a:r>
          </a:p>
        </p:txBody>
      </p:sp>
    </p:spTree>
    <p:extLst>
      <p:ext uri="{BB962C8B-B14F-4D97-AF65-F5344CB8AC3E}">
        <p14:creationId xmlns:p14="http://schemas.microsoft.com/office/powerpoint/2010/main" val="3489060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t>ラボの準備</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523768"/>
          </a:xfrm>
        </p:spPr>
        <p:txBody>
          <a:bodyPr lIns="0"/>
          <a:lstStyle/>
          <a:p>
            <a:pPr lvl="1" defTabSz="932742">
              <a:spcBef>
                <a:spcPts val="600"/>
              </a:spcBef>
              <a:spcAft>
                <a:spcPts val="0"/>
              </a:spcAft>
              <a:buSzPct val="95000"/>
              <a:defRPr spc="-50">
                <a:ln>
                  <a:noFill/>
                </a:ln>
                <a:solidFill>
                  <a:srgbClr val="000000"/>
                </a:solidFill>
                <a:effectLst/>
                <a:uLnTx/>
                <a:uFillTx/>
                <a:latin typeface="Segoe UI"/>
              </a:defRPr>
            </a:pPr>
            <a:r>
              <a:t>仮想マシン環境では、次の作業を行います。</a:t>
            </a:r>
          </a:p>
          <a:p>
            <a:pPr lvl="2" defTabSz="932742">
              <a:spcBef>
                <a:spcPts val="600"/>
              </a:spcBef>
              <a:spcAft>
                <a:spcPts val="0"/>
              </a:spcAft>
              <a:buSzPct val="95000"/>
              <a:defRPr spc="-50">
                <a:ln>
                  <a:noFill/>
                </a:ln>
                <a:solidFill>
                  <a:srgbClr val="000000"/>
                </a:solidFill>
                <a:effectLst/>
                <a:uLnTx/>
                <a:uFillTx/>
                <a:latin typeface="Segoe UI"/>
              </a:defRPr>
            </a:pPr>
            <a:r>
              <a:t>PowerShell を構成し、ローカル システム管理に使用します。</a:t>
            </a:r>
          </a:p>
          <a:p>
            <a:pPr lvl="2" defTabSz="932742">
              <a:spcBef>
                <a:spcPts val="600"/>
              </a:spcBef>
              <a:spcAft>
                <a:spcPts val="0"/>
              </a:spcAft>
              <a:buSzPct val="95000"/>
              <a:defRPr spc="-50">
                <a:solidFill>
                  <a:srgbClr val="000000"/>
                </a:solidFill>
                <a:latin typeface="Segoe UI"/>
              </a:defRPr>
            </a:pPr>
            <a:r>
              <a:t>PowerShell パイプライン、 </a:t>
            </a:r>
            <a:r>
              <a:rPr>
                <a:ln>
                  <a:noFill/>
                </a:ln>
                <a:effectLst/>
                <a:uLnTx/>
                <a:uFillTx/>
              </a:rPr>
              <a:t>PSProviders、および PSDrive を使用します。</a:t>
            </a:r>
          </a:p>
          <a:p>
            <a:pPr lvl="2" defTabSz="932742">
              <a:spcBef>
                <a:spcPts val="600"/>
              </a:spcBef>
              <a:spcAft>
                <a:spcPts val="0"/>
              </a:spcAft>
              <a:buSzPct val="95000"/>
              <a:defRPr spc="-50">
                <a:ln>
                  <a:noFill/>
                </a:ln>
                <a:solidFill>
                  <a:srgbClr val="000000"/>
                </a:solidFill>
                <a:effectLst/>
                <a:uLnTx/>
                <a:uFillTx/>
                <a:latin typeface="Segoe UI"/>
              </a:defRPr>
            </a:pPr>
            <a:r>
              <a:t>PowerShell でスクリプト、変数、配列、ハッシュ テーブルを使用します。</a:t>
            </a:r>
          </a:p>
          <a:p>
            <a:pPr lvl="2" defTabSz="932742">
              <a:spcBef>
                <a:spcPts val="600"/>
              </a:spcBef>
              <a:spcAft>
                <a:spcPts val="0"/>
              </a:spcAft>
              <a:buSzPct val="95000"/>
              <a:defRPr spc="-50">
                <a:ln>
                  <a:noFill/>
                </a:ln>
                <a:solidFill>
                  <a:srgbClr val="000000"/>
                </a:solidFill>
                <a:effectLst/>
                <a:uLnTx/>
                <a:uFillTx/>
                <a:latin typeface="Segoe UI"/>
              </a:defRPr>
            </a:pPr>
            <a:r>
              <a:t>PowerShell を使用してリモート コンピューターを管理し、Azure リソースを管理します。</a:t>
            </a:r>
          </a:p>
          <a:p>
            <a:pPr lvl="2" defTabSz="932742">
              <a:spcBef>
                <a:spcPts val="600"/>
              </a:spcBef>
              <a:spcAft>
                <a:spcPts val="0"/>
              </a:spcAft>
              <a:buSzPct val="95000"/>
              <a:defRPr spc="-50">
                <a:ln>
                  <a:noFill/>
                </a:ln>
                <a:solidFill>
                  <a:srgbClr val="000000"/>
                </a:solidFill>
                <a:effectLst/>
                <a:uLnTx/>
                <a:uFillTx/>
                <a:latin typeface="Segoe UI"/>
              </a:defRPr>
            </a:pPr>
            <a:r>
              <a:t>PowerShell を使用してMicrosoft 365を管理します。</a:t>
            </a:r>
          </a:p>
          <a:p>
            <a:pPr lvl="2" defTabSz="932742">
              <a:spcBef>
                <a:spcPts val="600"/>
              </a:spcBef>
              <a:spcAft>
                <a:spcPts val="0"/>
              </a:spcAft>
              <a:buSzPct val="95000"/>
              <a:defRPr spc="-50">
                <a:solidFill>
                  <a:srgbClr val="000000"/>
                </a:solidFill>
                <a:latin typeface="Segoe UI"/>
              </a:defRPr>
            </a:pPr>
            <a:r>
              <a:t>PowerShell を使用してジョブを管理します。</a:t>
            </a:r>
            <a:endParaRPr kumimoji="0" b="0" i="0" u="none" strike="noStrike" kern="1200" cap="none" spc="-50" normalizeH="0" baseline="0">
              <a:ln>
                <a:noFill/>
              </a:ln>
              <a:solidFill>
                <a:srgbClr val="000000"/>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D69A928A-7C9D-4D07-9444-07E7D41DD9C7}"/>
              </a:ext>
              <a:ext uri="{C183D7F6-B498-43B3-948B-1728B52AA6E4}">
                <adec:decorative xmlns:adec="http://schemas.microsoft.com/office/drawing/2017/decorative" val="1"/>
              </a:ext>
            </a:extLst>
          </p:cNvPr>
          <p:cNvGrpSpPr/>
          <p:nvPr/>
        </p:nvGrpSpPr>
        <p:grpSpPr>
          <a:xfrm>
            <a:off x="8962555" y="1421883"/>
            <a:ext cx="2508066" cy="2007117"/>
            <a:chOff x="8281853" y="2587540"/>
            <a:chExt cx="2508066" cy="2007117"/>
          </a:xfrm>
        </p:grpSpPr>
        <p:pic>
          <p:nvPicPr>
            <p:cNvPr id="5" name="Picture 4">
              <a:extLst>
                <a:ext uri="{FF2B5EF4-FFF2-40B4-BE49-F238E27FC236}">
                  <a16:creationId xmlns:a16="http://schemas.microsoft.com/office/drawing/2014/main" id="{BC10C846-7EBA-48BD-A033-F5375D78178D}"/>
                </a:ext>
              </a:extLst>
            </p:cNvPr>
            <p:cNvPicPr>
              <a:picLocks noChangeAspect="1"/>
            </p:cNvPicPr>
            <p:nvPr/>
          </p:nvPicPr>
          <p:blipFill>
            <a:blip r:embed="rId3"/>
            <a:stretch>
              <a:fillRect/>
            </a:stretch>
          </p:blipFill>
          <p:spPr>
            <a:xfrm>
              <a:off x="9535886" y="2587540"/>
              <a:ext cx="1254033" cy="2007117"/>
            </a:xfrm>
            <a:prstGeom prst="rect">
              <a:avLst/>
            </a:prstGeom>
          </p:spPr>
        </p:pic>
        <p:pic>
          <p:nvPicPr>
            <p:cNvPr id="6" name="Picture 5">
              <a:extLst>
                <a:ext uri="{FF2B5EF4-FFF2-40B4-BE49-F238E27FC236}">
                  <a16:creationId xmlns:a16="http://schemas.microsoft.com/office/drawing/2014/main" id="{098246D2-231F-4397-A2DF-88F06BE1D323}"/>
                </a:ext>
              </a:extLst>
            </p:cNvPr>
            <p:cNvPicPr>
              <a:picLocks noChangeAspect="1"/>
            </p:cNvPicPr>
            <p:nvPr/>
          </p:nvPicPr>
          <p:blipFill>
            <a:blip r:embed="rId4"/>
            <a:srcRect/>
            <a:stretch/>
          </p:blipFill>
          <p:spPr>
            <a:xfrm>
              <a:off x="8281853" y="3251258"/>
              <a:ext cx="1254033" cy="1254033"/>
            </a:xfrm>
            <a:prstGeom prst="rect">
              <a:avLst/>
            </a:prstGeom>
          </p:spPr>
        </p:pic>
      </p:grpSp>
    </p:spTree>
    <p:extLst>
      <p:ext uri="{BB962C8B-B14F-4D97-AF65-F5344CB8AC3E}">
        <p14:creationId xmlns:p14="http://schemas.microsoft.com/office/powerpoint/2010/main" val="15526232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t>ハンズオン ラボ</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3431709"/>
          </a:xfrm>
        </p:spPr>
        <p:txBody>
          <a:bodyPr lIns="0"/>
          <a:lstStyle/>
          <a:p>
            <a:pPr lvl="2" defTabSz="932742">
              <a:spcBef>
                <a:spcPts val="600"/>
              </a:spcBef>
              <a:spcAft>
                <a:spcPts val="0"/>
              </a:spcAft>
              <a:buSzPct val="95000"/>
              <a:defRPr spc="-50">
                <a:ln>
                  <a:noFill/>
                </a:ln>
                <a:solidFill>
                  <a:srgbClr val="000000"/>
                </a:solidFill>
                <a:effectLst/>
                <a:uLnTx/>
                <a:uFillTx/>
                <a:latin typeface="Segoe UI"/>
              </a:defRPr>
            </a:pPr>
            <a:r>
              <a:t>このコースでは、Azure プラットフォームにアクセスする必要があります。Azure へのアクセスは、次のいずれかのオプションを使用して提供される場合があります。</a:t>
            </a:r>
          </a:p>
          <a:p>
            <a:pPr lvl="3" defTabSz="932742">
              <a:spcBef>
                <a:spcPts val="600"/>
              </a:spcBef>
              <a:spcAft>
                <a:spcPts val="0"/>
              </a:spcAft>
              <a:buSzPct val="95000"/>
              <a:defRPr spc="-50">
                <a:ln>
                  <a:noFill/>
                </a:ln>
                <a:solidFill>
                  <a:srgbClr val="000000"/>
                </a:solidFill>
                <a:effectLst/>
                <a:uLnTx/>
                <a:uFillTx/>
                <a:latin typeface="Segoe UI"/>
              </a:defRPr>
            </a:pPr>
            <a:r>
              <a:t>ラーニング パートナーまたは ALH が学生に提供する Azure パス。</a:t>
            </a:r>
          </a:p>
          <a:p>
            <a:pPr lvl="3" defTabSz="932742">
              <a:spcBef>
                <a:spcPts val="600"/>
              </a:spcBef>
              <a:spcAft>
                <a:spcPts val="0"/>
              </a:spcAft>
              <a:buSzPct val="95000"/>
              <a:defRPr spc="-50">
                <a:ln>
                  <a:noFill/>
                </a:ln>
                <a:solidFill>
                  <a:srgbClr val="000000"/>
                </a:solidFill>
                <a:effectLst/>
                <a:uLnTx/>
                <a:uFillTx/>
                <a:latin typeface="Segoe UI"/>
              </a:defRPr>
            </a:pPr>
            <a:r>
              <a:t>ALH Azure ソリューションの一部として。講師が Azure へのアクセスに関する詳細情報を提供します。</a:t>
            </a:r>
          </a:p>
          <a:p>
            <a:pPr lvl="2" defTabSz="932742">
              <a:spcBef>
                <a:spcPts val="600"/>
              </a:spcBef>
              <a:spcAft>
                <a:spcPts val="0"/>
              </a:spcAft>
              <a:buSzPct val="95000"/>
              <a:defRPr spc="-50">
                <a:ln>
                  <a:noFill/>
                </a:ln>
                <a:solidFill>
                  <a:srgbClr val="000000"/>
                </a:solidFill>
                <a:effectLst/>
                <a:uLnTx/>
                <a:uFillTx/>
                <a:latin typeface="Segoe UI"/>
              </a:defRPr>
            </a:pPr>
            <a:r>
              <a:t>Microsoft ラーニング Azure Pass を使用して Azure にアクセスします。</a:t>
            </a:r>
          </a:p>
          <a:p>
            <a:pPr lvl="2" defTabSz="932742">
              <a:spcBef>
                <a:spcPts val="600"/>
              </a:spcBef>
              <a:spcAft>
                <a:spcPts val="0"/>
              </a:spcAft>
              <a:buSzPct val="95000"/>
              <a:defRPr spc="-50">
                <a:ln>
                  <a:noFill/>
                </a:ln>
                <a:solidFill>
                  <a:srgbClr val="000000"/>
                </a:solidFill>
                <a:effectLst/>
                <a:uLnTx/>
                <a:uFillTx/>
                <a:latin typeface="Segoe UI"/>
              </a:defRPr>
            </a:pPr>
            <a:r>
              <a:t>サブスクリプションを設定したら、Azure 内の Azure Pass のドル残高を確認します。</a:t>
            </a:r>
          </a:p>
          <a:p>
            <a:pPr lvl="2" defTabSz="932742">
              <a:spcBef>
                <a:spcPts val="600"/>
              </a:spcBef>
              <a:spcAft>
                <a:spcPts val="0"/>
              </a:spcAft>
              <a:buSzPct val="95000"/>
              <a:defRPr spc="-50">
                <a:ln>
                  <a:noFill/>
                </a:ln>
                <a:solidFill>
                  <a:srgbClr val="000000"/>
                </a:solidFill>
                <a:effectLst/>
                <a:uLnTx/>
                <a:uFillTx/>
                <a:latin typeface="Segoe UI"/>
              </a:defRPr>
            </a:pPr>
            <a:r>
              <a:t>使用している量に注意してください。また、Azure コンポーネントを夜間または長期間実行できないようにしてください。</a:t>
            </a:r>
          </a:p>
          <a:p>
            <a:pPr lvl="2" defTabSz="932742">
              <a:spcBef>
                <a:spcPts val="600"/>
              </a:spcBef>
              <a:spcAft>
                <a:spcPts val="0"/>
              </a:spcAft>
              <a:buSzPct val="95000"/>
              <a:defRPr spc="-50">
                <a:ln>
                  <a:noFill/>
                </a:ln>
                <a:solidFill>
                  <a:srgbClr val="000000"/>
                </a:solidFill>
                <a:effectLst/>
                <a:uLnTx/>
                <a:uFillTx/>
                <a:latin typeface="Segoe UI"/>
              </a:defRPr>
            </a:pPr>
            <a:r>
              <a:t>ラボの指示は、GitHub リポジトリにあります。このクラスでは、リージョン&gt;場所&lt;</a:t>
            </a:r>
            <a:r>
              <a:rPr i="1"/>
              <a:t>を使用します</a:t>
            </a:r>
            <a:r>
              <a:t>。</a:t>
            </a:r>
          </a:p>
          <a:p>
            <a:pPr lvl="1" defTabSz="932742">
              <a:spcBef>
                <a:spcPts val="600"/>
              </a:spcBef>
              <a:spcAft>
                <a:spcPts val="0"/>
              </a:spcAft>
              <a:buSzPct val="95000"/>
            </a:pPr>
            <a:endParaRPr kumimoji="0" b="0" i="0" u="none" strike="noStrike" kern="1200" cap="none" spc="-50" normalizeH="0" baseline="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6792766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t>モジュール 0: 概要</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t>ようこそ</a:t>
            </a:r>
          </a:p>
        </p:txBody>
      </p:sp>
      <p:sp>
        <p:nvSpPr>
          <p:cNvPr id="6" name="Text Placeholder 5"/>
          <p:cNvSpPr>
            <a:spLocks noGrp="1"/>
          </p:cNvSpPr>
          <p:nvPr>
            <p:ph type="body" sz="quarter" idx="11"/>
          </p:nvPr>
        </p:nvSpPr>
        <p:spPr/>
        <p:txBody>
          <a:bodyPr/>
          <a:lstStyle/>
          <a:p>
            <a:pPr lvl="1">
              <a:defRPr b="1"/>
            </a:pPr>
            <a:r>
              <a:t>本日は、ご参加いただき、ありがとうございます。</a:t>
            </a:r>
          </a:p>
          <a:p>
            <a:pPr lvl="1"/>
            <a:r>
              <a:t>Microsoft 認定トレーナーおよび Microsoft Partner Network と協力して、世界クラスの学習エクスペリエンスを提供してきました。</a:t>
            </a:r>
          </a:p>
        </p:txBody>
      </p:sp>
      <p:sp>
        <p:nvSpPr>
          <p:cNvPr id="2" name="Text Placeholder 1"/>
          <p:cNvSpPr>
            <a:spLocks noGrp="1"/>
          </p:cNvSpPr>
          <p:nvPr>
            <p:ph type="body" sz="quarter" idx="15"/>
          </p:nvPr>
        </p:nvSpPr>
        <p:spPr>
          <a:xfrm>
            <a:off x="1389459" y="3840797"/>
            <a:ext cx="4608115" cy="1084543"/>
          </a:xfrm>
        </p:spPr>
        <p:txBody>
          <a:bodyPr/>
          <a:lstStyle/>
          <a:p>
            <a:pPr lvl="1"/>
            <a:r>
              <a:rPr b="1"/>
              <a:t>Microsoft 認定トレーナー + インストラクター。 </a:t>
            </a:r>
            <a:r>
              <a:t>あなたのインストラクターは、継続的な認定要件を満たす最高の技術と指導の専門家です。</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1"/>
          </p:nvPr>
        </p:nvSpPr>
        <p:spPr/>
        <p:txBody>
          <a:bodyPr/>
          <a:lstStyle/>
          <a:p>
            <a:pPr lvl="1"/>
            <a:r>
              <a:rPr b="1"/>
              <a:t>顧客満足度の保証。 </a:t>
            </a:r>
            <a:r>
              <a:t>当社のパートナーは満足保証を提供し、責任を負います。 </a:t>
            </a:r>
            <a:br>
              <a:rPr lang="en-US" dirty="0"/>
            </a:br>
            <a:r>
              <a:t>授業の最後に、今日の経験の評価を完了してください。私たちはあなたのフィードバックを大切にしています!</a:t>
            </a:r>
          </a:p>
        </p:txBody>
      </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2"/>
          </p:nvPr>
        </p:nvSpPr>
        <p:spPr>
          <a:xfrm>
            <a:off x="7164782" y="3840797"/>
            <a:ext cx="4608576" cy="1084543"/>
          </a:xfrm>
        </p:spPr>
        <p:txBody>
          <a:bodyPr/>
          <a:lstStyle/>
          <a:p>
            <a:pPr lvl="1"/>
            <a:r>
              <a:t>私たちはあなたに素晴らしい学習経験と継続的なキャリアの成功をお祈りしています!</a:t>
            </a:r>
          </a:p>
        </p:txBody>
      </p:sp>
      <p:grpSp>
        <p:nvGrpSpPr>
          <p:cNvPr id="15" name="Group 14">
            <a:extLst>
              <a:ext uri="{FF2B5EF4-FFF2-40B4-BE49-F238E27FC236}">
                <a16:creationId xmlns:a16="http://schemas.microsoft.com/office/drawing/2014/main" id="{3E33AE36-8F7B-4850-BC96-B0D4BE4909A8}"/>
              </a:ext>
              <a:ext uri="{C183D7F6-B498-43B3-948B-1728B52AA6E4}">
                <adec:decorative xmlns:adec="http://schemas.microsoft.com/office/drawing/2017/decorative" val="1"/>
              </a:ext>
            </a:extLst>
          </p:cNvPr>
          <p:cNvGrpSpPr/>
          <p:nvPr/>
        </p:nvGrpSpPr>
        <p:grpSpPr>
          <a:xfrm>
            <a:off x="418643" y="1467352"/>
            <a:ext cx="717140" cy="717242"/>
            <a:chOff x="418643" y="1467352"/>
            <a:chExt cx="717140" cy="717242"/>
          </a:xfrm>
        </p:grpSpPr>
        <p:grpSp>
          <p:nvGrpSpPr>
            <p:cNvPr id="14" name="Group 13">
              <a:extLst>
                <a:ext uri="{FF2B5EF4-FFF2-40B4-BE49-F238E27FC236}">
                  <a16:creationId xmlns:a16="http://schemas.microsoft.com/office/drawing/2014/main" id="{1F2D9C8E-AC4E-409B-9934-700FF3C13858}"/>
                </a:ext>
              </a:extLst>
            </p:cNvPr>
            <p:cNvGrpSpPr/>
            <p:nvPr/>
          </p:nvGrpSpPr>
          <p:grpSpPr>
            <a:xfrm>
              <a:off x="418643" y="1467352"/>
              <a:ext cx="717140" cy="717242"/>
              <a:chOff x="418643" y="1467352"/>
              <a:chExt cx="717140" cy="717242"/>
            </a:xfrm>
          </p:grpSpPr>
          <p:sp>
            <p:nvSpPr>
              <p:cNvPr id="116" name="Freeform 5">
                <a:extLst>
                  <a:ext uri="{FF2B5EF4-FFF2-40B4-BE49-F238E27FC236}">
                    <a16:creationId xmlns:a16="http://schemas.microsoft.com/office/drawing/2014/main" id="{E77E03BF-8EFA-4486-842F-D7AACBB25D38}"/>
                  </a:ext>
                </a:extLst>
              </p:cNvPr>
              <p:cNvSpPr>
                <a:spLocks/>
              </p:cNvSpPr>
              <p:nvPr/>
            </p:nvSpPr>
            <p:spPr bwMode="auto">
              <a:xfrm>
                <a:off x="418643"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pPr>
                <a:endParaRPr kumimoji="0" sz="1730" b="0" i="0" u="none" strike="noStrike" kern="1200" cap="none" spc="0" normalizeH="0" baseline="0">
                  <a:ln>
                    <a:noFill/>
                  </a:ln>
                  <a:solidFill>
                    <a:srgbClr val="000000"/>
                  </a:solidFill>
                  <a:effectLst/>
                  <a:uLnTx/>
                  <a:uFillTx/>
                  <a:latin typeface="Segoe UI"/>
                  <a:ea typeface="+mn-ea"/>
                  <a:cs typeface="+mn-cs"/>
                </a:endParaRPr>
              </a:p>
            </p:txBody>
          </p:sp>
          <p:sp>
            <p:nvSpPr>
              <p:cNvPr id="117" name="Freeform 6">
                <a:extLst>
                  <a:ext uri="{FF2B5EF4-FFF2-40B4-BE49-F238E27FC236}">
                    <a16:creationId xmlns:a16="http://schemas.microsoft.com/office/drawing/2014/main" id="{22F8A114-805F-4689-9931-63E165F56DDF}"/>
                  </a:ext>
                </a:extLst>
              </p:cNvPr>
              <p:cNvSpPr>
                <a:spLocks noEditPoints="1"/>
              </p:cNvSpPr>
              <p:nvPr/>
            </p:nvSpPr>
            <p:spPr bwMode="auto">
              <a:xfrm>
                <a:off x="467961" y="151725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pPr>
                <a:endParaRPr kumimoji="0" sz="1730" b="0" i="0" u="none" strike="noStrike" kern="1200" cap="none" spc="0" normalizeH="0" baseline="0">
                  <a:ln>
                    <a:noFill/>
                  </a:ln>
                  <a:solidFill>
                    <a:srgbClr val="000000"/>
                  </a:solidFill>
                  <a:effectLst/>
                  <a:uLnTx/>
                  <a:uFillTx/>
                  <a:latin typeface="Segoe UI"/>
                  <a:ea typeface="+mn-ea"/>
                  <a:cs typeface="+mn-cs"/>
                </a:endParaRPr>
              </a:p>
            </p:txBody>
          </p:sp>
        </p:grpSp>
        <p:pic>
          <p:nvPicPr>
            <p:cNvPr id="4" name="Picture 3" descr="Icon of three concentric arcs">
              <a:extLst>
                <a:ext uri="{FF2B5EF4-FFF2-40B4-BE49-F238E27FC236}">
                  <a16:creationId xmlns:a16="http://schemas.microsoft.com/office/drawing/2014/main" id="{A37C6702-A3EE-498F-AADD-D0246134A90B}"/>
                </a:ext>
              </a:extLst>
            </p:cNvPr>
            <p:cNvPicPr>
              <a:picLocks noChangeAspect="1"/>
            </p:cNvPicPr>
            <p:nvPr/>
          </p:nvPicPr>
          <p:blipFill>
            <a:blip r:embed="rId3"/>
            <a:stretch>
              <a:fillRect/>
            </a:stretch>
          </p:blipFill>
          <p:spPr>
            <a:xfrm>
              <a:off x="583617" y="1632378"/>
              <a:ext cx="387192" cy="387190"/>
            </a:xfrm>
            <a:prstGeom prst="rect">
              <a:avLst/>
            </a:prstGeom>
          </p:spPr>
        </p:pic>
      </p:grpSp>
      <p:grpSp>
        <p:nvGrpSpPr>
          <p:cNvPr id="18" name="Group 17">
            <a:extLst>
              <a:ext uri="{FF2B5EF4-FFF2-40B4-BE49-F238E27FC236}">
                <a16:creationId xmlns:a16="http://schemas.microsoft.com/office/drawing/2014/main" id="{1F7955E3-FA73-494D-914B-51966FD5576D}"/>
              </a:ext>
              <a:ext uri="{C183D7F6-B498-43B3-948B-1728B52AA6E4}">
                <adec:decorative xmlns:adec="http://schemas.microsoft.com/office/drawing/2017/decorative" val="1"/>
              </a:ext>
            </a:extLst>
          </p:cNvPr>
          <p:cNvGrpSpPr/>
          <p:nvPr/>
        </p:nvGrpSpPr>
        <p:grpSpPr>
          <a:xfrm>
            <a:off x="418643" y="3840797"/>
            <a:ext cx="717140" cy="717242"/>
            <a:chOff x="418643" y="2949547"/>
            <a:chExt cx="717140" cy="717242"/>
          </a:xfrm>
        </p:grpSpPr>
        <p:grpSp>
          <p:nvGrpSpPr>
            <p:cNvPr id="16" name="Group 15">
              <a:extLst>
                <a:ext uri="{FF2B5EF4-FFF2-40B4-BE49-F238E27FC236}">
                  <a16:creationId xmlns:a16="http://schemas.microsoft.com/office/drawing/2014/main" id="{DB227092-882F-41C8-B67B-6E15E837484E}"/>
                </a:ext>
              </a:extLst>
            </p:cNvPr>
            <p:cNvGrpSpPr/>
            <p:nvPr/>
          </p:nvGrpSpPr>
          <p:grpSpPr>
            <a:xfrm>
              <a:off x="418643" y="2949547"/>
              <a:ext cx="717140" cy="717242"/>
              <a:chOff x="418643" y="2949547"/>
              <a:chExt cx="717140" cy="717242"/>
            </a:xfrm>
          </p:grpSpPr>
          <p:sp>
            <p:nvSpPr>
              <p:cNvPr id="124" name="Freeform 5">
                <a:extLst>
                  <a:ext uri="{FF2B5EF4-FFF2-40B4-BE49-F238E27FC236}">
                    <a16:creationId xmlns:a16="http://schemas.microsoft.com/office/drawing/2014/main" id="{E8A8EDAF-7532-4AE6-95C3-704C070F13EF}"/>
                  </a:ext>
                </a:extLst>
              </p:cNvPr>
              <p:cNvSpPr>
                <a:spLocks/>
              </p:cNvSpPr>
              <p:nvPr/>
            </p:nvSpPr>
            <p:spPr bwMode="auto">
              <a:xfrm>
                <a:off x="418643"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pPr>
                <a:endParaRPr kumimoji="0" sz="1730" b="0" i="0" u="none" strike="noStrike" kern="1200" cap="none" spc="0" normalizeH="0" baseline="0">
                  <a:ln>
                    <a:noFill/>
                  </a:ln>
                  <a:solidFill>
                    <a:srgbClr val="000000"/>
                  </a:solidFill>
                  <a:effectLst/>
                  <a:uLnTx/>
                  <a:uFillTx/>
                  <a:latin typeface="Segoe UI"/>
                  <a:ea typeface="+mn-ea"/>
                  <a:cs typeface="+mn-cs"/>
                </a:endParaRPr>
              </a:p>
            </p:txBody>
          </p:sp>
          <p:sp>
            <p:nvSpPr>
              <p:cNvPr id="125" name="Freeform 6">
                <a:extLst>
                  <a:ext uri="{FF2B5EF4-FFF2-40B4-BE49-F238E27FC236}">
                    <a16:creationId xmlns:a16="http://schemas.microsoft.com/office/drawing/2014/main" id="{50BE37B6-8AA0-48C1-A62D-5AB2EFFEFBFD}"/>
                  </a:ext>
                </a:extLst>
              </p:cNvPr>
              <p:cNvSpPr>
                <a:spLocks noEditPoints="1"/>
              </p:cNvSpPr>
              <p:nvPr/>
            </p:nvSpPr>
            <p:spPr bwMode="auto">
              <a:xfrm>
                <a:off x="468541"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pPr>
                <a:endParaRPr kumimoji="0" sz="1730" b="0" i="0" u="none" strike="noStrike" kern="1200" cap="none" spc="0" normalizeH="0" baseline="0">
                  <a:ln>
                    <a:noFill/>
                  </a:ln>
                  <a:solidFill>
                    <a:srgbClr val="000000"/>
                  </a:solidFill>
                  <a:effectLst/>
                  <a:uLnTx/>
                  <a:uFillTx/>
                  <a:latin typeface="Segoe UI"/>
                  <a:ea typeface="+mn-ea"/>
                  <a:cs typeface="+mn-cs"/>
                </a:endParaRPr>
              </a:p>
            </p:txBody>
          </p:sp>
        </p:grpSp>
        <p:pic>
          <p:nvPicPr>
            <p:cNvPr id="5" name="Picture 4" descr="Icon of a arrow in a circular path with a timer inside the circle">
              <a:extLst>
                <a:ext uri="{FF2B5EF4-FFF2-40B4-BE49-F238E27FC236}">
                  <a16:creationId xmlns:a16="http://schemas.microsoft.com/office/drawing/2014/main" id="{6A6ED128-9E85-4AE0-930E-9E1B30209963}"/>
                </a:ext>
              </a:extLst>
            </p:cNvPr>
            <p:cNvPicPr>
              <a:picLocks noChangeAspect="1"/>
            </p:cNvPicPr>
            <p:nvPr/>
          </p:nvPicPr>
          <p:blipFill>
            <a:blip r:embed="rId4"/>
            <a:stretch>
              <a:fillRect/>
            </a:stretch>
          </p:blipFill>
          <p:spPr>
            <a:xfrm>
              <a:off x="583617" y="3114573"/>
              <a:ext cx="387192" cy="387190"/>
            </a:xfrm>
            <a:prstGeom prst="rect">
              <a:avLst/>
            </a:prstGeom>
          </p:spPr>
        </p:pic>
      </p:grpSp>
      <p:grpSp>
        <p:nvGrpSpPr>
          <p:cNvPr id="22" name="Group 21">
            <a:extLst>
              <a:ext uri="{FF2B5EF4-FFF2-40B4-BE49-F238E27FC236}">
                <a16:creationId xmlns:a16="http://schemas.microsoft.com/office/drawing/2014/main" id="{C3402B22-B96F-4E8B-97CF-55D601BC7C21}"/>
              </a:ext>
              <a:ext uri="{C183D7F6-B498-43B3-948B-1728B52AA6E4}">
                <adec:decorative xmlns:adec="http://schemas.microsoft.com/office/drawing/2017/decorative" val="1"/>
              </a:ext>
            </a:extLst>
          </p:cNvPr>
          <p:cNvGrpSpPr/>
          <p:nvPr/>
        </p:nvGrpSpPr>
        <p:grpSpPr>
          <a:xfrm>
            <a:off x="6229350" y="1467352"/>
            <a:ext cx="717140" cy="717242"/>
            <a:chOff x="6229350" y="1467352"/>
            <a:chExt cx="717140" cy="717242"/>
          </a:xfrm>
        </p:grpSpPr>
        <p:grpSp>
          <p:nvGrpSpPr>
            <p:cNvPr id="21" name="Group 20">
              <a:extLst>
                <a:ext uri="{FF2B5EF4-FFF2-40B4-BE49-F238E27FC236}">
                  <a16:creationId xmlns:a16="http://schemas.microsoft.com/office/drawing/2014/main" id="{84E9255F-10EE-4C96-B7DE-73403A00EAD8}"/>
                </a:ext>
              </a:extLst>
            </p:cNvPr>
            <p:cNvGrpSpPr/>
            <p:nvPr/>
          </p:nvGrpSpPr>
          <p:grpSpPr>
            <a:xfrm>
              <a:off x="6229350" y="1467352"/>
              <a:ext cx="717140" cy="717242"/>
              <a:chOff x="6229350" y="1467352"/>
              <a:chExt cx="717140" cy="717242"/>
            </a:xfrm>
          </p:grpSpPr>
          <p:sp>
            <p:nvSpPr>
              <p:cNvPr id="168" name="Freeform 5">
                <a:extLst>
                  <a:ext uri="{FF2B5EF4-FFF2-40B4-BE49-F238E27FC236}">
                    <a16:creationId xmlns:a16="http://schemas.microsoft.com/office/drawing/2014/main" id="{E25D31B0-AB3C-4785-BA55-C3BABE3D7CF9}"/>
                  </a:ext>
                </a:extLst>
              </p:cNvPr>
              <p:cNvSpPr>
                <a:spLocks/>
              </p:cNvSpPr>
              <p:nvPr/>
            </p:nvSpPr>
            <p:spPr bwMode="auto">
              <a:xfrm>
                <a:off x="6229350"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pPr>
                <a:endParaRPr kumimoji="0" sz="1730" b="0" i="0" u="none" strike="noStrike" kern="1200" cap="none" spc="0" normalizeH="0" baseline="0">
                  <a:ln>
                    <a:noFill/>
                  </a:ln>
                  <a:solidFill>
                    <a:srgbClr val="000000"/>
                  </a:solidFill>
                  <a:effectLst/>
                  <a:uLnTx/>
                  <a:uFillTx/>
                  <a:latin typeface="Segoe UI"/>
                  <a:ea typeface="+mn-ea"/>
                  <a:cs typeface="+mn-cs"/>
                </a:endParaRPr>
              </a:p>
            </p:txBody>
          </p:sp>
          <p:sp>
            <p:nvSpPr>
              <p:cNvPr id="203" name="Freeform 6">
                <a:extLst>
                  <a:ext uri="{FF2B5EF4-FFF2-40B4-BE49-F238E27FC236}">
                    <a16:creationId xmlns:a16="http://schemas.microsoft.com/office/drawing/2014/main" id="{4260685E-C917-457C-8055-622B39AE1E33}"/>
                  </a:ext>
                </a:extLst>
              </p:cNvPr>
              <p:cNvSpPr>
                <a:spLocks noEditPoints="1"/>
              </p:cNvSpPr>
              <p:nvPr/>
            </p:nvSpPr>
            <p:spPr bwMode="auto">
              <a:xfrm>
                <a:off x="6279248" y="151841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pPr>
                <a:endParaRPr kumimoji="0" sz="1730" b="0" i="0" u="none" strike="noStrike" kern="1200" cap="none" spc="0" normalizeH="0" baseline="0">
                  <a:ln>
                    <a:noFill/>
                  </a:ln>
                  <a:solidFill>
                    <a:srgbClr val="000000"/>
                  </a:solidFill>
                  <a:effectLst/>
                  <a:uLnTx/>
                  <a:uFillTx/>
                  <a:latin typeface="Segoe UI"/>
                  <a:ea typeface="+mn-ea"/>
                  <a:cs typeface="+mn-cs"/>
                </a:endParaRPr>
              </a:p>
            </p:txBody>
          </p:sp>
        </p:grpSp>
        <p:pic>
          <p:nvPicPr>
            <p:cNvPr id="11" name="Picture 10" descr="Icon of three concentric arcs">
              <a:extLst>
                <a:ext uri="{FF2B5EF4-FFF2-40B4-BE49-F238E27FC236}">
                  <a16:creationId xmlns:a16="http://schemas.microsoft.com/office/drawing/2014/main" id="{A97BDF1B-3705-478B-A5FF-5DC7D77A8D1A}"/>
                </a:ext>
              </a:extLst>
            </p:cNvPr>
            <p:cNvPicPr>
              <a:picLocks noChangeAspect="1"/>
            </p:cNvPicPr>
            <p:nvPr/>
          </p:nvPicPr>
          <p:blipFill>
            <a:blip r:embed="rId3"/>
            <a:stretch>
              <a:fillRect/>
            </a:stretch>
          </p:blipFill>
          <p:spPr>
            <a:xfrm>
              <a:off x="6394324" y="1632378"/>
              <a:ext cx="387192" cy="387190"/>
            </a:xfrm>
            <a:prstGeom prst="rect">
              <a:avLst/>
            </a:prstGeom>
          </p:spPr>
        </p:pic>
      </p:grpSp>
      <p:grpSp>
        <p:nvGrpSpPr>
          <p:cNvPr id="25" name="Group 24">
            <a:extLst>
              <a:ext uri="{FF2B5EF4-FFF2-40B4-BE49-F238E27FC236}">
                <a16:creationId xmlns:a16="http://schemas.microsoft.com/office/drawing/2014/main" id="{227BC6B4-8EA7-4210-9646-9837E043382B}"/>
              </a:ext>
              <a:ext uri="{C183D7F6-B498-43B3-948B-1728B52AA6E4}">
                <adec:decorative xmlns:adec="http://schemas.microsoft.com/office/drawing/2017/decorative" val="1"/>
              </a:ext>
            </a:extLst>
          </p:cNvPr>
          <p:cNvGrpSpPr/>
          <p:nvPr/>
        </p:nvGrpSpPr>
        <p:grpSpPr>
          <a:xfrm>
            <a:off x="6229350" y="3840797"/>
            <a:ext cx="717140" cy="717242"/>
            <a:chOff x="6229350" y="2949547"/>
            <a:chExt cx="717140" cy="717242"/>
          </a:xfrm>
        </p:grpSpPr>
        <p:grpSp>
          <p:nvGrpSpPr>
            <p:cNvPr id="23" name="Group 22">
              <a:extLst>
                <a:ext uri="{FF2B5EF4-FFF2-40B4-BE49-F238E27FC236}">
                  <a16:creationId xmlns:a16="http://schemas.microsoft.com/office/drawing/2014/main" id="{5076F9CB-EB09-437B-B632-5767C1D13690}"/>
                </a:ext>
              </a:extLst>
            </p:cNvPr>
            <p:cNvGrpSpPr/>
            <p:nvPr/>
          </p:nvGrpSpPr>
          <p:grpSpPr>
            <a:xfrm>
              <a:off x="6229350" y="2949547"/>
              <a:ext cx="717140" cy="717242"/>
              <a:chOff x="6229350" y="2949547"/>
              <a:chExt cx="717140" cy="717242"/>
            </a:xfrm>
          </p:grpSpPr>
          <p:sp>
            <p:nvSpPr>
              <p:cNvPr id="209" name="Freeform 5">
                <a:extLst>
                  <a:ext uri="{FF2B5EF4-FFF2-40B4-BE49-F238E27FC236}">
                    <a16:creationId xmlns:a16="http://schemas.microsoft.com/office/drawing/2014/main" id="{48689F79-9DD9-4A77-8522-12A4E29DAAA2}"/>
                  </a:ext>
                </a:extLst>
              </p:cNvPr>
              <p:cNvSpPr>
                <a:spLocks/>
              </p:cNvSpPr>
              <p:nvPr/>
            </p:nvSpPr>
            <p:spPr bwMode="auto">
              <a:xfrm>
                <a:off x="6229350"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pPr>
                <a:endParaRPr kumimoji="0" sz="1730" b="0" i="0" u="none" strike="noStrike" kern="1200" cap="none" spc="0" normalizeH="0" baseline="0">
                  <a:ln>
                    <a:noFill/>
                  </a:ln>
                  <a:solidFill>
                    <a:srgbClr val="000000"/>
                  </a:solidFill>
                  <a:effectLst/>
                  <a:uLnTx/>
                  <a:uFillTx/>
                  <a:latin typeface="Segoe UI"/>
                  <a:ea typeface="+mn-ea"/>
                  <a:cs typeface="+mn-cs"/>
                </a:endParaRPr>
              </a:p>
            </p:txBody>
          </p:sp>
          <p:sp>
            <p:nvSpPr>
              <p:cNvPr id="210" name="Freeform 6">
                <a:extLst>
                  <a:ext uri="{FF2B5EF4-FFF2-40B4-BE49-F238E27FC236}">
                    <a16:creationId xmlns:a16="http://schemas.microsoft.com/office/drawing/2014/main" id="{12559968-AA67-4AD4-8044-E2E9D3D99CED}"/>
                  </a:ext>
                </a:extLst>
              </p:cNvPr>
              <p:cNvSpPr>
                <a:spLocks noEditPoints="1"/>
              </p:cNvSpPr>
              <p:nvPr/>
            </p:nvSpPr>
            <p:spPr bwMode="auto">
              <a:xfrm>
                <a:off x="6279248"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pPr>
                <a:endParaRPr kumimoji="0" sz="1730" b="0" i="0" u="none" strike="noStrike" kern="1200" cap="none" spc="0" normalizeH="0" baseline="0">
                  <a:ln>
                    <a:noFill/>
                  </a:ln>
                  <a:solidFill>
                    <a:srgbClr val="000000"/>
                  </a:solidFill>
                  <a:effectLst/>
                  <a:uLnTx/>
                  <a:uFillTx/>
                  <a:latin typeface="Segoe UI"/>
                  <a:ea typeface="+mn-ea"/>
                  <a:cs typeface="+mn-cs"/>
                </a:endParaRPr>
              </a:p>
            </p:txBody>
          </p:sp>
        </p:grpSp>
        <p:pic>
          <p:nvPicPr>
            <p:cNvPr id="12" name="Picture 11" descr="Icon of a arrow in a circular path with a timer inside the circle">
              <a:extLst>
                <a:ext uri="{FF2B5EF4-FFF2-40B4-BE49-F238E27FC236}">
                  <a16:creationId xmlns:a16="http://schemas.microsoft.com/office/drawing/2014/main" id="{70BD096C-4CD7-4DC1-819F-587FFBEE4BCE}"/>
                </a:ext>
              </a:extLst>
            </p:cNvPr>
            <p:cNvPicPr>
              <a:picLocks noChangeAspect="1"/>
            </p:cNvPicPr>
            <p:nvPr/>
          </p:nvPicPr>
          <p:blipFill>
            <a:blip r:embed="rId4"/>
            <a:stretch>
              <a:fillRect/>
            </a:stretch>
          </p:blipFill>
          <p:spPr>
            <a:xfrm>
              <a:off x="6394324" y="3114573"/>
              <a:ext cx="387192" cy="387190"/>
            </a:xfrm>
            <a:prstGeom prst="rect">
              <a:avLst/>
            </a:prstGeom>
          </p:spPr>
        </p:pic>
      </p:grpSp>
    </p:spTree>
    <p:extLst>
      <p:ext uri="{BB962C8B-B14F-4D97-AF65-F5344CB8AC3E}">
        <p14:creationId xmlns:p14="http://schemas.microsoft.com/office/powerpoint/2010/main" val="61059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t>こんにちは！講師の紹介</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1815882"/>
          </a:xfrm>
        </p:spPr>
        <p:txBody>
          <a:bodyPr/>
          <a:lstStyle/>
          <a:p>
            <a:pPr lvl="2"/>
            <a:r>
              <a:t>講師: &lt;名&gt;</a:t>
            </a:r>
          </a:p>
          <a:p>
            <a:pPr lvl="2"/>
            <a:r>
              <a:t>&lt;タイトルまたはその他の資格情報 (Microsoft Certified Trainer&gt;など)</a:t>
            </a:r>
          </a:p>
          <a:p>
            <a:pPr lvl="2"/>
            <a:r>
              <a:t>&lt;所属/会社&gt;</a:t>
            </a:r>
          </a:p>
          <a:p>
            <a:pPr lvl="2"/>
            <a:r>
              <a:t>&lt;私の技術的および専門的な経験についていくつかの言葉&gt;</a:t>
            </a:r>
          </a:p>
          <a:p>
            <a:pPr lvl="2"/>
          </a:p>
        </p:txBody>
      </p:sp>
      <p:pic>
        <p:nvPicPr>
          <p:cNvPr id="10" name="Picture 9">
            <a:extLst>
              <a:ext uri="{FF2B5EF4-FFF2-40B4-BE49-F238E27FC236}">
                <a16:creationId xmlns:a16="http://schemas.microsoft.com/office/drawing/2014/main" id="{834F23E1-DA37-49ED-9A9C-E6ECF65C6F7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671219" y="1344198"/>
            <a:ext cx="1576875" cy="1576875"/>
          </a:xfrm>
          <a:prstGeom prst="rect">
            <a:avLst/>
          </a:prstGeom>
        </p:spPr>
      </p:pic>
    </p:spTree>
    <p:extLst>
      <p:ext uri="{BB962C8B-B14F-4D97-AF65-F5344CB8AC3E}">
        <p14:creationId xmlns:p14="http://schemas.microsoft.com/office/powerpoint/2010/main" val="31381069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t>こんにちは！学生の概要</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2169825"/>
          </a:xfrm>
        </p:spPr>
        <p:txBody>
          <a:bodyPr/>
          <a:lstStyle/>
          <a:p>
            <a:pPr lvl="1"/>
            <a:r>
              <a:t>知り合いしましょう:</a:t>
            </a:r>
          </a:p>
          <a:p>
            <a:pPr lvl="2"/>
            <a:r>
              <a:t>名前</a:t>
            </a:r>
          </a:p>
          <a:p>
            <a:pPr lvl="2"/>
            <a:r>
              <a:t>会社の所属</a:t>
            </a:r>
          </a:p>
          <a:p>
            <a:pPr lvl="2"/>
            <a:r>
              <a:t>Title/function</a:t>
            </a:r>
          </a:p>
          <a:p>
            <a:pPr lvl="2"/>
            <a:r>
              <a:t>Microsoft Azureエクスペリエンス</a:t>
            </a:r>
          </a:p>
          <a:p>
            <a:pPr lvl="2"/>
            <a:r>
              <a:t>コースに対する期待</a:t>
            </a:r>
          </a:p>
        </p:txBody>
      </p:sp>
      <p:grpSp>
        <p:nvGrpSpPr>
          <p:cNvPr id="6" name="Group 5">
            <a:extLst>
              <a:ext uri="{FF2B5EF4-FFF2-40B4-BE49-F238E27FC236}">
                <a16:creationId xmlns:a16="http://schemas.microsoft.com/office/drawing/2014/main" id="{061D42F4-C69D-4DDF-9F98-F306C377F72C}"/>
              </a:ext>
              <a:ext uri="{C183D7F6-B498-43B3-948B-1728B52AA6E4}">
                <adec:decorative xmlns:adec="http://schemas.microsoft.com/office/drawing/2017/decorative" val="1"/>
              </a:ext>
            </a:extLst>
          </p:cNvPr>
          <p:cNvGrpSpPr/>
          <p:nvPr/>
        </p:nvGrpSpPr>
        <p:grpSpPr>
          <a:xfrm>
            <a:off x="9665792" y="1670683"/>
            <a:ext cx="1425683" cy="1743108"/>
            <a:chOff x="9590364" y="1754154"/>
            <a:chExt cx="941997" cy="1091682"/>
          </a:xfrm>
        </p:grpSpPr>
        <p:pic>
          <p:nvPicPr>
            <p:cNvPr id="7" name="Picture 6">
              <a:extLst>
                <a:ext uri="{FF2B5EF4-FFF2-40B4-BE49-F238E27FC236}">
                  <a16:creationId xmlns:a16="http://schemas.microsoft.com/office/drawing/2014/main" id="{E92D2CE8-D606-489B-8C97-D38C701B7E1E}"/>
                </a:ext>
              </a:extLst>
            </p:cNvPr>
            <p:cNvPicPr>
              <a:picLocks noChangeAspect="1"/>
            </p:cNvPicPr>
            <p:nvPr/>
          </p:nvPicPr>
          <p:blipFill>
            <a:blip r:embed="rId3"/>
            <a:stretch>
              <a:fillRect/>
            </a:stretch>
          </p:blipFill>
          <p:spPr>
            <a:xfrm>
              <a:off x="9590364" y="1903839"/>
              <a:ext cx="941997" cy="941997"/>
            </a:xfrm>
            <a:prstGeom prst="rect">
              <a:avLst/>
            </a:prstGeom>
          </p:spPr>
        </p:pic>
        <p:pic>
          <p:nvPicPr>
            <p:cNvPr id="9" name="Picture 8">
              <a:extLst>
                <a:ext uri="{FF2B5EF4-FFF2-40B4-BE49-F238E27FC236}">
                  <a16:creationId xmlns:a16="http://schemas.microsoft.com/office/drawing/2014/main" id="{94296E6B-7712-47C4-BAC9-2EA9FC884470}"/>
                </a:ext>
              </a:extLst>
            </p:cNvPr>
            <p:cNvPicPr>
              <a:picLocks noChangeAspect="1"/>
            </p:cNvPicPr>
            <p:nvPr/>
          </p:nvPicPr>
          <p:blipFill>
            <a:blip r:embed="rId4"/>
            <a:stretch>
              <a:fillRect/>
            </a:stretch>
          </p:blipFill>
          <p:spPr>
            <a:xfrm flipH="1">
              <a:off x="9660146" y="1754154"/>
              <a:ext cx="491560" cy="469671"/>
            </a:xfrm>
            <a:prstGeom prst="rect">
              <a:avLst/>
            </a:prstGeom>
          </p:spPr>
        </p:pic>
      </p:grpSp>
    </p:spTree>
    <p:extLst>
      <p:ext uri="{BB962C8B-B14F-4D97-AF65-F5344CB8AC3E}">
        <p14:creationId xmlns:p14="http://schemas.microsoft.com/office/powerpoint/2010/main" val="32672101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t>設備</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3554819"/>
          </a:xfrm>
        </p:spPr>
        <p:txBody>
          <a:bodyPr/>
          <a:lstStyle/>
          <a:p>
            <a:pPr lvl="2"/>
            <a:r>
              <a:t>クラス時間</a:t>
            </a:r>
          </a:p>
          <a:p>
            <a:pPr lvl="2"/>
            <a:r>
              <a:t>建物の営業時間</a:t>
            </a:r>
          </a:p>
          <a:p>
            <a:pPr lvl="2"/>
            <a:r>
              <a:t>Parking</a:t>
            </a:r>
          </a:p>
          <a:p>
            <a:pPr lvl="2"/>
            <a:r>
              <a:t>トイレ</a:t>
            </a:r>
          </a:p>
          <a:p>
            <a:pPr lvl="2"/>
            <a:r>
              <a:t>食事</a:t>
            </a:r>
          </a:p>
          <a:p>
            <a:pPr lvl="2"/>
            <a:r>
              <a:t>電話</a:t>
            </a:r>
          </a:p>
          <a:p>
            <a:pPr lvl="2"/>
            <a:r>
              <a:t>メッセージ</a:t>
            </a:r>
          </a:p>
          <a:p>
            <a:pPr lvl="2"/>
            <a:r>
              <a:t>インターネットへのアクセス</a:t>
            </a:r>
          </a:p>
          <a:p>
            <a:pPr lvl="2"/>
            <a:r>
              <a:t>Recycling</a:t>
            </a:r>
          </a:p>
          <a:p>
            <a:pPr lvl="2"/>
            <a:r>
              <a:t>緊急時の手順</a:t>
            </a:r>
          </a:p>
        </p:txBody>
      </p:sp>
      <p:grpSp>
        <p:nvGrpSpPr>
          <p:cNvPr id="10" name="Group 9">
            <a:extLst>
              <a:ext uri="{FF2B5EF4-FFF2-40B4-BE49-F238E27FC236}">
                <a16:creationId xmlns:a16="http://schemas.microsoft.com/office/drawing/2014/main" id="{C2620E52-79F4-4E47-BAB2-0669347BF26D}"/>
              </a:ext>
              <a:ext uri="{C183D7F6-B498-43B3-948B-1728B52AA6E4}">
                <adec:decorative xmlns:adec="http://schemas.microsoft.com/office/drawing/2017/decorative" val="1"/>
              </a:ext>
            </a:extLst>
          </p:cNvPr>
          <p:cNvGrpSpPr/>
          <p:nvPr/>
        </p:nvGrpSpPr>
        <p:grpSpPr>
          <a:xfrm>
            <a:off x="7494580" y="1717901"/>
            <a:ext cx="3730960" cy="2727718"/>
            <a:chOff x="6876358" y="882378"/>
            <a:chExt cx="3730960" cy="2727718"/>
          </a:xfrm>
        </p:grpSpPr>
        <p:pic>
          <p:nvPicPr>
            <p:cNvPr id="11" name="Picture 10">
              <a:extLst>
                <a:ext uri="{FF2B5EF4-FFF2-40B4-BE49-F238E27FC236}">
                  <a16:creationId xmlns:a16="http://schemas.microsoft.com/office/drawing/2014/main" id="{E2550CAF-C518-4492-9B6C-D653298A59CA}"/>
                </a:ext>
              </a:extLst>
            </p:cNvPr>
            <p:cNvPicPr>
              <a:picLocks noChangeAspect="1"/>
            </p:cNvPicPr>
            <p:nvPr/>
          </p:nvPicPr>
          <p:blipFill>
            <a:blip r:embed="rId3"/>
            <a:srcRect/>
            <a:stretch/>
          </p:blipFill>
          <p:spPr>
            <a:xfrm>
              <a:off x="9564558" y="2364231"/>
              <a:ext cx="1042760" cy="1042760"/>
            </a:xfrm>
            <a:prstGeom prst="rect">
              <a:avLst/>
            </a:prstGeom>
          </p:spPr>
        </p:pic>
        <p:pic>
          <p:nvPicPr>
            <p:cNvPr id="12" name="Picture 11">
              <a:extLst>
                <a:ext uri="{FF2B5EF4-FFF2-40B4-BE49-F238E27FC236}">
                  <a16:creationId xmlns:a16="http://schemas.microsoft.com/office/drawing/2014/main" id="{DC773680-BF32-4991-BBA1-F61B39473FB0}"/>
                </a:ext>
              </a:extLst>
            </p:cNvPr>
            <p:cNvPicPr>
              <a:picLocks noChangeAspect="1"/>
            </p:cNvPicPr>
            <p:nvPr/>
          </p:nvPicPr>
          <p:blipFill>
            <a:blip r:embed="rId4"/>
            <a:stretch>
              <a:fillRect/>
            </a:stretch>
          </p:blipFill>
          <p:spPr>
            <a:xfrm>
              <a:off x="8397854" y="882378"/>
              <a:ext cx="520517" cy="1042761"/>
            </a:xfrm>
            <a:prstGeom prst="rect">
              <a:avLst/>
            </a:prstGeom>
          </p:spPr>
        </p:pic>
        <p:pic>
          <p:nvPicPr>
            <p:cNvPr id="13" name="Picture 12">
              <a:extLst>
                <a:ext uri="{FF2B5EF4-FFF2-40B4-BE49-F238E27FC236}">
                  <a16:creationId xmlns:a16="http://schemas.microsoft.com/office/drawing/2014/main" id="{B1D4E310-DD62-476B-843C-95749F056957}"/>
                </a:ext>
              </a:extLst>
            </p:cNvPr>
            <p:cNvPicPr>
              <a:picLocks noChangeAspect="1"/>
            </p:cNvPicPr>
            <p:nvPr/>
          </p:nvPicPr>
          <p:blipFill>
            <a:blip r:embed="rId5"/>
            <a:srcRect/>
            <a:stretch/>
          </p:blipFill>
          <p:spPr>
            <a:xfrm>
              <a:off x="7817394" y="1928658"/>
              <a:ext cx="1681438" cy="1681438"/>
            </a:xfrm>
            <a:prstGeom prst="rect">
              <a:avLst/>
            </a:prstGeom>
          </p:spPr>
        </p:pic>
        <p:pic>
          <p:nvPicPr>
            <p:cNvPr id="14" name="Picture 13">
              <a:extLst>
                <a:ext uri="{FF2B5EF4-FFF2-40B4-BE49-F238E27FC236}">
                  <a16:creationId xmlns:a16="http://schemas.microsoft.com/office/drawing/2014/main" id="{BE499C8C-AF19-4499-B200-947466805A3B}"/>
                </a:ext>
              </a:extLst>
            </p:cNvPr>
            <p:cNvPicPr>
              <a:picLocks noChangeAspect="1"/>
            </p:cNvPicPr>
            <p:nvPr/>
          </p:nvPicPr>
          <p:blipFill>
            <a:blip r:embed="rId6"/>
            <a:srcRect/>
            <a:stretch/>
          </p:blipFill>
          <p:spPr>
            <a:xfrm>
              <a:off x="6876358" y="2465955"/>
              <a:ext cx="941036" cy="941036"/>
            </a:xfrm>
            <a:prstGeom prst="rect">
              <a:avLst/>
            </a:prstGeom>
          </p:spPr>
        </p:pic>
      </p:grpSp>
    </p:spTree>
    <p:extLst>
      <p:ext uri="{BB962C8B-B14F-4D97-AF65-F5344CB8AC3E}">
        <p14:creationId xmlns:p14="http://schemas.microsoft.com/office/powerpoint/2010/main" val="27546211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t>Windows システム管理者ロール</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1446550"/>
          </a:xfrm>
        </p:spPr>
        <p:txBody>
          <a:bodyPr lIns="0"/>
          <a:lstStyle/>
          <a:p>
            <a:pPr lvl="1" defTabSz="932742">
              <a:spcBef>
                <a:spcPts val="600"/>
              </a:spcBef>
              <a:spcAft>
                <a:spcPts val="0"/>
              </a:spcAft>
              <a:buSzPct val="95000"/>
              <a:defRPr sz="2200" spc="-50">
                <a:solidFill>
                  <a:srgbClr val="000000"/>
                </a:solidFill>
                <a:latin typeface="Segoe UI"/>
              </a:defRPr>
            </a:pPr>
            <a:r>
              <a:t>Windowsシステム管理者は、オペレーティング システムWindowsインストール、構成、保守します。また、クラウド コンポーネントとしてMicrosoft AzureまたはMicrosoft 365を使用するハイブリッド環境へのオンプレミス環境の移行も管理します。PowerShell を使用すると、タスクの多くを自動化できます。</a:t>
            </a:r>
            <a:endParaRPr kumimoji="0" sz="2200" b="0" i="0" u="none" strike="noStrike" kern="1200" cap="none" spc="-50" normalizeH="0" baseline="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t>このコースについて: 対象ユーザー</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1815882"/>
          </a:xfrm>
        </p:spPr>
        <p:txBody>
          <a:bodyPr lIns="0"/>
          <a:lstStyle/>
          <a:p>
            <a:pPr lvl="1" defTabSz="932742">
              <a:spcBef>
                <a:spcPts val="600"/>
              </a:spcBef>
              <a:spcAft>
                <a:spcPts val="0"/>
              </a:spcAft>
              <a:buSzPct val="95000"/>
              <a:defRPr spc="-50">
                <a:ln>
                  <a:noFill/>
                </a:ln>
                <a:solidFill>
                  <a:srgbClr val="000000"/>
                </a:solidFill>
                <a:effectLst/>
                <a:uLnTx/>
                <a:uFillTx/>
                <a:latin typeface="Segoe UI"/>
              </a:defRPr>
            </a:pPr>
            <a:r>
              <a:t>このコースに参加する候補者は、通常、次のような IT プロフェッショナルです。</a:t>
            </a:r>
          </a:p>
          <a:p>
            <a:pPr lvl="2" defTabSz="932742">
              <a:spcBef>
                <a:spcPts val="600"/>
              </a:spcBef>
              <a:spcAft>
                <a:spcPts val="0"/>
              </a:spcAft>
              <a:buSzPct val="95000"/>
              <a:defRPr spc="-50">
                <a:ln>
                  <a:noFill/>
                </a:ln>
                <a:solidFill>
                  <a:srgbClr val="000000"/>
                </a:solidFill>
                <a:effectLst/>
                <a:uLnTx/>
                <a:uFillTx/>
                <a:latin typeface="Segoe UI"/>
              </a:defRPr>
            </a:pPr>
            <a:r>
              <a:t>Windows オペレーティング システムの管理、メンテナンス、トラブルシューティングを実行します。</a:t>
            </a:r>
          </a:p>
          <a:p>
            <a:pPr lvl="2" defTabSz="932742">
              <a:spcBef>
                <a:spcPts val="600"/>
              </a:spcBef>
              <a:spcAft>
                <a:spcPts val="0"/>
              </a:spcAft>
              <a:buSzPct val="95000"/>
              <a:defRPr spc="-50">
                <a:ln>
                  <a:noFill/>
                </a:ln>
                <a:solidFill>
                  <a:srgbClr val="000000"/>
                </a:solidFill>
                <a:effectLst/>
                <a:uLnTx/>
                <a:uFillTx/>
                <a:latin typeface="Segoe UI"/>
              </a:defRPr>
            </a:pPr>
            <a:r>
              <a:t>Windowsのネットワーク テクノロジと実装に関する経験があります。</a:t>
            </a:r>
          </a:p>
          <a:p>
            <a:pPr lvl="2" defTabSz="932742">
              <a:spcBef>
                <a:spcPts val="600"/>
              </a:spcBef>
              <a:spcAft>
                <a:spcPts val="0"/>
              </a:spcAft>
              <a:buSzPct val="95000"/>
              <a:defRPr spc="-50">
                <a:ln>
                  <a:noFill/>
                </a:ln>
                <a:solidFill>
                  <a:srgbClr val="000000"/>
                </a:solidFill>
                <a:effectLst/>
                <a:uLnTx/>
                <a:uFillTx/>
                <a:latin typeface="Segoe UI"/>
              </a:defRPr>
            </a:pPr>
            <a:r>
              <a:t>PowerShell を使用して、Windowsクライアントとサーバーのオペレーティング システムの管理を自動化する必要があります。</a:t>
            </a:r>
          </a:p>
          <a:p>
            <a:pPr lvl="2" defTabSz="932742">
              <a:spcBef>
                <a:spcPts val="600"/>
              </a:spcBef>
              <a:spcAft>
                <a:spcPts val="0"/>
              </a:spcAft>
              <a:buSzPct val="95000"/>
              <a:defRPr spc="-50">
                <a:ln>
                  <a:noFill/>
                </a:ln>
                <a:solidFill>
                  <a:srgbClr val="000000"/>
                </a:solidFill>
                <a:effectLst/>
                <a:uLnTx/>
                <a:uFillTx/>
                <a:latin typeface="Segoe UI"/>
              </a:defRPr>
            </a:pPr>
            <a:r>
              <a:t>PowerShell を使用して、一般的な Azure サービスと Microsoft 365 サービスの管理を自動化する必要があります。</a:t>
            </a:r>
          </a:p>
        </p:txBody>
      </p:sp>
    </p:spTree>
    <p:extLst>
      <p:ext uri="{BB962C8B-B14F-4D97-AF65-F5344CB8AC3E}">
        <p14:creationId xmlns:p14="http://schemas.microsoft.com/office/powerpoint/2010/main" val="641842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t>このコースについて: 前提条件</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1815882"/>
          </a:xfrm>
        </p:spPr>
        <p:txBody>
          <a:bodyPr lIns="0"/>
          <a:lstStyle/>
          <a:p>
            <a:pPr lvl="1" defTabSz="932742">
              <a:spcBef>
                <a:spcPts val="600"/>
              </a:spcBef>
              <a:spcAft>
                <a:spcPts val="0"/>
              </a:spcAft>
              <a:buSzPct val="95000"/>
              <a:defRPr spc="-50">
                <a:ln>
                  <a:noFill/>
                </a:ln>
                <a:solidFill>
                  <a:srgbClr val="000000"/>
                </a:solidFill>
                <a:effectLst/>
                <a:uLnTx/>
                <a:uFillTx/>
                <a:latin typeface="Segoe UI"/>
              </a:defRPr>
            </a:pPr>
            <a:r>
              <a:t>このコースに参加する前に、受講者は以下の経験が必要です。</a:t>
            </a:r>
          </a:p>
          <a:p>
            <a:pPr lvl="2" defTabSz="932742">
              <a:spcBef>
                <a:spcPts val="600"/>
              </a:spcBef>
              <a:spcAft>
                <a:spcPts val="0"/>
              </a:spcAft>
              <a:buSzPct val="95000"/>
              <a:defRPr spc="-50">
                <a:ln>
                  <a:noFill/>
                </a:ln>
                <a:solidFill>
                  <a:srgbClr val="000000"/>
                </a:solidFill>
                <a:effectLst/>
                <a:uLnTx/>
                <a:uFillTx/>
                <a:latin typeface="Segoe UI"/>
              </a:defRPr>
            </a:pPr>
            <a:r>
              <a:t>Windows のネットワーク テクノロジと実装に関する経験。</a:t>
            </a:r>
          </a:p>
          <a:p>
            <a:pPr lvl="2" defTabSz="932742">
              <a:spcBef>
                <a:spcPts val="600"/>
              </a:spcBef>
              <a:spcAft>
                <a:spcPts val="0"/>
              </a:spcAft>
              <a:buSzPct val="95000"/>
              <a:defRPr spc="-50">
                <a:ln>
                  <a:noFill/>
                </a:ln>
                <a:solidFill>
                  <a:srgbClr val="000000"/>
                </a:solidFill>
                <a:effectLst/>
                <a:uLnTx/>
                <a:uFillTx/>
                <a:latin typeface="Segoe UI"/>
              </a:defRPr>
            </a:pPr>
            <a:r>
              <a:t>Windows サーバーの管理、保守、トラブルシューティングに関する経験。</a:t>
            </a:r>
          </a:p>
          <a:p>
            <a:pPr lvl="2" defTabSz="932742">
              <a:spcBef>
                <a:spcPts val="600"/>
              </a:spcBef>
              <a:spcAft>
                <a:spcPts val="0"/>
              </a:spcAft>
              <a:buSzPct val="95000"/>
              <a:defRPr spc="-50">
                <a:ln>
                  <a:noFill/>
                </a:ln>
                <a:solidFill>
                  <a:srgbClr val="000000"/>
                </a:solidFill>
                <a:effectLst/>
                <a:uLnTx/>
                <a:uFillTx/>
                <a:latin typeface="Segoe UI"/>
              </a:defRPr>
            </a:pPr>
            <a:r>
              <a:t>Windowsクライアントの管理、メンテナンス、トラブルシューティングの経験。</a:t>
            </a:r>
          </a:p>
          <a:p>
            <a:pPr lvl="2" defTabSz="932742">
              <a:spcBef>
                <a:spcPts val="600"/>
              </a:spcBef>
              <a:spcAft>
                <a:spcPts val="0"/>
              </a:spcAft>
              <a:buSzPct val="95000"/>
            </a:pPr>
            <a:endParaRPr kumimoji="0" b="0" i="0" u="none" strike="noStrike" kern="1200" cap="none" spc="-50" normalizeH="0" baseline="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262809565"/>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ï¼­ï¼³ ï¼°ã‚´ã‚·ãƒƒã‚¯"/>
        <a:font script="Hang" typeface="ë§‘ì�€ ê³ ë”•"/>
        <a:font script="Hans" typeface="å®‹ä½“"/>
        <a:font script="Hant" typeface="æ–°ç´°æ˜Žé«”"/>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ï¼­ï¼³ ï¼°ã‚´ã‚·ãƒƒã‚¯"/>
        <a:font script="Hang" typeface="ë§‘ì�€ ê³ ë”•"/>
        <a:font script="Hans" typeface="å®‹ä½“"/>
        <a:font script="Hant" typeface="æ–°ç´°æ˜Žé«”"/>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ï¼­ï¼³ ï¼°ã‚´ã‚·ãƒƒã‚¯"/>
        <a:font script="Hang" typeface="ë§‘ì�€ ê³ ë”•"/>
        <a:font script="Hans" typeface="å®‹ä½“"/>
        <a:font script="Hant" typeface="æ–°ç´°æ˜Žé«”"/>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ï¼­ï¼³ ï¼°ã‚´ã‚·ãƒƒã‚¯"/>
        <a:font script="Hang" typeface="ë§‘ì�€ ê³ ë”•"/>
        <a:font script="Hans" typeface="å®‹ä½“"/>
        <a:font script="Hant" typeface="æ–°ç´°æ˜Žé«”"/>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885</Words>
  <Application>Microsoft Office PowerPoint</Application>
  <PresentationFormat>Widescreen</PresentationFormat>
  <Paragraphs>133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Microsoft Azure Template</vt:lpstr>
      <vt:lpstr>AZ-040 Automating Administration with PowerShell</vt:lpstr>
      <vt:lpstr>Module 0: Introduction</vt:lpstr>
      <vt:lpstr>Welcome</vt:lpstr>
      <vt:lpstr>Hello! Instructor introduction</vt:lpstr>
      <vt:lpstr>Hello! Student introduction</vt:lpstr>
      <vt:lpstr>Facilities</vt:lpstr>
      <vt:lpstr>Windows system administrator role</vt:lpstr>
      <vt:lpstr>About this course: Audience</vt:lpstr>
      <vt:lpstr>About this course: Prerequisites</vt:lpstr>
      <vt:lpstr>About this course: Course outline</vt:lpstr>
      <vt:lpstr>Your course materials</vt:lpstr>
      <vt:lpstr>Prepare for the labs</vt:lpstr>
      <vt:lpstr>Hands-on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2021-09-13T19:35:46Z</dcterms:created>
  <dcterms:modified xsi:type="dcterms:W3CDTF">2021-09-13T19:50:30Z</dcterms:modified>
</cp:coreProperties>
</file>