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8" r:id="rId13"/>
    <p:sldId id="273" r:id="rId14"/>
    <p:sldId id="274" r:id="rId15"/>
    <p:sldId id="275" r:id="rId16"/>
    <p:sldId id="276" r:id="rId17"/>
    <p:sldId id="27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FD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5"/>
    <p:restoredTop sz="63997"/>
  </p:normalViewPr>
  <p:slideViewPr>
    <p:cSldViewPr snapToGrid="0">
      <p:cViewPr>
        <p:scale>
          <a:sx n="108" d="100"/>
          <a:sy n="108" d="100"/>
        </p:scale>
        <p:origin x="39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latin typeface="Bahnschrift" panose="020B0502040204020203" pitchFamily="34" charset="0"/>
              </a:rPr>
              <a:t>Most</a:t>
            </a:r>
            <a:r>
              <a:rPr lang="en-US" sz="2800" b="1" baseline="0" dirty="0">
                <a:latin typeface="Bahnschrift" panose="020B0502040204020203" pitchFamily="34" charset="0"/>
              </a:rPr>
              <a:t> popular databases</a:t>
            </a:r>
            <a:endParaRPr lang="en-US" sz="2800" b="1" dirty="0">
              <a:latin typeface="Bahnschrift" panose="020B0502040204020203" pitchFamily="34" charset="0"/>
            </a:endParaRPr>
          </a:p>
          <a:p>
            <a:pPr>
              <a:defRPr sz="2800" b="1"/>
            </a:pPr>
            <a:r>
              <a:rPr lang="en-US" sz="1800" b="1" dirty="0">
                <a:latin typeface="Bahnschrift" panose="020B0502040204020203" pitchFamily="34" charset="0"/>
              </a:rPr>
              <a:t>Among</a:t>
            </a:r>
            <a:r>
              <a:rPr lang="en-US" sz="1800" b="1" baseline="0" dirty="0">
                <a:latin typeface="Bahnschrift" panose="020B0502040204020203" pitchFamily="34" charset="0"/>
              </a:rPr>
              <a:t> P</a:t>
            </a:r>
            <a:r>
              <a:rPr lang="en-US" sz="1800" b="1" dirty="0">
                <a:latin typeface="Bahnschrift" panose="020B0502040204020203" pitchFamily="34" charset="0"/>
              </a:rPr>
              <a:t>rofessional</a:t>
            </a:r>
            <a:r>
              <a:rPr lang="en-US" sz="1800" b="1" baseline="0" dirty="0">
                <a:latin typeface="Bahnschrift" panose="020B0502040204020203" pitchFamily="34" charset="0"/>
              </a:rPr>
              <a:t> Developers</a:t>
            </a:r>
            <a:endParaRPr lang="en-US" sz="1800" b="1" dirty="0">
              <a:latin typeface="Bahnschrift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1, 2, 3, and 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N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PostgreSQL</c:v>
                </c:pt>
                <c:pt idx="1">
                  <c:v>MySQL</c:v>
                </c:pt>
                <c:pt idx="2">
                  <c:v>SQLite</c:v>
                </c:pt>
                <c:pt idx="3">
                  <c:v>Microsoft SQL Server</c:v>
                </c:pt>
                <c:pt idx="4">
                  <c:v>MongoDB</c:v>
                </c:pt>
                <c:pt idx="5">
                  <c:v>Redis</c:v>
                </c:pt>
                <c:pt idx="6">
                  <c:v>MariaDB</c:v>
                </c:pt>
                <c:pt idx="7">
                  <c:v>Elasticsearch</c:v>
                </c:pt>
                <c:pt idx="8">
                  <c:v>DynamoDB</c:v>
                </c:pt>
                <c:pt idx="9">
                  <c:v>Oracle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0.4909</c:v>
                </c:pt>
                <c:pt idx="1">
                  <c:v>0.40589999999999998</c:v>
                </c:pt>
                <c:pt idx="2">
                  <c:v>0.30170000000000002</c:v>
                </c:pt>
                <c:pt idx="3">
                  <c:v>0.27339999999999998</c:v>
                </c:pt>
                <c:pt idx="4">
                  <c:v>0.25659999999999999</c:v>
                </c:pt>
                <c:pt idx="5">
                  <c:v>0.23250000000000001</c:v>
                </c:pt>
                <c:pt idx="6">
                  <c:v>0.1769</c:v>
                </c:pt>
                <c:pt idx="7">
                  <c:v>0.15329999999999999</c:v>
                </c:pt>
                <c:pt idx="8">
                  <c:v>0.1031</c:v>
                </c:pt>
                <c:pt idx="9">
                  <c:v>0.10059999999999999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01-DC4C-81D6-43ABC07233D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62327440"/>
        <c:axId val="257053136"/>
      </c:barChart>
      <c:catAx>
        <c:axId val="20623274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NO"/>
          </a:p>
        </c:txPr>
        <c:crossAx val="257053136"/>
        <c:crosses val="autoZero"/>
        <c:auto val="1"/>
        <c:lblAlgn val="ctr"/>
        <c:lblOffset val="100"/>
        <c:noMultiLvlLbl val="0"/>
      </c:catAx>
      <c:valAx>
        <c:axId val="257053136"/>
        <c:scaling>
          <c:orientation val="minMax"/>
        </c:scaling>
        <c:delete val="1"/>
        <c:axPos val="t"/>
        <c:numFmt formatCode="0.00%" sourceLinked="1"/>
        <c:majorTickMark val="none"/>
        <c:minorTickMark val="none"/>
        <c:tickLblPos val="nextTo"/>
        <c:crossAx val="206232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212E2-8C03-B545-8580-75CCAB15DFC5}" type="datetimeFigureOut">
              <a:rPr lang="en-NO" smtClean="0"/>
              <a:t>20/10/2023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B3B4B-5AE5-064B-AB12-C39C3B54BC3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9255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B4B-5AE5-064B-AB12-C39C3B54BC3D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17886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That tells us that a player belongs to a team,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B4B-5AE5-064B-AB12-C39C3B54BC3D}" type="slidenum">
              <a:rPr lang="en-NO" smtClean="0"/>
              <a:t>10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15383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while a team can have many players.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B4B-5AE5-064B-AB12-C39C3B54BC3D}" type="slidenum">
              <a:rPr lang="en-NO" smtClean="0"/>
              <a:t>11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04984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Multiple keywords which together can read or write to the database, is called a SQL-statement.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B4B-5AE5-064B-AB12-C39C3B54BC3D}" type="slidenum">
              <a:rPr lang="en-NO" smtClean="0"/>
              <a:t>12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93087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picks which columns you want,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B4B-5AE5-064B-AB12-C39C3B54BC3D}" type="slidenum">
              <a:rPr lang="en-NO" smtClean="0"/>
              <a:t>13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75535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FROM a table.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B4B-5AE5-064B-AB12-C39C3B54BC3D}" type="slidenum">
              <a:rPr lang="en-NO" smtClean="0"/>
              <a:t>14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74496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then filter the rows with the WHERE-keyword to only select rows that meet a condition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B4B-5AE5-064B-AB12-C39C3B54BC3D}" type="slidenum">
              <a:rPr lang="en-NO" smtClean="0"/>
              <a:t>15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4682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Then, you can use the JOIN-keyword to connect data from different tables, by matching the primary and foreign keys.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B4B-5AE5-064B-AB12-C39C3B54BC3D}" type="slidenum">
              <a:rPr lang="en-NO" smtClean="0"/>
              <a:t>16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6888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collection of clauses make a full SQL-statement.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B4B-5AE5-064B-AB12-C39C3B54BC3D}" type="slidenum">
              <a:rPr lang="en-NO" smtClean="0"/>
              <a:t>17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58903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Which can then be executed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B4B-5AE5-064B-AB12-C39C3B54BC3D}" type="slidenum">
              <a:rPr lang="en-NO" smtClean="0"/>
              <a:t>18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2855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 sequel, is the standard language for communicating with relational databases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B4B-5AE5-064B-AB12-C39C3B54BC3D}" type="slidenum">
              <a:rPr lang="en-NO" smtClean="0"/>
              <a:t>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5151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top 4 popular databases today, are all based on SQL.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B4B-5AE5-064B-AB12-C39C3B54BC3D}" type="slidenum">
              <a:rPr lang="en-NO" smtClean="0"/>
              <a:t>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10335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relation database organizes data into tables, like a spreadsheet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B4B-5AE5-064B-AB12-C39C3B54BC3D}" type="slidenum">
              <a:rPr lang="en-NO" smtClean="0"/>
              <a:t>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94148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columns contain attributes or types of data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B4B-5AE5-064B-AB12-C39C3B54BC3D}" type="slidenum">
              <a:rPr lang="en-NO" smtClean="0"/>
              <a:t>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65872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While each row represents an individual record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B4B-5AE5-064B-AB12-C39C3B54BC3D}" type="slidenum">
              <a:rPr lang="en-NO" smtClean="0"/>
              <a:t>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17726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its own unique ID known as a primary key. We can establish relationships between data by storing the ID from one row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B4B-5AE5-064B-AB12-C39C3B54BC3D}" type="slidenum">
              <a:rPr lang="en-NO" smtClean="0"/>
              <a:t>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27117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row in a different table as a foreign key.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B4B-5AE5-064B-AB12-C39C3B54BC3D}" type="slidenum">
              <a:rPr lang="en-NO" smtClean="0"/>
              <a:t>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2466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teams table the team ID is the primary key, while in the players table, it's the foreign key.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B3B4B-5AE5-064B-AB12-C39C3B54BC3D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124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70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42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7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48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05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2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9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42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95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34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01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65FE211-6D81-B36C-216B-358B5EF02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9487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>
                <a:latin typeface="Bahnschrift"/>
                <a:ea typeface="Calibri Light"/>
                <a:cs typeface="Calibri Light"/>
              </a:rPr>
              <a:t>SQL</a:t>
            </a:r>
            <a:endParaRPr lang="en-US" sz="9600" b="1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3307935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Object"/>
      </p:transition>
    </mc:Choice>
    <mc:Fallback>
      <p:transition advTm="5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rling Braut Håland Manchester City football render - FootyRenders">
            <a:extLst>
              <a:ext uri="{FF2B5EF4-FFF2-40B4-BE49-F238E27FC236}">
                <a16:creationId xmlns:a16="http://schemas.microsoft.com/office/drawing/2014/main" id="{744B15F3-6421-3CF0-6CAB-193B9C676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1" y="363415"/>
            <a:ext cx="3386336" cy="613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06F0C7-7773-AE3E-73E1-4F7D7B112366}"/>
              </a:ext>
            </a:extLst>
          </p:cNvPr>
          <p:cNvSpPr txBox="1"/>
          <p:nvPr/>
        </p:nvSpPr>
        <p:spPr>
          <a:xfrm>
            <a:off x="1341094" y="6494585"/>
            <a:ext cx="1751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>
                <a:solidFill>
                  <a:schemeClr val="tx1">
                    <a:lumMod val="85000"/>
                  </a:schemeClr>
                </a:solidFill>
              </a:rPr>
              <a:t>Photo: footyrenders.com</a:t>
            </a:r>
          </a:p>
        </p:txBody>
      </p:sp>
      <p:pic>
        <p:nvPicPr>
          <p:cNvPr id="1030" name="Picture 6" descr="Manchester City F.C. - Wikipedia">
            <a:extLst>
              <a:ext uri="{FF2B5EF4-FFF2-40B4-BE49-F238E27FC236}">
                <a16:creationId xmlns:a16="http://schemas.microsoft.com/office/drawing/2014/main" id="{E8E46C98-7FDE-0E91-6E88-0247C7410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879" y="1919654"/>
            <a:ext cx="3018692" cy="301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C65462-E9F7-F55D-6C97-A97D86F02C0A}"/>
              </a:ext>
            </a:extLst>
          </p:cNvPr>
          <p:cNvSpPr txBox="1"/>
          <p:nvPr/>
        </p:nvSpPr>
        <p:spPr>
          <a:xfrm>
            <a:off x="8860554" y="5064370"/>
            <a:ext cx="238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>
                <a:solidFill>
                  <a:schemeClr val="tx1">
                    <a:lumMod val="85000"/>
                  </a:schemeClr>
                </a:solidFill>
              </a:rPr>
              <a:t>Photo: Manchester 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630A1-044A-A350-2817-E25481344350}"/>
              </a:ext>
            </a:extLst>
          </p:cNvPr>
          <p:cNvSpPr txBox="1"/>
          <p:nvPr/>
        </p:nvSpPr>
        <p:spPr>
          <a:xfrm>
            <a:off x="4343400" y="3044279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b="1" dirty="0">
                <a:latin typeface="Bahnschrift" panose="020B0502040204020203" pitchFamily="34" charset="0"/>
              </a:rPr>
              <a:t>BELONGS TO</a:t>
            </a:r>
          </a:p>
        </p:txBody>
      </p:sp>
    </p:spTree>
    <p:extLst>
      <p:ext uri="{BB962C8B-B14F-4D97-AF65-F5344CB8AC3E}">
        <p14:creationId xmlns:p14="http://schemas.microsoft.com/office/powerpoint/2010/main" val="2532654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00">
        <p14:window dir="vert"/>
      </p:transition>
    </mc:Choice>
    <mc:Fallback>
      <p:transition spd="slow" advTm="2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anchester City F.C. - Wikipedia">
            <a:extLst>
              <a:ext uri="{FF2B5EF4-FFF2-40B4-BE49-F238E27FC236}">
                <a16:creationId xmlns:a16="http://schemas.microsoft.com/office/drawing/2014/main" id="{E8E46C98-7FDE-0E91-6E88-0247C7410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17" y="1919654"/>
            <a:ext cx="3018692" cy="301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C65462-E9F7-F55D-6C97-A97D86F02C0A}"/>
              </a:ext>
            </a:extLst>
          </p:cNvPr>
          <p:cNvSpPr txBox="1"/>
          <p:nvPr/>
        </p:nvSpPr>
        <p:spPr>
          <a:xfrm>
            <a:off x="1158492" y="5064370"/>
            <a:ext cx="238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>
                <a:solidFill>
                  <a:schemeClr val="tx1">
                    <a:lumMod val="85000"/>
                  </a:schemeClr>
                </a:solidFill>
              </a:rPr>
              <a:t>Photo: Manchester 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630A1-044A-A350-2817-E25481344350}"/>
              </a:ext>
            </a:extLst>
          </p:cNvPr>
          <p:cNvSpPr txBox="1"/>
          <p:nvPr/>
        </p:nvSpPr>
        <p:spPr>
          <a:xfrm>
            <a:off x="4343400" y="3044279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b="1" dirty="0">
                <a:latin typeface="Bahnschrift" panose="020B0502040204020203" pitchFamily="34" charset="0"/>
              </a:rPr>
              <a:t>HAS MANY</a:t>
            </a:r>
          </a:p>
        </p:txBody>
      </p:sp>
      <p:pic>
        <p:nvPicPr>
          <p:cNvPr id="6" name="Picture 5" descr="A group of men in blue jerseys&#10;&#10;Description automatically generated">
            <a:extLst>
              <a:ext uri="{FF2B5EF4-FFF2-40B4-BE49-F238E27FC236}">
                <a16:creationId xmlns:a16="http://schemas.microsoft.com/office/drawing/2014/main" id="{91B80F8A-09B1-C355-1F45-59B7891FD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46" y="2225919"/>
            <a:ext cx="4273342" cy="2406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6FC41-7E7B-8FC1-6379-9FB695F69111}"/>
              </a:ext>
            </a:extLst>
          </p:cNvPr>
          <p:cNvSpPr txBox="1"/>
          <p:nvPr/>
        </p:nvSpPr>
        <p:spPr>
          <a:xfrm>
            <a:off x="8739846" y="4799846"/>
            <a:ext cx="238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>
                <a:solidFill>
                  <a:schemeClr val="tx1">
                    <a:lumMod val="85000"/>
                  </a:schemeClr>
                </a:solidFill>
              </a:rPr>
              <a:t>Photo: Sky Sports</a:t>
            </a:r>
          </a:p>
        </p:txBody>
      </p:sp>
    </p:spTree>
    <p:extLst>
      <p:ext uri="{BB962C8B-B14F-4D97-AF65-F5344CB8AC3E}">
        <p14:creationId xmlns:p14="http://schemas.microsoft.com/office/powerpoint/2010/main" val="541458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2500">
        <p159:morph option="byObject"/>
      </p:transition>
    </mc:Choice>
    <mc:Fallback>
      <p:transition advTm="2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47F014-BB55-BD17-A815-53B4EF3BBD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3" b="1988"/>
          <a:stretch/>
        </p:blipFill>
        <p:spPr>
          <a:xfrm>
            <a:off x="2563779" y="2297723"/>
            <a:ext cx="6949498" cy="19108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731929-1CD5-5C63-31C6-24A102420ED9}"/>
              </a:ext>
            </a:extLst>
          </p:cNvPr>
          <p:cNvSpPr/>
          <p:nvPr/>
        </p:nvSpPr>
        <p:spPr>
          <a:xfrm>
            <a:off x="1606062" y="1331250"/>
            <a:ext cx="9015045" cy="3843807"/>
          </a:xfrm>
          <a:prstGeom prst="rect">
            <a:avLst/>
          </a:prstGeom>
          <a:noFill/>
          <a:ln w="1905000" cap="sq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7E843-C615-E384-0E3B-E198CD2F1A1D}"/>
              </a:ext>
            </a:extLst>
          </p:cNvPr>
          <p:cNvSpPr txBox="1"/>
          <p:nvPr/>
        </p:nvSpPr>
        <p:spPr>
          <a:xfrm>
            <a:off x="2621250" y="1460544"/>
            <a:ext cx="6949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000" b="1" dirty="0">
                <a:latin typeface="Bahnschrift" panose="020B0502040204020203" pitchFamily="34" charset="0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99387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4000">
        <p14:window dir="vert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47F014-BB55-BD17-A815-53B4EF3BBD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3" b="1988"/>
          <a:stretch/>
        </p:blipFill>
        <p:spPr>
          <a:xfrm>
            <a:off x="2563779" y="2297723"/>
            <a:ext cx="6949498" cy="19108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731929-1CD5-5C63-31C6-24A102420ED9}"/>
              </a:ext>
            </a:extLst>
          </p:cNvPr>
          <p:cNvSpPr/>
          <p:nvPr/>
        </p:nvSpPr>
        <p:spPr>
          <a:xfrm>
            <a:off x="1606062" y="1331251"/>
            <a:ext cx="7139353" cy="2678042"/>
          </a:xfrm>
          <a:prstGeom prst="rect">
            <a:avLst/>
          </a:prstGeom>
          <a:noFill/>
          <a:ln w="1905000" cap="sq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7E843-C615-E384-0E3B-E198CD2F1A1D}"/>
              </a:ext>
            </a:extLst>
          </p:cNvPr>
          <p:cNvSpPr txBox="1"/>
          <p:nvPr/>
        </p:nvSpPr>
        <p:spPr>
          <a:xfrm>
            <a:off x="2563779" y="1460544"/>
            <a:ext cx="584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4000" b="1" dirty="0">
                <a:solidFill>
                  <a:srgbClr val="589FDA"/>
                </a:solidFill>
                <a:latin typeface="Bahnschrift" panose="020B0502040204020203" pitchFamily="34" charset="0"/>
              </a:rPr>
              <a:t>SELECT</a:t>
            </a:r>
            <a:r>
              <a:rPr lang="en-NO" sz="4000" b="1" dirty="0">
                <a:latin typeface="Bahnschrift" panose="020B0502040204020203" pitchFamily="34" charset="0"/>
              </a:rPr>
              <a:t> COLUMNS</a:t>
            </a:r>
          </a:p>
        </p:txBody>
      </p:sp>
    </p:spTree>
    <p:extLst>
      <p:ext uri="{BB962C8B-B14F-4D97-AF65-F5344CB8AC3E}">
        <p14:creationId xmlns:p14="http://schemas.microsoft.com/office/powerpoint/2010/main" val="3929888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2000">
        <p159:morph option="byWord"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47F014-BB55-BD17-A815-53B4EF3BBD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3" b="1988"/>
          <a:stretch/>
        </p:blipFill>
        <p:spPr>
          <a:xfrm>
            <a:off x="2563779" y="2297723"/>
            <a:ext cx="6949498" cy="19108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731929-1CD5-5C63-31C6-24A102420ED9}"/>
              </a:ext>
            </a:extLst>
          </p:cNvPr>
          <p:cNvSpPr/>
          <p:nvPr/>
        </p:nvSpPr>
        <p:spPr>
          <a:xfrm>
            <a:off x="1606062" y="1331251"/>
            <a:ext cx="8850923" cy="2678042"/>
          </a:xfrm>
          <a:prstGeom prst="rect">
            <a:avLst/>
          </a:prstGeom>
          <a:noFill/>
          <a:ln w="1905000" cap="sq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7E843-C615-E384-0E3B-E198CD2F1A1D}"/>
              </a:ext>
            </a:extLst>
          </p:cNvPr>
          <p:cNvSpPr txBox="1"/>
          <p:nvPr/>
        </p:nvSpPr>
        <p:spPr>
          <a:xfrm>
            <a:off x="5146430" y="1460544"/>
            <a:ext cx="436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sz="4000" b="1" dirty="0">
                <a:solidFill>
                  <a:srgbClr val="589FDA"/>
                </a:solidFill>
                <a:latin typeface="Bahnschrift" panose="020B0502040204020203" pitchFamily="34" charset="0"/>
              </a:rPr>
              <a:t>FROM</a:t>
            </a:r>
            <a:r>
              <a:rPr lang="en-NO" sz="4000" b="1" dirty="0">
                <a:latin typeface="Bahnschrift" panose="020B0502040204020203" pitchFamily="34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271518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1500">
        <p159:morph option="byWord"/>
      </p:transition>
    </mc:Choice>
    <mc:Fallback>
      <p:transition spd="med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47F014-BB55-BD17-A815-53B4EF3BBD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3" b="1988"/>
          <a:stretch/>
        </p:blipFill>
        <p:spPr>
          <a:xfrm>
            <a:off x="2563779" y="2297723"/>
            <a:ext cx="6949498" cy="19108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731929-1CD5-5C63-31C6-24A102420ED9}"/>
              </a:ext>
            </a:extLst>
          </p:cNvPr>
          <p:cNvSpPr/>
          <p:nvPr/>
        </p:nvSpPr>
        <p:spPr>
          <a:xfrm>
            <a:off x="1606062" y="1981200"/>
            <a:ext cx="6949499" cy="2567353"/>
          </a:xfrm>
          <a:prstGeom prst="rect">
            <a:avLst/>
          </a:prstGeom>
          <a:noFill/>
          <a:ln w="1905000" cap="sq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7E843-C615-E384-0E3B-E198CD2F1A1D}"/>
              </a:ext>
            </a:extLst>
          </p:cNvPr>
          <p:cNvSpPr txBox="1"/>
          <p:nvPr/>
        </p:nvSpPr>
        <p:spPr>
          <a:xfrm>
            <a:off x="2563779" y="1460544"/>
            <a:ext cx="4845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4000" b="1" dirty="0">
                <a:solidFill>
                  <a:srgbClr val="589FDA"/>
                </a:solidFill>
                <a:latin typeface="Bahnschrift" panose="020B0502040204020203" pitchFamily="34" charset="0"/>
              </a:rPr>
              <a:t>FILTER</a:t>
            </a:r>
            <a:r>
              <a:rPr lang="en-NO" sz="4000" b="1" dirty="0">
                <a:latin typeface="Bahnschrift" panose="020B0502040204020203" pitchFamily="34" charset="0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2103205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4000">
        <p159:morph option="byWord"/>
      </p:transition>
    </mc:Choice>
    <mc:Fallback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47F014-BB55-BD17-A815-53B4EF3BBD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3" b="1988"/>
          <a:stretch/>
        </p:blipFill>
        <p:spPr>
          <a:xfrm>
            <a:off x="2563779" y="2297723"/>
            <a:ext cx="6949498" cy="19108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731929-1CD5-5C63-31C6-24A102420ED9}"/>
              </a:ext>
            </a:extLst>
          </p:cNvPr>
          <p:cNvSpPr/>
          <p:nvPr/>
        </p:nvSpPr>
        <p:spPr>
          <a:xfrm>
            <a:off x="1606062" y="2579077"/>
            <a:ext cx="7620000" cy="2602523"/>
          </a:xfrm>
          <a:prstGeom prst="rect">
            <a:avLst/>
          </a:prstGeom>
          <a:noFill/>
          <a:ln w="1905000" cap="sq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7E843-C615-E384-0E3B-E198CD2F1A1D}"/>
              </a:ext>
            </a:extLst>
          </p:cNvPr>
          <p:cNvSpPr txBox="1"/>
          <p:nvPr/>
        </p:nvSpPr>
        <p:spPr>
          <a:xfrm>
            <a:off x="2563779" y="1460544"/>
            <a:ext cx="4106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4000" b="1" dirty="0">
                <a:solidFill>
                  <a:srgbClr val="589FDA"/>
                </a:solidFill>
                <a:latin typeface="Bahnschrift" panose="020B0502040204020203" pitchFamily="34" charset="0"/>
              </a:rPr>
              <a:t>CONNECT</a:t>
            </a:r>
            <a:r>
              <a:rPr lang="en-NO" sz="4000" b="1" dirty="0">
                <a:latin typeface="Bahnschrift" panose="020B0502040204020203" pitchFamily="34" charset="0"/>
              </a:rPr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34E7C-FE0A-A353-FC9D-00361982B823}"/>
              </a:ext>
            </a:extLst>
          </p:cNvPr>
          <p:cNvSpPr txBox="1"/>
          <p:nvPr/>
        </p:nvSpPr>
        <p:spPr>
          <a:xfrm>
            <a:off x="4732590" y="2912400"/>
            <a:ext cx="214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800" b="1" dirty="0">
                <a:latin typeface="Bahnschrift" panose="020B0502040204020203" pitchFamily="34" charset="0"/>
              </a:rPr>
              <a:t>PRIMARY</a:t>
            </a:r>
            <a:endParaRPr lang="en-NO" sz="3200" b="1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3759E-9991-D134-D1C6-7046CB791ECF}"/>
              </a:ext>
            </a:extLst>
          </p:cNvPr>
          <p:cNvSpPr txBox="1"/>
          <p:nvPr/>
        </p:nvSpPr>
        <p:spPr>
          <a:xfrm>
            <a:off x="6588371" y="2911572"/>
            <a:ext cx="214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800" b="1" dirty="0">
                <a:latin typeface="Bahnschrift" panose="020B0502040204020203" pitchFamily="34" charset="0"/>
              </a:rPr>
              <a:t>FOREIGN</a:t>
            </a:r>
            <a:endParaRPr lang="en-NO" sz="32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19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6000">
        <p159:morph option="byWord"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47F014-BB55-BD17-A815-53B4EF3BBD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3" b="1988"/>
          <a:stretch/>
        </p:blipFill>
        <p:spPr>
          <a:xfrm>
            <a:off x="2563779" y="2297723"/>
            <a:ext cx="6949498" cy="19108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731929-1CD5-5C63-31C6-24A102420ED9}"/>
              </a:ext>
            </a:extLst>
          </p:cNvPr>
          <p:cNvSpPr/>
          <p:nvPr/>
        </p:nvSpPr>
        <p:spPr>
          <a:xfrm>
            <a:off x="1606062" y="1331250"/>
            <a:ext cx="9015045" cy="3843807"/>
          </a:xfrm>
          <a:prstGeom prst="rect">
            <a:avLst/>
          </a:prstGeom>
          <a:noFill/>
          <a:ln w="1905000" cap="sq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7E843-C615-E384-0E3B-E198CD2F1A1D}"/>
              </a:ext>
            </a:extLst>
          </p:cNvPr>
          <p:cNvSpPr txBox="1"/>
          <p:nvPr/>
        </p:nvSpPr>
        <p:spPr>
          <a:xfrm>
            <a:off x="2621250" y="1460544"/>
            <a:ext cx="6949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000" b="1" dirty="0">
                <a:latin typeface="Bahnschrift" panose="020B0502040204020203" pitchFamily="34" charset="0"/>
              </a:rPr>
              <a:t>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B5593-FC7C-99E2-8AC5-748C552717EB}"/>
              </a:ext>
            </a:extLst>
          </p:cNvPr>
          <p:cNvSpPr txBox="1"/>
          <p:nvPr/>
        </p:nvSpPr>
        <p:spPr>
          <a:xfrm>
            <a:off x="902677" y="3640077"/>
            <a:ext cx="1661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400" b="1" dirty="0">
                <a:latin typeface="Bahnschrift" panose="020B0502040204020203" pitchFamily="34" charset="0"/>
              </a:rPr>
              <a:t>CLAUSE</a:t>
            </a:r>
            <a:endParaRPr lang="en-NO" sz="3200" b="1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34E94-A7D0-0E1F-64C5-4A31A3EF8BD5}"/>
              </a:ext>
            </a:extLst>
          </p:cNvPr>
          <p:cNvSpPr txBox="1"/>
          <p:nvPr/>
        </p:nvSpPr>
        <p:spPr>
          <a:xfrm>
            <a:off x="902677" y="3022320"/>
            <a:ext cx="1661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400" b="1" dirty="0">
                <a:latin typeface="Bahnschrift" panose="020B0502040204020203" pitchFamily="34" charset="0"/>
              </a:rPr>
              <a:t>CLAUSE</a:t>
            </a:r>
            <a:endParaRPr lang="en-NO" sz="3200" b="1" dirty="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01CD-9D6B-6319-1CD7-73C0CEA70627}"/>
              </a:ext>
            </a:extLst>
          </p:cNvPr>
          <p:cNvSpPr txBox="1"/>
          <p:nvPr/>
        </p:nvSpPr>
        <p:spPr>
          <a:xfrm>
            <a:off x="902677" y="2453812"/>
            <a:ext cx="1661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400" b="1" dirty="0">
                <a:latin typeface="Bahnschrift" panose="020B0502040204020203" pitchFamily="34" charset="0"/>
              </a:rPr>
              <a:t>CLAUSE</a:t>
            </a:r>
            <a:endParaRPr lang="en-NO" sz="32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72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2000">
        <p159:morph option="byObject"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47F014-BB55-BD17-A815-53B4EF3BBD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3" b="1988"/>
          <a:stretch/>
        </p:blipFill>
        <p:spPr>
          <a:xfrm>
            <a:off x="2621250" y="751938"/>
            <a:ext cx="6949498" cy="191086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3A53CB-0D39-FA8A-27AB-312FA5AFC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87498"/>
              </p:ext>
            </p:extLst>
          </p:nvPr>
        </p:nvGraphicFramePr>
        <p:xfrm>
          <a:off x="3540728" y="4195200"/>
          <a:ext cx="511054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1755">
                  <a:extLst>
                    <a:ext uri="{9D8B030D-6E8A-4147-A177-3AD203B41FA5}">
                      <a16:colId xmlns:a16="http://schemas.microsoft.com/office/drawing/2014/main" val="1000706112"/>
                    </a:ext>
                  </a:extLst>
                </a:gridCol>
                <a:gridCol w="1901429">
                  <a:extLst>
                    <a:ext uri="{9D8B030D-6E8A-4147-A177-3AD203B41FA5}">
                      <a16:colId xmlns:a16="http://schemas.microsoft.com/office/drawing/2014/main" val="2946835415"/>
                    </a:ext>
                  </a:extLst>
                </a:gridCol>
                <a:gridCol w="1851076">
                  <a:extLst>
                    <a:ext uri="{9D8B030D-6E8A-4147-A177-3AD203B41FA5}">
                      <a16:colId xmlns:a16="http://schemas.microsoft.com/office/drawing/2014/main" val="1279832829"/>
                    </a:ext>
                  </a:extLst>
                </a:gridCol>
                <a:gridCol w="886283">
                  <a:extLst>
                    <a:ext uri="{9D8B030D-6E8A-4147-A177-3AD203B41FA5}">
                      <a16:colId xmlns:a16="http://schemas.microsoft.com/office/drawing/2014/main" val="1553452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Bahnschrift" panose="020B0502040204020203" pitchFamily="34" charset="0"/>
                        </a:rPr>
                        <a:t>t</a:t>
                      </a:r>
                      <a:r>
                        <a:rPr lang="en-NO" dirty="0">
                          <a:latin typeface="Bahnschrift" panose="020B0502040204020203" pitchFamily="34" charset="0"/>
                        </a:rPr>
                        <a:t>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6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Erling Haaland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>
                          <a:latin typeface="Bahnschrift" panose="020B0502040204020203" pitchFamily="34" charset="0"/>
                        </a:rPr>
                        <a:t>Manchester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>
                          <a:latin typeface="Bahnschrift" panose="020B0502040204020203" pitchFamily="34" charset="0"/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Martin Ødegaard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Arsenal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3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Oscar Bobb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>
                          <a:latin typeface="Bahnschrift" panose="020B0502040204020203" pitchFamily="34" charset="0"/>
                        </a:rPr>
                        <a:t>Manchester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>
                          <a:latin typeface="Bahnschrift" panose="020B0502040204020203" pitchFamily="34" charset="0"/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078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48E042D-AD47-D037-179A-E1B0068D1C3D}"/>
              </a:ext>
            </a:extLst>
          </p:cNvPr>
          <p:cNvSpPr txBox="1"/>
          <p:nvPr/>
        </p:nvSpPr>
        <p:spPr>
          <a:xfrm>
            <a:off x="2621250" y="2828835"/>
            <a:ext cx="6949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7200" b="1" dirty="0">
                <a:latin typeface="Bahnschrift" panose="020B0502040204020203" pitchFamily="34" charset="0"/>
              </a:rPr>
              <a:t>=</a:t>
            </a:r>
            <a:endParaRPr lang="en-NO" sz="6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41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2000">
        <p159:morph option="byObject"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5E45-46A2-BDD0-279C-3FC88A4BE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Bahnschrift"/>
                <a:cs typeface="Calibri"/>
              </a:rPr>
              <a:t>sequel</a:t>
            </a:r>
            <a:endParaRPr lang="en-US" dirty="0">
              <a:latin typeface="Bahnschrif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E4D27-2998-7B21-11C8-97982F1DB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4363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>
                <a:latin typeface="Bahnschrift"/>
                <a:ea typeface="Source Sans Pro"/>
                <a:cs typeface="Posterama"/>
              </a:rPr>
              <a:t>SQL</a:t>
            </a:r>
            <a:endParaRPr lang="en-US" sz="9600">
              <a:latin typeface="Bahnschrift"/>
              <a:ea typeface="Source Sans Pro"/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2325204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2500">
        <p159:morph option="byObject"/>
      </p:transition>
    </mc:Choice>
    <mc:Fallback>
      <p:transition advTm="2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2CA9573-D5AD-A802-5E0D-DE9AC5892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2577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74ED23-B50F-19F1-DC12-FA739F74D108}"/>
              </a:ext>
            </a:extLst>
          </p:cNvPr>
          <p:cNvSpPr txBox="1"/>
          <p:nvPr/>
        </p:nvSpPr>
        <p:spPr>
          <a:xfrm>
            <a:off x="0" y="6268961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tx1">
                    <a:lumMod val="85000"/>
                  </a:schemeClr>
                </a:solidFill>
                <a:latin typeface="Bahnschrift" panose="020B0502040204020203" pitchFamily="34" charset="0"/>
              </a:rPr>
              <a:t>(Stack Overflow developer survey 2023)</a:t>
            </a:r>
          </a:p>
        </p:txBody>
      </p:sp>
    </p:spTree>
    <p:extLst>
      <p:ext uri="{BB962C8B-B14F-4D97-AF65-F5344CB8AC3E}">
        <p14:creationId xmlns:p14="http://schemas.microsoft.com/office/powerpoint/2010/main" val="478061087"/>
      </p:ext>
    </p:extLst>
  </p:cSld>
  <p:clrMapOvr>
    <a:masterClrMapping/>
  </p:clrMapOvr>
  <p:transition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2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2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2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Chart bld="category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FC3FE8-4A6A-A871-7686-976B3D78E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71192"/>
              </p:ext>
            </p:extLst>
          </p:nvPr>
        </p:nvGraphicFramePr>
        <p:xfrm>
          <a:off x="4026806" y="2316480"/>
          <a:ext cx="413838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2394">
                  <a:extLst>
                    <a:ext uri="{9D8B030D-6E8A-4147-A177-3AD203B41FA5}">
                      <a16:colId xmlns:a16="http://schemas.microsoft.com/office/drawing/2014/main" val="1000706112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946835415"/>
                    </a:ext>
                  </a:extLst>
                </a:gridCol>
                <a:gridCol w="1176563">
                  <a:extLst>
                    <a:ext uri="{9D8B030D-6E8A-4147-A177-3AD203B41FA5}">
                      <a16:colId xmlns:a16="http://schemas.microsoft.com/office/drawing/2014/main" val="1279832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Bahnschrift" panose="020B0502040204020203" pitchFamily="34" charset="0"/>
                        </a:rPr>
                        <a:t>t</a:t>
                      </a:r>
                      <a:r>
                        <a:rPr lang="en-NO" dirty="0">
                          <a:latin typeface="Bahnschrift" panose="020B0502040204020203" pitchFamily="34" charset="0"/>
                        </a:rPr>
                        <a:t>eam_id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6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Erling Haaland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Martin Ødegaard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3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Oscar Bobb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Sander Berge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4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Kristoffer Ajer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03B092-8CD7-393A-EEF0-FB10B0C209A9}"/>
              </a:ext>
            </a:extLst>
          </p:cNvPr>
          <p:cNvSpPr txBox="1"/>
          <p:nvPr/>
        </p:nvSpPr>
        <p:spPr>
          <a:xfrm>
            <a:off x="4996542" y="1371599"/>
            <a:ext cx="2198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Bahnschrift" panose="020B0502040204020203" pitchFamily="34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518813836"/>
      </p:ext>
    </p:extLst>
  </p:cSld>
  <p:clrMapOvr>
    <a:masterClrMapping/>
  </p:clrMapOvr>
  <p:transition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FC3FE8-4A6A-A871-7686-976B3D78E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32790"/>
              </p:ext>
            </p:extLst>
          </p:nvPr>
        </p:nvGraphicFramePr>
        <p:xfrm>
          <a:off x="282120" y="3154680"/>
          <a:ext cx="413838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2394">
                  <a:extLst>
                    <a:ext uri="{9D8B030D-6E8A-4147-A177-3AD203B41FA5}">
                      <a16:colId xmlns:a16="http://schemas.microsoft.com/office/drawing/2014/main" val="1000706112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946835415"/>
                    </a:ext>
                  </a:extLst>
                </a:gridCol>
                <a:gridCol w="1176563">
                  <a:extLst>
                    <a:ext uri="{9D8B030D-6E8A-4147-A177-3AD203B41FA5}">
                      <a16:colId xmlns:a16="http://schemas.microsoft.com/office/drawing/2014/main" val="1279832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Bahnschrift" panose="020B0502040204020203" pitchFamily="34" charset="0"/>
                        </a:rPr>
                        <a:t>t</a:t>
                      </a:r>
                      <a:r>
                        <a:rPr lang="en-NO" dirty="0">
                          <a:latin typeface="Bahnschrift" panose="020B0502040204020203" pitchFamily="34" charset="0"/>
                        </a:rPr>
                        <a:t>eam_id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6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Erling Haaland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Martin Ødegaard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3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Oscar Bobb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Sander Berge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4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Kristoffer Ajer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03B092-8CD7-393A-EEF0-FB10B0C209A9}"/>
              </a:ext>
            </a:extLst>
          </p:cNvPr>
          <p:cNvSpPr txBox="1"/>
          <p:nvPr/>
        </p:nvSpPr>
        <p:spPr>
          <a:xfrm>
            <a:off x="590321" y="1478280"/>
            <a:ext cx="3521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Bahnschrift" panose="020B0502040204020203" pitchFamily="34" charset="0"/>
              </a:rPr>
              <a:t>COLUMNS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253087-84FE-329D-B640-5450693E47C8}"/>
              </a:ext>
            </a:extLst>
          </p:cNvPr>
          <p:cNvCxnSpPr>
            <a:cxnSpLocks/>
          </p:cNvCxnSpPr>
          <p:nvPr/>
        </p:nvCxnSpPr>
        <p:spPr>
          <a:xfrm>
            <a:off x="793064" y="2409638"/>
            <a:ext cx="0" cy="586323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74EE9A-88CA-451B-6569-6F8E17F869B5}"/>
              </a:ext>
            </a:extLst>
          </p:cNvPr>
          <p:cNvCxnSpPr>
            <a:cxnSpLocks/>
          </p:cNvCxnSpPr>
          <p:nvPr/>
        </p:nvCxnSpPr>
        <p:spPr>
          <a:xfrm>
            <a:off x="2261308" y="2432427"/>
            <a:ext cx="0" cy="586323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3EE3D3-8D4E-ADD0-7878-AF45F9976DCF}"/>
              </a:ext>
            </a:extLst>
          </p:cNvPr>
          <p:cNvCxnSpPr>
            <a:cxnSpLocks/>
          </p:cNvCxnSpPr>
          <p:nvPr/>
        </p:nvCxnSpPr>
        <p:spPr>
          <a:xfrm>
            <a:off x="3800176" y="2398974"/>
            <a:ext cx="0" cy="586323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61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2000">
        <p159:morph option="byObject"/>
      </p:transition>
    </mc:Choice>
    <mc:Fallback>
      <p:transition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FC3FE8-4A6A-A871-7686-976B3D78E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93901"/>
              </p:ext>
            </p:extLst>
          </p:nvPr>
        </p:nvGraphicFramePr>
        <p:xfrm>
          <a:off x="282120" y="3154680"/>
          <a:ext cx="413838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2394">
                  <a:extLst>
                    <a:ext uri="{9D8B030D-6E8A-4147-A177-3AD203B41FA5}">
                      <a16:colId xmlns:a16="http://schemas.microsoft.com/office/drawing/2014/main" val="1000706112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946835415"/>
                    </a:ext>
                  </a:extLst>
                </a:gridCol>
                <a:gridCol w="1176563">
                  <a:extLst>
                    <a:ext uri="{9D8B030D-6E8A-4147-A177-3AD203B41FA5}">
                      <a16:colId xmlns:a16="http://schemas.microsoft.com/office/drawing/2014/main" val="1279832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Bahnschrift" panose="020B0502040204020203" pitchFamily="34" charset="0"/>
                        </a:rPr>
                        <a:t>t</a:t>
                      </a:r>
                      <a:r>
                        <a:rPr lang="en-NO" dirty="0">
                          <a:latin typeface="Bahnschrift" panose="020B0502040204020203" pitchFamily="34" charset="0"/>
                        </a:rPr>
                        <a:t>eam_id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6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Erling Haaland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Martin Ødegaard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3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Oscar Bobb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Sander Berge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4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Kristoffer Ajer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03B092-8CD7-393A-EEF0-FB10B0C209A9}"/>
              </a:ext>
            </a:extLst>
          </p:cNvPr>
          <p:cNvSpPr txBox="1"/>
          <p:nvPr/>
        </p:nvSpPr>
        <p:spPr>
          <a:xfrm>
            <a:off x="5748485" y="4085063"/>
            <a:ext cx="228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Bahnschrift" panose="020B0502040204020203" pitchFamily="34" charset="0"/>
              </a:rPr>
              <a:t>ROWS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253087-84FE-329D-B640-5450693E47C8}"/>
              </a:ext>
            </a:extLst>
          </p:cNvPr>
          <p:cNvCxnSpPr>
            <a:cxnSpLocks/>
          </p:cNvCxnSpPr>
          <p:nvPr/>
        </p:nvCxnSpPr>
        <p:spPr>
          <a:xfrm flipH="1">
            <a:off x="4713370" y="3709965"/>
            <a:ext cx="586800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74EE9A-88CA-451B-6569-6F8E17F869B5}"/>
              </a:ext>
            </a:extLst>
          </p:cNvPr>
          <p:cNvCxnSpPr>
            <a:cxnSpLocks/>
          </p:cNvCxnSpPr>
          <p:nvPr/>
        </p:nvCxnSpPr>
        <p:spPr>
          <a:xfrm flipH="1">
            <a:off x="4713370" y="4500562"/>
            <a:ext cx="586800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3EE3D3-8D4E-ADD0-7878-AF45F9976DCF}"/>
              </a:ext>
            </a:extLst>
          </p:cNvPr>
          <p:cNvCxnSpPr>
            <a:cxnSpLocks/>
          </p:cNvCxnSpPr>
          <p:nvPr/>
        </p:nvCxnSpPr>
        <p:spPr>
          <a:xfrm flipH="1">
            <a:off x="4748030" y="5234754"/>
            <a:ext cx="586800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830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2000">
        <p159:morph option="byObject"/>
      </p:transition>
    </mc:Choice>
    <mc:Fallback>
      <p:transition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FC3FE8-4A6A-A871-7686-976B3D78E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0807"/>
              </p:ext>
            </p:extLst>
          </p:nvPr>
        </p:nvGraphicFramePr>
        <p:xfrm>
          <a:off x="282120" y="3154680"/>
          <a:ext cx="413838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2394">
                  <a:extLst>
                    <a:ext uri="{9D8B030D-6E8A-4147-A177-3AD203B41FA5}">
                      <a16:colId xmlns:a16="http://schemas.microsoft.com/office/drawing/2014/main" val="1000706112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946835415"/>
                    </a:ext>
                  </a:extLst>
                </a:gridCol>
                <a:gridCol w="1176563">
                  <a:extLst>
                    <a:ext uri="{9D8B030D-6E8A-4147-A177-3AD203B41FA5}">
                      <a16:colId xmlns:a16="http://schemas.microsoft.com/office/drawing/2014/main" val="1279832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Bahnschrift" panose="020B0502040204020203" pitchFamily="34" charset="0"/>
                        </a:rPr>
                        <a:t>t</a:t>
                      </a:r>
                      <a:r>
                        <a:rPr lang="en-NO" dirty="0">
                          <a:latin typeface="Bahnschrift" panose="020B0502040204020203" pitchFamily="34" charset="0"/>
                        </a:rPr>
                        <a:t>eam_id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6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Erling Haaland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Martin Ødegaard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3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Oscar Bobb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Sander Berge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4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Kristoffer Ajer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03B092-8CD7-393A-EEF0-FB10B0C209A9}"/>
              </a:ext>
            </a:extLst>
          </p:cNvPr>
          <p:cNvSpPr txBox="1"/>
          <p:nvPr/>
        </p:nvSpPr>
        <p:spPr>
          <a:xfrm>
            <a:off x="282120" y="1473448"/>
            <a:ext cx="4617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4800" b="1" dirty="0">
                <a:latin typeface="Bahnschrift" panose="020B0502040204020203" pitchFamily="34" charset="0"/>
              </a:rPr>
              <a:t>PRIMARY KEY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253087-84FE-329D-B640-5450693E47C8}"/>
              </a:ext>
            </a:extLst>
          </p:cNvPr>
          <p:cNvCxnSpPr>
            <a:cxnSpLocks/>
          </p:cNvCxnSpPr>
          <p:nvPr/>
        </p:nvCxnSpPr>
        <p:spPr>
          <a:xfrm>
            <a:off x="793064" y="2409638"/>
            <a:ext cx="0" cy="586323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100B17-3454-D1B0-C624-90AF573A9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77957"/>
              </p:ext>
            </p:extLst>
          </p:nvPr>
        </p:nvGraphicFramePr>
        <p:xfrm>
          <a:off x="6589992" y="3154680"/>
          <a:ext cx="36392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62">
                  <a:extLst>
                    <a:ext uri="{9D8B030D-6E8A-4147-A177-3AD203B41FA5}">
                      <a16:colId xmlns:a16="http://schemas.microsoft.com/office/drawing/2014/main" val="1000706112"/>
                    </a:ext>
                  </a:extLst>
                </a:gridCol>
                <a:gridCol w="1883998">
                  <a:extLst>
                    <a:ext uri="{9D8B030D-6E8A-4147-A177-3AD203B41FA5}">
                      <a16:colId xmlns:a16="http://schemas.microsoft.com/office/drawing/2014/main" val="2946835415"/>
                    </a:ext>
                  </a:extLst>
                </a:gridCol>
                <a:gridCol w="1013968">
                  <a:extLst>
                    <a:ext uri="{9D8B030D-6E8A-4147-A177-3AD203B41FA5}">
                      <a16:colId xmlns:a16="http://schemas.microsoft.com/office/drawing/2014/main" val="347986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6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Arsenal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Manchester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3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Burnley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Newcastle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4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Brentford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941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0">
        <p159:morph option="byObject"/>
      </p:transition>
    </mc:Choice>
    <mc:Fallback>
      <p:transition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FC3FE8-4A6A-A871-7686-976B3D78E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78691"/>
              </p:ext>
            </p:extLst>
          </p:nvPr>
        </p:nvGraphicFramePr>
        <p:xfrm>
          <a:off x="282120" y="3154680"/>
          <a:ext cx="413838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2394">
                  <a:extLst>
                    <a:ext uri="{9D8B030D-6E8A-4147-A177-3AD203B41FA5}">
                      <a16:colId xmlns:a16="http://schemas.microsoft.com/office/drawing/2014/main" val="1000706112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946835415"/>
                    </a:ext>
                  </a:extLst>
                </a:gridCol>
                <a:gridCol w="1176563">
                  <a:extLst>
                    <a:ext uri="{9D8B030D-6E8A-4147-A177-3AD203B41FA5}">
                      <a16:colId xmlns:a16="http://schemas.microsoft.com/office/drawing/2014/main" val="1279832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Bahnschrift" panose="020B0502040204020203" pitchFamily="34" charset="0"/>
                        </a:rPr>
                        <a:t>t</a:t>
                      </a:r>
                      <a:r>
                        <a:rPr lang="en-NO" dirty="0">
                          <a:latin typeface="Bahnschrift" panose="020B0502040204020203" pitchFamily="34" charset="0"/>
                        </a:rPr>
                        <a:t>eam_id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6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Erling Haaland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Martin Ødegaard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3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Oscar Bobb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Sander Berge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4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Kristoffer Ajer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03B092-8CD7-393A-EEF0-FB10B0C209A9}"/>
              </a:ext>
            </a:extLst>
          </p:cNvPr>
          <p:cNvSpPr txBox="1"/>
          <p:nvPr/>
        </p:nvSpPr>
        <p:spPr>
          <a:xfrm>
            <a:off x="1653720" y="1478280"/>
            <a:ext cx="4617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Bahnschrift" panose="020B0502040204020203" pitchFamily="34" charset="0"/>
              </a:rPr>
              <a:t>FOREIGN KEY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253087-84FE-329D-B640-5450693E47C8}"/>
              </a:ext>
            </a:extLst>
          </p:cNvPr>
          <p:cNvCxnSpPr>
            <a:cxnSpLocks/>
          </p:cNvCxnSpPr>
          <p:nvPr/>
        </p:nvCxnSpPr>
        <p:spPr>
          <a:xfrm>
            <a:off x="3837347" y="2408400"/>
            <a:ext cx="0" cy="586323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AE137D4-16B6-C6C3-8290-8710C1EE476B}"/>
              </a:ext>
            </a:extLst>
          </p:cNvPr>
          <p:cNvCxnSpPr/>
          <p:nvPr/>
        </p:nvCxnSpPr>
        <p:spPr>
          <a:xfrm>
            <a:off x="4420506" y="3720974"/>
            <a:ext cx="2169487" cy="380246"/>
          </a:xfrm>
          <a:prstGeom prst="bentConnector3">
            <a:avLst/>
          </a:prstGeom>
          <a:ln w="1270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36B48C-A189-1224-AB66-42F872C3F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12964"/>
              </p:ext>
            </p:extLst>
          </p:nvPr>
        </p:nvGraphicFramePr>
        <p:xfrm>
          <a:off x="6589992" y="3154680"/>
          <a:ext cx="36392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62">
                  <a:extLst>
                    <a:ext uri="{9D8B030D-6E8A-4147-A177-3AD203B41FA5}">
                      <a16:colId xmlns:a16="http://schemas.microsoft.com/office/drawing/2014/main" val="1000706112"/>
                    </a:ext>
                  </a:extLst>
                </a:gridCol>
                <a:gridCol w="1883998">
                  <a:extLst>
                    <a:ext uri="{9D8B030D-6E8A-4147-A177-3AD203B41FA5}">
                      <a16:colId xmlns:a16="http://schemas.microsoft.com/office/drawing/2014/main" val="2946835415"/>
                    </a:ext>
                  </a:extLst>
                </a:gridCol>
                <a:gridCol w="1013968">
                  <a:extLst>
                    <a:ext uri="{9D8B030D-6E8A-4147-A177-3AD203B41FA5}">
                      <a16:colId xmlns:a16="http://schemas.microsoft.com/office/drawing/2014/main" val="347986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6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Arsenal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Manchester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3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Burnley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Newcastle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4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Brentford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217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2000">
        <p159:morph option="byObject"/>
      </p:transition>
    </mc:Choice>
    <mc:Fallback>
      <p:transition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FC3FE8-4A6A-A871-7686-976B3D78E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71389"/>
              </p:ext>
            </p:extLst>
          </p:nvPr>
        </p:nvGraphicFramePr>
        <p:xfrm>
          <a:off x="282120" y="3154680"/>
          <a:ext cx="413838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2394">
                  <a:extLst>
                    <a:ext uri="{9D8B030D-6E8A-4147-A177-3AD203B41FA5}">
                      <a16:colId xmlns:a16="http://schemas.microsoft.com/office/drawing/2014/main" val="1000706112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946835415"/>
                    </a:ext>
                  </a:extLst>
                </a:gridCol>
                <a:gridCol w="1176563">
                  <a:extLst>
                    <a:ext uri="{9D8B030D-6E8A-4147-A177-3AD203B41FA5}">
                      <a16:colId xmlns:a16="http://schemas.microsoft.com/office/drawing/2014/main" val="1279832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Bahnschrift" panose="020B0502040204020203" pitchFamily="34" charset="0"/>
                        </a:rPr>
                        <a:t>t</a:t>
                      </a:r>
                      <a:r>
                        <a:rPr lang="en-NO" dirty="0">
                          <a:latin typeface="Bahnschrift" panose="020B0502040204020203" pitchFamily="34" charset="0"/>
                        </a:rPr>
                        <a:t>eam_id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6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Erling Haaland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Martin Ødegaard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3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Oscar Bobb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Sander Berge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4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Kristoffer Ajer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03B092-8CD7-393A-EEF0-FB10B0C209A9}"/>
              </a:ext>
            </a:extLst>
          </p:cNvPr>
          <p:cNvSpPr txBox="1"/>
          <p:nvPr/>
        </p:nvSpPr>
        <p:spPr>
          <a:xfrm>
            <a:off x="2786561" y="2631460"/>
            <a:ext cx="214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800" b="1" dirty="0">
                <a:solidFill>
                  <a:srgbClr val="589FDA"/>
                </a:solidFill>
                <a:latin typeface="Bahnschrift" panose="020B0502040204020203" pitchFamily="34" charset="0"/>
              </a:rPr>
              <a:t>FOREIGN</a:t>
            </a:r>
            <a:endParaRPr lang="en-NO" sz="3200" b="1" dirty="0">
              <a:solidFill>
                <a:srgbClr val="589FDA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AE137D4-16B6-C6C3-8290-8710C1EE476B}"/>
              </a:ext>
            </a:extLst>
          </p:cNvPr>
          <p:cNvCxnSpPr/>
          <p:nvPr/>
        </p:nvCxnSpPr>
        <p:spPr>
          <a:xfrm>
            <a:off x="4420506" y="3720974"/>
            <a:ext cx="2169487" cy="380246"/>
          </a:xfrm>
          <a:prstGeom prst="bentConnector3">
            <a:avLst/>
          </a:prstGeom>
          <a:ln w="1270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F348B3-677F-0464-8ADD-B53723A42674}"/>
              </a:ext>
            </a:extLst>
          </p:cNvPr>
          <p:cNvSpPr txBox="1"/>
          <p:nvPr/>
        </p:nvSpPr>
        <p:spPr>
          <a:xfrm>
            <a:off x="6096000" y="2613806"/>
            <a:ext cx="214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800" b="1" dirty="0">
                <a:solidFill>
                  <a:srgbClr val="589FDA"/>
                </a:solidFill>
                <a:latin typeface="Bahnschrift" panose="020B0502040204020203" pitchFamily="34" charset="0"/>
              </a:rPr>
              <a:t>PRIMARY</a:t>
            </a:r>
            <a:endParaRPr lang="en-NO" sz="3200" b="1" dirty="0">
              <a:solidFill>
                <a:srgbClr val="589FDA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E7431-3C80-B5F4-7617-0B0A5478A608}"/>
              </a:ext>
            </a:extLst>
          </p:cNvPr>
          <p:cNvSpPr txBox="1"/>
          <p:nvPr/>
        </p:nvSpPr>
        <p:spPr>
          <a:xfrm>
            <a:off x="7205578" y="1796143"/>
            <a:ext cx="2141041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3600" b="1" dirty="0">
                <a:latin typeface="Bahnschrift" panose="020B0502040204020203" pitchFamily="34" charset="0"/>
              </a:rPr>
              <a:t>TEAMS</a:t>
            </a:r>
            <a:endParaRPr lang="en-NO" sz="4000" b="1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5FB04-6DE0-D6A7-54E2-E82A8824D327}"/>
              </a:ext>
            </a:extLst>
          </p:cNvPr>
          <p:cNvSpPr txBox="1"/>
          <p:nvPr/>
        </p:nvSpPr>
        <p:spPr>
          <a:xfrm>
            <a:off x="1075597" y="1796143"/>
            <a:ext cx="255143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3600" b="1" dirty="0">
                <a:latin typeface="Bahnschrift" panose="020B0502040204020203" pitchFamily="34" charset="0"/>
              </a:rPr>
              <a:t>PLAYERS</a:t>
            </a:r>
            <a:endParaRPr lang="en-NO" sz="4000" b="1" dirty="0">
              <a:latin typeface="Bahnschrift" panose="020B0502040204020203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C6B321-EB81-AA48-5FFD-644425A2A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7786"/>
              </p:ext>
            </p:extLst>
          </p:nvPr>
        </p:nvGraphicFramePr>
        <p:xfrm>
          <a:off x="6589992" y="3154680"/>
          <a:ext cx="36392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62">
                  <a:extLst>
                    <a:ext uri="{9D8B030D-6E8A-4147-A177-3AD203B41FA5}">
                      <a16:colId xmlns:a16="http://schemas.microsoft.com/office/drawing/2014/main" val="1000706112"/>
                    </a:ext>
                  </a:extLst>
                </a:gridCol>
                <a:gridCol w="1883998">
                  <a:extLst>
                    <a:ext uri="{9D8B030D-6E8A-4147-A177-3AD203B41FA5}">
                      <a16:colId xmlns:a16="http://schemas.microsoft.com/office/drawing/2014/main" val="2946835415"/>
                    </a:ext>
                  </a:extLst>
                </a:gridCol>
                <a:gridCol w="1013968">
                  <a:extLst>
                    <a:ext uri="{9D8B030D-6E8A-4147-A177-3AD203B41FA5}">
                      <a16:colId xmlns:a16="http://schemas.microsoft.com/office/drawing/2014/main" val="3479867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6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Arsenal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Manchester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3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Burnley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Newcastle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4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Brentford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>
                          <a:latin typeface="Bahnschrift" panose="020B0502040204020203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299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4000">
        <p159:morph option="byObject"/>
      </p:transition>
    </mc:Choice>
    <mc:Fallback>
      <p:transition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4434</TotalTime>
  <Words>529</Words>
  <Application>Microsoft Macintosh PowerPoint</Application>
  <PresentationFormat>Widescreen</PresentationFormat>
  <Paragraphs>247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Bahnschrift</vt:lpstr>
      <vt:lpstr>Calibri</vt:lpstr>
      <vt:lpstr>Calibri Light</vt:lpstr>
      <vt:lpstr>Office Theme</vt:lpstr>
      <vt:lpstr>SQL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Olaf Rosendahl</cp:lastModifiedBy>
  <cp:revision>3</cp:revision>
  <dcterms:created xsi:type="dcterms:W3CDTF">2023-10-20T08:26:57Z</dcterms:created>
  <dcterms:modified xsi:type="dcterms:W3CDTF">2023-10-23T12:48:15Z</dcterms:modified>
</cp:coreProperties>
</file>