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75" r:id="rId5"/>
    <p:sldId id="265" r:id="rId6"/>
    <p:sldId id="268" r:id="rId7"/>
    <p:sldId id="273" r:id="rId8"/>
    <p:sldId id="259" r:id="rId9"/>
    <p:sldId id="276" r:id="rId10"/>
    <p:sldId id="264" r:id="rId11"/>
    <p:sldId id="269" r:id="rId12"/>
    <p:sldId id="278" r:id="rId13"/>
  </p:sldIdLst>
  <p:sldSz cx="9144000" cy="6858000" type="screen4x3"/>
  <p:notesSz cx="6858000" cy="994568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6D8B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624" autoAdjust="0"/>
  </p:normalViewPr>
  <p:slideViewPr>
    <p:cSldViewPr>
      <p:cViewPr>
        <p:scale>
          <a:sx n="66" d="100"/>
          <a:sy n="66" d="100"/>
        </p:scale>
        <p:origin x="-145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autoTitleDeleted val="1"/>
    <c:plotArea>
      <c:layout>
        <c:manualLayout>
          <c:layoutTarget val="inner"/>
          <c:xMode val="edge"/>
          <c:yMode val="edge"/>
          <c:x val="0.10254396325459318"/>
          <c:y val="0.18150350718607031"/>
          <c:w val="0.89745603674540764"/>
          <c:h val="0.70835942471038571"/>
        </c:manualLayout>
      </c:layout>
      <c:barChart>
        <c:barDir val="col"/>
        <c:grouping val="clustered"/>
        <c:ser>
          <c:idx val="0"/>
          <c:order val="0"/>
          <c:tx>
            <c:v>%         </c:v>
          </c:tx>
          <c:spPr>
            <a:solidFill>
              <a:srgbClr val="00B050"/>
            </a:solidFill>
            <a:ln w="12700" cmpd="sng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</c:spPr>
          <c:dLbls>
            <c:dLbl>
              <c:idx val="0"/>
              <c:tx>
                <c:rich>
                  <a:bodyPr/>
                  <a:lstStyle/>
                  <a:p>
                    <a:r>
                      <a:rPr lang="en-US" sz="1400" dirty="0" smtClean="0"/>
                      <a:t>1</a:t>
                    </a:r>
                    <a:r>
                      <a:rPr lang="en-US" dirty="0" smtClean="0"/>
                      <a:t>3,4%</a:t>
                    </a:r>
                    <a:endParaRPr lang="en-US" dirty="0"/>
                  </a:p>
                </c:rich>
              </c:tx>
              <c:showVal val="1"/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1400" smtClean="0"/>
                      <a:t>0</a:t>
                    </a:r>
                    <a:r>
                      <a:rPr lang="en-US" smtClean="0"/>
                      <a:t>,015%</a:t>
                    </a:r>
                    <a:endParaRPr lang="en-US"/>
                  </a:p>
                </c:rich>
              </c:tx>
              <c:showVal val="1"/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400" smtClean="0"/>
                      <a:t>0</a:t>
                    </a:r>
                    <a:r>
                      <a:rPr lang="en-US" smtClean="0"/>
                      <a:t>,11%</a:t>
                    </a:r>
                    <a:endParaRPr lang="en-US"/>
                  </a:p>
                </c:rich>
              </c:tx>
              <c:showVal val="1"/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400" smtClean="0"/>
                      <a:t>0</a:t>
                    </a:r>
                    <a:r>
                      <a:rPr lang="en-US" smtClean="0"/>
                      <a:t>,66%</a:t>
                    </a:r>
                    <a:endParaRPr lang="en-US"/>
                  </a:p>
                </c:rich>
              </c:tx>
              <c:showVal val="1"/>
            </c:dLbl>
            <c:txPr>
              <a:bodyPr/>
              <a:lstStyle/>
              <a:p>
                <a:pPr>
                  <a:defRPr sz="1400"/>
                </a:pPr>
                <a:endParaRPr lang="fr-FR"/>
              </a:p>
            </c:txPr>
            <c:showVal val="1"/>
          </c:dLbls>
          <c:cat>
            <c:numRef>
              <c:f>Feuil1!$A$1:$A$4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48</c:v>
                </c:pt>
                <c:pt idx="3">
                  <c:v>244</c:v>
                </c:pt>
              </c:numCache>
            </c:numRef>
          </c:cat>
          <c:val>
            <c:numRef>
              <c:f>Feuil1!$B$1:$B$4</c:f>
              <c:numCache>
                <c:formatCode>General</c:formatCode>
                <c:ptCount val="4"/>
                <c:pt idx="0">
                  <c:v>13.4</c:v>
                </c:pt>
                <c:pt idx="1">
                  <c:v>1.4999999999999998E-2</c:v>
                </c:pt>
                <c:pt idx="2">
                  <c:v>0.11000000000000017</c:v>
                </c:pt>
                <c:pt idx="3">
                  <c:v>0.66000000000000225</c:v>
                </c:pt>
              </c:numCache>
            </c:numRef>
          </c:val>
        </c:ser>
        <c:dLbls>
          <c:showVal val="1"/>
        </c:dLbls>
        <c:gapWidth val="75"/>
        <c:axId val="89975424"/>
        <c:axId val="123052416"/>
      </c:barChart>
      <c:catAx>
        <c:axId val="89975424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/>
          <a:lstStyle/>
          <a:p>
            <a:pPr>
              <a:defRPr sz="1400"/>
            </a:pPr>
            <a:endParaRPr lang="fr-FR"/>
          </a:p>
        </c:txPr>
        <c:crossAx val="123052416"/>
        <c:crosses val="autoZero"/>
        <c:auto val="1"/>
        <c:lblAlgn val="ctr"/>
        <c:lblOffset val="100"/>
      </c:catAx>
      <c:valAx>
        <c:axId val="123052416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</c:spPr>
        <c:txPr>
          <a:bodyPr/>
          <a:lstStyle/>
          <a:p>
            <a:pPr>
              <a:defRPr sz="1400"/>
            </a:pPr>
            <a:endParaRPr lang="fr-FR"/>
          </a:p>
        </c:txPr>
        <c:crossAx val="8997542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spPr>
    <a:noFill/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307C1-6BFC-4B7F-9023-17AB27AAFFB1}" type="datetimeFigureOut">
              <a:rPr lang="fr-FR" smtClean="0"/>
              <a:pPr/>
              <a:t>27/10/2012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B74F4-DBE6-45B6-B7A9-EA065372523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0067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B74F4-DBE6-45B6-B7A9-EA0653725235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D9C5-FEC2-40DA-B515-821BAEED2F4C}" type="datetime1">
              <a:rPr lang="fr-FR" smtClean="0"/>
              <a:pPr/>
              <a:t>27/10/2012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BC6-FDA4-4AC9-9206-069E553D36B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2240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DED6-1260-413A-907C-229ABF7B51E4}" type="datetime1">
              <a:rPr lang="fr-FR" smtClean="0"/>
              <a:pPr/>
              <a:t>27/10/2012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BC6-FDA4-4AC9-9206-069E553D36B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9741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DE66-5573-44CA-A980-344DE694B9DD}" type="datetime1">
              <a:rPr lang="fr-FR" smtClean="0"/>
              <a:pPr/>
              <a:t>27/10/2012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BC6-FDA4-4AC9-9206-069E553D36B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4491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C24D-BCE9-47A9-86FE-90E299A09118}" type="datetime1">
              <a:rPr lang="fr-FR" smtClean="0"/>
              <a:pPr/>
              <a:t>27/10/2012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BC6-FDA4-4AC9-9206-069E553D36B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4004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5A8E-F984-4A5C-8F4B-6DBE93D31484}" type="datetime1">
              <a:rPr lang="fr-FR" smtClean="0"/>
              <a:pPr/>
              <a:t>27/10/2012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BC6-FDA4-4AC9-9206-069E553D36B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6852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C336-D824-4D32-AFF8-726D6D9A8437}" type="datetime1">
              <a:rPr lang="fr-FR" smtClean="0"/>
              <a:pPr/>
              <a:t>27/10/2012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BC6-FDA4-4AC9-9206-069E553D36B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3810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ECC2-21BA-48A4-A659-F2A6F7ACC854}" type="datetime1">
              <a:rPr lang="fr-FR" smtClean="0"/>
              <a:pPr/>
              <a:t>27/10/2012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BC6-FDA4-4AC9-9206-069E553D36B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0194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6599-2F75-4D37-A38B-35D360B349E6}" type="datetime1">
              <a:rPr lang="fr-FR" smtClean="0"/>
              <a:pPr/>
              <a:t>27/10/2012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BC6-FDA4-4AC9-9206-069E553D36B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3619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A858-2A28-422A-86D9-4BCEF17B4ED3}" type="datetime1">
              <a:rPr lang="fr-FR" smtClean="0"/>
              <a:pPr/>
              <a:t>27/10/2012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BC6-FDA4-4AC9-9206-069E553D36B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7727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28BF-2B37-4767-9F79-265108AE165E}" type="datetime1">
              <a:rPr lang="fr-FR" smtClean="0"/>
              <a:pPr/>
              <a:t>27/10/2012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BC6-FDA4-4AC9-9206-069E553D36B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2960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7FEF-A9A0-4187-BCEE-99364E9835DD}" type="datetime1">
              <a:rPr lang="fr-FR" smtClean="0"/>
              <a:pPr/>
              <a:t>27/10/2012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BC6-FDA4-4AC9-9206-069E553D36B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8737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50000">
              <a:schemeClr val="accent3">
                <a:lumMod val="20000"/>
                <a:lumOff val="80000"/>
              </a:schemeClr>
            </a:gs>
            <a:gs pos="10000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049CA-44E8-43DA-9067-E00444AB7230}" type="datetime1">
              <a:rPr lang="fr-FR" smtClean="0"/>
              <a:pPr/>
              <a:t>27/10/2012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3BC6-FDA4-4AC9-9206-069E553D36B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9594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6864" cy="2160239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ADN mutant circulant pour évaluer une dynamique de tumeur</a:t>
            </a:r>
            <a:endParaRPr lang="fr-F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03448" y="6093296"/>
            <a:ext cx="5464696" cy="1224136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tx1"/>
                </a:solidFill>
                <a:cs typeface="Times New Roman" pitchFamily="18" charset="0"/>
              </a:rPr>
              <a:t>Olivier SAULNIER &amp; Sabrina VARLET</a:t>
            </a:r>
            <a:endParaRPr lang="fr-FR" sz="24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99592" y="4077072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Article publié par Frank DIEHL et al. dans « Nature </a:t>
            </a:r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medicine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» en 2008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pic>
        <p:nvPicPr>
          <p:cNvPr id="6146" name="Picture 2" descr="http://www.ucd.ie/news/2010/08AUG10/08AUG10_nature_medicine_rh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869160"/>
            <a:ext cx="1368152" cy="1368153"/>
          </a:xfrm>
          <a:prstGeom prst="rect">
            <a:avLst/>
          </a:prstGeom>
          <a:noFill/>
        </p:spPr>
      </p:pic>
      <p:grpSp>
        <p:nvGrpSpPr>
          <p:cNvPr id="18" name="Groupe 17"/>
          <p:cNvGrpSpPr/>
          <p:nvPr/>
        </p:nvGrpSpPr>
        <p:grpSpPr>
          <a:xfrm>
            <a:off x="2195736" y="188640"/>
            <a:ext cx="4680520" cy="1342290"/>
            <a:chOff x="3347864" y="3284984"/>
            <a:chExt cx="4680520" cy="1342290"/>
          </a:xfrm>
        </p:grpSpPr>
        <p:sp>
          <p:nvSpPr>
            <p:cNvPr id="19" name="Rectangle 18"/>
            <p:cNvSpPr/>
            <p:nvPr/>
          </p:nvSpPr>
          <p:spPr>
            <a:xfrm>
              <a:off x="3347864" y="3429000"/>
              <a:ext cx="4680520" cy="1080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7"/>
            <p:cNvGrpSpPr/>
            <p:nvPr/>
          </p:nvGrpSpPr>
          <p:grpSpPr>
            <a:xfrm>
              <a:off x="3347864" y="3284984"/>
              <a:ext cx="4608512" cy="1342290"/>
              <a:chOff x="0" y="2621910"/>
              <a:chExt cx="6374690" cy="1861348"/>
            </a:xfrm>
          </p:grpSpPr>
          <p:pic>
            <p:nvPicPr>
              <p:cNvPr id="21" name="Picture 2" descr="http://psi-encpb.fr/imgs/encpb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2621910"/>
                <a:ext cx="2627784" cy="1861348"/>
              </a:xfrm>
              <a:prstGeom prst="rect">
                <a:avLst/>
              </a:prstGeom>
              <a:noFill/>
            </p:spPr>
          </p:pic>
          <p:pic>
            <p:nvPicPr>
              <p:cNvPr id="22" name="Picture 6" descr="http://www.parisecologie.com/Mesimages/logos/AFi24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436096" y="2996952"/>
                <a:ext cx="938594" cy="1299593"/>
              </a:xfrm>
              <a:prstGeom prst="rect">
                <a:avLst/>
              </a:prstGeom>
              <a:noFill/>
            </p:spPr>
          </p:pic>
          <p:pic>
            <p:nvPicPr>
              <p:cNvPr id="23" name="Picture 8" descr="http://www.capcampus.com/img/u/1/le-cnam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771800" y="3061555"/>
                <a:ext cx="2592288" cy="98086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4" name="ZoneTexte 23"/>
          <p:cNvSpPr txBox="1"/>
          <p:nvPr/>
        </p:nvSpPr>
        <p:spPr>
          <a:xfrm>
            <a:off x="2446255" y="1700808"/>
            <a:ext cx="4271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smtClean="0"/>
              <a:t>Licence professionnelle de Génomique </a:t>
            </a:r>
          </a:p>
          <a:p>
            <a:pPr algn="ctr"/>
            <a:r>
              <a:rPr lang="fr-FR" sz="2000" dirty="0" smtClean="0"/>
              <a:t>Année 2012 – 2013 </a:t>
            </a:r>
            <a:endParaRPr lang="fr-FR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BC6-FDA4-4AC9-9206-069E553D36B6}" type="slidenum">
              <a:rPr lang="fr-FR" sz="2000" b="1" smtClean="0">
                <a:solidFill>
                  <a:schemeClr val="tx1"/>
                </a:solidFill>
              </a:rPr>
              <a:pPr/>
              <a:t>1</a:t>
            </a:fld>
            <a:endParaRPr lang="fr-FR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03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Résultats </a:t>
            </a:r>
            <a:r>
              <a:rPr lang="fr-FR" sz="3600" b="1" dirty="0" err="1" smtClean="0"/>
              <a:t>BEAMing</a:t>
            </a:r>
            <a:endParaRPr lang="fr-FR" sz="36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BC6-FDA4-4AC9-9206-069E553D36B6}" type="slidenum">
              <a:rPr lang="fr-FR" sz="2000" b="1" smtClean="0">
                <a:solidFill>
                  <a:schemeClr val="tx1"/>
                </a:solidFill>
              </a:rPr>
              <a:pPr/>
              <a:t>10</a:t>
            </a:fld>
            <a:endParaRPr lang="fr-FR" sz="2000" b="1">
              <a:solidFill>
                <a:schemeClr val="tx1"/>
              </a:solidFill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5076056" y="1696535"/>
            <a:ext cx="9134694" cy="4756801"/>
            <a:chOff x="4351784" y="1216488"/>
            <a:chExt cx="9134694" cy="4756801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1268760"/>
              <a:ext cx="3816423" cy="2279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ZoneTexte 5"/>
            <p:cNvSpPr txBox="1"/>
            <p:nvPr/>
          </p:nvSpPr>
          <p:spPr>
            <a:xfrm>
              <a:off x="4701502" y="1216488"/>
              <a:ext cx="8784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1973263" algn="l"/>
                  <a:tab pos="4303713" algn="l"/>
                  <a:tab pos="6464300" algn="l"/>
                </a:tabLst>
              </a:pPr>
              <a:r>
                <a:rPr lang="fr-FR" dirty="0" err="1" smtClean="0"/>
                <a:t>day</a:t>
              </a:r>
              <a:r>
                <a:rPr lang="fr-FR" dirty="0" smtClean="0"/>
                <a:t> 0	</a:t>
              </a:r>
              <a:r>
                <a:rPr lang="fr-FR" dirty="0" err="1" smtClean="0"/>
                <a:t>day</a:t>
              </a:r>
              <a:r>
                <a:rPr lang="fr-FR" dirty="0" smtClean="0"/>
                <a:t> 3		</a:t>
              </a:r>
              <a:endParaRPr lang="fr-FR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51784" y="3559299"/>
              <a:ext cx="3816424" cy="2413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ZoneTexte 9"/>
            <p:cNvSpPr txBox="1"/>
            <p:nvPr/>
          </p:nvSpPr>
          <p:spPr>
            <a:xfrm>
              <a:off x="4629494" y="3506230"/>
              <a:ext cx="612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1524000" algn="l"/>
                </a:tabLst>
              </a:pPr>
              <a:r>
                <a:rPr lang="fr-FR" dirty="0" err="1" smtClean="0"/>
                <a:t>day</a:t>
              </a:r>
              <a:r>
                <a:rPr lang="fr-FR" dirty="0" smtClean="0"/>
                <a:t> 48		  </a:t>
              </a:r>
              <a:r>
                <a:rPr lang="fr-FR" dirty="0" err="1" smtClean="0"/>
                <a:t>day</a:t>
              </a:r>
              <a:r>
                <a:rPr lang="fr-FR" dirty="0" smtClean="0"/>
                <a:t> 244	</a:t>
              </a:r>
              <a:endParaRPr lang="fr-FR" dirty="0"/>
            </a:p>
          </p:txBody>
        </p:sp>
      </p:grpSp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79367811"/>
              </p:ext>
            </p:extLst>
          </p:nvPr>
        </p:nvGraphicFramePr>
        <p:xfrm>
          <a:off x="539552" y="3717032"/>
          <a:ext cx="3312368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1106005" y="3574757"/>
            <a:ext cx="379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Pourcentage d’ADN mutant circulant</a:t>
            </a:r>
          </a:p>
          <a:p>
            <a:pPr>
              <a:tabLst>
                <a:tab pos="1436688" algn="l"/>
              </a:tabLst>
            </a:pPr>
            <a:r>
              <a:rPr lang="fr-FR" dirty="0" smtClean="0"/>
              <a:t>	(sujet 6)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347864" y="6073551"/>
            <a:ext cx="1255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Temps (jours)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38516" y="366651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(%)</a:t>
            </a:r>
          </a:p>
        </p:txBody>
      </p:sp>
      <p:sp>
        <p:nvSpPr>
          <p:cNvPr id="16" name="Flèche vers le haut 15"/>
          <p:cNvSpPr/>
          <p:nvPr/>
        </p:nvSpPr>
        <p:spPr>
          <a:xfrm>
            <a:off x="1475656" y="5805264"/>
            <a:ext cx="122525" cy="252330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043608" y="6093296"/>
            <a:ext cx="123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chirurgie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34866" y="1508591"/>
            <a:ext cx="435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/>
              <a:t>ADNct</a:t>
            </a:r>
            <a:r>
              <a:rPr lang="fr-FR" dirty="0" smtClean="0"/>
              <a:t> diminue après chirurgie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Récurrence de la maladie malgré l’ablation de la tumeur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580112" y="2348880"/>
            <a:ext cx="797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solidFill>
                  <a:srgbClr val="00B050"/>
                </a:solidFill>
              </a:rPr>
              <a:t>Sauvage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420366" y="3212976"/>
            <a:ext cx="743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solidFill>
                  <a:srgbClr val="FF0000"/>
                </a:solidFill>
              </a:rPr>
              <a:t>Mutant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431380" y="2232206"/>
            <a:ext cx="878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0070C0"/>
                </a:solidFill>
              </a:rPr>
              <a:t>Sauvage/Mutant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093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1" dirty="0" smtClean="0"/>
              <a:t>Conclusion</a:t>
            </a:r>
            <a:endParaRPr lang="fr-FR" sz="36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6213" indent="-176213">
              <a:tabLst>
                <a:tab pos="1430338" algn="l"/>
              </a:tabLst>
            </a:pPr>
            <a:r>
              <a:rPr lang="fr-FR" sz="2000" b="1" dirty="0" smtClean="0"/>
              <a:t>Avantages</a:t>
            </a:r>
            <a:r>
              <a:rPr lang="fr-FR" sz="2000" dirty="0" smtClean="0"/>
              <a:t> :	- Spécifique</a:t>
            </a:r>
          </a:p>
          <a:p>
            <a:pPr>
              <a:buNone/>
              <a:tabLst>
                <a:tab pos="1430338" algn="l"/>
              </a:tabLst>
            </a:pPr>
            <a:r>
              <a:rPr lang="fr-FR" sz="2000" dirty="0" smtClean="0"/>
              <a:t>		- Analyse fine/sensible</a:t>
            </a:r>
          </a:p>
          <a:p>
            <a:pPr>
              <a:buNone/>
              <a:tabLst>
                <a:tab pos="1430338" algn="l"/>
              </a:tabLst>
            </a:pPr>
            <a:r>
              <a:rPr lang="fr-FR" sz="2000" dirty="0" smtClean="0"/>
              <a:t>		- Évaluer la taille de la tumeur</a:t>
            </a:r>
          </a:p>
          <a:p>
            <a:endParaRPr lang="fr-FR" sz="2000" dirty="0" smtClean="0"/>
          </a:p>
          <a:p>
            <a:pPr marL="176213" indent="-176213">
              <a:tabLst>
                <a:tab pos="1798638" algn="l"/>
              </a:tabLst>
            </a:pPr>
            <a:r>
              <a:rPr lang="fr-FR" sz="2000" b="1" dirty="0" smtClean="0"/>
              <a:t>Inconvénients</a:t>
            </a:r>
            <a:r>
              <a:rPr lang="fr-FR" sz="2000" dirty="0" smtClean="0"/>
              <a:t> :	- Développer un marqueur par sujet</a:t>
            </a:r>
          </a:p>
          <a:p>
            <a:pPr>
              <a:buNone/>
              <a:tabLst>
                <a:tab pos="1798638" algn="l"/>
              </a:tabLst>
            </a:pPr>
            <a:r>
              <a:rPr lang="fr-FR" sz="2000" dirty="0" smtClean="0"/>
              <a:t>		- Temps d’analyse plus long</a:t>
            </a:r>
          </a:p>
          <a:p>
            <a:endParaRPr lang="fr-FR" sz="2000" dirty="0" smtClean="0"/>
          </a:p>
          <a:p>
            <a:pPr marL="176213" indent="-176213">
              <a:tabLst>
                <a:tab pos="1695450" algn="l"/>
              </a:tabLst>
            </a:pPr>
            <a:r>
              <a:rPr lang="fr-FR" sz="2000" b="1" dirty="0" smtClean="0"/>
              <a:t>Perspectives</a:t>
            </a:r>
            <a:r>
              <a:rPr lang="fr-FR" sz="2000" dirty="0" smtClean="0"/>
              <a:t> :	- Détection des mutations sur </a:t>
            </a:r>
            <a:r>
              <a:rPr lang="fr-FR" sz="2000" dirty="0" err="1" smtClean="0"/>
              <a:t>microarray</a:t>
            </a:r>
            <a:endParaRPr lang="fr-FR" sz="2000" dirty="0" smtClean="0"/>
          </a:p>
          <a:p>
            <a:pPr>
              <a:buNone/>
              <a:tabLst>
                <a:tab pos="1695450" algn="l"/>
              </a:tabLst>
            </a:pPr>
            <a:r>
              <a:rPr lang="fr-FR" sz="2000" dirty="0" smtClean="0"/>
              <a:t>		- Stock de sondes « universelles » 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BC6-FDA4-4AC9-9206-069E553D36B6}" type="slidenum">
              <a:rPr lang="fr-FR" sz="2000" b="1" smtClean="0">
                <a:solidFill>
                  <a:schemeClr val="tx1"/>
                </a:solidFill>
              </a:rPr>
              <a:pPr/>
              <a:t>11</a:t>
            </a:fld>
            <a:endParaRPr lang="fr-FR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534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BC6-FDA4-4AC9-9206-069E553D36B6}" type="slidenum">
              <a:rPr lang="fr-FR" sz="2000" b="1" smtClean="0">
                <a:solidFill>
                  <a:schemeClr val="tx1"/>
                </a:solidFill>
              </a:rPr>
              <a:pPr/>
              <a:t>12</a:t>
            </a:fld>
            <a:endParaRPr lang="fr-FR" sz="2000" b="1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27584" y="2823490"/>
            <a:ext cx="74660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latin typeface="Calibri" pitchFamily="34" charset="0"/>
                <a:cs typeface="Calibri" pitchFamily="34" charset="0"/>
              </a:rPr>
              <a:t>Merci à tous de votre attention</a:t>
            </a:r>
            <a:endParaRPr lang="fr-FR" sz="44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cs typeface="Times New Roman" pitchFamily="18" charset="0"/>
              </a:rPr>
              <a:t>Plan de présentation</a:t>
            </a:r>
            <a:endParaRPr lang="fr-FR" sz="3600" b="1" dirty="0"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pPr marL="269875" indent="-269875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+mj-lt"/>
                <a:cs typeface="Times New Roman" pitchFamily="18" charset="0"/>
              </a:rPr>
              <a:t>Introduction</a:t>
            </a:r>
          </a:p>
          <a:p>
            <a:pPr marL="269875" indent="-269875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+mj-lt"/>
                <a:cs typeface="Times New Roman" pitchFamily="18" charset="0"/>
              </a:rPr>
              <a:t>Objectifs</a:t>
            </a:r>
          </a:p>
          <a:p>
            <a:pPr marL="269875" indent="-269875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+mj-lt"/>
                <a:cs typeface="Times New Roman" pitchFamily="18" charset="0"/>
              </a:rPr>
              <a:t>Les méthodes de pré-diagnostic d’un cancer colorectal </a:t>
            </a:r>
            <a:r>
              <a:rPr lang="fr-FR" sz="2000" b="1" dirty="0" smtClean="0">
                <a:latin typeface="+mj-lt"/>
                <a:cs typeface="Times New Roman" pitchFamily="18" charset="0"/>
              </a:rPr>
              <a:t>(CCR)</a:t>
            </a:r>
          </a:p>
          <a:p>
            <a:pPr marL="269875" indent="-269875">
              <a:lnSpc>
                <a:spcPct val="150000"/>
              </a:lnSpc>
              <a:buNone/>
            </a:pPr>
            <a:r>
              <a:rPr lang="fr-FR" sz="2000" dirty="0" smtClean="0">
                <a:cs typeface="Times New Roman" pitchFamily="18" charset="0"/>
              </a:rPr>
              <a:t>		- Antigène </a:t>
            </a:r>
            <a:r>
              <a:rPr lang="fr-FR" sz="2000" dirty="0" err="1" smtClean="0">
                <a:cs typeface="Times New Roman" pitchFamily="18" charset="0"/>
              </a:rPr>
              <a:t>carcino</a:t>
            </a:r>
            <a:r>
              <a:rPr lang="fr-FR" sz="2000" dirty="0" smtClean="0">
                <a:cs typeface="Times New Roman" pitchFamily="18" charset="0"/>
              </a:rPr>
              <a:t>-embryonnaire </a:t>
            </a:r>
            <a:r>
              <a:rPr lang="fr-FR" sz="2000" b="1" dirty="0" smtClean="0">
                <a:cs typeface="Times New Roman" pitchFamily="18" charset="0"/>
              </a:rPr>
              <a:t>(ACE)</a:t>
            </a:r>
          </a:p>
          <a:p>
            <a:pPr marL="269875" indent="-269875">
              <a:lnSpc>
                <a:spcPct val="150000"/>
              </a:lnSpc>
              <a:buNone/>
            </a:pPr>
            <a:r>
              <a:rPr lang="fr-FR" sz="2000" dirty="0" smtClean="0">
                <a:latin typeface="+mj-lt"/>
                <a:cs typeface="Times New Roman" pitchFamily="18" charset="0"/>
              </a:rPr>
              <a:t>		-</a:t>
            </a:r>
            <a:r>
              <a:rPr lang="fr-FR" sz="2000" dirty="0" smtClean="0">
                <a:cs typeface="Times New Roman" pitchFamily="18" charset="0"/>
              </a:rPr>
              <a:t> ADN tumoral circulant </a:t>
            </a:r>
            <a:r>
              <a:rPr lang="fr-FR" sz="2000" b="1" dirty="0" smtClean="0">
                <a:cs typeface="Times New Roman" pitchFamily="18" charset="0"/>
              </a:rPr>
              <a:t>(</a:t>
            </a:r>
            <a:r>
              <a:rPr lang="fr-FR" sz="2000" b="1" dirty="0" err="1" smtClean="0">
                <a:cs typeface="Times New Roman" pitchFamily="18" charset="0"/>
              </a:rPr>
              <a:t>ADNct</a:t>
            </a:r>
            <a:r>
              <a:rPr lang="fr-FR" sz="2000" b="1" dirty="0" smtClean="0">
                <a:cs typeface="Times New Roman" pitchFamily="18" charset="0"/>
              </a:rPr>
              <a:t>)</a:t>
            </a:r>
            <a:endParaRPr lang="fr-FR" sz="2000" b="1" dirty="0" smtClean="0">
              <a:latin typeface="+mj-lt"/>
              <a:cs typeface="Times New Roman" pitchFamily="18" charset="0"/>
            </a:endParaRPr>
          </a:p>
          <a:p>
            <a:pPr marL="269875" indent="-269875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+mj-lt"/>
                <a:cs typeface="Times New Roman" pitchFamily="18" charset="0"/>
              </a:rPr>
              <a:t>Résultats</a:t>
            </a:r>
          </a:p>
          <a:p>
            <a:pPr marL="269875" indent="-269875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+mj-lt"/>
                <a:cs typeface="Times New Roman" pitchFamily="18" charset="0"/>
              </a:rPr>
              <a:t>Discussions / Perspectives</a:t>
            </a:r>
          </a:p>
          <a:p>
            <a:pPr marL="269875" indent="-269875">
              <a:lnSpc>
                <a:spcPct val="150000"/>
              </a:lnSpc>
            </a:pPr>
            <a:endParaRPr lang="fr-FR" sz="2000" dirty="0">
              <a:latin typeface="+mj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BC6-FDA4-4AC9-9206-069E553D36B6}" type="slidenum">
              <a:rPr lang="fr-FR" sz="2000" b="1" smtClean="0">
                <a:solidFill>
                  <a:schemeClr val="tx1"/>
                </a:solidFill>
              </a:rPr>
              <a:pPr/>
              <a:t>2</a:t>
            </a:fld>
            <a:endParaRPr lang="fr-FR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28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124744" y="274638"/>
            <a:ext cx="8229600" cy="1143000"/>
          </a:xfrm>
        </p:spPr>
        <p:txBody>
          <a:bodyPr>
            <a:normAutofit/>
          </a:bodyPr>
          <a:lstStyle/>
          <a:p>
            <a:pPr marL="742950" indent="515938"/>
            <a:r>
              <a:rPr lang="fr-FR" sz="3200" b="1" dirty="0" smtClean="0">
                <a:latin typeface="+mn-lt"/>
                <a:cs typeface="Times New Roman" pitchFamily="18" charset="0"/>
              </a:rPr>
              <a:t>Qu’est-ce qu’un cancer ?</a:t>
            </a:r>
            <a:endParaRPr lang="fr-FR" sz="3200" b="1" dirty="0">
              <a:latin typeface="+mn-lt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67544" y="1470263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000" dirty="0" smtClean="0">
                <a:cs typeface="Times New Roman" pitchFamily="18" charset="0"/>
              </a:rPr>
              <a:t>Altération </a:t>
            </a:r>
            <a:r>
              <a:rPr lang="fr-FR" sz="2000" dirty="0">
                <a:cs typeface="Times New Roman" pitchFamily="18" charset="0"/>
              </a:rPr>
              <a:t>des gènes qui contrôlent la </a:t>
            </a:r>
            <a:r>
              <a:rPr lang="fr-FR" sz="2000" dirty="0" smtClean="0">
                <a:cs typeface="Times New Roman" pitchFamily="18" charset="0"/>
              </a:rPr>
              <a:t>division cellulaire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2000" dirty="0" smtClean="0"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sz="2000" dirty="0" smtClean="0">
                <a:cs typeface="Times New Roman" pitchFamily="18" charset="0"/>
              </a:rPr>
              <a:t>Division infinie non ordonnée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2000" dirty="0" smtClean="0"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sz="2000" dirty="0" smtClean="0">
                <a:cs typeface="Times New Roman" pitchFamily="18" charset="0"/>
              </a:rPr>
              <a:t>70% des personnes atteintes d’un cancer ont une rechute dans les 2 ans qui suivent le traitement</a:t>
            </a:r>
            <a:endParaRPr lang="fr-FR" sz="2000" dirty="0"/>
          </a:p>
          <a:p>
            <a:pPr marL="285750" indent="-285750">
              <a:buFont typeface="Arial" pitchFamily="34" charset="0"/>
              <a:buChar char="•"/>
            </a:pPr>
            <a:endParaRPr lang="fr-FR" sz="2000" dirty="0"/>
          </a:p>
        </p:txBody>
      </p:sp>
      <p:grpSp>
        <p:nvGrpSpPr>
          <p:cNvPr id="24" name="Groupe 23"/>
          <p:cNvGrpSpPr/>
          <p:nvPr/>
        </p:nvGrpSpPr>
        <p:grpSpPr>
          <a:xfrm>
            <a:off x="1786882" y="3789037"/>
            <a:ext cx="5400600" cy="2448275"/>
            <a:chOff x="1649720" y="166816"/>
            <a:chExt cx="6512528" cy="3190177"/>
          </a:xfrm>
        </p:grpSpPr>
        <p:grpSp>
          <p:nvGrpSpPr>
            <p:cNvPr id="25" name="Groupe 17"/>
            <p:cNvGrpSpPr/>
            <p:nvPr/>
          </p:nvGrpSpPr>
          <p:grpSpPr>
            <a:xfrm>
              <a:off x="1649720" y="166816"/>
              <a:ext cx="6512528" cy="3190177"/>
              <a:chOff x="1721728" y="238824"/>
              <a:chExt cx="6512528" cy="3190177"/>
            </a:xfrm>
          </p:grpSpPr>
          <p:pic>
            <p:nvPicPr>
              <p:cNvPr id="28" name="Picture 10" descr="http://www.oncocha.org/IMG/jpg/4_ONCOGENE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123727" y="332656"/>
                <a:ext cx="5318423" cy="3096344"/>
              </a:xfrm>
              <a:prstGeom prst="rect">
                <a:avLst/>
              </a:prstGeom>
              <a:noFill/>
            </p:spPr>
          </p:pic>
          <p:sp>
            <p:nvSpPr>
              <p:cNvPr id="29" name="Rectangle 28"/>
              <p:cNvSpPr/>
              <p:nvPr/>
            </p:nvSpPr>
            <p:spPr>
              <a:xfrm>
                <a:off x="2051720" y="238827"/>
                <a:ext cx="5256584" cy="697278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Anti</a:t>
                </a:r>
                <a:endParaRPr lang="fr-FR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16200000">
                <a:off x="6104185" y="1298929"/>
                <a:ext cx="3190174" cy="1069969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051720" y="3212976"/>
                <a:ext cx="5328592" cy="216024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16200000">
                <a:off x="413341" y="1547211"/>
                <a:ext cx="3190173" cy="573399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6" name="ZoneTexte 25"/>
            <p:cNvSpPr txBox="1"/>
            <p:nvPr/>
          </p:nvSpPr>
          <p:spPr>
            <a:xfrm>
              <a:off x="1736554" y="166819"/>
              <a:ext cx="2849308" cy="842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rgbClr val="00B0F0"/>
                  </a:solidFill>
                </a:rPr>
                <a:t>Anti-oncogène = freine</a:t>
              </a:r>
            </a:p>
            <a:p>
              <a:r>
                <a:rPr lang="fr-FR" b="1" dirty="0" smtClean="0">
                  <a:solidFill>
                    <a:srgbClr val="00B0F0"/>
                  </a:solidFill>
                </a:rPr>
                <a:t>la division cellulaire</a:t>
              </a:r>
              <a:endParaRPr lang="fr-FR" b="1" dirty="0">
                <a:solidFill>
                  <a:srgbClr val="00B0F0"/>
                </a:solidFill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5004048" y="166818"/>
              <a:ext cx="26371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chemeClr val="accent2">
                      <a:lumMod val="50000"/>
                    </a:schemeClr>
                  </a:solidFill>
                </a:rPr>
                <a:t>Proto-oncogène = stimule</a:t>
              </a:r>
            </a:p>
            <a:p>
              <a:r>
                <a:rPr lang="fr-FR" b="1" dirty="0" smtClean="0">
                  <a:solidFill>
                    <a:schemeClr val="accent2">
                      <a:lumMod val="50000"/>
                    </a:schemeClr>
                  </a:solidFill>
                </a:rPr>
                <a:t>la division cellulaire</a:t>
              </a:r>
              <a:endParaRPr lang="fr-FR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ZoneTexte 32"/>
          <p:cNvSpPr txBox="1"/>
          <p:nvPr/>
        </p:nvSpPr>
        <p:spPr>
          <a:xfrm>
            <a:off x="1979712" y="6021288"/>
            <a:ext cx="1736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http://www.oncocha.org</a:t>
            </a:r>
            <a:endParaRPr lang="fr-FR" sz="12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BC6-FDA4-4AC9-9206-069E553D36B6}" type="slidenum">
              <a:rPr lang="fr-FR" sz="2000" b="1" smtClean="0">
                <a:solidFill>
                  <a:schemeClr val="tx1"/>
                </a:solidFill>
              </a:rPr>
              <a:pPr/>
              <a:t>3</a:t>
            </a:fld>
            <a:endParaRPr lang="fr-FR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054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/>
            <a:r>
              <a:rPr lang="fr-FR" sz="3600" b="1" dirty="0" smtClean="0"/>
              <a:t>Objectifs</a:t>
            </a:r>
            <a:endParaRPr lang="fr-FR" sz="3600" b="1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 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Diagnostiquer au plus tôt un cancer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Détecter rapidement une récidive </a:t>
            </a:r>
          </a:p>
          <a:p>
            <a:pPr>
              <a:buNone/>
            </a:pPr>
            <a:endParaRPr lang="fr-FR" sz="20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309320"/>
            <a:ext cx="2133600" cy="365125"/>
          </a:xfrm>
        </p:spPr>
        <p:txBody>
          <a:bodyPr/>
          <a:lstStyle/>
          <a:p>
            <a:fld id="{73523BC6-FDA4-4AC9-9206-069E553D36B6}" type="slidenum">
              <a:rPr lang="fr-FR" sz="2000" b="1" smtClean="0">
                <a:solidFill>
                  <a:schemeClr val="tx1"/>
                </a:solidFill>
              </a:rPr>
              <a:pPr/>
              <a:t>4</a:t>
            </a:fld>
            <a:endParaRPr lang="fr-FR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Antigène </a:t>
            </a:r>
            <a:r>
              <a:rPr lang="fr-FR" sz="3600" b="1" dirty="0" err="1" smtClean="0"/>
              <a:t>carcino</a:t>
            </a:r>
            <a:r>
              <a:rPr lang="fr-FR" sz="3600" b="1" dirty="0" smtClean="0"/>
              <a:t>-embryonnaire (ACE)</a:t>
            </a:r>
            <a:endParaRPr lang="fr-FR" sz="36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560" y="1772816"/>
            <a:ext cx="8229600" cy="4209331"/>
          </a:xfrm>
        </p:spPr>
        <p:txBody>
          <a:bodyPr>
            <a:normAutofit/>
          </a:bodyPr>
          <a:lstStyle/>
          <a:p>
            <a:r>
              <a:rPr lang="fr-FR" sz="2000" dirty="0"/>
              <a:t>Glycoprotéine présente en faible quantité chez l’adulte</a:t>
            </a:r>
          </a:p>
          <a:p>
            <a:endParaRPr lang="fr-FR" sz="2000" dirty="0"/>
          </a:p>
          <a:p>
            <a:r>
              <a:rPr lang="fr-FR" sz="2000" dirty="0" smtClean="0"/>
              <a:t>Bio-marqueur </a:t>
            </a:r>
            <a:r>
              <a:rPr lang="fr-FR" sz="2000" dirty="0"/>
              <a:t>standard</a:t>
            </a:r>
          </a:p>
          <a:p>
            <a:pPr marL="0" indent="0">
              <a:buNone/>
            </a:pPr>
            <a:endParaRPr lang="fr-FR" sz="20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000" dirty="0" smtClean="0">
                <a:cs typeface="Times New Roman" pitchFamily="18" charset="0"/>
              </a:rPr>
              <a:t>Valeur anormale : [</a:t>
            </a:r>
            <a:r>
              <a:rPr lang="fr-FR" sz="2000" dirty="0" smtClean="0"/>
              <a:t>ACE] &gt; </a:t>
            </a:r>
            <a:r>
              <a:rPr lang="fr-FR" sz="2000" dirty="0"/>
              <a:t>5ng/</a:t>
            </a:r>
            <a:r>
              <a:rPr lang="fr-FR" sz="2000" dirty="0" err="1"/>
              <a:t>mL</a:t>
            </a:r>
            <a:r>
              <a:rPr lang="fr-FR" sz="2000" dirty="0"/>
              <a:t>  </a:t>
            </a:r>
            <a:endParaRPr lang="fr-FR" sz="20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fr-FR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000" dirty="0" smtClean="0"/>
              <a:t>Examens complémentaires nécessaires</a:t>
            </a:r>
            <a:endParaRPr lang="fr-FR" sz="2000" dirty="0"/>
          </a:p>
          <a:p>
            <a:pPr marL="342900" lvl="1" indent="-342900">
              <a:buFont typeface="Arial" pitchFamily="34" charset="0"/>
              <a:buChar char="•"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09320"/>
            <a:ext cx="2133600" cy="365125"/>
          </a:xfrm>
        </p:spPr>
        <p:txBody>
          <a:bodyPr/>
          <a:lstStyle/>
          <a:p>
            <a:fld id="{73523BC6-FDA4-4AC9-9206-069E553D36B6}" type="slidenum">
              <a:rPr lang="fr-FR" sz="2000" b="1" smtClean="0">
                <a:solidFill>
                  <a:schemeClr val="tx1"/>
                </a:solidFill>
              </a:rPr>
              <a:pPr/>
              <a:t>5</a:t>
            </a:fld>
            <a:endParaRPr lang="fr-FR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637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>
                <a:cs typeface="Times New Roman" pitchFamily="18" charset="0"/>
              </a:rPr>
              <a:t>ADN </a:t>
            </a:r>
            <a:r>
              <a:rPr lang="fr-FR" sz="3600" b="1" dirty="0" smtClean="0">
                <a:cs typeface="Times New Roman" pitchFamily="18" charset="0"/>
              </a:rPr>
              <a:t>tumoral circulant (</a:t>
            </a:r>
            <a:r>
              <a:rPr lang="fr-FR" sz="3600" b="1" dirty="0" err="1" smtClean="0">
                <a:cs typeface="Times New Roman" pitchFamily="18" charset="0"/>
              </a:rPr>
              <a:t>ADNct</a:t>
            </a:r>
            <a:r>
              <a:rPr lang="fr-FR" sz="3600" b="1" dirty="0" smtClean="0">
                <a:cs typeface="Times New Roman" pitchFamily="18" charset="0"/>
              </a:rPr>
              <a:t>)</a:t>
            </a:r>
            <a:endParaRPr lang="fr-FR" sz="3600" b="1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96752"/>
            <a:ext cx="4226450" cy="45259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2921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539552" y="1916832"/>
            <a:ext cx="396044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000" dirty="0" smtClean="0"/>
              <a:t>Surveiller </a:t>
            </a:r>
            <a:r>
              <a:rPr lang="fr-FR" sz="2000" dirty="0"/>
              <a:t>la dynamique de la </a:t>
            </a:r>
            <a:r>
              <a:rPr lang="fr-FR" sz="2000" dirty="0" smtClean="0"/>
              <a:t>tumeur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2000" dirty="0">
                <a:cs typeface="Times New Roman" pitchFamily="18" charset="0"/>
              </a:rPr>
              <a:t>ADN </a:t>
            </a:r>
            <a:r>
              <a:rPr lang="fr-FR" sz="2000" dirty="0" smtClean="0">
                <a:cs typeface="Times New Roman" pitchFamily="18" charset="0"/>
              </a:rPr>
              <a:t>tumoral circulant </a:t>
            </a:r>
            <a:r>
              <a:rPr lang="fr-FR" sz="2000" dirty="0" smtClean="0"/>
              <a:t>≈ </a:t>
            </a:r>
            <a:r>
              <a:rPr lang="fr-FR" sz="2000" dirty="0" smtClean="0">
                <a:cs typeface="Times New Roman" pitchFamily="18" charset="0"/>
              </a:rPr>
              <a:t>0,01</a:t>
            </a:r>
            <a:r>
              <a:rPr lang="fr-FR" sz="2000" dirty="0">
                <a:cs typeface="Times New Roman" pitchFamily="18" charset="0"/>
              </a:rPr>
              <a:t>% ADN circulant </a:t>
            </a:r>
            <a:r>
              <a:rPr lang="fr-FR" sz="2000" dirty="0" smtClean="0">
                <a:cs typeface="Times New Roman" pitchFamily="18" charset="0"/>
              </a:rPr>
              <a:t>total</a:t>
            </a:r>
          </a:p>
          <a:p>
            <a:pPr marL="285750" indent="-285750"/>
            <a:endParaRPr lang="fr-FR" sz="2000" dirty="0" smtClean="0"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sz="2000" dirty="0" smtClean="0">
                <a:cs typeface="Times New Roman" pitchFamily="18" charset="0"/>
              </a:rPr>
              <a:t>Proportionnel au développement de la tumeur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2000" dirty="0" smtClean="0"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sz="2000" dirty="0" smtClean="0"/>
              <a:t>Bio-marqueur spécifique (séquence dépendante)</a:t>
            </a:r>
            <a:endParaRPr lang="fr-FR" sz="2000" dirty="0"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fr-FR" dirty="0"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fr-FR" dirty="0"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839744" y="5594756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http://www.inostics.com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BC6-FDA4-4AC9-9206-069E553D36B6}" type="slidenum">
              <a:rPr lang="fr-FR" sz="2000" b="1" smtClean="0">
                <a:solidFill>
                  <a:schemeClr val="tx1"/>
                </a:solidFill>
              </a:rPr>
              <a:pPr/>
              <a:t>6</a:t>
            </a:fld>
            <a:endParaRPr lang="fr-FR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902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Comparaison ACE / ADN ct</a:t>
            </a:r>
            <a:endParaRPr lang="fr-FR" sz="3600" b="1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7414691"/>
              </p:ext>
            </p:extLst>
          </p:nvPr>
        </p:nvGraphicFramePr>
        <p:xfrm>
          <a:off x="467544" y="2420888"/>
          <a:ext cx="8229600" cy="229616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Bio-marqueur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Antigène</a:t>
                      </a:r>
                      <a:r>
                        <a:rPr lang="fr-FR" baseline="0" dirty="0" smtClean="0"/>
                        <a:t> </a:t>
                      </a:r>
                    </a:p>
                    <a:p>
                      <a:pPr algn="ctr"/>
                      <a:r>
                        <a:rPr lang="fr-FR" baseline="0" dirty="0" err="1" smtClean="0"/>
                        <a:t>carcino</a:t>
                      </a:r>
                      <a:r>
                        <a:rPr lang="fr-FR" baseline="0" dirty="0" smtClean="0"/>
                        <a:t>-embryonnaire</a:t>
                      </a:r>
                    </a:p>
                    <a:p>
                      <a:pPr algn="ctr"/>
                      <a:r>
                        <a:rPr lang="fr-FR" baseline="0" dirty="0" smtClean="0"/>
                        <a:t>(ACE)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ADN</a:t>
                      </a:r>
                      <a:r>
                        <a:rPr lang="fr-FR" baseline="0" dirty="0" smtClean="0"/>
                        <a:t> tumoral circulant (</a:t>
                      </a:r>
                      <a:r>
                        <a:rPr lang="fr-FR" baseline="0" dirty="0" err="1" smtClean="0"/>
                        <a:t>ADNct</a:t>
                      </a:r>
                      <a:r>
                        <a:rPr lang="fr-FR" baseline="0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Détection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10/18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18/18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Sensibilité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56%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Diminution lors d’une ablation complète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32,5%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99%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BC6-FDA4-4AC9-9206-069E553D36B6}" type="slidenum">
              <a:rPr lang="fr-FR" sz="2000" b="1" smtClean="0">
                <a:solidFill>
                  <a:schemeClr val="tx1"/>
                </a:solidFill>
              </a:rPr>
              <a:pPr/>
              <a:t>7</a:t>
            </a:fld>
            <a:endParaRPr lang="fr-FR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250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2"/>
          <p:cNvSpPr/>
          <p:nvPr/>
        </p:nvSpPr>
        <p:spPr>
          <a:xfrm>
            <a:off x="2697585" y="5723230"/>
            <a:ext cx="5724128" cy="923330"/>
          </a:xfrm>
          <a:prstGeom prst="roundRect">
            <a:avLst/>
          </a:prstGeom>
          <a:gradFill flip="none" rotWithShape="1">
            <a:gsLst>
              <a:gs pos="0">
                <a:srgbClr val="00B050"/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latin typeface="+mn-lt"/>
                <a:cs typeface="Times New Roman" pitchFamily="18" charset="0"/>
              </a:rPr>
              <a:t>Principe général de l’étude</a:t>
            </a:r>
            <a:endParaRPr lang="fr-FR" sz="3600" b="1" dirty="0">
              <a:latin typeface="+mn-lt"/>
              <a:cs typeface="Times New Roman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830888" y="6376243"/>
            <a:ext cx="2133600" cy="365125"/>
          </a:xfrm>
        </p:spPr>
        <p:txBody>
          <a:bodyPr/>
          <a:lstStyle/>
          <a:p>
            <a:fld id="{73523BC6-FDA4-4AC9-9206-069E553D36B6}" type="slidenum">
              <a:rPr lang="fr-FR" sz="2000" b="1" smtClean="0">
                <a:solidFill>
                  <a:schemeClr val="tx1"/>
                </a:solidFill>
              </a:rPr>
              <a:pPr/>
              <a:t>8</a:t>
            </a:fld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3767" y="980728"/>
            <a:ext cx="568642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771801" y="5814665"/>
            <a:ext cx="166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Quantité d’ADN circulant totale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713808" y="5814665"/>
            <a:ext cx="172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Pourcentage d’ADN mutant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728719" y="5814665"/>
            <a:ext cx="1763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Quantité d’ADN circulant mutant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323127" y="5841865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=</a:t>
            </a:r>
            <a:endParaRPr lang="fr-FR" sz="36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423690" y="5841865"/>
            <a:ext cx="218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</a:rPr>
              <a:t>X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12" name="Flèche vers le bas 11"/>
          <p:cNvSpPr/>
          <p:nvPr/>
        </p:nvSpPr>
        <p:spPr>
          <a:xfrm>
            <a:off x="3923928" y="5280303"/>
            <a:ext cx="216024" cy="357842"/>
          </a:xfrm>
          <a:prstGeom prst="down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e bas 13"/>
          <p:cNvSpPr/>
          <p:nvPr/>
        </p:nvSpPr>
        <p:spPr>
          <a:xfrm>
            <a:off x="5436096" y="5280303"/>
            <a:ext cx="216024" cy="357842"/>
          </a:xfrm>
          <a:prstGeom prst="downArrow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5412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  <p:bldP spid="7" grpId="0"/>
      <p:bldP spid="8" grpId="0"/>
      <p:bldP spid="10" grpId="0"/>
      <p:bldP spid="11" grpId="0"/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44624"/>
            <a:ext cx="3895582" cy="6582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468560" y="196508"/>
            <a:ext cx="6437066" cy="114300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latin typeface="+mn-lt"/>
                <a:cs typeface="Times New Roman" pitchFamily="18" charset="0"/>
              </a:rPr>
              <a:t>Principe </a:t>
            </a:r>
            <a:r>
              <a:rPr lang="fr-FR" sz="3600" b="1" dirty="0" err="1" smtClean="0">
                <a:latin typeface="+mn-lt"/>
                <a:cs typeface="Times New Roman" pitchFamily="18" charset="0"/>
              </a:rPr>
              <a:t>BEAMing</a:t>
            </a:r>
            <a:endParaRPr lang="fr-FR" sz="3600" b="1" dirty="0">
              <a:latin typeface="+mn-lt"/>
              <a:cs typeface="Times New Roman" pitchFamily="18" charset="0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3951288"/>
          </a:xfrm>
        </p:spPr>
        <p:txBody>
          <a:bodyPr>
            <a:normAutofit/>
          </a:bodyPr>
          <a:lstStyle/>
          <a:p>
            <a:r>
              <a:rPr lang="fr-FR" sz="2000" dirty="0"/>
              <a:t>p</a:t>
            </a:r>
            <a:r>
              <a:rPr lang="fr-FR" sz="2000" dirty="0" smtClean="0"/>
              <a:t>ré Amplification</a:t>
            </a:r>
          </a:p>
          <a:p>
            <a:endParaRPr lang="fr-FR" sz="2000" dirty="0" smtClean="0"/>
          </a:p>
          <a:p>
            <a:r>
              <a:rPr lang="fr-FR" sz="2000" dirty="0" smtClean="0"/>
              <a:t>PCR en émulsion</a:t>
            </a:r>
          </a:p>
          <a:p>
            <a:endParaRPr lang="fr-FR" sz="2000" dirty="0" smtClean="0"/>
          </a:p>
          <a:p>
            <a:r>
              <a:rPr lang="fr-FR" sz="2000" dirty="0" smtClean="0"/>
              <a:t>Hybridation</a:t>
            </a:r>
          </a:p>
          <a:p>
            <a:endParaRPr lang="fr-FR" sz="2000" dirty="0" smtClean="0"/>
          </a:p>
          <a:p>
            <a:r>
              <a:rPr lang="fr-FR" sz="2000" dirty="0" smtClean="0"/>
              <a:t>Purification (aimant)</a:t>
            </a:r>
          </a:p>
          <a:p>
            <a:endParaRPr lang="fr-FR" sz="2000" dirty="0" smtClean="0"/>
          </a:p>
          <a:p>
            <a:r>
              <a:rPr lang="fr-FR" sz="2000" dirty="0" err="1" smtClean="0"/>
              <a:t>Cytométrie</a:t>
            </a:r>
            <a:r>
              <a:rPr lang="fr-FR" sz="2000" dirty="0" smtClean="0"/>
              <a:t> en flux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BC6-FDA4-4AC9-9206-069E553D36B6}" type="slidenum">
              <a:rPr lang="fr-FR" sz="2000" b="1" smtClean="0">
                <a:solidFill>
                  <a:schemeClr val="tx1"/>
                </a:solidFill>
              </a:rPr>
              <a:pPr/>
              <a:t>9</a:t>
            </a:fld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92080" y="6392361"/>
            <a:ext cx="17434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http://www.inostics.com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68144" y="1556792"/>
            <a:ext cx="57606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5399375" y="1484784"/>
            <a:ext cx="1301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Huile/émulsifiant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xmlns="" val="225865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</TotalTime>
  <Words>302</Words>
  <Application>Microsoft Office PowerPoint</Application>
  <PresentationFormat>Affichage à l'écran (4:3)</PresentationFormat>
  <Paragraphs>130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ADN mutant circulant pour évaluer une dynamique de tumeur</vt:lpstr>
      <vt:lpstr>Plan de présentation</vt:lpstr>
      <vt:lpstr>Qu’est-ce qu’un cancer ?</vt:lpstr>
      <vt:lpstr>Objectifs</vt:lpstr>
      <vt:lpstr>Antigène carcino-embryonnaire (ACE)</vt:lpstr>
      <vt:lpstr>ADN tumoral circulant (ADNct)</vt:lpstr>
      <vt:lpstr>Comparaison ACE / ADN ct</vt:lpstr>
      <vt:lpstr>Principe général de l’étude</vt:lpstr>
      <vt:lpstr>Principe BEAMing</vt:lpstr>
      <vt:lpstr>Résultats BEAMing</vt:lpstr>
      <vt:lpstr>Conclusion</vt:lpstr>
      <vt:lpstr>Diapositive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ADN mutant circulant pour évaluation de la dynamique de tumeurs</dc:title>
  <dc:creator>dorand</dc:creator>
  <cp:lastModifiedBy>Olivier</cp:lastModifiedBy>
  <cp:revision>84</cp:revision>
  <dcterms:created xsi:type="dcterms:W3CDTF">2012-10-07T17:23:01Z</dcterms:created>
  <dcterms:modified xsi:type="dcterms:W3CDTF">2012-10-27T14:20:01Z</dcterms:modified>
</cp:coreProperties>
</file>