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56" autoAdjust="0"/>
  </p:normalViewPr>
  <p:slideViewPr>
    <p:cSldViewPr>
      <p:cViewPr>
        <p:scale>
          <a:sx n="66" d="100"/>
          <a:sy n="66" d="100"/>
        </p:scale>
        <p:origin x="-156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6ACD1-9A56-4A84-B10E-B3F9AE95D6B7}" type="datetimeFigureOut">
              <a:rPr lang="fr-FR" smtClean="0"/>
              <a:t>21/05/2013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E98D9-D4B9-48F8-AD3B-0476ED9017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675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E7369-56ED-44CE-A1EB-648D05F1A2AC}" type="datetimeFigureOut">
              <a:rPr lang="fr-FR" smtClean="0"/>
              <a:t>21/05/2013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73316-7681-48C3-9FAB-357BFB0424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9943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3316-7681-48C3-9FAB-357BFB04242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404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3316-7681-48C3-9FAB-357BFB04242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34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32C6-07FA-4590-AFEB-AD27415BBB75}" type="datetime1">
              <a:rPr lang="fr-FR" smtClean="0"/>
              <a:t>21/05/2013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0F735B-0B05-4BA9-A920-308A7E37130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1DF7-565F-4023-A51D-AB90FB481E3F}" type="datetime1">
              <a:rPr lang="fr-FR" smtClean="0"/>
              <a:t>21/05/2013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35B-0B05-4BA9-A920-308A7E37130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210C-4DF5-4EB1-8F35-7A4F4C660EDA}" type="datetime1">
              <a:rPr lang="fr-FR" smtClean="0"/>
              <a:t>21/05/2013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35B-0B05-4BA9-A920-308A7E37130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E956-98F1-4D83-B8DF-1C17CD5B3392}" type="datetime1">
              <a:rPr lang="fr-FR" smtClean="0"/>
              <a:t>21/05/2013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35B-0B05-4BA9-A920-308A7E37130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1EC0-E178-43C5-9080-9CF02B08D277}" type="datetime1">
              <a:rPr lang="fr-FR" smtClean="0"/>
              <a:t>21/05/2013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35B-0B05-4BA9-A920-308A7E37130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CFD-8181-400D-B249-C9A10999190B}" type="datetime1">
              <a:rPr lang="fr-FR" smtClean="0"/>
              <a:t>21/05/2013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35B-0B05-4BA9-A920-308A7E37130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9639-A65E-4149-B59F-ABF0666F5200}" type="datetime1">
              <a:rPr lang="fr-FR" smtClean="0"/>
              <a:t>21/05/2013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35B-0B05-4BA9-A920-308A7E371302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E05C-CC72-4BFD-BB82-76BDE67CFC1D}" type="datetime1">
              <a:rPr lang="fr-FR" smtClean="0"/>
              <a:t>21/05/2013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35B-0B05-4BA9-A920-308A7E37130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7744-DD10-40C4-9616-658561F70C65}" type="datetime1">
              <a:rPr lang="fr-FR" smtClean="0"/>
              <a:t>21/05/2013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35B-0B05-4BA9-A920-308A7E37130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290F-6157-4F1E-A51E-14A01AD85092}" type="datetime1">
              <a:rPr lang="fr-FR" smtClean="0"/>
              <a:t>21/05/2013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35B-0B05-4BA9-A920-308A7E37130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6067-8501-4476-8523-6483AE77EC0B}" type="datetime1">
              <a:rPr lang="fr-FR" smtClean="0"/>
              <a:t>21/05/2013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35B-0B05-4BA9-A920-308A7E37130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CE8C69E-A5C1-4764-9378-442E3353D37F}" type="datetime1">
              <a:rPr lang="fr-FR" smtClean="0"/>
              <a:t>21/05/2013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00F735B-0B05-4BA9-A920-308A7E37130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28800"/>
            <a:ext cx="4752379" cy="267181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0"/>
              </a:schemeClr>
            </a:glow>
            <a:softEdge rad="11684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57944"/>
            <a:ext cx="7342584" cy="4267200"/>
          </a:xfrm>
        </p:spPr>
        <p:txBody>
          <a:bodyPr anchor="t"/>
          <a:lstStyle/>
          <a:p>
            <a:r>
              <a:rPr lang="fr-F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séquençage à haut débit : les enjeux et applications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5541" y="4124109"/>
            <a:ext cx="6400800" cy="12192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dirty="0" smtClean="0"/>
              <a:t>Dr</a:t>
            </a:r>
            <a:r>
              <a:rPr lang="fr-FR" dirty="0"/>
              <a:t>. Philippe GLASER </a:t>
            </a:r>
          </a:p>
          <a:p>
            <a:r>
              <a:rPr lang="fr-FR" dirty="0" smtClean="0"/>
              <a:t>Présenté par </a:t>
            </a:r>
          </a:p>
          <a:p>
            <a:r>
              <a:rPr lang="fr-FR" dirty="0" smtClean="0"/>
              <a:t>Olivier SAULNIER &amp; Sabrina VARLET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0F735B-0B05-4BA9-A920-308A7E371302}" type="slidenum">
              <a:rPr lang="fr-FR" smtClean="0"/>
              <a:t>1</a:t>
            </a:fld>
            <a:endParaRPr lang="fr-FR" dirty="0"/>
          </a:p>
        </p:txBody>
      </p:sp>
      <p:pic>
        <p:nvPicPr>
          <p:cNvPr id="5" name="Picture 2" descr="C:\Users\olivier\Desktop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561" y="5373216"/>
            <a:ext cx="4452760" cy="127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dons-legs.com/imag/logo_400x120/InstitutPasteur_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781" y="3975932"/>
            <a:ext cx="2040161" cy="612049"/>
          </a:xfrm>
          <a:prstGeom prst="rect">
            <a:avLst/>
          </a:prstGeom>
          <a:noFill/>
          <a:effectLst>
            <a:glow>
              <a:schemeClr val="accent1">
                <a:alpha val="49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5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68760"/>
          </a:xfrm>
        </p:spPr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Oxford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Nanopore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35B-0B05-4BA9-A920-308A7E371302}" type="slidenum">
              <a:rPr lang="fr-FR" smtClean="0"/>
              <a:t>10</a:t>
            </a:fld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920789" cy="3255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 descr="C:\Users\olivier\Desktop\Oxford-Nanopore-MinION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670" y="648995"/>
            <a:ext cx="1272540" cy="979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ONT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670" y="441236"/>
            <a:ext cx="1280795" cy="251460"/>
          </a:xfrm>
          <a:prstGeom prst="rect">
            <a:avLst/>
          </a:prstGeom>
          <a:noFill/>
          <a:extLst/>
        </p:spPr>
      </p:pic>
      <p:sp>
        <p:nvSpPr>
          <p:cNvPr id="3" name="ZoneTexte 2"/>
          <p:cNvSpPr txBox="1"/>
          <p:nvPr/>
        </p:nvSpPr>
        <p:spPr>
          <a:xfrm>
            <a:off x="755576" y="5517232"/>
            <a:ext cx="7485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 Gb en 6 heures (3 génomes humains)</a:t>
            </a:r>
          </a:p>
          <a:p>
            <a:r>
              <a:rPr lang="fr-FR" dirty="0" smtClean="0"/>
              <a:t>Lectures de plusieurs kb</a:t>
            </a:r>
            <a:endParaRPr lang="fr-FR" dirty="0"/>
          </a:p>
          <a:p>
            <a:r>
              <a:rPr lang="fr-FR" dirty="0" smtClean="0"/>
              <a:t>Prix annoncé inférieur à 1000$ 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12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35B-0B05-4BA9-A920-308A7E371302}" type="slidenum">
              <a:rPr lang="fr-FR" smtClean="0"/>
              <a:t>11</a:t>
            </a:fld>
            <a:endParaRPr lang="fr-FR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457200" y="432048"/>
            <a:ext cx="8229600" cy="126876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applications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57200" y="1554921"/>
            <a:ext cx="8579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dirty="0" smtClean="0"/>
              <a:t>Identification de gènes originaux impliqués dans des pathologies</a:t>
            </a:r>
          </a:p>
          <a:p>
            <a:pPr lvl="1"/>
            <a:r>
              <a:rPr lang="fr-FR" dirty="0" smtClean="0"/>
              <a:t>Ex : syndrome de la rétinite pigmentaire (50 mutations connues négatives)</a:t>
            </a:r>
          </a:p>
          <a:p>
            <a:pPr lvl="1"/>
            <a:r>
              <a:rPr lang="fr-FR" dirty="0" smtClean="0"/>
              <a:t>Séquençage du génome et identification d’une mutation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57200" y="5530006"/>
            <a:ext cx="7914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dirty="0" smtClean="0"/>
              <a:t>Et </a:t>
            </a:r>
            <a:r>
              <a:rPr lang="fr-FR" dirty="0"/>
              <a:t>aussi : séquençage </a:t>
            </a:r>
            <a:r>
              <a:rPr lang="fr-FR" i="1" dirty="0"/>
              <a:t>de novo</a:t>
            </a:r>
            <a:r>
              <a:rPr lang="fr-FR" dirty="0"/>
              <a:t>, </a:t>
            </a:r>
            <a:r>
              <a:rPr lang="fr-FR" dirty="0" err="1"/>
              <a:t>reséquençage</a:t>
            </a:r>
            <a:r>
              <a:rPr lang="fr-FR" dirty="0"/>
              <a:t> (mutations, SNP, CNV, etc..), </a:t>
            </a:r>
          </a:p>
          <a:p>
            <a:pPr lvl="1" indent="-195263"/>
            <a:r>
              <a:rPr lang="fr-FR" dirty="0" err="1"/>
              <a:t>ChIP-seq</a:t>
            </a:r>
            <a:r>
              <a:rPr lang="fr-FR" dirty="0"/>
              <a:t>, </a:t>
            </a:r>
            <a:r>
              <a:rPr lang="fr-FR" dirty="0" err="1"/>
              <a:t>etc</a:t>
            </a:r>
            <a:r>
              <a:rPr lang="fr-FR" dirty="0"/>
              <a:t> …</a:t>
            </a:r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57201" y="3906922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lvl="1" indent="-285750">
              <a:buFont typeface="Wingdings" pitchFamily="2" charset="2"/>
              <a:buChar char="Ø"/>
            </a:pPr>
            <a:r>
              <a:rPr lang="fr-FR" dirty="0"/>
              <a:t>Compréhension des mécanismes de pathogénicité</a:t>
            </a:r>
          </a:p>
          <a:p>
            <a:pPr marL="463550" lvl="2"/>
            <a:r>
              <a:rPr lang="fr-FR" dirty="0"/>
              <a:t>Ex : </a:t>
            </a:r>
            <a:r>
              <a:rPr lang="fr-FR" i="1" dirty="0"/>
              <a:t>S. </a:t>
            </a:r>
            <a:r>
              <a:rPr lang="fr-FR" i="1" dirty="0" err="1"/>
              <a:t>pyogenes</a:t>
            </a:r>
            <a:r>
              <a:rPr lang="fr-FR" dirty="0"/>
              <a:t> bactérie commensale du tube digestif mais pathogène dans certains cas.</a:t>
            </a:r>
          </a:p>
          <a:p>
            <a:pPr marL="463550" lvl="2"/>
            <a:r>
              <a:rPr lang="fr-FR" dirty="0"/>
              <a:t>Q : même souche ?</a:t>
            </a:r>
          </a:p>
          <a:p>
            <a:pPr marL="463550" lvl="2"/>
            <a:r>
              <a:rPr lang="fr-FR" dirty="0"/>
              <a:t>Découverte de mutations rares, retraçage jusqu’à l’ancêtre commun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61316" y="2599744"/>
            <a:ext cx="8225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Quantification des ARN par RNA-</a:t>
            </a:r>
            <a:r>
              <a:rPr lang="fr-FR" dirty="0" err="1"/>
              <a:t>seq</a:t>
            </a:r>
            <a:endParaRPr lang="fr-FR" dirty="0"/>
          </a:p>
          <a:p>
            <a:pPr lvl="1"/>
            <a:r>
              <a:rPr lang="fr-FR" dirty="0"/>
              <a:t>Moins contraignant que les puces, identification d’ARN non prédits, gènes de fusion, </a:t>
            </a:r>
            <a:r>
              <a:rPr lang="fr-FR" dirty="0" err="1"/>
              <a:t>variants</a:t>
            </a:r>
            <a:r>
              <a:rPr lang="fr-FR" dirty="0"/>
              <a:t> d’épissage, etc…</a:t>
            </a:r>
          </a:p>
          <a:p>
            <a:pPr lvl="1"/>
            <a:r>
              <a:rPr lang="fr-FR" dirty="0"/>
              <a:t>Ex : cartographie des ARN chez </a:t>
            </a:r>
            <a:r>
              <a:rPr lang="fr-FR" i="1" dirty="0"/>
              <a:t>S. </a:t>
            </a:r>
            <a:r>
              <a:rPr lang="fr-FR" i="1" dirty="0" err="1"/>
              <a:t>agalactiae</a:t>
            </a:r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945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79512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Discussion et perspectives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772816"/>
            <a:ext cx="8229600" cy="1512168"/>
          </a:xfr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  <a:latin typeface="+mn-lt"/>
              </a:rPr>
              <a:t>Séquenceurs de </a:t>
            </a:r>
            <a:r>
              <a:rPr lang="fr-FR" sz="1800" dirty="0" smtClean="0">
                <a:solidFill>
                  <a:schemeClr val="tx1"/>
                </a:solidFill>
                <a:latin typeface="+mn-lt"/>
              </a:rPr>
              <a:t>2</a:t>
            </a:r>
            <a:r>
              <a:rPr lang="fr-FR" sz="1800" baseline="30000" dirty="0" smtClean="0">
                <a:solidFill>
                  <a:schemeClr val="tx1"/>
                </a:solidFill>
                <a:latin typeface="+mn-lt"/>
              </a:rPr>
              <a:t>ème</a:t>
            </a:r>
            <a:r>
              <a:rPr lang="fr-FR" sz="1800" dirty="0" smtClean="0">
                <a:solidFill>
                  <a:schemeClr val="tx1"/>
                </a:solidFill>
                <a:latin typeface="+mn-lt"/>
              </a:rPr>
              <a:t> génération </a:t>
            </a:r>
          </a:p>
          <a:p>
            <a:pPr marL="623888" indent="0">
              <a:buFont typeface="Wingdings" pitchFamily="2" charset="2"/>
              <a:buChar char="Ø"/>
            </a:pPr>
            <a:r>
              <a:rPr lang="fr-F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fr-FR" sz="1800" smtClean="0">
                <a:solidFill>
                  <a:schemeClr val="tx1"/>
                </a:solidFill>
                <a:latin typeface="+mn-lt"/>
              </a:rPr>
              <a:t>révolution </a:t>
            </a:r>
            <a:r>
              <a:rPr lang="fr-FR" sz="1800" dirty="0" smtClean="0">
                <a:solidFill>
                  <a:schemeClr val="tx1"/>
                </a:solidFill>
                <a:latin typeface="+mn-lt"/>
              </a:rPr>
              <a:t>technologique : séquençage massif</a:t>
            </a:r>
          </a:p>
          <a:p>
            <a:pPr marL="623888" indent="0">
              <a:buFont typeface="Wingdings" pitchFamily="2" charset="2"/>
              <a:buChar char="Ø"/>
            </a:pPr>
            <a:endParaRPr lang="fr-FR" sz="1800" dirty="0">
              <a:solidFill>
                <a:schemeClr val="tx1"/>
              </a:solidFill>
              <a:latin typeface="+mn-lt"/>
            </a:endParaRPr>
          </a:p>
          <a:p>
            <a:pPr marL="623888" indent="0">
              <a:buNone/>
            </a:pP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		</a:t>
            </a:r>
            <a:r>
              <a:rPr lang="fr-FR" sz="18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Encourageant mais encore trop cher ?</a:t>
            </a:r>
            <a:endParaRPr lang="fr-FR" sz="18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endParaRPr lang="fr-FR" dirty="0"/>
          </a:p>
          <a:p>
            <a:pPr marL="1828800" lvl="4" indent="0">
              <a:buNone/>
            </a:pPr>
            <a:endParaRPr lang="fr-FR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828800" lvl="4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35B-0B05-4BA9-A920-308A7E371302}" type="slidenum">
              <a:rPr lang="fr-FR" smtClean="0"/>
              <a:t>12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23528" y="3535848"/>
            <a:ext cx="79800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162" indent="-285750">
              <a:buFont typeface="Arial" pitchFamily="34" charset="0"/>
              <a:buChar char="•"/>
            </a:pPr>
            <a:r>
              <a:rPr lang="fr-FR" dirty="0"/>
              <a:t>Séquenceurs de 3</a:t>
            </a:r>
            <a:r>
              <a:rPr lang="fr-FR" baseline="30000" dirty="0"/>
              <a:t>ème</a:t>
            </a:r>
            <a:r>
              <a:rPr lang="fr-FR" dirty="0"/>
              <a:t> générations</a:t>
            </a:r>
          </a:p>
          <a:p>
            <a:pPr marL="542925" lvl="1">
              <a:buFont typeface="Wingdings" pitchFamily="2" charset="2"/>
              <a:buChar char="Ø"/>
            </a:pPr>
            <a:r>
              <a:rPr lang="fr-FR" dirty="0" smtClean="0"/>
              <a:t> pas </a:t>
            </a:r>
            <a:r>
              <a:rPr lang="fr-FR" dirty="0"/>
              <a:t>encore au point mais très prometteurs</a:t>
            </a:r>
          </a:p>
          <a:p>
            <a:pPr lvl="1">
              <a:buFont typeface="Wingdings" pitchFamily="2" charset="2"/>
              <a:buChar char="Ø"/>
            </a:pPr>
            <a:endParaRPr lang="fr-FR" dirty="0"/>
          </a:p>
          <a:p>
            <a:pPr lvl="4"/>
            <a:r>
              <a:rPr lang="fr-FR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Longues molécules uniques, faible coût, très rapidement</a:t>
            </a:r>
            <a:endParaRPr lang="fr-FR" b="1" dirty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214817" y="5426640"/>
            <a:ext cx="44855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4"/>
            <a:r>
              <a:rPr lang="fr-F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dans les prochaines années?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905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35B-0B05-4BA9-A920-308A7E371302}" type="slidenum">
              <a:rPr lang="fr-FR" smtClean="0"/>
              <a:t>13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54847" y="2924944"/>
            <a:ext cx="8293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44214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600200"/>
          </a:xfrm>
        </p:spPr>
        <p:txBody>
          <a:bodyPr/>
          <a:lstStyle/>
          <a:p>
            <a:pPr lvl="0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Historique</a:t>
            </a:r>
            <a:r>
              <a:rPr lang="fr-FR" dirty="0">
                <a:effectLst/>
              </a:rPr>
              <a:t/>
            </a:r>
            <a:br>
              <a:rPr lang="fr-FR" dirty="0">
                <a:effectLst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3151509"/>
            <a:ext cx="8229600" cy="4525963"/>
          </a:xfrm>
        </p:spPr>
        <p:txBody>
          <a:bodyPr>
            <a:normAutofit/>
          </a:bodyPr>
          <a:lstStyle/>
          <a:p>
            <a:r>
              <a:rPr lang="fr-FR" sz="1900" dirty="0">
                <a:solidFill>
                  <a:schemeClr val="tx1"/>
                </a:solidFill>
                <a:latin typeface="+mn-lt"/>
              </a:rPr>
              <a:t>1977 : méthode Sanger (terminateurs de chaînes)</a:t>
            </a:r>
          </a:p>
          <a:p>
            <a:endParaRPr lang="fr-FR" sz="1900" dirty="0">
              <a:solidFill>
                <a:schemeClr val="tx1"/>
              </a:solidFill>
              <a:latin typeface="+mn-lt"/>
            </a:endParaRPr>
          </a:p>
          <a:p>
            <a:r>
              <a:rPr lang="fr-FR" sz="1900" dirty="0">
                <a:solidFill>
                  <a:schemeClr val="tx1"/>
                </a:solidFill>
                <a:latin typeface="+mn-lt"/>
              </a:rPr>
              <a:t>1989-2003 : séquençage du génome humain (3 G$)</a:t>
            </a:r>
          </a:p>
          <a:p>
            <a:pPr marL="0" indent="0">
              <a:buNone/>
            </a:pPr>
            <a:endParaRPr lang="fr-FR" sz="1900" dirty="0">
              <a:solidFill>
                <a:schemeClr val="tx1"/>
              </a:solidFill>
              <a:latin typeface="+mn-lt"/>
            </a:endParaRPr>
          </a:p>
          <a:p>
            <a:r>
              <a:rPr lang="fr-FR" sz="1900" dirty="0">
                <a:solidFill>
                  <a:schemeClr val="tx1"/>
                </a:solidFill>
                <a:latin typeface="+mn-lt"/>
              </a:rPr>
              <a:t>Demande grandissante de séquencer</a:t>
            </a:r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76" y="0"/>
            <a:ext cx="3219450" cy="3228975"/>
          </a:xfrm>
          <a:prstGeom prst="rect">
            <a:avLst/>
          </a:prstGeom>
          <a:noFill/>
          <a:ln>
            <a:noFill/>
          </a:ln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35B-0B05-4BA9-A920-308A7E37130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2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252736"/>
            <a:ext cx="8229600" cy="1600200"/>
          </a:xfrm>
        </p:spPr>
        <p:txBody>
          <a:bodyPr/>
          <a:lstStyle/>
          <a:p>
            <a:pPr lvl="0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connaissances du génome humain</a:t>
            </a:r>
            <a:b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647453"/>
            <a:ext cx="8229600" cy="4525963"/>
          </a:xfrm>
        </p:spPr>
        <p:txBody>
          <a:bodyPr/>
          <a:lstStyle/>
          <a:p>
            <a:r>
              <a:rPr lang="fr-FR" sz="1900" dirty="0">
                <a:solidFill>
                  <a:schemeClr val="tx1"/>
                </a:solidFill>
                <a:latin typeface="+mn-lt"/>
              </a:rPr>
              <a:t>23 000 gènes et seulement 1 à 2% du génome coderait des protéines.</a:t>
            </a:r>
          </a:p>
          <a:p>
            <a:pPr marL="0" indent="0">
              <a:buNone/>
            </a:pPr>
            <a:endParaRPr lang="fr-FR" sz="19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fr-FR" sz="1900" b="1" dirty="0" smtClean="0">
                <a:solidFill>
                  <a:schemeClr val="tx1"/>
                </a:solidFill>
                <a:latin typeface="+mn-lt"/>
              </a:rPr>
              <a:t>Objectifs</a:t>
            </a:r>
            <a:r>
              <a:rPr lang="fr-FR" sz="19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fr-FR" sz="1900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0" indent="0">
              <a:buNone/>
            </a:pPr>
            <a:endParaRPr lang="fr-FR" sz="1900" dirty="0">
              <a:solidFill>
                <a:schemeClr val="tx1"/>
              </a:solidFill>
              <a:latin typeface="+mn-lt"/>
            </a:endParaRPr>
          </a:p>
          <a:p>
            <a:pPr lvl="1">
              <a:buFont typeface="Wingdings" pitchFamily="2" charset="2"/>
              <a:buChar char="ü"/>
            </a:pPr>
            <a:r>
              <a:rPr lang="fr-FR" sz="1900" dirty="0">
                <a:solidFill>
                  <a:schemeClr val="tx1"/>
                </a:solidFill>
                <a:latin typeface="+mn-lt"/>
              </a:rPr>
              <a:t>découvrir de nouveaux </a:t>
            </a:r>
            <a:r>
              <a:rPr lang="fr-FR" sz="1900" dirty="0" smtClean="0">
                <a:solidFill>
                  <a:schemeClr val="tx1"/>
                </a:solidFill>
                <a:latin typeface="+mn-lt"/>
              </a:rPr>
              <a:t>gènes</a:t>
            </a:r>
            <a:endParaRPr lang="fr-FR" sz="1900" dirty="0">
              <a:solidFill>
                <a:schemeClr val="tx1"/>
              </a:solidFill>
              <a:latin typeface="+mn-lt"/>
            </a:endParaRPr>
          </a:p>
          <a:p>
            <a:pPr lvl="1">
              <a:buFont typeface="Wingdings" pitchFamily="2" charset="2"/>
              <a:buChar char="ü"/>
            </a:pPr>
            <a:r>
              <a:rPr lang="fr-FR" sz="1900" dirty="0">
                <a:solidFill>
                  <a:schemeClr val="tx1"/>
                </a:solidFill>
                <a:latin typeface="+mn-lt"/>
              </a:rPr>
              <a:t>prédire des </a:t>
            </a:r>
            <a:r>
              <a:rPr lang="fr-FR" sz="1900" dirty="0" smtClean="0">
                <a:solidFill>
                  <a:schemeClr val="tx1"/>
                </a:solidFill>
                <a:latin typeface="+mn-lt"/>
              </a:rPr>
              <a:t>fonctions</a:t>
            </a:r>
            <a:endParaRPr lang="fr-FR" sz="1900" dirty="0">
              <a:solidFill>
                <a:schemeClr val="tx1"/>
              </a:solidFill>
              <a:latin typeface="+mn-lt"/>
            </a:endParaRPr>
          </a:p>
          <a:p>
            <a:pPr lvl="1">
              <a:buFont typeface="Wingdings" pitchFamily="2" charset="2"/>
              <a:buChar char="ü"/>
            </a:pPr>
            <a:r>
              <a:rPr lang="fr-FR" sz="1900" dirty="0">
                <a:solidFill>
                  <a:schemeClr val="tx1"/>
                </a:solidFill>
                <a:latin typeface="+mn-lt"/>
              </a:rPr>
              <a:t>comprendre les voies de </a:t>
            </a:r>
            <a:r>
              <a:rPr lang="fr-FR" sz="1900" dirty="0" smtClean="0">
                <a:solidFill>
                  <a:schemeClr val="tx1"/>
                </a:solidFill>
                <a:latin typeface="+mn-lt"/>
              </a:rPr>
              <a:t>signalisation et métaboliques</a:t>
            </a:r>
            <a:endParaRPr lang="fr-FR" sz="1900" dirty="0">
              <a:solidFill>
                <a:schemeClr val="tx1"/>
              </a:solidFill>
              <a:latin typeface="+mn-lt"/>
            </a:endParaRPr>
          </a:p>
          <a:p>
            <a:pPr lvl="1">
              <a:buFont typeface="Wingdings" pitchFamily="2" charset="2"/>
              <a:buChar char="ü"/>
            </a:pPr>
            <a:r>
              <a:rPr lang="fr-FR" sz="1900" dirty="0">
                <a:solidFill>
                  <a:schemeClr val="tx1"/>
                </a:solidFill>
                <a:latin typeface="+mn-lt"/>
              </a:rPr>
              <a:t>comprendre le protéome et le </a:t>
            </a:r>
            <a:r>
              <a:rPr lang="fr-FR" sz="1900" dirty="0" err="1" smtClean="0">
                <a:solidFill>
                  <a:schemeClr val="tx1"/>
                </a:solidFill>
                <a:latin typeface="+mn-lt"/>
              </a:rPr>
              <a:t>transcriptome</a:t>
            </a:r>
            <a:endParaRPr lang="fr-FR" sz="1900" dirty="0">
              <a:solidFill>
                <a:schemeClr val="tx1"/>
              </a:solidFill>
              <a:latin typeface="+mn-lt"/>
            </a:endParaRP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35B-0B05-4BA9-A920-308A7E37130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19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1268760"/>
          </a:xfrm>
        </p:spPr>
        <p:txBody>
          <a:bodyPr/>
          <a:lstStyle/>
          <a:p>
            <a:pPr lvl="0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séquençage à haut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débit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b="1" dirty="0" smtClean="0"/>
              <a:t>« Le </a:t>
            </a:r>
            <a:r>
              <a:rPr lang="fr-FR" b="1" dirty="0"/>
              <a:t>début d'une nouvelle </a:t>
            </a:r>
            <a:r>
              <a:rPr lang="fr-FR" b="1" dirty="0" smtClean="0"/>
              <a:t>ère »</a:t>
            </a:r>
          </a:p>
          <a:p>
            <a:pPr marL="0" lvl="0" indent="0">
              <a:buNone/>
            </a:pPr>
            <a:endParaRPr lang="fr-FR" b="1" dirty="0"/>
          </a:p>
          <a:p>
            <a:r>
              <a:rPr lang="fr-FR" sz="1900" dirty="0">
                <a:solidFill>
                  <a:schemeClr val="tx1"/>
                </a:solidFill>
                <a:latin typeface="+mn-lt"/>
              </a:rPr>
              <a:t>2007 : les </a:t>
            </a:r>
            <a:r>
              <a:rPr lang="fr-FR" sz="1900" dirty="0" smtClean="0">
                <a:solidFill>
                  <a:schemeClr val="tx1"/>
                </a:solidFill>
                <a:latin typeface="+mn-lt"/>
              </a:rPr>
              <a:t>séquenceurs </a:t>
            </a:r>
            <a:r>
              <a:rPr lang="fr-FR" sz="1900" dirty="0">
                <a:solidFill>
                  <a:schemeClr val="tx1"/>
                </a:solidFill>
                <a:latin typeface="+mn-lt"/>
              </a:rPr>
              <a:t>à haut débit ont </a:t>
            </a:r>
            <a:r>
              <a:rPr lang="fr-FR" sz="1900" dirty="0" smtClean="0">
                <a:solidFill>
                  <a:schemeClr val="tx1"/>
                </a:solidFill>
                <a:latin typeface="+mn-lt"/>
              </a:rPr>
              <a:t>envahi </a:t>
            </a:r>
            <a:r>
              <a:rPr lang="fr-FR" sz="1900" dirty="0">
                <a:solidFill>
                  <a:schemeClr val="tx1"/>
                </a:solidFill>
                <a:latin typeface="+mn-lt"/>
              </a:rPr>
              <a:t>le marché mondial.  </a:t>
            </a:r>
          </a:p>
          <a:p>
            <a:endParaRPr lang="fr-FR" sz="1900" dirty="0" smtClean="0">
              <a:solidFill>
                <a:schemeClr val="tx1"/>
              </a:solidFill>
              <a:latin typeface="+mn-lt"/>
            </a:endParaRPr>
          </a:p>
          <a:p>
            <a:r>
              <a:rPr lang="fr-FR" sz="1900" dirty="0" smtClean="0">
                <a:solidFill>
                  <a:schemeClr val="tx1"/>
                </a:solidFill>
                <a:latin typeface="+mn-lt"/>
              </a:rPr>
              <a:t>Plusieurs technologies différentes</a:t>
            </a:r>
          </a:p>
          <a:p>
            <a:endParaRPr lang="fr-FR" sz="1900" dirty="0">
              <a:solidFill>
                <a:schemeClr val="tx1"/>
              </a:solidFill>
              <a:latin typeface="+mn-lt"/>
            </a:endParaRPr>
          </a:p>
          <a:p>
            <a:r>
              <a:rPr lang="fr-FR" sz="1900" dirty="0" smtClean="0">
                <a:solidFill>
                  <a:schemeClr val="tx1"/>
                </a:solidFill>
                <a:latin typeface="+mn-lt"/>
              </a:rPr>
              <a:t>Modèles de paillasses plus accessibles</a:t>
            </a:r>
            <a:endParaRPr lang="fr-FR" sz="19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fr-FR" sz="1900" dirty="0">
              <a:solidFill>
                <a:schemeClr val="tx1"/>
              </a:solidFill>
              <a:latin typeface="+mn-lt"/>
            </a:endParaRPr>
          </a:p>
          <a:p>
            <a:r>
              <a:rPr lang="fr-FR" sz="1900" dirty="0">
                <a:solidFill>
                  <a:schemeClr val="tx1"/>
                </a:solidFill>
                <a:latin typeface="+mn-lt"/>
              </a:rPr>
              <a:t>Dans un futur très proche, on espère pouvoir séquencer un génome entier pour moins de 1 000</a:t>
            </a:r>
            <a:r>
              <a:rPr lang="fr-FR" sz="1900" dirty="0" smtClean="0">
                <a:solidFill>
                  <a:schemeClr val="tx1"/>
                </a:solidFill>
                <a:latin typeface="+mn-lt"/>
              </a:rPr>
              <a:t>$...</a:t>
            </a:r>
            <a:endParaRPr lang="fr-FR" sz="1900" dirty="0">
              <a:solidFill>
                <a:schemeClr val="tx1"/>
              </a:solidFill>
              <a:latin typeface="+mn-lt"/>
            </a:endParaRPr>
          </a:p>
          <a:p>
            <a:pPr indent="106363">
              <a:buFont typeface="Wingdings" pitchFamily="2" charset="2"/>
              <a:buChar char="Ø"/>
              <a:tabLst>
                <a:tab pos="623888" algn="l"/>
                <a:tab pos="812800" algn="l"/>
              </a:tabLst>
            </a:pPr>
            <a:r>
              <a:rPr lang="fr-FR" sz="1900" dirty="0">
                <a:solidFill>
                  <a:schemeClr val="tx1"/>
                </a:solidFill>
                <a:latin typeface="+mn-lt"/>
              </a:rPr>
              <a:t>	</a:t>
            </a:r>
            <a:r>
              <a:rPr lang="fr-FR" sz="1900" dirty="0" smtClean="0">
                <a:solidFill>
                  <a:schemeClr val="tx1"/>
                </a:solidFill>
                <a:latin typeface="+mn-lt"/>
              </a:rPr>
              <a:t>Médecine personnalisée ?</a:t>
            </a:r>
            <a:endParaRPr lang="fr-FR" sz="1900" dirty="0">
              <a:solidFill>
                <a:schemeClr val="tx1"/>
              </a:solidFill>
              <a:latin typeface="+mn-lt"/>
            </a:endParaRPr>
          </a:p>
          <a:p>
            <a:endParaRPr lang="fr-FR" sz="19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35B-0B05-4BA9-A920-308A7E37130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684584" y="0"/>
            <a:ext cx="10585176" cy="1196752"/>
          </a:xfrm>
        </p:spPr>
        <p:txBody>
          <a:bodyPr/>
          <a:lstStyle/>
          <a:p>
            <a:r>
              <a:rPr lang="fr-F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Séquenceurs 2ème génération</a:t>
            </a:r>
          </a:p>
        </p:txBody>
      </p:sp>
      <p:graphicFrame>
        <p:nvGraphicFramePr>
          <p:cNvPr id="14" name="Espace réservé du contenu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599365"/>
              </p:ext>
            </p:extLst>
          </p:nvPr>
        </p:nvGraphicFramePr>
        <p:xfrm>
          <a:off x="467543" y="2816796"/>
          <a:ext cx="7953594" cy="3924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2892"/>
                <a:gridCol w="1526137"/>
                <a:gridCol w="1416193"/>
                <a:gridCol w="1416962"/>
                <a:gridCol w="1741410"/>
              </a:tblGrid>
              <a:tr h="371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Séquenceur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454 GS FLX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HiSeq 2000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SOLiD 5500XL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Ion Proton System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923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Amplification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PCR en émulsion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PCR "Bridge"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PCR en émulsion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PCR en émulsion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76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Réaction séquençage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Pyroséquençage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Terminateur de chaîne réversible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Ligature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"proton-séquençage"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28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Temps run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 heures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 jours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 jours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 heures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448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Taille des lectures (pb)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1000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2x100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2x75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300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28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Nombre de lectures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1.10</a:t>
                      </a:r>
                      <a:r>
                        <a:rPr lang="fr-FR" sz="1100" baseline="300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3.10</a:t>
                      </a:r>
                      <a:r>
                        <a:rPr lang="fr-FR" sz="1100" baseline="300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1.4.10</a:t>
                      </a:r>
                      <a:r>
                        <a:rPr lang="fr-FR" sz="1100" baseline="300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3.10</a:t>
                      </a:r>
                      <a:r>
                        <a:rPr lang="fr-FR" sz="1100" baseline="300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28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Données générées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 Gb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600 Gb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300 Gb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 Gb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35B-0B05-4BA9-A920-308A7E371302}" type="slidenum">
              <a:rPr lang="fr-FR" smtClean="0"/>
              <a:t>5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699792" y="1484784"/>
            <a:ext cx="5451176" cy="1345884"/>
            <a:chOff x="0" y="0"/>
            <a:chExt cx="8838600" cy="2064124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772" y="798403"/>
              <a:ext cx="1156607" cy="12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4980" y="65154"/>
              <a:ext cx="1156607" cy="36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194" y="708127"/>
              <a:ext cx="1224136" cy="1126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08127"/>
              <a:ext cx="937654" cy="1126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952" y="38358"/>
              <a:ext cx="722187" cy="371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1452" y="0"/>
              <a:ext cx="1224136" cy="426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C:\Documents and Settings\leem4\Desktop\Proton Pics\1-5-12 3-4 Front Doors Closed[2]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16" t="5800" r="23965" b="23149"/>
            <a:stretch>
              <a:fillRect/>
            </a:stretch>
          </p:blipFill>
          <p:spPr bwMode="auto">
            <a:xfrm>
              <a:off x="7531124" y="708127"/>
              <a:ext cx="1307476" cy="1133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5466" y="0"/>
              <a:ext cx="913721" cy="388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Ellipse 2"/>
          <p:cNvSpPr/>
          <p:nvPr/>
        </p:nvSpPr>
        <p:spPr>
          <a:xfrm>
            <a:off x="2425712" y="2686671"/>
            <a:ext cx="1295960" cy="598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52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-459432"/>
            <a:ext cx="8229600" cy="1600200"/>
          </a:xfrm>
        </p:spPr>
        <p:txBody>
          <a:bodyPr/>
          <a:lstStyle/>
          <a:p>
            <a:r>
              <a:rPr lang="fr-FR" dirty="0" smtClean="0"/>
              <a:t>Technologie 454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35B-0B05-4BA9-A920-308A7E371302}" type="slidenum">
              <a:rPr lang="fr-FR" smtClean="0"/>
              <a:t>6</a:t>
            </a:fld>
            <a:endParaRPr lang="fr-FR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92" y="908720"/>
            <a:ext cx="8355413" cy="5688632"/>
          </a:xfrm>
          <a:prstGeom prst="rect">
            <a:avLst/>
          </a:prstGeom>
          <a:noFill/>
          <a:ln>
            <a:noFill/>
          </a:ln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3212976"/>
            <a:ext cx="1051173" cy="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8032"/>
            <a:ext cx="8229600" cy="1052736"/>
          </a:xfrm>
        </p:spPr>
        <p:txBody>
          <a:bodyPr/>
          <a:lstStyle/>
          <a:p>
            <a:r>
              <a:rPr lang="fr-FR" dirty="0" err="1" smtClean="0"/>
              <a:t>Pyroséquençage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35B-0B05-4BA9-A920-308A7E371302}" type="slidenum">
              <a:rPr lang="fr-FR" smtClean="0"/>
              <a:t>7</a:t>
            </a:fld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840"/>
            <a:ext cx="4608512" cy="3539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16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80528" y="-315416"/>
            <a:ext cx="9587408" cy="1600200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Séqu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eurs 3</a:t>
            </a:r>
            <a:r>
              <a:rPr lang="fr-FR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ème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génération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62880" y="2348880"/>
            <a:ext cx="8229600" cy="360040"/>
          </a:xfrm>
        </p:spPr>
        <p:txBody>
          <a:bodyPr>
            <a:normAutofit lnSpcReduction="10000"/>
          </a:bodyPr>
          <a:lstStyle/>
          <a:p>
            <a:r>
              <a:rPr lang="fr-FR" sz="1800" dirty="0">
                <a:solidFill>
                  <a:schemeClr val="tx1"/>
                </a:solidFill>
                <a:latin typeface="+mn-lt"/>
              </a:rPr>
              <a:t>Une molécule </a:t>
            </a:r>
            <a:r>
              <a:rPr lang="fr-FR" sz="1800" dirty="0" smtClean="0">
                <a:solidFill>
                  <a:schemeClr val="tx1"/>
                </a:solidFill>
                <a:latin typeface="+mn-lt"/>
              </a:rPr>
              <a:t>unique</a:t>
            </a:r>
            <a:endParaRPr lang="fr-FR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35B-0B05-4BA9-A920-308A7E371302}" type="slidenum">
              <a:rPr lang="fr-FR" smtClean="0"/>
              <a:t>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62880" y="4073974"/>
            <a:ext cx="475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En temps </a:t>
            </a:r>
            <a:r>
              <a:rPr lang="fr-FR" dirty="0"/>
              <a:t>réel de l'ADN, ARN et protéine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62880" y="3206781"/>
            <a:ext cx="478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Des séquences </a:t>
            </a:r>
            <a:r>
              <a:rPr lang="fr-FR" dirty="0"/>
              <a:t>longues en un temps court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62880" y="4941168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Coût plus faible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62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476672"/>
            <a:ext cx="8229600" cy="1600200"/>
          </a:xfrm>
        </p:spPr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Pacific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Biosciences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56733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SMRT </a:t>
            </a:r>
            <a:r>
              <a:rPr lang="en-US" sz="3600" b="1" dirty="0"/>
              <a:t>(Single Molecule Real Time</a:t>
            </a:r>
            <a:r>
              <a:rPr lang="en-US" sz="3600" b="1" dirty="0" smtClean="0"/>
              <a:t>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35B-0B05-4BA9-A920-308A7E371302}" type="slidenum">
              <a:rPr lang="fr-FR" smtClean="0"/>
              <a:t>9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5212"/>
            <a:ext cx="4536504" cy="4202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7668344" y="406425"/>
            <a:ext cx="1239520" cy="1222375"/>
            <a:chOff x="0" y="0"/>
            <a:chExt cx="1760044" cy="1599097"/>
          </a:xfrm>
        </p:grpSpPr>
        <p:pic>
          <p:nvPicPr>
            <p:cNvPr id="7" name="Image 6" descr="Pacific-Bioscience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6" y="0"/>
              <a:ext cx="1224136" cy="374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 7" descr="http://www.nature.com/nature/journal/v468/n7325/images/468854a-i1.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13985"/>
              <a:ext cx="1760044" cy="1285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ZoneTexte 4"/>
          <p:cNvSpPr txBox="1"/>
          <p:nvPr/>
        </p:nvSpPr>
        <p:spPr>
          <a:xfrm>
            <a:off x="6012160" y="2276872"/>
            <a:ext cx="36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heure de </a:t>
            </a:r>
            <a:r>
              <a:rPr lang="fr-FR" dirty="0" err="1" smtClean="0"/>
              <a:t>run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Taille des lectures &gt; 2000pb</a:t>
            </a:r>
          </a:p>
          <a:p>
            <a:endParaRPr lang="fr-FR" dirty="0"/>
          </a:p>
          <a:p>
            <a:r>
              <a:rPr lang="fr-FR" dirty="0" smtClean="0"/>
              <a:t>15% d’erreur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8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418</TotalTime>
  <Words>423</Words>
  <Application>Microsoft Office PowerPoint</Application>
  <PresentationFormat>Affichage à l'écran (4:3)</PresentationFormat>
  <Paragraphs>125</Paragraphs>
  <Slides>13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Exécutif</vt:lpstr>
      <vt:lpstr>Le séquençage à haut débit : les enjeux et applications</vt:lpstr>
      <vt:lpstr>Historique </vt:lpstr>
      <vt:lpstr>Les connaissances du génome humain </vt:lpstr>
      <vt:lpstr>Le séquençage à haut débit</vt:lpstr>
      <vt:lpstr>Séquenceurs 2ème génération</vt:lpstr>
      <vt:lpstr>Technologie 454</vt:lpstr>
      <vt:lpstr>Pyroséquençage</vt:lpstr>
      <vt:lpstr>Séquenceurs 3ème génération</vt:lpstr>
      <vt:lpstr>Pacific Biosciences  </vt:lpstr>
      <vt:lpstr>Oxford Nanopore</vt:lpstr>
      <vt:lpstr>Présentation PowerPoint</vt:lpstr>
      <vt:lpstr>Discussion et perspectives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séquençage à haut débit : les enjeux et applications</dc:title>
  <dc:creator>Sabrina</dc:creator>
  <cp:lastModifiedBy>Olivier SAULNIER</cp:lastModifiedBy>
  <cp:revision>33</cp:revision>
  <dcterms:created xsi:type="dcterms:W3CDTF">2013-05-17T12:16:12Z</dcterms:created>
  <dcterms:modified xsi:type="dcterms:W3CDTF">2013-05-21T15:45:30Z</dcterms:modified>
</cp:coreProperties>
</file>