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73" r:id="rId2"/>
    <p:sldId id="301" r:id="rId3"/>
    <p:sldId id="275" r:id="rId4"/>
    <p:sldId id="297" r:id="rId5"/>
    <p:sldId id="302" r:id="rId6"/>
    <p:sldId id="289" r:id="rId7"/>
    <p:sldId id="294" r:id="rId8"/>
    <p:sldId id="283" r:id="rId9"/>
    <p:sldId id="286" r:id="rId10"/>
    <p:sldId id="288" r:id="rId11"/>
    <p:sldId id="290" r:id="rId12"/>
    <p:sldId id="291" r:id="rId13"/>
    <p:sldId id="303" r:id="rId14"/>
    <p:sldId id="287" r:id="rId15"/>
    <p:sldId id="298" r:id="rId16"/>
    <p:sldId id="304" r:id="rId17"/>
    <p:sldId id="293" r:id="rId18"/>
    <p:sldId id="305" r:id="rId19"/>
    <p:sldId id="306" r:id="rId20"/>
    <p:sldId id="279" r:id="rId21"/>
    <p:sldId id="281" r:id="rId22"/>
    <p:sldId id="282" r:id="rId23"/>
    <p:sldId id="292" r:id="rId24"/>
    <p:sldId id="278" r:id="rId25"/>
    <p:sldId id="295" r:id="rId26"/>
    <p:sldId id="300" r:id="rId27"/>
    <p:sldId id="276" r:id="rId28"/>
    <p:sldId id="307" r:id="rId29"/>
    <p:sldId id="277" r:id="rId30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83791" autoAdjust="0"/>
  </p:normalViewPr>
  <p:slideViewPr>
    <p:cSldViewPr>
      <p:cViewPr varScale="1">
        <p:scale>
          <a:sx n="66" d="100"/>
          <a:sy n="66" d="100"/>
        </p:scale>
        <p:origin x="8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F2551-CA36-4C9C-8841-4B28C820F5A5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09C6F-B466-474E-BC4D-F6D5E530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90DE5-8CA5-4C57-AE6B-4D6AAD839A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9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0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69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43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554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04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89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33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64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21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53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4ED9A13-B66C-4214-A774-7D575A6692D3}" type="slidenum">
              <a:rPr lang="en-US" altLang="ko-KR"/>
              <a:pPr eaLnBrk="1" hangingPunct="1"/>
              <a:t>5</a:t>
            </a:fld>
            <a:endParaRPr lang="en-US" altLang="ko-KR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8751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5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6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0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74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24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36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18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7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7544" y="1860694"/>
            <a:ext cx="8280920" cy="14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effectLst>
                  <a:outerShdw blurRad="38100" dist="38100" dir="2700000" algn="tl">
                    <a:schemeClr val="tx1">
                      <a:lumMod val="50000"/>
                      <a:lumOff val="50000"/>
                      <a:alpha val="43000"/>
                    </a:schemeClr>
                  </a:outerShdw>
                </a:effectLst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둘째줄</a:t>
            </a:r>
            <a:endParaRPr lang="en-US" altLang="ko-KR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7544" y="3695535"/>
            <a:ext cx="8280920" cy="105086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  <a:p>
            <a:r>
              <a:rPr lang="ko-KR" altLang="en-US" dirty="0"/>
              <a:t>둘째줄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fld id="{F65041B1-F73B-4B76-8DA2-C45180D228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0" y="5518068"/>
            <a:ext cx="9144000" cy="11875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5597386"/>
            <a:ext cx="532859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Virtual</a:t>
            </a:r>
            <a:r>
              <a:rPr lang="en-US" altLang="ko-KR" sz="14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 Machine &amp; Optimization </a:t>
            </a: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Laboratory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Dept. of Electrical and Computer Engineering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Seoul National University</a:t>
            </a:r>
            <a:endParaRPr lang="en-US" altLang="ko-KR" sz="14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굴림" charset="-127"/>
            </a:endParaRPr>
          </a:p>
        </p:txBody>
      </p:sp>
      <p:pic>
        <p:nvPicPr>
          <p:cNvPr id="2050" name="Picture 2" descr="http://www.bauhaus21.com/src/data/cheditor4/1309/de95cf8c086b4a4bbfd09cba177ea77e_XyGMNJDW6mBqUMv8v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355" y="5666962"/>
            <a:ext cx="878297" cy="8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623888" indent="-263525"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5454" y="-8971"/>
            <a:ext cx="7938946" cy="14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64427" y="-8971"/>
            <a:ext cx="146248" cy="144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8179" y="-8971"/>
            <a:ext cx="146248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1931" y="-8487"/>
            <a:ext cx="146248" cy="144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6200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886700" cy="720080"/>
          </a:xfrm>
          <a:prstGeom prst="rect">
            <a:avLst/>
          </a:prstGeom>
        </p:spPr>
        <p:txBody>
          <a:bodyPr numCol="1" anchor="ctr"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02" y="1530349"/>
            <a:ext cx="796689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 err="1"/>
              <a:t>네째</a:t>
            </a:r>
            <a:r>
              <a:rPr lang="ko-KR" altLang="en-US" dirty="0"/>
              <a:t>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 eaLnBrk="1" latinLnBrk="1" hangingPunct="1">
              <a:defRPr/>
            </a:pPr>
            <a:fld id="{7408DA19-1474-4E3A-8C8F-4A931CA7E686}" type="slidenum">
              <a:rPr kumimoji="1" lang="en-US" altLang="ko-KR">
                <a:ea typeface="굴림" charset="-127"/>
              </a:rPr>
              <a:pPr algn="r" eaLnBrk="1" latinLnBrk="1" hangingPunct="1">
                <a:defRPr/>
              </a:pPr>
              <a:t>‹#›</a:t>
            </a:fld>
            <a:endParaRPr kumimoji="1" lang="en-US" altLang="ko-KR">
              <a:ea typeface="굴림" charset="-127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5454" y="-8971"/>
            <a:ext cx="7938946" cy="14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5800" y="291629"/>
            <a:ext cx="7772400" cy="762000"/>
          </a:xfrm>
          <a:prstGeom prst="rect">
            <a:avLst/>
          </a:prstGeom>
        </p:spPr>
        <p:txBody>
          <a:bodyPr anchor="ctr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9pPr>
          </a:lstStyle>
          <a:p>
            <a:endParaRPr lang="ko-KR" altLang="en-US" kern="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67503" y="1196752"/>
            <a:ext cx="7966897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67502" y="339973"/>
            <a:ext cx="7966897" cy="68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864427" y="-8971"/>
            <a:ext cx="146248" cy="144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8179" y="-8971"/>
            <a:ext cx="146248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1931" y="-8487"/>
            <a:ext cx="146248" cy="144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677701" y="6581477"/>
            <a:ext cx="3746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Virtual</a:t>
            </a:r>
            <a:r>
              <a:rPr lang="en-US" altLang="ko-KR" sz="1000" b="1" baseline="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 Machine &amp; Optimization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Laboratory</a:t>
            </a:r>
          </a:p>
        </p:txBody>
      </p:sp>
    </p:spTree>
    <p:extLst>
      <p:ext uri="{BB962C8B-B14F-4D97-AF65-F5344CB8AC3E}">
        <p14:creationId xmlns:p14="http://schemas.microsoft.com/office/powerpoint/2010/main" val="115506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 baseline="0">
          <a:solidFill>
            <a:schemeClr val="tx1">
              <a:lumMod val="65000"/>
              <a:lumOff val="35000"/>
            </a:schemeClr>
          </a:solidFill>
          <a:effectLst/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None/>
        <a:defRPr kumimoji="1" sz="1800" b="1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47675" indent="-261938" algn="l" rtl="0" eaLnBrk="1" fontAlgn="base" latinLnBrk="1" hangingPunct="1">
        <a:spcBef>
          <a:spcPct val="20000"/>
        </a:spcBef>
        <a:spcAft>
          <a:spcPct val="0"/>
        </a:spcAft>
        <a:buFontTx/>
        <a:buBlip>
          <a:blip r:embed="rId7"/>
        </a:buBlip>
        <a:defRPr kumimoji="1" sz="1800" b="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2pPr>
      <a:lvl3pPr marL="623888" indent="-263525" algn="l" rtl="0" eaLnBrk="1" fontAlgn="base" latinLnBrk="1" hangingPunct="1">
        <a:spcBef>
          <a:spcPct val="20000"/>
        </a:spcBef>
        <a:spcAft>
          <a:spcPct val="0"/>
        </a:spcAft>
        <a:buClrTx/>
        <a:buSzPct val="120000"/>
        <a:buFont typeface="Arial" panose="020B0604020202020204" pitchFamily="34" charset="0"/>
        <a:buChar char="•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3pPr>
      <a:lvl4pPr marL="984250" indent="-263525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4pPr>
      <a:lvl5pPr marL="1169988" indent="-263525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/bis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2</a:t>
            </a:r>
            <a:br>
              <a:rPr lang="en-US" altLang="ko-KR" dirty="0"/>
            </a:br>
            <a:r>
              <a:rPr lang="en-US" altLang="ko-KR" dirty="0"/>
              <a:t>YACC Programming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Due Date: </a:t>
            </a:r>
            <a:r>
              <a:rPr lang="en-US" altLang="ko-KR" dirty="0" smtClean="0"/>
              <a:t>11/6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03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lexer</a:t>
            </a:r>
            <a:r>
              <a:rPr lang="ko-KR" altLang="en-US" dirty="0"/>
              <a:t>에서 넘겨받은 값으로 </a:t>
            </a:r>
            <a:r>
              <a:rPr lang="en-US" altLang="ko-KR" dirty="0" err="1"/>
              <a:t>yacc</a:t>
            </a:r>
            <a:r>
              <a:rPr lang="ko-KR" altLang="en-US" dirty="0"/>
              <a:t>에서 </a:t>
            </a:r>
            <a:r>
              <a:rPr lang="en-US" altLang="ko-KR" dirty="0"/>
              <a:t>token</a:t>
            </a:r>
            <a:r>
              <a:rPr lang="ko-KR" altLang="en-US" dirty="0"/>
              <a:t>으로 사용</a:t>
            </a:r>
            <a:endParaRPr lang="en-US" altLang="ko-KR" dirty="0"/>
          </a:p>
          <a:p>
            <a:pPr lvl="1"/>
            <a:r>
              <a:rPr lang="en-US" altLang="ko-KR" dirty="0" err="1"/>
              <a:t>lex</a:t>
            </a:r>
            <a:r>
              <a:rPr lang="ko-KR" altLang="en-US" dirty="0"/>
              <a:t>의 </a:t>
            </a:r>
            <a:r>
              <a:rPr lang="en-US" altLang="ko-KR" dirty="0"/>
              <a:t>action</a:t>
            </a:r>
            <a:r>
              <a:rPr lang="ko-KR" altLang="en-US" dirty="0"/>
              <a:t>에서 리턴하는 값</a:t>
            </a:r>
            <a:endParaRPr lang="en-US" altLang="ko-KR" dirty="0"/>
          </a:p>
          <a:p>
            <a:pPr lvl="1"/>
            <a:r>
              <a:rPr lang="en-US" altLang="ko-KR" dirty="0"/>
              <a:t>Example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bison declaration</a:t>
            </a:r>
            <a:r>
              <a:rPr lang="ko-KR" altLang="en-US" dirty="0"/>
              <a:t>에 사용하는 모든 </a:t>
            </a:r>
            <a:r>
              <a:rPr lang="en-US" altLang="ko-KR" dirty="0"/>
              <a:t>token</a:t>
            </a:r>
            <a:r>
              <a:rPr lang="ko-KR" altLang="en-US" dirty="0"/>
              <a:t>들을 정의</a:t>
            </a:r>
            <a:endParaRPr lang="en-US" altLang="ko-KR" dirty="0"/>
          </a:p>
          <a:p>
            <a:pPr lvl="1"/>
            <a:r>
              <a:rPr lang="ko-KR" altLang="en-US" dirty="0"/>
              <a:t>실제 값은</a:t>
            </a:r>
            <a:r>
              <a:rPr lang="en-US" altLang="ko-KR" dirty="0"/>
              <a:t> integer</a:t>
            </a:r>
            <a:r>
              <a:rPr lang="ko-KR" altLang="en-US" dirty="0"/>
              <a:t>값으로</a:t>
            </a:r>
            <a:r>
              <a:rPr lang="en-US" altLang="ko-KR" dirty="0"/>
              <a:t>, </a:t>
            </a:r>
            <a:r>
              <a:rPr lang="en-US" altLang="ko-KR" dirty="0" err="1"/>
              <a:t>yacc</a:t>
            </a:r>
            <a:r>
              <a:rPr lang="ko-KR" altLang="en-US" dirty="0"/>
              <a:t>을 컴파일할때 자동으로 생성</a:t>
            </a:r>
            <a:endParaRPr lang="en-US" altLang="ko-KR" dirty="0"/>
          </a:p>
          <a:p>
            <a:pPr lvl="1"/>
            <a:r>
              <a:rPr lang="en-US" altLang="ko-KR" dirty="0"/>
              <a:t>Example</a:t>
            </a:r>
          </a:p>
          <a:p>
            <a:pPr marL="457200" lvl="1" indent="0">
              <a:buNone/>
            </a:pPr>
            <a:r>
              <a:rPr lang="en-US" altLang="ko-KR" sz="1600" dirty="0"/>
              <a:t>     %token&lt;</a:t>
            </a:r>
            <a:r>
              <a:rPr lang="en-US" altLang="ko-KR" sz="1600" dirty="0" err="1"/>
              <a:t>intVal</a:t>
            </a:r>
            <a:r>
              <a:rPr lang="en-US" altLang="ko-KR" sz="1600" dirty="0"/>
              <a:t>&gt; INTEGER_CONST</a:t>
            </a:r>
          </a:p>
          <a:p>
            <a:pPr lvl="1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636912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&lt;normal&gt;{</a:t>
            </a:r>
            <a:r>
              <a:rPr lang="en-US" altLang="ko-KR" sz="1600" dirty="0" err="1"/>
              <a:t>integer_const</a:t>
            </a:r>
            <a:r>
              <a:rPr lang="en-US" altLang="ko-KR" sz="1600" dirty="0"/>
              <a:t>} 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yylval.intVal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atoi</a:t>
            </a:r>
            <a:r>
              <a:rPr lang="en-US" altLang="ko-KR" sz="1600" dirty="0"/>
              <a:t>(</a:t>
            </a:r>
            <a:r>
              <a:rPr lang="en-US" altLang="ko-KR" sz="1600" dirty="0" err="1"/>
              <a:t>yytext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	return </a:t>
            </a:r>
            <a:r>
              <a:rPr lang="en-US" altLang="ko-KR" sz="1600" dirty="0">
                <a:solidFill>
                  <a:srgbClr val="FF0000"/>
                </a:solidFill>
              </a:rPr>
              <a:t>INTEGER_CONST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924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yylval</a:t>
            </a:r>
            <a:endParaRPr lang="en-US" altLang="ko-KR" dirty="0"/>
          </a:p>
          <a:p>
            <a:pPr lvl="1"/>
            <a:r>
              <a:rPr lang="en-US" altLang="ko-KR" dirty="0" err="1"/>
              <a:t>lexer</a:t>
            </a:r>
            <a:r>
              <a:rPr lang="ko-KR" altLang="en-US" dirty="0"/>
              <a:t>에서 읽은 </a:t>
            </a:r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 err="1"/>
              <a:t>yacc</a:t>
            </a:r>
            <a:r>
              <a:rPr lang="ko-KR" altLang="en-US" dirty="0"/>
              <a:t>에서 참조하기 위한 변수</a:t>
            </a:r>
            <a:endParaRPr lang="en-US" altLang="ko-KR" dirty="0"/>
          </a:p>
          <a:p>
            <a:pPr lvl="1"/>
            <a:r>
              <a:rPr lang="ko-KR" altLang="en-US" dirty="0"/>
              <a:t>다양한 값을 처리하기 위해서 </a:t>
            </a:r>
            <a:r>
              <a:rPr lang="en-US" altLang="ko-KR" dirty="0"/>
              <a:t>union</a:t>
            </a:r>
            <a:r>
              <a:rPr lang="ko-KR" altLang="en-US" dirty="0"/>
              <a:t>으로 선언</a:t>
            </a:r>
            <a:endParaRPr lang="en-US" altLang="ko-KR" dirty="0"/>
          </a:p>
          <a:p>
            <a:pPr lvl="1"/>
            <a:r>
              <a:rPr lang="en-US" altLang="ko-KR" dirty="0"/>
              <a:t>Example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Union</a:t>
            </a:r>
          </a:p>
          <a:p>
            <a:pPr lvl="1"/>
            <a:r>
              <a:rPr lang="en-US" altLang="ko-KR" dirty="0" err="1"/>
              <a:t>yylval</a:t>
            </a:r>
            <a:r>
              <a:rPr lang="ko-KR" altLang="en-US" dirty="0"/>
              <a:t>을 위한 </a:t>
            </a:r>
            <a:r>
              <a:rPr lang="en-US" altLang="ko-KR" dirty="0"/>
              <a:t>union</a:t>
            </a:r>
            <a:r>
              <a:rPr lang="ko-KR" altLang="en-US" dirty="0"/>
              <a:t>의 선언부</a:t>
            </a:r>
            <a:endParaRPr lang="en-US" altLang="ko-KR" dirty="0"/>
          </a:p>
          <a:p>
            <a:pPr lvl="1"/>
            <a:r>
              <a:rPr lang="en-US" altLang="ko-KR" dirty="0"/>
              <a:t>bison declaration</a:t>
            </a:r>
            <a:r>
              <a:rPr lang="ko-KR" altLang="en-US" dirty="0"/>
              <a:t>에 선언</a:t>
            </a:r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yylval</a:t>
            </a:r>
            <a:r>
              <a:rPr lang="en-US" altLang="ko-KR" dirty="0"/>
              <a:t> &amp; Union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958402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&lt;normal&gt;{</a:t>
            </a:r>
            <a:r>
              <a:rPr lang="en-US" altLang="ko-KR" sz="1600" dirty="0" err="1"/>
              <a:t>integer_const</a:t>
            </a:r>
            <a:r>
              <a:rPr lang="en-US" altLang="ko-KR" sz="1600" dirty="0"/>
              <a:t>} 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>
                <a:solidFill>
                  <a:srgbClr val="FF0000"/>
                </a:solidFill>
              </a:rPr>
              <a:t>yylval.intVal</a:t>
            </a:r>
            <a:r>
              <a:rPr lang="en-US" altLang="ko-KR" sz="1600" dirty="0">
                <a:solidFill>
                  <a:srgbClr val="FF0000"/>
                </a:solidFill>
              </a:rPr>
              <a:t> = </a:t>
            </a:r>
            <a:r>
              <a:rPr lang="en-US" altLang="ko-KR" sz="1600" dirty="0" err="1">
                <a:solidFill>
                  <a:srgbClr val="FF0000"/>
                </a:solidFill>
              </a:rPr>
              <a:t>atoi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</a:rPr>
              <a:t>yytext</a:t>
            </a:r>
            <a:r>
              <a:rPr lang="en-US" altLang="ko-KR" sz="16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600" dirty="0"/>
              <a:t>	return INTEGER_CONST;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5229200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%union 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>
                <a:solidFill>
                  <a:srgbClr val="FF0000"/>
                </a:solidFill>
              </a:rPr>
              <a:t>	</a:t>
            </a:r>
            <a:r>
              <a:rPr lang="en-US" altLang="ko-KR" sz="1600" dirty="0" err="1">
                <a:solidFill>
                  <a:srgbClr val="FF0000"/>
                </a:solidFill>
              </a:rPr>
              <a:t>intVal</a:t>
            </a:r>
            <a:r>
              <a:rPr lang="en-US" altLang="ko-KR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600" dirty="0"/>
              <a:t>    char	*</a:t>
            </a:r>
            <a:r>
              <a:rPr lang="en-US" altLang="ko-KR" sz="1600" dirty="0" err="1"/>
              <a:t>stringVal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551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Token</a:t>
            </a:r>
            <a:r>
              <a:rPr lang="ko-KR" altLang="en-US" dirty="0"/>
              <a:t>과 </a:t>
            </a:r>
            <a:r>
              <a:rPr lang="en-US" altLang="ko-KR" dirty="0"/>
              <a:t>non-terminal</a:t>
            </a:r>
            <a:r>
              <a:rPr lang="ko-KR" altLang="en-US" dirty="0"/>
              <a:t>은 각자의 값을 가진다</a:t>
            </a:r>
            <a:endParaRPr lang="en-US" altLang="ko-KR" dirty="0"/>
          </a:p>
          <a:p>
            <a:pPr lvl="1"/>
            <a:r>
              <a:rPr lang="en-US" altLang="ko-KR" dirty="0"/>
              <a:t>token</a:t>
            </a:r>
            <a:r>
              <a:rPr lang="ko-KR" altLang="en-US" dirty="0"/>
              <a:t>을 찾았을 때</a:t>
            </a:r>
            <a:r>
              <a:rPr lang="en-US" altLang="ko-KR" dirty="0"/>
              <a:t>, </a:t>
            </a:r>
            <a:r>
              <a:rPr lang="en-US" altLang="ko-KR" dirty="0" err="1"/>
              <a:t>yylval</a:t>
            </a:r>
            <a:r>
              <a:rPr lang="ko-KR" altLang="en-US" dirty="0"/>
              <a:t>에 넣은 값</a:t>
            </a:r>
            <a:endParaRPr lang="en-US" altLang="ko-KR" dirty="0"/>
          </a:p>
          <a:p>
            <a:pPr lvl="1"/>
            <a:r>
              <a:rPr lang="en-US" altLang="ko-KR" dirty="0"/>
              <a:t>reduce</a:t>
            </a:r>
            <a:r>
              <a:rPr lang="ko-KR" altLang="en-US" dirty="0"/>
              <a:t> 과정에서 </a:t>
            </a:r>
            <a:r>
              <a:rPr lang="en-US" altLang="ko-KR" dirty="0"/>
              <a:t>non-terminal</a:t>
            </a:r>
            <a:r>
              <a:rPr lang="ko-KR" altLang="en-US" dirty="0"/>
              <a:t>에 넣은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%token</a:t>
            </a:r>
          </a:p>
          <a:p>
            <a:pPr lvl="1"/>
            <a:r>
              <a:rPr lang="en-US" altLang="ko-KR" dirty="0"/>
              <a:t>token</a:t>
            </a:r>
            <a:r>
              <a:rPr lang="ko-KR" altLang="en-US" dirty="0"/>
              <a:t>의 </a:t>
            </a:r>
            <a:r>
              <a:rPr lang="en-US" altLang="ko-KR" dirty="0"/>
              <a:t>symbol value</a:t>
            </a:r>
            <a:r>
              <a:rPr lang="ko-KR" altLang="en-US" dirty="0"/>
              <a:t>값의 타입을 선언</a:t>
            </a:r>
            <a:endParaRPr lang="en-US" altLang="ko-KR" dirty="0"/>
          </a:p>
          <a:p>
            <a:pPr lvl="1"/>
            <a:r>
              <a:rPr lang="en-US" altLang="ko-KR" dirty="0"/>
              <a:t>%token&lt;</a:t>
            </a:r>
            <a:r>
              <a:rPr lang="en-US" altLang="ko-KR" dirty="0" err="1"/>
              <a:t>intVal</a:t>
            </a:r>
            <a:r>
              <a:rPr lang="en-US" altLang="ko-KR" dirty="0"/>
              <a:t>&gt; INTEGER_CONST</a:t>
            </a:r>
          </a:p>
          <a:p>
            <a:pPr lvl="1"/>
            <a:r>
              <a:rPr lang="en-US" altLang="ko-KR" dirty="0"/>
              <a:t>%token 	TYPE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%type</a:t>
            </a:r>
          </a:p>
          <a:p>
            <a:pPr lvl="1"/>
            <a:r>
              <a:rPr lang="en-US" altLang="ko-KR" dirty="0"/>
              <a:t>non-terminal</a:t>
            </a:r>
            <a:r>
              <a:rPr lang="ko-KR" altLang="en-US" dirty="0"/>
              <a:t>의 </a:t>
            </a:r>
            <a:r>
              <a:rPr lang="en-US" altLang="ko-KR" dirty="0"/>
              <a:t>symbol value</a:t>
            </a:r>
            <a:r>
              <a:rPr lang="ko-KR" altLang="en-US" dirty="0"/>
              <a:t>값의 타입을 선언</a:t>
            </a:r>
            <a:endParaRPr lang="en-US" altLang="ko-KR" dirty="0"/>
          </a:p>
          <a:p>
            <a:pPr lvl="1"/>
            <a:r>
              <a:rPr lang="en-US" altLang="ko-KR" dirty="0"/>
              <a:t>%type &lt;</a:t>
            </a:r>
            <a:r>
              <a:rPr lang="en-US" altLang="ko-KR" dirty="0" err="1"/>
              <a:t>stringVal</a:t>
            </a:r>
            <a:r>
              <a:rPr lang="en-US" altLang="ko-KR" dirty="0"/>
              <a:t>&gt; </a:t>
            </a:r>
            <a:r>
              <a:rPr lang="en-US" altLang="ko-KR" dirty="0" err="1"/>
              <a:t>expr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4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Grammar rules</a:t>
            </a:r>
            <a:r>
              <a:rPr lang="ko-KR" altLang="en-US" dirty="0"/>
              <a:t>의 </a:t>
            </a:r>
            <a:r>
              <a:rPr lang="en-US" altLang="ko-KR" dirty="0"/>
              <a:t>action</a:t>
            </a:r>
            <a:r>
              <a:rPr lang="ko-KR" altLang="en-US" dirty="0"/>
              <a:t>에서 사용</a:t>
            </a:r>
            <a:endParaRPr lang="en-US" altLang="ko-KR" dirty="0"/>
          </a:p>
          <a:p>
            <a:pPr lvl="1"/>
            <a:r>
              <a:rPr lang="en-US" altLang="ko-KR" dirty="0"/>
              <a:t>Left hand side</a:t>
            </a:r>
          </a:p>
          <a:p>
            <a:pPr lvl="2"/>
            <a:r>
              <a:rPr lang="en-US" altLang="ko-KR" dirty="0"/>
              <a:t>$$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Right hand side</a:t>
            </a:r>
          </a:p>
          <a:p>
            <a:pPr lvl="2"/>
            <a:r>
              <a:rPr lang="en-US" altLang="ko-KR" dirty="0"/>
              <a:t>terminal, nonterminal</a:t>
            </a:r>
            <a:r>
              <a:rPr lang="ko-KR" altLang="en-US" dirty="0"/>
              <a:t>의 순서에 따라 </a:t>
            </a:r>
            <a:r>
              <a:rPr lang="en-US" altLang="ko-KR" dirty="0"/>
              <a:t>$1, $2, $3 …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Example</a:t>
            </a:r>
          </a:p>
          <a:p>
            <a:pPr marL="914400" lvl="2" indent="0">
              <a:buNone/>
            </a:pPr>
            <a:r>
              <a:rPr lang="en-US" altLang="ko-KR" dirty="0"/>
              <a:t>binary: binary ‘+’ binary { </a:t>
            </a:r>
          </a:p>
          <a:p>
            <a:pPr marL="914400" lvl="2" indent="0">
              <a:buNone/>
            </a:pPr>
            <a:r>
              <a:rPr lang="en-US" altLang="ko-KR" dirty="0"/>
              <a:t>	$$ = $1 + $3;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(“REDUCE: %s + %s \n”, $1, $3);</a:t>
            </a:r>
          </a:p>
          <a:p>
            <a:pPr marL="914400" lvl="2" indent="0">
              <a:buNone/>
            </a:pPr>
            <a:r>
              <a:rPr lang="en-US" altLang="ko-KR" dirty="0"/>
              <a:t>          };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79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Example1</a:t>
            </a:r>
          </a:p>
          <a:p>
            <a:pPr marL="457200" lvl="1" indent="0">
              <a:buNone/>
            </a:pPr>
            <a:r>
              <a:rPr lang="en-US" altLang="ko-KR" dirty="0"/>
              <a:t>statement : NAME = expression</a:t>
            </a:r>
          </a:p>
          <a:p>
            <a:pPr marL="457200" lvl="1" indent="0">
              <a:buNone/>
            </a:pPr>
            <a:r>
              <a:rPr lang="en-US" altLang="ko-KR" dirty="0"/>
              <a:t>expression: NUMBER + NUMBER</a:t>
            </a:r>
          </a:p>
          <a:p>
            <a:pPr marL="457200" lvl="1" indent="0">
              <a:buNone/>
            </a:pPr>
            <a:r>
              <a:rPr lang="en-US" altLang="ko-KR" dirty="0"/>
              <a:t>	           | NUMBER - NUMBER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Example2 - recursive grammar</a:t>
            </a:r>
          </a:p>
          <a:p>
            <a:pPr marL="457200" lvl="1" indent="0">
              <a:buNone/>
            </a:pPr>
            <a:r>
              <a:rPr lang="en-US" altLang="ko-KR" dirty="0"/>
              <a:t>expression: NUMBER</a:t>
            </a:r>
          </a:p>
          <a:p>
            <a:pPr marL="457200" lvl="1" indent="0">
              <a:buNone/>
            </a:pPr>
            <a:r>
              <a:rPr lang="en-US" altLang="ko-KR" dirty="0"/>
              <a:t>	           | expression + NUMBER</a:t>
            </a:r>
          </a:p>
          <a:p>
            <a:pPr marL="457200" lvl="1" indent="0">
              <a:buNone/>
            </a:pPr>
            <a:r>
              <a:rPr lang="en-US" altLang="ko-KR" dirty="0"/>
              <a:t>	           | expression - NUMBER  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주어진 입력 문자열이 </a:t>
            </a:r>
            <a:r>
              <a:rPr lang="en-US" altLang="ko-KR" dirty="0"/>
              <a:t>parsing</a:t>
            </a:r>
            <a:r>
              <a:rPr lang="ko-KR" altLang="en-US" dirty="0"/>
              <a:t>이 실패할 경우 </a:t>
            </a:r>
            <a:r>
              <a:rPr lang="en-US" altLang="ko-KR" dirty="0" err="1"/>
              <a:t>yyerror</a:t>
            </a:r>
            <a:r>
              <a:rPr lang="en-US" altLang="ko-KR" dirty="0"/>
              <a:t>()</a:t>
            </a:r>
            <a:r>
              <a:rPr lang="ko-KR" altLang="en-US" dirty="0"/>
              <a:t>함수가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Grammar Rule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76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grammar rule</a:t>
            </a:r>
            <a:r>
              <a:rPr lang="ko-KR" altLang="en-US" dirty="0"/>
              <a:t>을 만족해서 </a:t>
            </a:r>
            <a:r>
              <a:rPr lang="en-US" altLang="ko-KR" dirty="0"/>
              <a:t>reduce</a:t>
            </a:r>
            <a:r>
              <a:rPr lang="ko-KR" altLang="en-US" dirty="0"/>
              <a:t>가 일어날 때 수행하는 </a:t>
            </a:r>
            <a:r>
              <a:rPr lang="en-US" altLang="ko-KR" dirty="0"/>
              <a:t>C</a:t>
            </a:r>
            <a:r>
              <a:rPr lang="ko-KR" altLang="en-US" dirty="0"/>
              <a:t>코드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date: month ‘/’ date ‘/’ year { </a:t>
            </a:r>
            <a:r>
              <a:rPr lang="en-US" altLang="ko-KR" dirty="0" err="1"/>
              <a:t>printf</a:t>
            </a:r>
            <a:r>
              <a:rPr lang="en-US" altLang="ko-KR" dirty="0"/>
              <a:t>(“date found”); };</a:t>
            </a:r>
          </a:p>
          <a:p>
            <a:pPr lvl="1"/>
            <a:r>
              <a:rPr lang="en-US" altLang="ko-KR" dirty="0"/>
              <a:t>date: month ‘/’ date ‘/’ year { </a:t>
            </a:r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(“date %d-%d-%d found”, $1, $3, $5”); </a:t>
            </a:r>
          </a:p>
          <a:p>
            <a:pPr marL="457200" lvl="1" indent="0">
              <a:buNone/>
            </a:pPr>
            <a:r>
              <a:rPr lang="en-US" altLang="ko-KR" dirty="0"/>
              <a:t>		};</a:t>
            </a:r>
          </a:p>
          <a:p>
            <a:endParaRPr lang="en-US" altLang="ko-KR" dirty="0"/>
          </a:p>
          <a:p>
            <a:r>
              <a:rPr lang="ko-KR" altLang="en-US" dirty="0"/>
              <a:t>이번 과제에서는 어떤 </a:t>
            </a:r>
            <a:r>
              <a:rPr lang="en-US" altLang="ko-KR" dirty="0"/>
              <a:t>grammar rule</a:t>
            </a:r>
            <a:r>
              <a:rPr lang="ko-KR" altLang="en-US" dirty="0"/>
              <a:t>에서 </a:t>
            </a:r>
            <a:r>
              <a:rPr lang="en-US" altLang="ko-KR" dirty="0"/>
              <a:t>reduce</a:t>
            </a:r>
            <a:r>
              <a:rPr lang="ko-KR" altLang="en-US" dirty="0"/>
              <a:t>가 발생했는 지를 화면에 출력하는 코드삽입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672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Grammar rule</a:t>
            </a:r>
            <a:r>
              <a:rPr lang="ko-KR" altLang="en-US" dirty="0"/>
              <a:t>의 중간에 </a:t>
            </a:r>
            <a:r>
              <a:rPr lang="en-US" altLang="ko-KR" dirty="0"/>
              <a:t>C</a:t>
            </a:r>
            <a:r>
              <a:rPr lang="ko-KR" altLang="en-US" dirty="0"/>
              <a:t>코드를 삽입할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thing: A { </a:t>
            </a:r>
            <a:r>
              <a:rPr lang="en-US" altLang="ko-KR" dirty="0" err="1"/>
              <a:t>printf</a:t>
            </a:r>
            <a:r>
              <a:rPr lang="en-US" altLang="ko-KR" dirty="0"/>
              <a:t>(“seen an A”); } B;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thing: A </a:t>
            </a:r>
            <a:r>
              <a:rPr lang="en-US" altLang="ko-KR" dirty="0" err="1"/>
              <a:t>fakename</a:t>
            </a:r>
            <a:r>
              <a:rPr lang="en-US" altLang="ko-KR" dirty="0"/>
              <a:t> B;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fakename</a:t>
            </a:r>
            <a:r>
              <a:rPr lang="en-US" altLang="ko-KR" dirty="0"/>
              <a:t>: /* empty */ { </a:t>
            </a:r>
            <a:r>
              <a:rPr lang="en-US" altLang="ko-KR" dirty="0" err="1"/>
              <a:t>printf</a:t>
            </a:r>
            <a:r>
              <a:rPr lang="en-US" altLang="ko-KR" dirty="0"/>
              <a:t>(“seen an A”); };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symbol value </a:t>
            </a:r>
            <a:r>
              <a:rPr lang="ko-KR" altLang="en-US" dirty="0"/>
              <a:t>값을 사용할 수 있음</a:t>
            </a:r>
            <a:endParaRPr lang="en-US" altLang="ko-KR" dirty="0"/>
          </a:p>
          <a:p>
            <a:pPr lvl="1"/>
            <a:r>
              <a:rPr lang="en-US" altLang="ko-KR" dirty="0"/>
              <a:t>thing: A { $$ = 17; } B C { </a:t>
            </a:r>
            <a:r>
              <a:rPr lang="en-US" altLang="ko-KR" dirty="0" err="1"/>
              <a:t>printf</a:t>
            </a:r>
            <a:r>
              <a:rPr lang="en-US" altLang="ko-KR" dirty="0"/>
              <a:t>(“%d”, $2); };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Embedded 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972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Shift / reduce conflicts</a:t>
            </a:r>
          </a:p>
          <a:p>
            <a:pPr lvl="1"/>
            <a:r>
              <a:rPr lang="en-US" altLang="ko-KR" dirty="0"/>
              <a:t>grammar</a:t>
            </a:r>
          </a:p>
          <a:p>
            <a:pPr marL="457200" lvl="1" indent="0">
              <a:buNone/>
            </a:pPr>
            <a:r>
              <a:rPr lang="en-US" altLang="ko-KR" dirty="0"/>
              <a:t>	e: ‘X’</a:t>
            </a:r>
          </a:p>
          <a:p>
            <a:pPr marL="457200" lvl="1" indent="0">
              <a:buNone/>
            </a:pPr>
            <a:r>
              <a:rPr lang="en-US" altLang="ko-KR" dirty="0"/>
              <a:t>	   | e ‘+’ e ;</a:t>
            </a:r>
          </a:p>
          <a:p>
            <a:pPr lvl="1"/>
            <a:r>
              <a:rPr lang="en-US" altLang="ko-KR" dirty="0"/>
              <a:t>input</a:t>
            </a:r>
          </a:p>
          <a:p>
            <a:pPr marL="914400" lvl="2" indent="0">
              <a:buNone/>
            </a:pPr>
            <a:r>
              <a:rPr lang="en-US" altLang="ko-KR" dirty="0"/>
              <a:t>X + X + X</a:t>
            </a:r>
          </a:p>
          <a:p>
            <a:pPr marL="914400" lvl="2" indent="0">
              <a:buNone/>
            </a:pPr>
            <a:endParaRPr lang="en-US" altLang="ko-KR" dirty="0"/>
          </a:p>
          <a:p>
            <a:r>
              <a:rPr lang="en-US" altLang="ko-KR" dirty="0"/>
              <a:t>Reduce / reduce conflicts</a:t>
            </a:r>
          </a:p>
          <a:p>
            <a:pPr lvl="1"/>
            <a:r>
              <a:rPr lang="en-US" altLang="ko-KR" dirty="0"/>
              <a:t>grammar</a:t>
            </a:r>
          </a:p>
          <a:p>
            <a:pPr marL="914400" lvl="2" indent="0">
              <a:buNone/>
            </a:pPr>
            <a:r>
              <a:rPr lang="en-US" altLang="ko-KR" dirty="0" err="1"/>
              <a:t>prog</a:t>
            </a:r>
            <a:r>
              <a:rPr lang="en-US" altLang="ko-KR" dirty="0"/>
              <a:t>: </a:t>
            </a:r>
            <a:r>
              <a:rPr lang="en-US" altLang="ko-KR" dirty="0" err="1"/>
              <a:t>proga</a:t>
            </a:r>
            <a:r>
              <a:rPr lang="en-US" altLang="ko-KR" dirty="0"/>
              <a:t> | </a:t>
            </a:r>
            <a:r>
              <a:rPr lang="en-US" altLang="ko-KR" dirty="0" err="1"/>
              <a:t>progb</a:t>
            </a:r>
            <a:r>
              <a:rPr lang="en-US" altLang="ko-KR" dirty="0"/>
              <a:t> ;</a:t>
            </a:r>
          </a:p>
          <a:p>
            <a:pPr marL="914400" lvl="2" indent="0">
              <a:buNone/>
            </a:pPr>
            <a:r>
              <a:rPr lang="en-US" altLang="ko-KR" dirty="0" err="1"/>
              <a:t>proga</a:t>
            </a:r>
            <a:r>
              <a:rPr lang="en-US" altLang="ko-KR" dirty="0"/>
              <a:t>: ‘X’ ;</a:t>
            </a:r>
          </a:p>
          <a:p>
            <a:pPr marL="914400" lvl="2" indent="0">
              <a:buNone/>
            </a:pPr>
            <a:r>
              <a:rPr lang="en-US" altLang="ko-KR" dirty="0" err="1"/>
              <a:t>progb</a:t>
            </a:r>
            <a:r>
              <a:rPr lang="en-US" altLang="ko-KR" dirty="0"/>
              <a:t>: ‘X’ ;</a:t>
            </a:r>
          </a:p>
          <a:p>
            <a:pPr lvl="1"/>
            <a:r>
              <a:rPr lang="en-US" altLang="ko-KR" dirty="0"/>
              <a:t>input</a:t>
            </a:r>
          </a:p>
          <a:p>
            <a:pPr marL="914400" lvl="2" indent="0">
              <a:buNone/>
            </a:pPr>
            <a:r>
              <a:rPr lang="en-US" altLang="ko-KR" dirty="0"/>
              <a:t>X</a:t>
            </a:r>
          </a:p>
          <a:p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23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operator </a:t>
            </a:r>
            <a:r>
              <a:rPr lang="ko-KR" altLang="en-US" dirty="0"/>
              <a:t>및 </a:t>
            </a:r>
            <a:r>
              <a:rPr lang="en-US" altLang="ko-KR" dirty="0"/>
              <a:t>token</a:t>
            </a:r>
            <a:r>
              <a:rPr lang="ko-KR" altLang="en-US" dirty="0"/>
              <a:t>에 대해 </a:t>
            </a:r>
            <a:r>
              <a:rPr lang="en-US" altLang="ko-KR" dirty="0"/>
              <a:t>associativity</a:t>
            </a:r>
            <a:r>
              <a:rPr lang="ko-KR" altLang="en-US" dirty="0"/>
              <a:t>를 설정</a:t>
            </a:r>
            <a:endParaRPr lang="en-US" altLang="ko-KR" dirty="0"/>
          </a:p>
          <a:p>
            <a:pPr lvl="1"/>
            <a:r>
              <a:rPr lang="en-US" altLang="ko-KR" dirty="0"/>
              <a:t>%left, %right, %</a:t>
            </a:r>
            <a:r>
              <a:rPr lang="en-US" altLang="ko-KR" dirty="0" err="1"/>
              <a:t>nonassoc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Associativity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2785" y="2564904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%token NUMBER</a:t>
            </a:r>
          </a:p>
          <a:p>
            <a:r>
              <a:rPr lang="en-US" altLang="ko-KR" dirty="0"/>
              <a:t>%left PLUS</a:t>
            </a:r>
          </a:p>
          <a:p>
            <a:r>
              <a:rPr lang="en-US" altLang="ko-KR" dirty="0"/>
              <a:t>%%</a:t>
            </a:r>
          </a:p>
          <a:p>
            <a:r>
              <a:rPr lang="en-US" altLang="ko-KR" dirty="0" err="1"/>
              <a:t>expr</a:t>
            </a:r>
            <a:r>
              <a:rPr lang="en-US" altLang="ko-KR" dirty="0"/>
              <a:t> : </a:t>
            </a:r>
            <a:r>
              <a:rPr lang="en-US" altLang="ko-KR" dirty="0" err="1"/>
              <a:t>expr</a:t>
            </a:r>
            <a:r>
              <a:rPr lang="en-US" altLang="ko-KR" dirty="0"/>
              <a:t> PLUS </a:t>
            </a:r>
            <a:r>
              <a:rPr lang="en-US" altLang="ko-KR" dirty="0" err="1"/>
              <a:t>expr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    | NUMBER</a:t>
            </a:r>
          </a:p>
          <a:p>
            <a:r>
              <a:rPr lang="en-US" altLang="ko-KR" dirty="0"/>
              <a:t>        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7201" y="2564904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%token NUMBER</a:t>
            </a:r>
          </a:p>
          <a:p>
            <a:r>
              <a:rPr lang="en-US" altLang="ko-KR" dirty="0"/>
              <a:t>%right PLUS</a:t>
            </a:r>
          </a:p>
          <a:p>
            <a:r>
              <a:rPr lang="en-US" altLang="ko-KR" dirty="0"/>
              <a:t>%%</a:t>
            </a:r>
          </a:p>
          <a:p>
            <a:r>
              <a:rPr lang="en-US" altLang="ko-KR" dirty="0" err="1"/>
              <a:t>expr</a:t>
            </a:r>
            <a:r>
              <a:rPr lang="en-US" altLang="ko-KR" dirty="0"/>
              <a:t> : </a:t>
            </a:r>
            <a:r>
              <a:rPr lang="en-US" altLang="ko-KR" dirty="0" err="1"/>
              <a:t>expr</a:t>
            </a:r>
            <a:r>
              <a:rPr lang="en-US" altLang="ko-KR" dirty="0"/>
              <a:t> PLUS </a:t>
            </a:r>
            <a:r>
              <a:rPr lang="en-US" altLang="ko-KR" dirty="0" err="1"/>
              <a:t>expr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    | NUMBER</a:t>
            </a:r>
          </a:p>
          <a:p>
            <a:r>
              <a:rPr lang="en-US" altLang="ko-KR" dirty="0"/>
              <a:t>        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457507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expr</a:t>
            </a:r>
            <a:r>
              <a:rPr lang="en-US" altLang="ko-KR" dirty="0"/>
              <a:t> + </a:t>
            </a:r>
            <a:r>
              <a:rPr lang="en-US" altLang="ko-KR" dirty="0" err="1"/>
              <a:t>expr</a:t>
            </a:r>
            <a:r>
              <a:rPr lang="en-US" altLang="ko-KR" dirty="0"/>
              <a:t> + </a:t>
            </a:r>
            <a:r>
              <a:rPr lang="en-US" altLang="ko-KR" dirty="0" err="1"/>
              <a:t>expr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558924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expr</a:t>
            </a:r>
            <a:r>
              <a:rPr lang="en-US" altLang="ko-KR" dirty="0"/>
              <a:t> + (</a:t>
            </a:r>
            <a:r>
              <a:rPr lang="en-US" altLang="ko-KR" dirty="0" err="1"/>
              <a:t>expr</a:t>
            </a:r>
            <a:r>
              <a:rPr lang="en-US" altLang="ko-KR" dirty="0"/>
              <a:t> + </a:t>
            </a:r>
            <a:r>
              <a:rPr lang="en-US" altLang="ko-KR" dirty="0" err="1"/>
              <a:t>expr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55892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(</a:t>
            </a:r>
            <a:r>
              <a:rPr lang="en-US" altLang="ko-KR" dirty="0" err="1"/>
              <a:t>expr</a:t>
            </a:r>
            <a:r>
              <a:rPr lang="en-US" altLang="ko-KR" dirty="0"/>
              <a:t> + </a:t>
            </a:r>
            <a:r>
              <a:rPr lang="en-US" altLang="ko-KR" dirty="0" err="1"/>
              <a:t>expr</a:t>
            </a:r>
            <a:r>
              <a:rPr lang="en-US" altLang="ko-KR" dirty="0"/>
              <a:t>) + </a:t>
            </a:r>
            <a:r>
              <a:rPr lang="en-US" altLang="ko-KR" dirty="0" err="1"/>
              <a:t>expr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 bwMode="auto">
          <a:xfrm rot="2607861">
            <a:off x="3530165" y="4955074"/>
            <a:ext cx="288032" cy="64483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아래쪽 화살표 10"/>
          <p:cNvSpPr/>
          <p:nvPr/>
        </p:nvSpPr>
        <p:spPr bwMode="auto">
          <a:xfrm rot="18992139" flipH="1">
            <a:off x="5207870" y="4955074"/>
            <a:ext cx="288032" cy="64483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1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4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Bison declaration</a:t>
            </a:r>
            <a:r>
              <a:rPr lang="ko-KR" altLang="en-US" dirty="0"/>
              <a:t>에서 아래에 쓰여진 것일수록 우선순위가 증가</a:t>
            </a:r>
            <a:endParaRPr lang="en-US" altLang="ko-KR" dirty="0"/>
          </a:p>
          <a:p>
            <a:pPr lvl="1"/>
            <a:r>
              <a:rPr lang="en-US" altLang="ko-KR" dirty="0"/>
              <a:t>%left, %right, %</a:t>
            </a:r>
            <a:r>
              <a:rPr lang="en-US" altLang="ko-KR" dirty="0" err="1"/>
              <a:t>nonassoc</a:t>
            </a:r>
            <a:r>
              <a:rPr lang="ko-KR" altLang="en-US" dirty="0"/>
              <a:t>만 해당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Grammar</a:t>
            </a:r>
            <a:r>
              <a:rPr lang="ko-KR" altLang="en-US" dirty="0"/>
              <a:t>에 </a:t>
            </a:r>
            <a:r>
              <a:rPr lang="en-US" altLang="ko-KR" dirty="0"/>
              <a:t>%</a:t>
            </a:r>
            <a:r>
              <a:rPr lang="en-US" altLang="ko-KR" dirty="0" err="1"/>
              <a:t>prec</a:t>
            </a:r>
            <a:r>
              <a:rPr lang="ko-KR" altLang="en-US" dirty="0"/>
              <a:t>를 활용해서 우선순위 조작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Precedence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356992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%token NUMBER</a:t>
            </a:r>
          </a:p>
          <a:p>
            <a:r>
              <a:rPr lang="en-US" altLang="ko-KR" dirty="0"/>
              <a:t>%left PLUS</a:t>
            </a:r>
          </a:p>
          <a:p>
            <a:r>
              <a:rPr lang="en-US" altLang="ko-KR" dirty="0"/>
              <a:t>%left MUL</a:t>
            </a:r>
          </a:p>
          <a:p>
            <a:r>
              <a:rPr lang="en-US" altLang="ko-KR" dirty="0"/>
              <a:t>%%</a:t>
            </a:r>
          </a:p>
          <a:p>
            <a:r>
              <a:rPr lang="en-US" altLang="ko-KR" dirty="0" err="1"/>
              <a:t>expr</a:t>
            </a:r>
            <a:r>
              <a:rPr lang="en-US" altLang="ko-KR" dirty="0"/>
              <a:t> : </a:t>
            </a:r>
            <a:r>
              <a:rPr lang="en-US" altLang="ko-KR" dirty="0" err="1"/>
              <a:t>expr</a:t>
            </a:r>
            <a:r>
              <a:rPr lang="en-US" altLang="ko-KR" dirty="0"/>
              <a:t> PLUS </a:t>
            </a:r>
            <a:r>
              <a:rPr lang="en-US" altLang="ko-KR" dirty="0" err="1"/>
              <a:t>expr</a:t>
            </a:r>
            <a:endParaRPr lang="en-US" altLang="ko-KR" dirty="0"/>
          </a:p>
          <a:p>
            <a:r>
              <a:rPr lang="en-US" altLang="ko-KR" dirty="0"/>
              <a:t>        | </a:t>
            </a:r>
            <a:r>
              <a:rPr lang="en-US" altLang="ko-KR" dirty="0" err="1"/>
              <a:t>expr</a:t>
            </a:r>
            <a:r>
              <a:rPr lang="en-US" altLang="ko-KR" dirty="0"/>
              <a:t> MUL </a:t>
            </a:r>
            <a:r>
              <a:rPr lang="en-US" altLang="ko-KR" dirty="0" err="1"/>
              <a:t>expr</a:t>
            </a:r>
            <a:endParaRPr lang="en-US" altLang="ko-KR" dirty="0"/>
          </a:p>
          <a:p>
            <a:r>
              <a:rPr lang="en-US" altLang="ko-KR" dirty="0"/>
              <a:t>        | NUMBER</a:t>
            </a:r>
          </a:p>
          <a:p>
            <a:r>
              <a:rPr lang="en-US" altLang="ko-KR" dirty="0"/>
              <a:t>        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356992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%token NUMBER</a:t>
            </a:r>
          </a:p>
          <a:p>
            <a:r>
              <a:rPr lang="en-US" altLang="ko-KR" dirty="0"/>
              <a:t>%left PLUS</a:t>
            </a:r>
          </a:p>
          <a:p>
            <a:r>
              <a:rPr lang="en-US" altLang="ko-KR" dirty="0"/>
              <a:t>%left MUL</a:t>
            </a:r>
          </a:p>
          <a:p>
            <a:r>
              <a:rPr lang="en-US" altLang="ko-KR" dirty="0"/>
              <a:t>%%</a:t>
            </a:r>
          </a:p>
          <a:p>
            <a:r>
              <a:rPr lang="en-US" altLang="ko-KR" dirty="0" err="1"/>
              <a:t>expr</a:t>
            </a:r>
            <a:r>
              <a:rPr lang="en-US" altLang="ko-KR" dirty="0"/>
              <a:t> : </a:t>
            </a:r>
            <a:r>
              <a:rPr lang="en-US" altLang="ko-KR" dirty="0" err="1"/>
              <a:t>expr</a:t>
            </a:r>
            <a:r>
              <a:rPr lang="en-US" altLang="ko-KR" dirty="0"/>
              <a:t> PLUS </a:t>
            </a:r>
            <a:r>
              <a:rPr lang="en-US" altLang="ko-KR" dirty="0" err="1"/>
              <a:t>expr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%</a:t>
            </a:r>
            <a:r>
              <a:rPr lang="en-US" altLang="ko-KR" dirty="0" err="1">
                <a:solidFill>
                  <a:srgbClr val="FF0000"/>
                </a:solidFill>
              </a:rPr>
              <a:t>prec</a:t>
            </a:r>
            <a:r>
              <a:rPr lang="en-US" altLang="ko-KR" dirty="0">
                <a:solidFill>
                  <a:srgbClr val="FF0000"/>
                </a:solidFill>
              </a:rPr>
              <a:t> MUL</a:t>
            </a:r>
          </a:p>
          <a:p>
            <a:r>
              <a:rPr lang="en-US" altLang="ko-KR" dirty="0"/>
              <a:t>        | expr MUL expr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    | NUMBER</a:t>
            </a:r>
          </a:p>
          <a:p>
            <a:r>
              <a:rPr lang="en-US" altLang="ko-KR" dirty="0"/>
              <a:t>        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92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spc="50" dirty="0"/>
              <a:t>Lexical analyzer</a:t>
            </a:r>
          </a:p>
          <a:p>
            <a:endParaRPr lang="en-US" altLang="ko-KR" spc="50" dirty="0"/>
          </a:p>
          <a:p>
            <a:r>
              <a:rPr lang="en-US" altLang="ko-KR" spc="50" dirty="0" err="1"/>
              <a:t>Yacc</a:t>
            </a:r>
            <a:r>
              <a:rPr lang="en-US" altLang="ko-KR" spc="50" dirty="0"/>
              <a:t> programming</a:t>
            </a:r>
          </a:p>
          <a:p>
            <a:endParaRPr lang="en-US" altLang="ko-KR" spc="50" dirty="0"/>
          </a:p>
          <a:p>
            <a:r>
              <a:rPr lang="en-US" altLang="ko-KR" spc="50" dirty="0"/>
              <a:t>Semantic analysis</a:t>
            </a:r>
          </a:p>
          <a:p>
            <a:endParaRPr lang="en-US" altLang="ko-KR" spc="50" dirty="0"/>
          </a:p>
          <a:p>
            <a:r>
              <a:rPr lang="en-US" altLang="ko-KR" spc="50" dirty="0"/>
              <a:t>Code generation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Plan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70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expression : expression '+' expression </a:t>
            </a:r>
          </a:p>
          <a:p>
            <a:pPr>
              <a:buNone/>
            </a:pPr>
            <a:r>
              <a:rPr lang="en-US" altLang="ko-KR" dirty="0"/>
              <a:t>			| expression '-' expression </a:t>
            </a:r>
          </a:p>
          <a:p>
            <a:pPr>
              <a:buNone/>
            </a:pPr>
            <a:r>
              <a:rPr lang="en-US" altLang="ko-KR" dirty="0"/>
              <a:t>			| expression '*' expression </a:t>
            </a:r>
          </a:p>
          <a:p>
            <a:pPr>
              <a:buNone/>
            </a:pPr>
            <a:r>
              <a:rPr lang="en-US" altLang="ko-KR" dirty="0"/>
              <a:t>			| expression '/' expression </a:t>
            </a:r>
          </a:p>
          <a:p>
            <a:pPr>
              <a:buNone/>
            </a:pPr>
            <a:r>
              <a:rPr lang="en-US" altLang="ko-KR" dirty="0"/>
              <a:t>			| '-' expression </a:t>
            </a:r>
          </a:p>
          <a:p>
            <a:pPr>
              <a:buNone/>
            </a:pPr>
            <a:r>
              <a:rPr lang="en-US" altLang="ko-KR" dirty="0"/>
              <a:t>			| '(' expression ')' </a:t>
            </a:r>
          </a:p>
          <a:p>
            <a:pPr>
              <a:buNone/>
            </a:pPr>
            <a:r>
              <a:rPr lang="en-US" altLang="ko-KR" dirty="0"/>
              <a:t>			| NUMBER </a:t>
            </a:r>
          </a:p>
          <a:p>
            <a:endParaRPr lang="en-US" altLang="ko-KR" dirty="0"/>
          </a:p>
          <a:p>
            <a:r>
              <a:rPr lang="en-US" altLang="ko-KR" dirty="0"/>
              <a:t>1+2*3</a:t>
            </a:r>
            <a:r>
              <a:rPr lang="ko-KR" altLang="en-US" dirty="0"/>
              <a:t>은 어떻게 파싱 되는가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(1+2) * 3, 1+(2*3)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Ambiguity of grammar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228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ko-KR" dirty="0"/>
              <a:t>expression: expression '+' </a:t>
            </a:r>
            <a:r>
              <a:rPr lang="en-US" altLang="ko-KR" dirty="0" err="1"/>
              <a:t>mulexp</a:t>
            </a:r>
            <a:r>
              <a:rPr lang="en-US" altLang="ko-KR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| expression '-' </a:t>
            </a:r>
            <a:r>
              <a:rPr lang="en-US" altLang="ko-KR" dirty="0" err="1"/>
              <a:t>mulexp</a:t>
            </a:r>
            <a:r>
              <a:rPr lang="en-US" altLang="ko-KR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| </a:t>
            </a:r>
            <a:r>
              <a:rPr lang="en-US" altLang="ko-KR" dirty="0" err="1"/>
              <a:t>mulexp</a:t>
            </a:r>
            <a:r>
              <a:rPr lang="en-US" altLang="ko-KR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 err="1"/>
              <a:t>mulexp</a:t>
            </a:r>
            <a:r>
              <a:rPr lang="en-US" altLang="ko-KR" dirty="0"/>
              <a:t> : </a:t>
            </a:r>
            <a:r>
              <a:rPr lang="en-US" altLang="ko-KR" dirty="0" err="1"/>
              <a:t>mulexp</a:t>
            </a:r>
            <a:r>
              <a:rPr lang="en-US" altLang="ko-KR" dirty="0"/>
              <a:t> '*' primary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| </a:t>
            </a:r>
            <a:r>
              <a:rPr lang="en-US" altLang="ko-KR" dirty="0" err="1"/>
              <a:t>mulexp</a:t>
            </a:r>
            <a:r>
              <a:rPr lang="en-US" altLang="ko-KR" dirty="0"/>
              <a:t> '/' primary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| primary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primary: '(' expression ')'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| '-' primary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| NUMBER ; </a:t>
            </a:r>
          </a:p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Ambiguity of grammar - Solution1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793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Precedence</a:t>
            </a:r>
            <a:r>
              <a:rPr lang="ko-KR" altLang="en-US" dirty="0"/>
              <a:t>와 </a:t>
            </a:r>
            <a:r>
              <a:rPr lang="en-US" altLang="ko-KR" dirty="0"/>
              <a:t>associativity</a:t>
            </a:r>
            <a:r>
              <a:rPr lang="ko-KR" altLang="en-US" dirty="0"/>
              <a:t>를 활용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Bison declaration</a:t>
            </a:r>
          </a:p>
          <a:p>
            <a:pPr marL="457200" lvl="1" indent="0">
              <a:buNone/>
            </a:pPr>
            <a:r>
              <a:rPr lang="en-US" altLang="ko-KR" dirty="0"/>
              <a:t>%token NAME NUMBER</a:t>
            </a:r>
          </a:p>
          <a:p>
            <a:pPr marL="457200" lvl="1" indent="0">
              <a:buNone/>
            </a:pPr>
            <a:r>
              <a:rPr lang="en-US" altLang="ko-KR" dirty="0"/>
              <a:t>%left ‘-’ ‘+’</a:t>
            </a:r>
          </a:p>
          <a:p>
            <a:pPr marL="457200" lvl="1" indent="0">
              <a:buNone/>
            </a:pPr>
            <a:r>
              <a:rPr lang="en-US" altLang="ko-KR" dirty="0"/>
              <a:t>%left ‘*’ ‘/’</a:t>
            </a:r>
          </a:p>
          <a:p>
            <a:pPr marL="457200" lvl="1" indent="0">
              <a:buNone/>
            </a:pPr>
            <a:r>
              <a:rPr lang="en-US" altLang="ko-KR" dirty="0"/>
              <a:t>%</a:t>
            </a:r>
            <a:r>
              <a:rPr lang="en-US" altLang="ko-KR" dirty="0" err="1"/>
              <a:t>nonassoc</a:t>
            </a:r>
            <a:r>
              <a:rPr lang="en-US" altLang="ko-KR" dirty="0"/>
              <a:t> UMINUS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Grammar rules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b="0" dirty="0"/>
              <a:t>expression: expression '+' expression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b="0" dirty="0"/>
              <a:t>			| expression '-' expression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b="0" dirty="0"/>
              <a:t>			| expression '*' expression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b="0" dirty="0"/>
              <a:t>			| expression '/' expression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b="0" dirty="0"/>
              <a:t>			| '-' expression </a:t>
            </a:r>
            <a:r>
              <a:rPr lang="en-US" altLang="ko-KR" b="0" dirty="0">
                <a:solidFill>
                  <a:srgbClr val="FF0000"/>
                </a:solidFill>
              </a:rPr>
              <a:t>%</a:t>
            </a:r>
            <a:r>
              <a:rPr lang="en-US" altLang="ko-KR" b="0" dirty="0" err="1">
                <a:solidFill>
                  <a:srgbClr val="FF0000"/>
                </a:solidFill>
              </a:rPr>
              <a:t>prec</a:t>
            </a:r>
            <a:r>
              <a:rPr lang="en-US" altLang="ko-KR" b="0" dirty="0">
                <a:solidFill>
                  <a:srgbClr val="FF0000"/>
                </a:solidFill>
              </a:rPr>
              <a:t> UMINUS</a:t>
            </a:r>
            <a:r>
              <a:rPr lang="en-US" altLang="ko-KR" b="0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b="0" dirty="0"/>
              <a:t>			| '(' expression ')'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b="0" dirty="0"/>
              <a:t>			| NUMBER ; 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Ambiguity of grammar - Solution2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189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생성된 </a:t>
            </a:r>
            <a:r>
              <a:rPr lang="en-US" altLang="ko-KR" dirty="0"/>
              <a:t>parser</a:t>
            </a:r>
            <a:r>
              <a:rPr lang="ko-KR" altLang="en-US" dirty="0"/>
              <a:t>의 모든 </a:t>
            </a:r>
            <a:r>
              <a:rPr lang="en-US" altLang="ko-KR" dirty="0"/>
              <a:t>state </a:t>
            </a:r>
            <a:r>
              <a:rPr lang="ko-KR" altLang="en-US" dirty="0"/>
              <a:t>및 </a:t>
            </a:r>
            <a:r>
              <a:rPr lang="en-US" altLang="ko-KR" dirty="0"/>
              <a:t>transition </a:t>
            </a:r>
            <a:r>
              <a:rPr lang="ko-KR" altLang="en-US" dirty="0"/>
              <a:t>정보를 출력</a:t>
            </a:r>
            <a:endParaRPr lang="en-US" altLang="ko-KR" dirty="0"/>
          </a:p>
          <a:p>
            <a:pPr lvl="1"/>
            <a:r>
              <a:rPr lang="en-US" altLang="ko-KR" dirty="0"/>
              <a:t>*.y</a:t>
            </a:r>
            <a:r>
              <a:rPr lang="ko-KR" altLang="en-US" dirty="0"/>
              <a:t>파일을 컴파일 시 </a:t>
            </a:r>
            <a:r>
              <a:rPr lang="en-US" altLang="ko-KR" dirty="0"/>
              <a:t>-v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states</a:t>
            </a:r>
          </a:p>
          <a:p>
            <a:pPr marL="914400" lvl="2" indent="0">
              <a:buNone/>
            </a:pPr>
            <a:r>
              <a:rPr lang="en-US" altLang="ko-KR" sz="1600" dirty="0"/>
              <a:t>state 1</a:t>
            </a:r>
          </a:p>
          <a:p>
            <a:pPr marL="914400" lvl="2" indent="0">
              <a:buNone/>
            </a:pPr>
            <a:r>
              <a:rPr lang="en-US" altLang="ko-KR" sz="1600" dirty="0"/>
              <a:t>         e: ID . (2)</a:t>
            </a:r>
          </a:p>
          <a:p>
            <a:pPr marL="914400" lvl="2" indent="0">
              <a:buNone/>
            </a:pPr>
            <a:r>
              <a:rPr lang="en-US" altLang="ko-KR" sz="1600" dirty="0"/>
              <a:t>         .  reduce 2</a:t>
            </a:r>
          </a:p>
          <a:p>
            <a:pPr lvl="1"/>
            <a:r>
              <a:rPr lang="en-US" altLang="ko-KR" dirty="0"/>
              <a:t>conflicts</a:t>
            </a:r>
          </a:p>
          <a:p>
            <a:pPr marL="914400" lvl="2" indent="0">
              <a:buNone/>
            </a:pPr>
            <a:r>
              <a:rPr lang="en-US" altLang="ko-KR" sz="1600" dirty="0"/>
              <a:t>9: shift / reduce conflict (shift 7, reduce 4) on ‘+’</a:t>
            </a:r>
          </a:p>
          <a:p>
            <a:pPr marL="914400" lvl="2" indent="0">
              <a:buNone/>
            </a:pPr>
            <a:r>
              <a:rPr lang="en-US" altLang="ko-KR" sz="1600" dirty="0"/>
              <a:t>state 9:</a:t>
            </a:r>
          </a:p>
          <a:p>
            <a:pPr marL="914400" lvl="2" indent="0">
              <a:buNone/>
            </a:pPr>
            <a:r>
              <a:rPr lang="en-US" altLang="ko-KR" sz="1600" dirty="0"/>
              <a:t>         e: e . ‘+’ e (4)</a:t>
            </a:r>
          </a:p>
          <a:p>
            <a:pPr marL="914400" lvl="2" indent="0">
              <a:buNone/>
            </a:pPr>
            <a:r>
              <a:rPr lang="en-US" altLang="ko-KR" sz="1600" dirty="0"/>
              <a:t>         e: e ‘+’ e . (4)</a:t>
            </a:r>
          </a:p>
          <a:p>
            <a:pPr marL="914400" lvl="2" indent="0">
              <a:buNone/>
            </a:pPr>
            <a:r>
              <a:rPr lang="en-US" altLang="ko-KR" sz="1600" dirty="0"/>
              <a:t>         ‘+’ shift 7</a:t>
            </a:r>
          </a:p>
          <a:p>
            <a:pPr marL="914400" lvl="2" indent="0">
              <a:buNone/>
            </a:pPr>
            <a:r>
              <a:rPr lang="en-US" altLang="ko-KR" sz="1600" dirty="0"/>
              <a:t>         ‘;’ reduce 4</a:t>
            </a:r>
          </a:p>
          <a:p>
            <a:pPr marL="914400" lvl="2" indent="0">
              <a:buNone/>
            </a:pPr>
            <a:r>
              <a:rPr lang="en-US" altLang="ko-KR" sz="1600" dirty="0"/>
              <a:t>         ‘)’ reduce 4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Files - </a:t>
            </a:r>
            <a:r>
              <a:rPr lang="en-US" altLang="ko-KR" dirty="0" err="1"/>
              <a:t>subc.output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043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grammar rule</a:t>
            </a:r>
            <a:r>
              <a:rPr lang="ko-KR" altLang="en-US" dirty="0"/>
              <a:t>에는 몇 가지 </a:t>
            </a:r>
            <a:r>
              <a:rPr lang="en-US" altLang="ko-KR" dirty="0"/>
              <a:t>conflict</a:t>
            </a:r>
            <a:r>
              <a:rPr lang="ko-KR" altLang="en-US" dirty="0"/>
              <a:t>가 발생</a:t>
            </a:r>
            <a:endParaRPr lang="en-US" altLang="ko-KR" dirty="0"/>
          </a:p>
          <a:p>
            <a:r>
              <a:rPr lang="ko-KR" altLang="en-US" dirty="0"/>
              <a:t>발생한 </a:t>
            </a:r>
            <a:r>
              <a:rPr lang="en-US" altLang="ko-KR" dirty="0"/>
              <a:t>conflict</a:t>
            </a:r>
            <a:r>
              <a:rPr lang="ko-KR" altLang="en-US" dirty="0"/>
              <a:t>의 종류 및 해결 방법을 보고서로 작성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장 이내의 분량으로 자유롭게 서술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Hint</a:t>
            </a:r>
          </a:p>
          <a:p>
            <a:pPr lvl="1"/>
            <a:r>
              <a:rPr lang="en-US" altLang="ko-KR" dirty="0"/>
              <a:t>bison</a:t>
            </a:r>
            <a:r>
              <a:rPr lang="ko-KR" altLang="en-US" dirty="0"/>
              <a:t>으로 </a:t>
            </a:r>
            <a:r>
              <a:rPr lang="en-US" altLang="ko-KR" dirty="0" err="1"/>
              <a:t>subc.y</a:t>
            </a:r>
            <a:r>
              <a:rPr lang="ko-KR" altLang="en-US" dirty="0"/>
              <a:t>파일을 컴파일하면 </a:t>
            </a:r>
            <a:r>
              <a:rPr lang="en-US" altLang="ko-KR" dirty="0" err="1"/>
              <a:t>subc.output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bison -</a:t>
            </a:r>
            <a:r>
              <a:rPr lang="en-US" altLang="ko-KR" dirty="0" err="1"/>
              <a:t>vd</a:t>
            </a:r>
            <a:r>
              <a:rPr lang="en-US" altLang="ko-KR" dirty="0"/>
              <a:t> </a:t>
            </a:r>
            <a:r>
              <a:rPr lang="en-US" altLang="ko-KR" dirty="0" err="1"/>
              <a:t>subc.y</a:t>
            </a:r>
            <a:endParaRPr lang="en-US" altLang="ko-KR" dirty="0"/>
          </a:p>
          <a:p>
            <a:pPr lvl="1"/>
            <a:r>
              <a:rPr lang="en-US" altLang="ko-KR" dirty="0" err="1"/>
              <a:t>subc.output</a:t>
            </a:r>
            <a:r>
              <a:rPr lang="ko-KR" altLang="en-US" dirty="0"/>
              <a:t>파일을 열면 </a:t>
            </a:r>
            <a:r>
              <a:rPr lang="en-US" altLang="ko-KR" dirty="0"/>
              <a:t>conflict</a:t>
            </a:r>
            <a:r>
              <a:rPr lang="ko-KR" altLang="en-US" dirty="0"/>
              <a:t>에 대한 정보를 얻을 수 있음</a:t>
            </a:r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Conflicts in </a:t>
            </a:r>
            <a:r>
              <a:rPr lang="en-US" altLang="ko-KR" dirty="0" err="1"/>
              <a:t>subc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158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subc.l</a:t>
            </a:r>
            <a:r>
              <a:rPr lang="ko-KR" altLang="en-US" dirty="0"/>
              <a:t>파일을 새로운 </a:t>
            </a:r>
            <a:r>
              <a:rPr lang="en-US" altLang="ko-KR" dirty="0" err="1"/>
              <a:t>subc</a:t>
            </a:r>
            <a:r>
              <a:rPr lang="en-US" altLang="ko-KR" dirty="0"/>
              <a:t> feature</a:t>
            </a:r>
            <a:r>
              <a:rPr lang="ko-KR" altLang="en-US" dirty="0"/>
              <a:t>에 맞게 수정</a:t>
            </a:r>
            <a:endParaRPr lang="en-US" altLang="ko-KR" dirty="0"/>
          </a:p>
          <a:p>
            <a:pPr lvl="1"/>
            <a:r>
              <a:rPr lang="en-US" altLang="ko-KR" dirty="0"/>
              <a:t>transition rules</a:t>
            </a:r>
          </a:p>
          <a:p>
            <a:pPr lvl="2"/>
            <a:r>
              <a:rPr lang="en-US" altLang="ko-KR" dirty="0"/>
              <a:t>token</a:t>
            </a:r>
            <a:r>
              <a:rPr lang="ko-KR" altLang="en-US" dirty="0"/>
              <a:t>을 리턴</a:t>
            </a:r>
            <a:endParaRPr lang="en-US" altLang="ko-KR" dirty="0"/>
          </a:p>
          <a:p>
            <a:pPr lvl="2"/>
            <a:r>
              <a:rPr lang="en-US" altLang="ko-KR" dirty="0" err="1"/>
              <a:t>yylval</a:t>
            </a:r>
            <a:r>
              <a:rPr lang="ko-KR" altLang="en-US" dirty="0"/>
              <a:t>에 적당한 값을 넣기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subc.y</a:t>
            </a:r>
            <a:endParaRPr lang="en-US" altLang="ko-KR" dirty="0"/>
          </a:p>
          <a:p>
            <a:pPr lvl="1"/>
            <a:r>
              <a:rPr lang="en-US" altLang="ko-KR" dirty="0"/>
              <a:t>bison declaration</a:t>
            </a:r>
          </a:p>
          <a:p>
            <a:pPr lvl="2"/>
            <a:r>
              <a:rPr lang="en-US" altLang="ko-KR" dirty="0"/>
              <a:t>union</a:t>
            </a:r>
          </a:p>
          <a:p>
            <a:pPr lvl="2"/>
            <a:r>
              <a:rPr lang="en-US" altLang="ko-KR" dirty="0"/>
              <a:t>token </a:t>
            </a:r>
            <a:r>
              <a:rPr lang="ko-KR" altLang="en-US" dirty="0"/>
              <a:t>및 </a:t>
            </a:r>
            <a:r>
              <a:rPr lang="en-US" altLang="ko-KR" dirty="0"/>
              <a:t>operator</a:t>
            </a:r>
            <a:r>
              <a:rPr lang="ko-KR" altLang="en-US" dirty="0"/>
              <a:t>의 </a:t>
            </a:r>
            <a:r>
              <a:rPr lang="en-US" altLang="ko-KR" dirty="0"/>
              <a:t>associativity(left, right)</a:t>
            </a:r>
          </a:p>
          <a:p>
            <a:pPr lvl="1"/>
            <a:r>
              <a:rPr lang="en-US" altLang="ko-KR" dirty="0"/>
              <a:t>grammar rules</a:t>
            </a:r>
          </a:p>
          <a:p>
            <a:pPr lvl="2"/>
            <a:r>
              <a:rPr lang="en-US" altLang="ko-KR" dirty="0"/>
              <a:t>reduce</a:t>
            </a:r>
            <a:r>
              <a:rPr lang="ko-KR" altLang="en-US" dirty="0"/>
              <a:t>할 때</a:t>
            </a:r>
            <a:r>
              <a:rPr lang="en-US" altLang="ko-KR" dirty="0"/>
              <a:t> </a:t>
            </a:r>
            <a:r>
              <a:rPr lang="ko-KR" altLang="en-US" dirty="0"/>
              <a:t>종류를 화면에 출력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662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Hash Table Implementation</a:t>
            </a:r>
          </a:p>
          <a:p>
            <a:pPr lvl="1"/>
            <a:r>
              <a:rPr lang="en-US" altLang="ko-KR" dirty="0" err="1"/>
              <a:t>yytext</a:t>
            </a:r>
            <a:r>
              <a:rPr lang="ko-KR" altLang="en-US" dirty="0"/>
              <a:t>는 현재 읽고 있는 파일의 포인터이므로 그대로 주소를 복사해서 사용한다면 </a:t>
            </a:r>
            <a:r>
              <a:rPr lang="en-US" altLang="ko-KR" dirty="0"/>
              <a:t>Token </a:t>
            </a:r>
            <a:r>
              <a:rPr lang="ko-KR" altLang="en-US" dirty="0"/>
              <a:t>이후의 </a:t>
            </a:r>
            <a:r>
              <a:rPr lang="en-US" altLang="ko-KR" dirty="0"/>
              <a:t>String</a:t>
            </a:r>
            <a:r>
              <a:rPr lang="ko-KR" altLang="en-US" dirty="0"/>
              <a:t>도 가져오게 된다</a:t>
            </a:r>
            <a:endParaRPr lang="en-US" altLang="ko-KR" dirty="0"/>
          </a:p>
          <a:p>
            <a:pPr lvl="1"/>
            <a:r>
              <a:rPr lang="en-US" altLang="ko-KR" dirty="0" err="1"/>
              <a:t>yytext</a:t>
            </a:r>
            <a:r>
              <a:rPr lang="ko-KR" altLang="en-US" dirty="0"/>
              <a:t>를 복사할 때 </a:t>
            </a:r>
            <a:r>
              <a:rPr lang="en-US" altLang="ko-KR" dirty="0" err="1"/>
              <a:t>malloc</a:t>
            </a:r>
            <a:r>
              <a:rPr lang="ko-KR" altLang="en-US" dirty="0"/>
              <a:t>을 사용해 메모리를 할당 받은 후에 </a:t>
            </a:r>
            <a:r>
              <a:rPr lang="en-US" altLang="ko-KR" dirty="0" err="1"/>
              <a:t>strcpy</a:t>
            </a:r>
            <a:r>
              <a:rPr lang="en-US" altLang="ko-KR" dirty="0"/>
              <a:t> </a:t>
            </a:r>
            <a:r>
              <a:rPr lang="ko-KR" altLang="en-US" dirty="0"/>
              <a:t>함수를 사용하여 필요한 길이 만큼을 복사한다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650539"/>
            <a:ext cx="4171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example)</a:t>
            </a:r>
          </a:p>
          <a:p>
            <a:endParaRPr lang="en-US" altLang="ko-KR" dirty="0"/>
          </a:p>
          <a:p>
            <a:r>
              <a:rPr lang="en-US" altLang="ko-KR" dirty="0"/>
              <a:t>{letter}* {</a:t>
            </a:r>
          </a:p>
          <a:p>
            <a:pPr lvl="1"/>
            <a:r>
              <a:rPr lang="en-US" altLang="ko-KR" dirty="0" err="1"/>
              <a:t>printf</a:t>
            </a:r>
            <a:r>
              <a:rPr lang="en-US" altLang="ko-KR" dirty="0"/>
              <a:t>(“String %s\n”,</a:t>
            </a:r>
            <a:r>
              <a:rPr lang="en-US" altLang="ko-KR" dirty="0" err="1"/>
              <a:t>yytext</a:t>
            </a:r>
            <a:r>
              <a:rPr lang="en-US" altLang="ko-KR" dirty="0"/>
              <a:t>);</a:t>
            </a:r>
          </a:p>
          <a:p>
            <a:pPr marL="57150"/>
            <a:r>
              <a:rPr lang="en-US" altLang="ko-KR" dirty="0"/>
              <a:t>}</a:t>
            </a:r>
          </a:p>
          <a:p>
            <a:pPr marL="57150"/>
            <a:r>
              <a:rPr lang="en-US" altLang="ko-KR" dirty="0"/>
              <a:t>{</a:t>
            </a:r>
            <a:r>
              <a:rPr lang="en-US" altLang="ko-KR" dirty="0" err="1"/>
              <a:t>num</a:t>
            </a:r>
            <a:r>
              <a:rPr lang="en-US" altLang="ko-KR" dirty="0"/>
              <a:t>}* {</a:t>
            </a:r>
          </a:p>
          <a:p>
            <a:pPr marL="514350" lvl="1"/>
            <a:r>
              <a:rPr lang="en-US" altLang="ko-KR" dirty="0" err="1"/>
              <a:t>printf</a:t>
            </a:r>
            <a:r>
              <a:rPr lang="en-US" altLang="ko-KR" dirty="0"/>
              <a:t>(“Number %d\n”,</a:t>
            </a:r>
            <a:r>
              <a:rPr lang="en-US" altLang="ko-KR" dirty="0" err="1"/>
              <a:t>atoi</a:t>
            </a:r>
            <a:r>
              <a:rPr lang="en-US" altLang="ko-KR" dirty="0"/>
              <a:t>(</a:t>
            </a:r>
            <a:r>
              <a:rPr lang="en-US" altLang="ko-KR" dirty="0" err="1"/>
              <a:t>yytext</a:t>
            </a:r>
            <a:r>
              <a:rPr lang="en-US" altLang="ko-KR" dirty="0"/>
              <a:t>));</a:t>
            </a:r>
          </a:p>
          <a:p>
            <a:pPr marL="57150"/>
            <a:r>
              <a:rPr lang="en-US" altLang="ko-KR" dirty="0"/>
              <a:t>}</a:t>
            </a:r>
          </a:p>
          <a:p>
            <a:pPr marL="57150"/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309840" y="3927539"/>
            <a:ext cx="2709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/>
            <a:r>
              <a:rPr lang="en-US" altLang="ko-KR" dirty="0"/>
              <a:t>Input : </a:t>
            </a:r>
          </a:p>
          <a:p>
            <a:pPr marL="57150"/>
            <a:r>
              <a:rPr lang="en-US" altLang="ko-KR" dirty="0"/>
              <a:t>Compiler12</a:t>
            </a:r>
          </a:p>
          <a:p>
            <a:pPr marL="57150"/>
            <a:endParaRPr lang="en-US" altLang="ko-KR" dirty="0"/>
          </a:p>
          <a:p>
            <a:pPr marL="57150"/>
            <a:r>
              <a:rPr lang="en-US" altLang="ko-KR" dirty="0"/>
              <a:t>Output : </a:t>
            </a:r>
          </a:p>
          <a:p>
            <a:pPr marL="57150"/>
            <a:r>
              <a:rPr lang="en-US" altLang="ko-KR" dirty="0"/>
              <a:t>String : Compiler12</a:t>
            </a:r>
          </a:p>
          <a:p>
            <a:pPr marL="57150"/>
            <a:r>
              <a:rPr lang="en-US" altLang="ko-KR" dirty="0"/>
              <a:t>Number : 12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053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50" dirty="0"/>
              <a:t>제출 기한</a:t>
            </a:r>
            <a:endParaRPr lang="en-US" altLang="ko-KR" spc="50" dirty="0"/>
          </a:p>
          <a:p>
            <a:pPr lvl="1"/>
            <a:r>
              <a:rPr lang="en-US" altLang="ko-KR" spc="50" dirty="0" smtClean="0"/>
              <a:t>11</a:t>
            </a:r>
            <a:r>
              <a:rPr lang="ko-KR" altLang="en-US" spc="50" dirty="0" smtClean="0"/>
              <a:t>월 </a:t>
            </a:r>
            <a:r>
              <a:rPr lang="en-US" altLang="ko-KR" spc="50"/>
              <a:t>6</a:t>
            </a:r>
            <a:r>
              <a:rPr lang="ko-KR" altLang="en-US" spc="50" smtClean="0"/>
              <a:t>일</a:t>
            </a:r>
            <a:r>
              <a:rPr lang="en-US" altLang="ko-KR" spc="50" dirty="0"/>
              <a:t>(</a:t>
            </a:r>
            <a:r>
              <a:rPr lang="ko-KR" altLang="en-US" spc="50" dirty="0"/>
              <a:t>화</a:t>
            </a:r>
            <a:r>
              <a:rPr lang="en-US" altLang="ko-KR" spc="50" dirty="0"/>
              <a:t>)</a:t>
            </a:r>
            <a:r>
              <a:rPr lang="ko-KR" altLang="en-US" spc="50" dirty="0"/>
              <a:t> </a:t>
            </a:r>
            <a:r>
              <a:rPr lang="en-US" altLang="ko-KR" spc="50" dirty="0"/>
              <a:t>23</a:t>
            </a:r>
            <a:r>
              <a:rPr lang="ko-KR" altLang="en-US" spc="50" dirty="0"/>
              <a:t>시 </a:t>
            </a:r>
            <a:r>
              <a:rPr lang="en-US" altLang="ko-KR" spc="50" dirty="0"/>
              <a:t>59</a:t>
            </a:r>
            <a:r>
              <a:rPr lang="ko-KR" altLang="en-US" spc="50" dirty="0"/>
              <a:t>분</a:t>
            </a:r>
            <a:endParaRPr lang="en-US" altLang="ko-KR" spc="50" dirty="0"/>
          </a:p>
          <a:p>
            <a:pPr lvl="1"/>
            <a:endParaRPr lang="en-US" altLang="ko-KR" spc="50" dirty="0"/>
          </a:p>
          <a:p>
            <a:r>
              <a:rPr lang="ko-KR" altLang="en-US" spc="50" dirty="0"/>
              <a:t>제출 방법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etl.snu.ac.kr</a:t>
            </a:r>
            <a:r>
              <a:rPr lang="ko-KR" altLang="en-US" spc="50" dirty="0"/>
              <a:t>을 통해서 제출</a:t>
            </a:r>
            <a:endParaRPr lang="en-US" altLang="ko-KR" spc="50" dirty="0"/>
          </a:p>
          <a:p>
            <a:pPr marL="185737" lvl="1" indent="0">
              <a:buNone/>
            </a:pPr>
            <a:endParaRPr lang="en-US" altLang="ko-KR" spc="50" dirty="0"/>
          </a:p>
          <a:p>
            <a:r>
              <a:rPr lang="ko-KR" altLang="en-US" spc="50" dirty="0"/>
              <a:t>제출 파일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subc.l</a:t>
            </a:r>
            <a:r>
              <a:rPr lang="en-US" altLang="ko-KR" spc="50" dirty="0"/>
              <a:t>, </a:t>
            </a:r>
            <a:r>
              <a:rPr lang="en-US" altLang="ko-KR" spc="50" dirty="0" err="1"/>
              <a:t>subc.y</a:t>
            </a:r>
            <a:r>
              <a:rPr lang="en-US" altLang="ko-KR" spc="50" dirty="0"/>
              <a:t>, </a:t>
            </a:r>
            <a:r>
              <a:rPr lang="en-US" altLang="ko-KR" spc="50" dirty="0" err="1"/>
              <a:t>subc.h</a:t>
            </a:r>
            <a:r>
              <a:rPr lang="en-US" altLang="ko-KR" spc="50" dirty="0"/>
              <a:t>, </a:t>
            </a:r>
            <a:r>
              <a:rPr lang="en-US" altLang="ko-KR" spc="50" dirty="0" err="1"/>
              <a:t>hash.c</a:t>
            </a:r>
            <a:r>
              <a:rPr lang="en-US" altLang="ko-KR" spc="50" dirty="0"/>
              <a:t> </a:t>
            </a:r>
            <a:r>
              <a:rPr lang="ko-KR" altLang="en-US" spc="50" dirty="0"/>
              <a:t>등 소스파일과 </a:t>
            </a:r>
            <a:r>
              <a:rPr lang="en-US" altLang="ko-KR" spc="50" dirty="0" err="1"/>
              <a:t>Makefile</a:t>
            </a:r>
            <a:r>
              <a:rPr lang="en-US" altLang="ko-KR" spc="50" dirty="0"/>
              <a:t>, Readme </a:t>
            </a:r>
            <a:r>
              <a:rPr lang="ko-KR" altLang="en-US" spc="50" dirty="0"/>
              <a:t>파일</a:t>
            </a:r>
            <a:r>
              <a:rPr lang="en-US" altLang="ko-KR" spc="50" dirty="0"/>
              <a:t>,</a:t>
            </a:r>
            <a:r>
              <a:rPr lang="ko-KR" altLang="en-US" spc="50" dirty="0"/>
              <a:t> 그리고</a:t>
            </a:r>
            <a:r>
              <a:rPr lang="en-US" altLang="ko-KR" spc="50" dirty="0"/>
              <a:t> </a:t>
            </a:r>
            <a:r>
              <a:rPr lang="ko-KR" altLang="en-US" spc="50" dirty="0">
                <a:solidFill>
                  <a:srgbClr val="FF0000"/>
                </a:solidFill>
              </a:rPr>
              <a:t>보고서</a:t>
            </a:r>
            <a:r>
              <a:rPr lang="ko-KR" altLang="en-US" spc="50" dirty="0"/>
              <a:t>를 압축해서 </a:t>
            </a:r>
            <a:r>
              <a:rPr lang="en-US" altLang="ko-KR" spc="50" dirty="0"/>
              <a:t>zip</a:t>
            </a:r>
            <a:r>
              <a:rPr lang="ko-KR" altLang="en-US" spc="50" dirty="0"/>
              <a:t>파일로 제출</a:t>
            </a:r>
            <a:endParaRPr lang="en-US" altLang="ko-KR" spc="50" dirty="0"/>
          </a:p>
          <a:p>
            <a:pPr lvl="1"/>
            <a:r>
              <a:rPr lang="ko-KR" altLang="en-US" spc="50" dirty="0"/>
              <a:t>파일명</a:t>
            </a:r>
            <a:r>
              <a:rPr lang="en-US" altLang="ko-KR" spc="50" dirty="0"/>
              <a:t>: project2_</a:t>
            </a:r>
            <a:r>
              <a:rPr lang="ko-KR" altLang="en-US" spc="50" dirty="0"/>
              <a:t>학번</a:t>
            </a:r>
            <a:r>
              <a:rPr lang="en-US" altLang="ko-KR" spc="50" dirty="0"/>
              <a:t>.zip</a:t>
            </a:r>
            <a:r>
              <a:rPr lang="ko-KR" altLang="en-US" spc="50" dirty="0"/>
              <a:t> </a:t>
            </a:r>
            <a:r>
              <a:rPr lang="en-US" altLang="ko-KR" spc="50" dirty="0"/>
              <a:t>(</a:t>
            </a:r>
            <a:r>
              <a:rPr lang="ko-KR" altLang="en-US" spc="50" dirty="0"/>
              <a:t>학번 </a:t>
            </a:r>
            <a:r>
              <a:rPr lang="en-US" altLang="ko-KR" spc="50" dirty="0"/>
              <a:t>format</a:t>
            </a:r>
            <a:r>
              <a:rPr lang="ko-KR" altLang="en-US" spc="50" dirty="0"/>
              <a:t>은 </a:t>
            </a:r>
            <a:r>
              <a:rPr lang="en-US" altLang="ko-KR" spc="50" dirty="0"/>
              <a:t>201x-xxxxx)</a:t>
            </a:r>
          </a:p>
          <a:p>
            <a:pPr lvl="1"/>
            <a:r>
              <a:rPr lang="en-US" altLang="ko-KR" spc="50" dirty="0"/>
              <a:t>readme </a:t>
            </a:r>
            <a:r>
              <a:rPr lang="ko-KR" altLang="en-US" spc="50" dirty="0"/>
              <a:t>파일에는 이름</a:t>
            </a:r>
            <a:r>
              <a:rPr lang="en-US" altLang="ko-KR" spc="50" dirty="0"/>
              <a:t>, </a:t>
            </a:r>
            <a:r>
              <a:rPr lang="ko-KR" altLang="en-US" spc="50" dirty="0"/>
              <a:t>학번</a:t>
            </a:r>
            <a:r>
              <a:rPr lang="en-US" altLang="ko-KR" spc="50" dirty="0"/>
              <a:t>, </a:t>
            </a:r>
            <a:r>
              <a:rPr lang="ko-KR" altLang="en-US" spc="50" dirty="0"/>
              <a:t>이메일</a:t>
            </a:r>
            <a:r>
              <a:rPr lang="en-US" altLang="ko-KR" spc="50" dirty="0"/>
              <a:t>, </a:t>
            </a:r>
            <a:r>
              <a:rPr lang="ko-KR" altLang="en-US" spc="50" dirty="0"/>
              <a:t>실행방법</a:t>
            </a:r>
            <a:r>
              <a:rPr lang="en-US" altLang="ko-KR" spc="50" dirty="0"/>
              <a:t>(</a:t>
            </a:r>
            <a:r>
              <a:rPr lang="en-US" altLang="ko-KR" spc="50" dirty="0" err="1"/>
              <a:t>Makefile</a:t>
            </a:r>
            <a:r>
              <a:rPr lang="ko-KR" altLang="en-US" spc="50" dirty="0"/>
              <a:t>을 변경하였을 경우</a:t>
            </a:r>
            <a:r>
              <a:rPr lang="en-US" altLang="ko-KR" spc="50" dirty="0"/>
              <a:t>)</a:t>
            </a:r>
            <a:r>
              <a:rPr lang="ko-KR" altLang="en-US" spc="50" dirty="0"/>
              <a:t>을 적는다</a:t>
            </a:r>
            <a:r>
              <a:rPr lang="en-US" altLang="ko-KR" spc="50" dirty="0"/>
              <a:t>.</a:t>
            </a:r>
          </a:p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408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43DAB6-1828-4B4F-96EC-E28F75C9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채점 환경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OS</a:t>
            </a:r>
          </a:p>
          <a:p>
            <a:pPr lvl="2"/>
            <a:r>
              <a:rPr lang="en-US" altLang="ko-KR" dirty="0"/>
              <a:t>Ubuntu 16.04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Package</a:t>
            </a:r>
          </a:p>
          <a:p>
            <a:pPr lvl="2"/>
            <a:r>
              <a:rPr lang="en-US" altLang="ko-KR" dirty="0" err="1"/>
              <a:t>gcc</a:t>
            </a:r>
            <a:r>
              <a:rPr lang="en-US" altLang="ko-KR" dirty="0"/>
              <a:t> 5.4.0</a:t>
            </a:r>
          </a:p>
          <a:p>
            <a:pPr lvl="2"/>
            <a:r>
              <a:rPr lang="en-US" altLang="ko-KR" dirty="0"/>
              <a:t>flex. 2.6.0</a:t>
            </a:r>
          </a:p>
          <a:p>
            <a:pPr lvl="2"/>
            <a:r>
              <a:rPr lang="en-US" altLang="ko-KR" dirty="0"/>
              <a:t>bison 3.0.4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DAA15CB-BBCE-4148-B4AB-2FA1A44D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550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50" dirty="0"/>
              <a:t>수업 게시판 확인</a:t>
            </a:r>
            <a:endParaRPr lang="en-US" altLang="ko-KR" spc="50" dirty="0"/>
          </a:p>
          <a:p>
            <a:pPr lvl="1"/>
            <a:r>
              <a:rPr lang="ko-KR" altLang="en-US" spc="50" dirty="0"/>
              <a:t>수정</a:t>
            </a:r>
            <a:r>
              <a:rPr lang="en-US" altLang="ko-KR" spc="50" dirty="0"/>
              <a:t> </a:t>
            </a:r>
            <a:r>
              <a:rPr lang="ko-KR" altLang="en-US" spc="50" dirty="0"/>
              <a:t>또는 추가되는 사항은 항상 게시판을 통하여 공지</a:t>
            </a:r>
            <a:endParaRPr lang="en-US" altLang="ko-KR" spc="50" dirty="0"/>
          </a:p>
          <a:p>
            <a:pPr lvl="1"/>
            <a:r>
              <a:rPr lang="ko-KR" altLang="en-US" spc="50" dirty="0"/>
              <a:t>제출 마지막날까지 공지된 사항을 반영해서 제출</a:t>
            </a:r>
            <a:endParaRPr lang="en-US" altLang="ko-KR" spc="50" dirty="0"/>
          </a:p>
          <a:p>
            <a:endParaRPr lang="en-US" altLang="ko-KR" spc="50" dirty="0"/>
          </a:p>
          <a:p>
            <a:r>
              <a:rPr lang="ko-KR" altLang="en-US" spc="50" dirty="0"/>
              <a:t>소스코드에 자세히 주석 달기</a:t>
            </a:r>
            <a:endParaRPr lang="en-US" altLang="ko-KR" spc="50" dirty="0"/>
          </a:p>
          <a:p>
            <a:endParaRPr lang="en-US" altLang="ko-KR" spc="50" dirty="0"/>
          </a:p>
          <a:p>
            <a:r>
              <a:rPr lang="ko-KR" altLang="en-US" spc="50" dirty="0"/>
              <a:t>제출 형식 지키기 </a:t>
            </a:r>
            <a:r>
              <a:rPr lang="en-US" altLang="ko-KR" spc="50" dirty="0"/>
              <a:t>(</a:t>
            </a:r>
            <a:r>
              <a:rPr lang="ko-KR" altLang="en-US" spc="50" dirty="0"/>
              <a:t>파일 이름</a:t>
            </a:r>
            <a:r>
              <a:rPr lang="en-US" altLang="ko-KR" spc="50" dirty="0"/>
              <a:t>, </a:t>
            </a:r>
            <a:r>
              <a:rPr lang="ko-KR" altLang="en-US" spc="50" dirty="0"/>
              <a:t>출력</a:t>
            </a:r>
            <a:r>
              <a:rPr lang="en-US" altLang="ko-KR" spc="50" dirty="0"/>
              <a:t>)</a:t>
            </a:r>
          </a:p>
          <a:p>
            <a:pPr lvl="1"/>
            <a:r>
              <a:rPr lang="ko-KR" altLang="en-US" b="1" u="sng" spc="50" dirty="0">
                <a:solidFill>
                  <a:srgbClr val="FF0000"/>
                </a:solidFill>
              </a:rPr>
              <a:t>지키지 않을 시 각각 </a:t>
            </a:r>
            <a:r>
              <a:rPr lang="en-US" altLang="ko-KR" b="1" u="sng" spc="50" dirty="0">
                <a:solidFill>
                  <a:srgbClr val="FF0000"/>
                </a:solidFill>
              </a:rPr>
              <a:t>5% </a:t>
            </a:r>
            <a:r>
              <a:rPr lang="ko-KR" altLang="en-US" b="1" u="sng" spc="50" dirty="0">
                <a:solidFill>
                  <a:srgbClr val="FF0000"/>
                </a:solidFill>
              </a:rPr>
              <a:t>감점</a:t>
            </a:r>
            <a:endParaRPr lang="en-US" altLang="ko-KR" b="1" u="sng" spc="50" dirty="0">
              <a:solidFill>
                <a:srgbClr val="FF0000"/>
              </a:solidFill>
            </a:endParaRPr>
          </a:p>
          <a:p>
            <a:endParaRPr lang="en-US" altLang="ko-KR" spc="50" dirty="0"/>
          </a:p>
          <a:p>
            <a:r>
              <a:rPr lang="en-US" altLang="ko-KR" spc="50" dirty="0"/>
              <a:t>Cheating </a:t>
            </a:r>
            <a:r>
              <a:rPr lang="ko-KR" altLang="en-US" spc="50" dirty="0"/>
              <a:t>금지 </a:t>
            </a:r>
            <a:r>
              <a:rPr lang="en-US" altLang="ko-KR" spc="50" dirty="0"/>
              <a:t>(F</a:t>
            </a:r>
            <a:r>
              <a:rPr lang="ko-KR" altLang="en-US" spc="50" dirty="0"/>
              <a:t>처리</a:t>
            </a:r>
            <a:r>
              <a:rPr lang="en-US" altLang="ko-KR" spc="50" dirty="0"/>
              <a:t>, </a:t>
            </a:r>
            <a:r>
              <a:rPr lang="ko-KR" altLang="en-US" spc="50" dirty="0"/>
              <a:t>모든 코드 철저히 검사</a:t>
            </a:r>
            <a:r>
              <a:rPr lang="en-US" altLang="ko-KR" spc="50" dirty="0"/>
              <a:t>)</a:t>
            </a:r>
          </a:p>
          <a:p>
            <a:endParaRPr lang="en-US" altLang="ko-KR" spc="50" dirty="0"/>
          </a:p>
          <a:p>
            <a:r>
              <a:rPr lang="en-US" altLang="ko-KR" spc="50" dirty="0"/>
              <a:t>TA </a:t>
            </a:r>
          </a:p>
          <a:p>
            <a:pPr lvl="1"/>
            <a:r>
              <a:rPr lang="ko-KR" altLang="en-US" spc="50" dirty="0"/>
              <a:t>신창현 </a:t>
            </a:r>
            <a:r>
              <a:rPr lang="en-US" altLang="ko-KR" spc="50" dirty="0"/>
              <a:t>(301</a:t>
            </a:r>
            <a:r>
              <a:rPr lang="ko-KR" altLang="en-US" spc="50" dirty="0"/>
              <a:t>동 </a:t>
            </a:r>
            <a:r>
              <a:rPr lang="en-US" altLang="ko-KR" spc="50" dirty="0"/>
              <a:t>819</a:t>
            </a:r>
            <a:r>
              <a:rPr lang="ko-KR" altLang="en-US" spc="50" dirty="0"/>
              <a:t>호</a:t>
            </a:r>
            <a:r>
              <a:rPr lang="en-US" altLang="ko-KR" spc="50" dirty="0"/>
              <a:t>)</a:t>
            </a:r>
          </a:p>
          <a:p>
            <a:pPr lvl="1"/>
            <a:r>
              <a:rPr lang="ko-KR" altLang="en-US" spc="50" dirty="0"/>
              <a:t>전화 번호 </a:t>
            </a:r>
            <a:r>
              <a:rPr lang="en-US" altLang="ko-KR" spc="50" dirty="0"/>
              <a:t>: 02-880-1767</a:t>
            </a:r>
          </a:p>
          <a:p>
            <a:pPr lvl="1"/>
            <a:r>
              <a:rPr lang="en-US" altLang="ko-KR" spc="50" dirty="0"/>
              <a:t>E-mail : </a:t>
            </a:r>
            <a:r>
              <a:rPr lang="en-US" altLang="ko-KR" b="1" u="sng" spc="50" dirty="0">
                <a:solidFill>
                  <a:srgbClr val="FF0000"/>
                </a:solidFill>
              </a:rPr>
              <a:t>schyun9212@altair.snu.ac.kr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52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Yet Another Compiler </a:t>
            </a:r>
            <a:r>
              <a:rPr lang="en-US" altLang="ko-KR" dirty="0" err="1"/>
              <a:t>Compiler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compiler-generator, compiler-compiler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Grammar rules</a:t>
            </a:r>
            <a:r>
              <a:rPr lang="ko-KR" altLang="en-US" dirty="0"/>
              <a:t>의 항목들로부터 </a:t>
            </a:r>
            <a:r>
              <a:rPr lang="en-US" altLang="ko-KR" dirty="0"/>
              <a:t>parser</a:t>
            </a:r>
            <a:r>
              <a:rPr lang="ko-KR" altLang="en-US" dirty="0"/>
              <a:t>를 만들 수 있는 </a:t>
            </a:r>
            <a:r>
              <a:rPr lang="en-US" altLang="ko-KR" dirty="0"/>
              <a:t>C</a:t>
            </a:r>
            <a:r>
              <a:rPr lang="ko-KR" altLang="en-US" dirty="0"/>
              <a:t>코드를 생성</a:t>
            </a:r>
            <a:endParaRPr lang="en-US" altLang="ko-KR" dirty="0"/>
          </a:p>
          <a:p>
            <a:r>
              <a:rPr lang="en-US" altLang="ko-KR" dirty="0" err="1"/>
              <a:t>Lex</a:t>
            </a:r>
            <a:r>
              <a:rPr lang="ko-KR" altLang="en-US" dirty="0"/>
              <a:t>와 비슷한 구조</a:t>
            </a:r>
            <a:endParaRPr lang="en-US" altLang="ko-KR" dirty="0"/>
          </a:p>
          <a:p>
            <a:pPr lvl="1"/>
            <a:r>
              <a:rPr lang="ko-KR" altLang="en-US" dirty="0"/>
              <a:t>실제로는 </a:t>
            </a:r>
            <a:r>
              <a:rPr lang="en-US" altLang="ko-KR" dirty="0" err="1"/>
              <a:t>lex</a:t>
            </a:r>
            <a:r>
              <a:rPr lang="ko-KR" altLang="en-US" dirty="0"/>
              <a:t>가 </a:t>
            </a:r>
            <a:r>
              <a:rPr lang="en-US" altLang="ko-KR" dirty="0" err="1"/>
              <a:t>yacc</a:t>
            </a:r>
            <a:r>
              <a:rPr lang="ko-KR" altLang="en-US" dirty="0"/>
              <a:t>을 본따서 만들었음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Bottom-up Parsing</a:t>
            </a:r>
          </a:p>
          <a:p>
            <a:r>
              <a:rPr lang="ko-KR" altLang="en-US" dirty="0"/>
              <a:t>여러가지 </a:t>
            </a:r>
            <a:r>
              <a:rPr lang="en-US" altLang="ko-KR" dirty="0" err="1"/>
              <a:t>yacc</a:t>
            </a:r>
            <a:r>
              <a:rPr lang="ko-KR" altLang="en-US" dirty="0"/>
              <a:t>중 </a:t>
            </a:r>
            <a:r>
              <a:rPr lang="en-US" altLang="ko-KR" dirty="0"/>
              <a:t>GNU</a:t>
            </a:r>
            <a:r>
              <a:rPr lang="ko-KR" altLang="en-US" dirty="0"/>
              <a:t>프로그램인 </a:t>
            </a:r>
            <a:r>
              <a:rPr lang="en-US" altLang="ko-KR" dirty="0">
                <a:solidFill>
                  <a:srgbClr val="FF0000"/>
                </a:solidFill>
              </a:rPr>
              <a:t>bison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http://www.gnu.org/s/bison/</a:t>
            </a:r>
            <a:endParaRPr lang="en-US" altLang="ko-KR" dirty="0"/>
          </a:p>
          <a:p>
            <a:pPr lvl="1"/>
            <a:r>
              <a:rPr lang="ko-KR" altLang="en-US" dirty="0"/>
              <a:t>터미널에서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bison</a:t>
            </a:r>
            <a:r>
              <a:rPr lang="ko-KR" altLang="en-US" dirty="0"/>
              <a:t>으로 다운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YACC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95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Operations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SHIFT</a:t>
            </a:r>
            <a:r>
              <a:rPr lang="en-US" altLang="ko-KR" dirty="0"/>
              <a:t>: push the next token onto the stack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REDUCE</a:t>
            </a:r>
            <a:r>
              <a:rPr lang="en-US" altLang="ko-KR" dirty="0"/>
              <a:t>: replace RHS on stack top of some production (i.e. handle) by its LHS(nonterminal)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ACCEPT</a:t>
            </a:r>
            <a:r>
              <a:rPr lang="en-US" altLang="ko-KR" dirty="0"/>
              <a:t>: reduction to the start nonterminal</a:t>
            </a:r>
          </a:p>
          <a:p>
            <a:pPr lvl="2"/>
            <a:r>
              <a:rPr lang="en-US" altLang="ko-KR" dirty="0"/>
              <a:t>Assume a unique S production</a:t>
            </a:r>
          </a:p>
          <a:p>
            <a:pPr lvl="2"/>
            <a:r>
              <a:rPr lang="en-US" altLang="ko-KR" dirty="0"/>
              <a:t>If not, augment the grammar S’ → S</a:t>
            </a:r>
          </a:p>
          <a:p>
            <a:endParaRPr lang="en-US" altLang="ko-KR" dirty="0"/>
          </a:p>
          <a:p>
            <a:r>
              <a:rPr lang="en-US" altLang="ko-KR" dirty="0"/>
              <a:t>In each step we must choose</a:t>
            </a:r>
          </a:p>
          <a:p>
            <a:pPr lvl="1"/>
            <a:r>
              <a:rPr lang="en-US" altLang="ko-KR" dirty="0"/>
              <a:t>SHIFT or REDUCE</a:t>
            </a:r>
          </a:p>
          <a:p>
            <a:pPr lvl="1"/>
            <a:r>
              <a:rPr lang="en-US" altLang="ko-KR" dirty="0"/>
              <a:t>If REDUCE, which production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Bottom-up(Shift-Reduce) Parsing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93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S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a</a:t>
            </a:r>
            <a:r>
              <a:rPr lang="en-US" altLang="ko-KR" sz="2400" dirty="0" err="1">
                <a:sym typeface="Wingdings" panose="05000000000000000000" pitchFamily="2" charset="2"/>
              </a:rPr>
              <a:t>AB</a:t>
            </a:r>
            <a:r>
              <a:rPr lang="en-US" altLang="ko-KR" sz="24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e</a:t>
            </a:r>
            <a:endParaRPr lang="en-US" altLang="ko-KR" sz="24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ko-KR" sz="2400" dirty="0">
                <a:sym typeface="Wingdings" panose="05000000000000000000" pitchFamily="2" charset="2"/>
              </a:rPr>
              <a:t>A  </a:t>
            </a:r>
            <a:r>
              <a:rPr lang="en-US" altLang="ko-KR" sz="2400" dirty="0" err="1">
                <a:sym typeface="Wingdings" panose="05000000000000000000" pitchFamily="2" charset="2"/>
              </a:rPr>
              <a:t>A</a:t>
            </a:r>
            <a:r>
              <a:rPr lang="en-US" altLang="ko-KR" sz="24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bc</a:t>
            </a:r>
            <a:r>
              <a:rPr lang="en-US" altLang="ko-KR" sz="2400" dirty="0">
                <a:sym typeface="Wingdings" panose="05000000000000000000" pitchFamily="2" charset="2"/>
              </a:rPr>
              <a:t> | </a:t>
            </a:r>
            <a:r>
              <a:rPr lang="en-US" altLang="ko-KR" sz="2400" dirty="0">
                <a:latin typeface="Lucida Console" panose="020B0609040504020204" pitchFamily="49" charset="0"/>
                <a:sym typeface="Wingdings" panose="05000000000000000000" pitchFamily="2" charset="2"/>
              </a:rPr>
              <a:t>b</a:t>
            </a:r>
          </a:p>
          <a:p>
            <a:pPr eaLnBrk="1" hangingPunct="1"/>
            <a:r>
              <a:rPr lang="en-US" altLang="ko-KR" sz="2400" dirty="0">
                <a:sym typeface="Wingdings" panose="05000000000000000000" pitchFamily="2" charset="2"/>
              </a:rPr>
              <a:t>B  </a:t>
            </a:r>
            <a:r>
              <a:rPr lang="en-US" altLang="ko-KR" sz="2400" dirty="0">
                <a:latin typeface="Lucida Console" panose="020B0609040504020204" pitchFamily="49" charset="0"/>
                <a:sym typeface="Wingdings" panose="05000000000000000000" pitchFamily="2" charset="2"/>
              </a:rPr>
              <a:t>d</a:t>
            </a:r>
            <a:endParaRPr lang="en-US" altLang="ko-KR" sz="2400" dirty="0">
              <a:latin typeface="Lucida Console" panose="020B0609040504020204" pitchFamily="49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75" y="3140968"/>
            <a:ext cx="73723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Bottom-Up Paring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76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Lex</a:t>
            </a:r>
            <a:r>
              <a:rPr lang="ko-KR" altLang="en-US" dirty="0"/>
              <a:t>위에 </a:t>
            </a:r>
            <a:r>
              <a:rPr lang="en-US" altLang="ko-KR" dirty="0" err="1"/>
              <a:t>yacc</a:t>
            </a:r>
            <a:r>
              <a:rPr lang="ko-KR" altLang="en-US" dirty="0"/>
              <a:t>이 있는 구조</a:t>
            </a:r>
            <a:endParaRPr lang="en-US" altLang="ko-KR" dirty="0"/>
          </a:p>
          <a:p>
            <a:pPr lvl="1"/>
            <a:r>
              <a:rPr lang="en-US" altLang="ko-KR" dirty="0" err="1"/>
              <a:t>yacc</a:t>
            </a:r>
            <a:r>
              <a:rPr lang="ko-KR" altLang="en-US" dirty="0"/>
              <a:t>의 필요에 의해 </a:t>
            </a:r>
            <a:r>
              <a:rPr lang="en-US" altLang="ko-KR" dirty="0" err="1"/>
              <a:t>lex</a:t>
            </a:r>
            <a:r>
              <a:rPr lang="ko-KR" altLang="en-US" dirty="0"/>
              <a:t>가 호출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Lex</a:t>
            </a:r>
            <a:endParaRPr lang="en-US" altLang="ko-KR" dirty="0"/>
          </a:p>
          <a:p>
            <a:pPr lvl="1"/>
            <a:r>
              <a:rPr lang="ko-KR" altLang="en-US" dirty="0"/>
              <a:t>입력된 문자열에 대해 </a:t>
            </a:r>
            <a:r>
              <a:rPr lang="en-US" altLang="ko-KR" dirty="0"/>
              <a:t>token</a:t>
            </a:r>
            <a:r>
              <a:rPr lang="ko-KR" altLang="en-US" dirty="0"/>
              <a:t>을 찾아서 </a:t>
            </a:r>
            <a:r>
              <a:rPr lang="en-US" altLang="ko-KR" dirty="0" err="1"/>
              <a:t>yacc</a:t>
            </a:r>
            <a:r>
              <a:rPr lang="ko-KR" altLang="en-US" dirty="0"/>
              <a:t>에 넘겨준다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Yacc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함수의 </a:t>
            </a:r>
            <a:r>
              <a:rPr lang="en-US" altLang="ko-KR" dirty="0" err="1"/>
              <a:t>yyparse</a:t>
            </a:r>
            <a:r>
              <a:rPr lang="en-US" altLang="ko-KR" dirty="0"/>
              <a:t>()</a:t>
            </a:r>
            <a:r>
              <a:rPr lang="ko-KR" altLang="en-US" dirty="0"/>
              <a:t>함수에 의해 시작</a:t>
            </a:r>
            <a:endParaRPr lang="en-US" altLang="ko-KR" dirty="0"/>
          </a:p>
          <a:p>
            <a:pPr lvl="1"/>
            <a:r>
              <a:rPr lang="en-US" altLang="ko-KR" dirty="0"/>
              <a:t>token</a:t>
            </a:r>
            <a:r>
              <a:rPr lang="ko-KR" altLang="en-US" dirty="0"/>
              <a:t>이 필요한 경우 </a:t>
            </a:r>
            <a:r>
              <a:rPr lang="en-US" altLang="ko-KR" dirty="0" err="1"/>
              <a:t>lex</a:t>
            </a:r>
            <a:r>
              <a:rPr lang="ko-KR" altLang="en-US" dirty="0"/>
              <a:t>의 </a:t>
            </a:r>
            <a:r>
              <a:rPr lang="en-US" altLang="ko-KR" dirty="0" err="1"/>
              <a:t>yylex</a:t>
            </a:r>
            <a:r>
              <a:rPr lang="en-US" altLang="ko-KR" dirty="0"/>
              <a:t>()</a:t>
            </a:r>
            <a:r>
              <a:rPr lang="ko-KR" altLang="en-US" dirty="0"/>
              <a:t>함수를 호출해서 </a:t>
            </a:r>
            <a:r>
              <a:rPr lang="en-US" altLang="ko-KR" dirty="0"/>
              <a:t>token </a:t>
            </a:r>
            <a:r>
              <a:rPr lang="ko-KR" altLang="en-US" dirty="0"/>
              <a:t>하나를 받는다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입력받은 </a:t>
            </a:r>
            <a:r>
              <a:rPr lang="en-US" altLang="ko-KR" dirty="0"/>
              <a:t>token</a:t>
            </a:r>
            <a:r>
              <a:rPr lang="ko-KR" altLang="en-US" dirty="0"/>
              <a:t>에 대해서 문법 체크를 하고 조건에 맞는 실행을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Lex</a:t>
            </a:r>
            <a:r>
              <a:rPr lang="en-US" altLang="ko-KR" dirty="0"/>
              <a:t> &amp; YACC 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98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1" y="1916832"/>
            <a:ext cx="7564477" cy="374441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Lex</a:t>
            </a:r>
            <a:r>
              <a:rPr lang="en-US" altLang="ko-KR" dirty="0"/>
              <a:t> &amp; YACC 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00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%{</a:t>
            </a:r>
          </a:p>
          <a:p>
            <a:pPr marL="0" indent="0">
              <a:buNone/>
            </a:pPr>
            <a:r>
              <a:rPr lang="en-US" altLang="ko-KR" dirty="0"/>
              <a:t>	C declarations</a:t>
            </a:r>
          </a:p>
          <a:p>
            <a:pPr marL="0" indent="0">
              <a:buNone/>
            </a:pPr>
            <a:r>
              <a:rPr lang="en-US" altLang="ko-KR" dirty="0"/>
              <a:t>%}</a:t>
            </a:r>
          </a:p>
          <a:p>
            <a:pPr marL="0" indent="0">
              <a:buNone/>
            </a:pPr>
            <a:r>
              <a:rPr lang="en-US" altLang="ko-KR" dirty="0"/>
              <a:t>	Bison declaration</a:t>
            </a:r>
          </a:p>
          <a:p>
            <a:pPr marL="0" indent="0">
              <a:buNone/>
            </a:pPr>
            <a:r>
              <a:rPr lang="en-US" altLang="ko-KR" dirty="0"/>
              <a:t>%%</a:t>
            </a:r>
          </a:p>
          <a:p>
            <a:pPr marL="0" indent="0">
              <a:buNone/>
            </a:pPr>
            <a:r>
              <a:rPr lang="en-US" altLang="ko-KR" dirty="0"/>
              <a:t>	Grammar rules</a:t>
            </a:r>
          </a:p>
          <a:p>
            <a:pPr marL="0" indent="0">
              <a:buNone/>
            </a:pPr>
            <a:r>
              <a:rPr lang="en-US" altLang="ko-KR" dirty="0"/>
              <a:t>%%</a:t>
            </a:r>
          </a:p>
          <a:p>
            <a:pPr marL="0" indent="0">
              <a:buNone/>
            </a:pPr>
            <a:r>
              <a:rPr lang="en-US" altLang="ko-KR" dirty="0"/>
              <a:t>	Additional C code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Bison -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53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declaration</a:t>
            </a:r>
          </a:p>
          <a:p>
            <a:pPr lvl="1"/>
            <a:r>
              <a:rPr lang="en-US" altLang="ko-KR" dirty="0"/>
              <a:t>header file include,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</a:t>
            </a:r>
            <a:r>
              <a:rPr lang="en-US" altLang="ko-KR" dirty="0"/>
              <a:t>declaration, </a:t>
            </a:r>
            <a:r>
              <a:rPr lang="en-US" altLang="ko-KR" dirty="0" err="1"/>
              <a:t>typedef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Bison declaration</a:t>
            </a:r>
          </a:p>
          <a:p>
            <a:pPr lvl="1"/>
            <a:r>
              <a:rPr lang="en-US" altLang="ko-KR" dirty="0"/>
              <a:t>token, associativity, precedence</a:t>
            </a:r>
          </a:p>
          <a:p>
            <a:pPr lvl="1"/>
            <a:r>
              <a:rPr lang="en-US" altLang="ko-KR" dirty="0"/>
              <a:t>union </a:t>
            </a:r>
            <a:r>
              <a:rPr lang="ko-KR" altLang="en-US" dirty="0"/>
              <a:t>선언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Grammar rules</a:t>
            </a:r>
          </a:p>
          <a:p>
            <a:pPr lvl="1"/>
            <a:r>
              <a:rPr lang="en-US" altLang="ko-KR" dirty="0"/>
              <a:t>parser</a:t>
            </a:r>
            <a:r>
              <a:rPr lang="ko-KR" altLang="en-US" dirty="0"/>
              <a:t>에서 사용할 </a:t>
            </a:r>
            <a:r>
              <a:rPr lang="en-US" altLang="ko-KR" dirty="0"/>
              <a:t>grammar</a:t>
            </a:r>
            <a:r>
              <a:rPr lang="ko-KR" altLang="en-US" dirty="0"/>
              <a:t>를 선언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Additional C codes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Bison -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659571"/>
      </p:ext>
    </p:extLst>
  </p:cSld>
  <p:clrMapOvr>
    <a:masterClrMapping/>
  </p:clrMapOvr>
</p:sld>
</file>

<file path=ppt/theme/theme1.xml><?xml version="1.0" encoding="utf-8"?>
<a:theme xmlns:a="http://schemas.openxmlformats.org/drawingml/2006/main" name="VMO_TEMPLATE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mo_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toslab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16BBEE6-C7F9-7D40-A873-E44D80954C39}" vid="{6801F463-F7A3-2E45-9D3D-730DFCC26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VMO</Template>
  <TotalTime>12392</TotalTime>
  <Words>1177</Words>
  <Application>Microsoft Office PowerPoint</Application>
  <PresentationFormat>화면 슬라이드 쇼(4:3)</PresentationFormat>
  <Paragraphs>374</Paragraphs>
  <Slides>29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굴림</vt:lpstr>
      <vt:lpstr>굴림체</vt:lpstr>
      <vt:lpstr>맑은 고딕</vt:lpstr>
      <vt:lpstr>Arial</vt:lpstr>
      <vt:lpstr>Lucida Console</vt:lpstr>
      <vt:lpstr>Tahoma</vt:lpstr>
      <vt:lpstr>Times New Roman</vt:lpstr>
      <vt:lpstr>Wingdings</vt:lpstr>
      <vt:lpstr>VMO_TEMPLATE_V2</vt:lpstr>
      <vt:lpstr>Project 2 YACC Programming</vt:lpstr>
      <vt:lpstr>Plan</vt:lpstr>
      <vt:lpstr>YACC</vt:lpstr>
      <vt:lpstr>Bottom-up(Shift-Reduce) Parsing</vt:lpstr>
      <vt:lpstr>Example of Bottom-Up Paring</vt:lpstr>
      <vt:lpstr>How Lex &amp; YACC Works</vt:lpstr>
      <vt:lpstr>How Lex &amp; YACC Works</vt:lpstr>
      <vt:lpstr>Bison - structure</vt:lpstr>
      <vt:lpstr>Bison - structure</vt:lpstr>
      <vt:lpstr>Token</vt:lpstr>
      <vt:lpstr>yylval &amp; Union</vt:lpstr>
      <vt:lpstr>Symbol value</vt:lpstr>
      <vt:lpstr>Symbol value</vt:lpstr>
      <vt:lpstr>Grammar Rule</vt:lpstr>
      <vt:lpstr>Action</vt:lpstr>
      <vt:lpstr>Embedded Action</vt:lpstr>
      <vt:lpstr>Conflicts</vt:lpstr>
      <vt:lpstr>Associativity</vt:lpstr>
      <vt:lpstr>Precedence</vt:lpstr>
      <vt:lpstr>Ambiguity of grammar</vt:lpstr>
      <vt:lpstr>Ambiguity of grammar - Solution1</vt:lpstr>
      <vt:lpstr>Ambiguity of grammar - Solution2</vt:lpstr>
      <vt:lpstr>Output Files - subc.output</vt:lpstr>
      <vt:lpstr>Conflicts in subc</vt:lpstr>
      <vt:lpstr>To-do</vt:lpstr>
      <vt:lpstr>Tips</vt:lpstr>
      <vt:lpstr>Submission</vt:lpstr>
      <vt:lpstr>Environment</vt:lpstr>
      <vt:lpstr>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Machines to Learn Method-Specific Compilation Strategies</dc:title>
  <dc:creator>pluckyman</dc:creator>
  <cp:lastModifiedBy>Windows 사용자</cp:lastModifiedBy>
  <cp:revision>186</cp:revision>
  <cp:lastPrinted>2012-09-26T02:16:57Z</cp:lastPrinted>
  <dcterms:created xsi:type="dcterms:W3CDTF">2011-05-26T07:14:03Z</dcterms:created>
  <dcterms:modified xsi:type="dcterms:W3CDTF">2018-10-22T01:31:48Z</dcterms:modified>
</cp:coreProperties>
</file>