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327" r:id="rId2"/>
    <p:sldId id="306" r:id="rId3"/>
    <p:sldId id="321" r:id="rId4"/>
    <p:sldId id="258" r:id="rId5"/>
    <p:sldId id="259" r:id="rId6"/>
    <p:sldId id="317" r:id="rId7"/>
    <p:sldId id="333" r:id="rId8"/>
    <p:sldId id="260" r:id="rId9"/>
    <p:sldId id="307" r:id="rId10"/>
    <p:sldId id="261" r:id="rId11"/>
  </p:sldIdLst>
  <p:sldSz cx="9144000" cy="6858000" type="screen4x3"/>
  <p:notesSz cx="6888163" cy="10020300"/>
  <p:defaultTextStyle>
    <a:defPPr>
      <a:defRPr lang="nl-N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Stijl, licht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DBED569-4797-4DF1-A0F4-6AAB3CD982D8}" styleName="Stijl, licht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D083AE6-46FA-4A59-8FB0-9F97EB10719F}" styleName="Stijl, licht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DA37D80-6434-44D0-A028-1B22A696006F}" styleName="Stijl, licht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Stijl, licht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27102A9-8310-4765-A935-A1911B00CA55}" styleName="Stijl, licht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Stijl, gemiddeld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8A107856-5554-42FB-B03E-39F5DBC370BA}" styleName="Stijl, gemiddeld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E171933-4619-4E11-9A3F-F7608DF75F80}" styleName="Stijl, gemiddeld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87546" autoAdjust="0"/>
  </p:normalViewPr>
  <p:slideViewPr>
    <p:cSldViewPr>
      <p:cViewPr varScale="1">
        <p:scale>
          <a:sx n="102" d="100"/>
          <a:sy n="102" d="100"/>
        </p:scale>
        <p:origin x="1872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37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4871" cy="501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1698" y="0"/>
            <a:ext cx="2984871" cy="501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9800" y="750888"/>
            <a:ext cx="5008563" cy="37576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817" y="4759643"/>
            <a:ext cx="5510530" cy="4509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noProof="0" smtClean="0"/>
              <a:t>Click to edit Master text styles</a:t>
            </a:r>
          </a:p>
          <a:p>
            <a:pPr lvl="1"/>
            <a:r>
              <a:rPr lang="nl-NL" noProof="0" smtClean="0"/>
              <a:t>Second level</a:t>
            </a:r>
          </a:p>
          <a:p>
            <a:pPr lvl="2"/>
            <a:r>
              <a:rPr lang="nl-NL" noProof="0" smtClean="0"/>
              <a:t>Third level</a:t>
            </a:r>
          </a:p>
          <a:p>
            <a:pPr lvl="3"/>
            <a:r>
              <a:rPr lang="nl-NL" noProof="0" smtClean="0"/>
              <a:t>Fourth level</a:t>
            </a:r>
          </a:p>
          <a:p>
            <a:pPr lvl="4"/>
            <a:r>
              <a:rPr lang="nl-NL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17546"/>
            <a:ext cx="2984871" cy="501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1698" y="9517546"/>
            <a:ext cx="2984871" cy="501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5F0D9E6F-59B3-44FA-A553-4EE5CE0E10CF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560319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0D9E6F-59B3-44FA-A553-4EE5CE0E10CF}" type="slidenum">
              <a:rPr lang="nl-NL" smtClean="0"/>
              <a:pPr>
                <a:defRPr/>
              </a:pPr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015301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EC9742-8746-46BE-B660-DF4F5F338967}" type="slidenum">
              <a:rPr lang="nl-NL" smtClean="0"/>
              <a:pPr/>
              <a:t>10</a:t>
            </a:fld>
            <a:endParaRPr lang="nl-NL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273244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0D9E6F-59B3-44FA-A553-4EE5CE0E10CF}" type="slidenum">
              <a:rPr lang="nl-NL" smtClean="0"/>
              <a:pPr>
                <a:defRPr/>
              </a:pPr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496689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0D9E6F-59B3-44FA-A553-4EE5CE0E10CF}" type="slidenum">
              <a:rPr lang="nl-NL" smtClean="0"/>
              <a:pPr>
                <a:defRPr/>
              </a:pPr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020797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092E06-B0AD-44CD-ABA1-A4F218D3EBED}" type="slidenum">
              <a:rPr lang="nl-NL" smtClean="0"/>
              <a:pPr/>
              <a:t>4</a:t>
            </a:fld>
            <a:endParaRPr lang="nl-NL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619753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6D84C3-0A1E-459B-890C-34F1B6ADEEE9}" type="slidenum">
              <a:rPr lang="nl-NL" smtClean="0"/>
              <a:pPr/>
              <a:t>5</a:t>
            </a:fld>
            <a:endParaRPr lang="nl-NL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984534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6D84C3-0A1E-459B-890C-34F1B6ADEEE9}" type="slidenum">
              <a:rPr lang="nl-NL" smtClean="0"/>
              <a:pPr/>
              <a:t>6</a:t>
            </a:fld>
            <a:endParaRPr lang="nl-NL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385143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6D84C3-0A1E-459B-890C-34F1B6ADEEE9}" type="slidenum">
              <a:rPr lang="nl-NL" smtClean="0"/>
              <a:pPr/>
              <a:t>7</a:t>
            </a:fld>
            <a:endParaRPr lang="nl-NL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455031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3076C6-DFE3-4ECF-9D88-F3D33E0987D2}" type="slidenum">
              <a:rPr lang="nl-NL" smtClean="0"/>
              <a:pPr/>
              <a:t>8</a:t>
            </a:fld>
            <a:endParaRPr lang="nl-NL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13488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0D9E6F-59B3-44FA-A553-4EE5CE0E10CF}" type="slidenum">
              <a:rPr lang="nl-NL" smtClean="0"/>
              <a:pPr>
                <a:defRPr/>
              </a:pPr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21051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| Basic">
    <p:bg bwMode="gray">
      <p:bgPr>
        <a:solidFill>
          <a:srgbClr val="009C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5589240"/>
            <a:ext cx="9144000" cy="360040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5958000"/>
            <a:ext cx="9144000" cy="9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18000" rIns="0" bIns="18000" rtlCol="0" anchor="ctr"/>
          <a:lstStyle/>
          <a:p>
            <a:pPr algn="ctr"/>
            <a:endParaRPr lang="nl-BE" sz="11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6084000"/>
            <a:ext cx="1980000" cy="432000"/>
          </a:xfrm>
          <a:prstGeom prst="rect">
            <a:avLst/>
          </a:prstGeom>
          <a:solidFill>
            <a:srgbClr val="EC4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357192"/>
            <a:ext cx="9144000" cy="1800000"/>
          </a:xfrm>
          <a:noFill/>
        </p:spPr>
        <p:txBody>
          <a:bodyPr wrap="square" lIns="720000" tIns="180000" rIns="720000" bIns="540000">
            <a:noAutofit/>
          </a:bodyPr>
          <a:lstStyle>
            <a:lvl1pPr marL="0" indent="0" algn="ctr">
              <a:buNone/>
              <a:defRPr sz="32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BE" dirty="0"/>
          </a:p>
        </p:txBody>
      </p:sp>
      <p:sp>
        <p:nvSpPr>
          <p:cNvPr id="154" name="Title 153"/>
          <p:cNvSpPr>
            <a:spLocks noGrp="1"/>
          </p:cNvSpPr>
          <p:nvPr>
            <p:ph type="title"/>
          </p:nvPr>
        </p:nvSpPr>
        <p:spPr>
          <a:xfrm>
            <a:off x="0" y="1556992"/>
            <a:ext cx="9144000" cy="1800000"/>
          </a:xfrm>
          <a:noFill/>
        </p:spPr>
        <p:txBody>
          <a:bodyPr lIns="720000" tIns="540000" rIns="720000" bIns="180000" anchor="b" anchorCtr="0">
            <a:noAutofit/>
          </a:bodyPr>
          <a:lstStyle>
            <a:lvl1pPr algn="ctr">
              <a:lnSpc>
                <a:spcPct val="90000"/>
              </a:lnSpc>
              <a:defRPr sz="3800" cap="all" baseline="0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BE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solidFill>
            <a:srgbClr val="EC4B2F"/>
          </a:solidFill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solidFill>
            <a:srgbClr val="009CAB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BCDBC20-AC6E-4E33-8348-C952DF56FB06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  <p:pic>
        <p:nvPicPr>
          <p:cNvPr id="18" name="Picture 17" descr="associati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16416" y="6093368"/>
            <a:ext cx="457071" cy="648000"/>
          </a:xfrm>
          <a:prstGeom prst="rect">
            <a:avLst/>
          </a:prstGeom>
        </p:spPr>
      </p:pic>
      <p:pic>
        <p:nvPicPr>
          <p:cNvPr id="10" name="Picture 9" descr="TM_logo_vignet_pp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0000" y="360000"/>
            <a:ext cx="2157984" cy="1155192"/>
          </a:xfrm>
          <a:prstGeom prst="rect">
            <a:avLst/>
          </a:prstGeom>
        </p:spPr>
      </p:pic>
      <p:sp>
        <p:nvSpPr>
          <p:cNvPr id="14" name="Date Placeholder 13"/>
          <p:cNvSpPr>
            <a:spLocks noGrp="1"/>
          </p:cNvSpPr>
          <p:nvPr>
            <p:ph type="dt" sz="half" idx="13"/>
          </p:nvPr>
        </p:nvSpPr>
        <p:spPr>
          <a:xfrm>
            <a:off x="755576" y="6570000"/>
            <a:ext cx="990706" cy="200055"/>
          </a:xfrm>
          <a:solidFill>
            <a:schemeClr val="tx1"/>
          </a:solidFill>
        </p:spPr>
        <p:txBody>
          <a:bodyPr/>
          <a:lstStyle>
            <a:lvl1pPr>
              <a:defRPr sz="1300">
                <a:solidFill>
                  <a:srgbClr val="00A0AE"/>
                </a:solidFill>
              </a:defRPr>
            </a:lvl1pPr>
          </a:lstStyle>
          <a:p>
            <a:pPr>
              <a:defRPr/>
            </a:pPr>
            <a:endParaRPr lang="nl-NL"/>
          </a:p>
        </p:txBody>
      </p:sp>
      <p:pic>
        <p:nvPicPr>
          <p:cNvPr id="15" name="Picture 14" descr="ppt_fusieboodschap_wit_nl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95936" y="5724000"/>
            <a:ext cx="4742688" cy="13716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2000"/>
            <a:ext cx="9144000" cy="4734000"/>
          </a:xfrm>
        </p:spPr>
        <p:txBody>
          <a:bodyPr bIns="144000"/>
          <a:lstStyle>
            <a:lvl1pPr marL="323850" indent="-323850">
              <a:spcBef>
                <a:spcPts val="400"/>
              </a:spcBef>
              <a:spcAft>
                <a:spcPts val="400"/>
              </a:spcAft>
              <a:buClrTx/>
              <a:defRPr>
                <a:solidFill>
                  <a:srgbClr val="000000"/>
                </a:solidFill>
              </a:defRPr>
            </a:lvl1pPr>
            <a:lvl2pPr marL="723900" indent="-368300">
              <a:spcBef>
                <a:spcPts val="400"/>
              </a:spcBef>
              <a:spcAft>
                <a:spcPts val="400"/>
              </a:spcAft>
              <a:buClrTx/>
              <a:defRPr sz="2500">
                <a:solidFill>
                  <a:srgbClr val="000000"/>
                </a:solidFill>
              </a:defRPr>
            </a:lvl2pPr>
            <a:lvl3pPr marL="982663" indent="-258763">
              <a:spcBef>
                <a:spcPts val="400"/>
              </a:spcBef>
              <a:spcAft>
                <a:spcPts val="400"/>
              </a:spcAft>
              <a:buClrTx/>
              <a:defRPr sz="2300">
                <a:solidFill>
                  <a:srgbClr val="000000"/>
                </a:solidFill>
              </a:defRPr>
            </a:lvl3pPr>
            <a:lvl4pPr marL="1255713" indent="-273050">
              <a:spcBef>
                <a:spcPts val="400"/>
              </a:spcBef>
              <a:spcAft>
                <a:spcPts val="400"/>
              </a:spcAft>
              <a:buClrTx/>
              <a:defRPr sz="2000">
                <a:solidFill>
                  <a:srgbClr val="000000"/>
                </a:solidFill>
              </a:defRPr>
            </a:lvl4pPr>
            <a:lvl5pPr marL="1609725" indent="-258763">
              <a:spcBef>
                <a:spcPts val="600"/>
              </a:spcBef>
              <a:spcAft>
                <a:spcPts val="600"/>
              </a:spcAft>
              <a:defRPr sz="1700"/>
            </a:lvl5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lIns="360000" tIns="180000" rIns="360000" bIns="144000"/>
          <a:lstStyle>
            <a:lvl1pPr>
              <a:defRPr>
                <a:solidFill>
                  <a:srgbClr val="009CAB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BE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80000" y="1141200"/>
            <a:ext cx="8748000" cy="0"/>
          </a:xfrm>
          <a:prstGeom prst="line">
            <a:avLst/>
          </a:prstGeom>
          <a:ln w="6350">
            <a:solidFill>
              <a:srgbClr val="009C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BCDBC20-AC6E-4E33-8348-C952DF56FB06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pic>
        <p:nvPicPr>
          <p:cNvPr id="12" name="Picture 11" descr="tm_rg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6296" y="5976000"/>
            <a:ext cx="1652016" cy="862584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2000"/>
            <a:ext cx="9144000" cy="4734000"/>
          </a:xfrm>
        </p:spPr>
        <p:txBody>
          <a:bodyPr bIns="144000" numCol="2" spcCol="360000" anchor="ctr" anchorCtr="0"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lIns="360000" tIns="180000" rIns="360000" bIns="144000"/>
          <a:lstStyle>
            <a:lvl1pPr>
              <a:defRPr>
                <a:solidFill>
                  <a:srgbClr val="009CAB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BE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80000" y="1141200"/>
            <a:ext cx="8748000" cy="0"/>
          </a:xfrm>
          <a:prstGeom prst="line">
            <a:avLst/>
          </a:prstGeom>
          <a:ln w="6350">
            <a:solidFill>
              <a:srgbClr val="009C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BCDBC20-AC6E-4E33-8348-C952DF56FB06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pic>
        <p:nvPicPr>
          <p:cNvPr id="11" name="Picture 10" descr="tm_rg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6296" y="5976000"/>
            <a:ext cx="1652016" cy="8625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t |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152000"/>
            <a:ext cx="4428000" cy="1097992"/>
          </a:xfrm>
        </p:spPr>
        <p:txBody>
          <a:bodyPr lIns="252000" tIns="252000" rIns="0" bIns="0" anchor="t" anchorCtr="0">
            <a:noAutofit/>
          </a:bodyPr>
          <a:lstStyle>
            <a:lvl1pPr marL="0" indent="0">
              <a:buNone/>
              <a:defRPr sz="2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0" y="2285992"/>
            <a:ext cx="4428000" cy="3600000"/>
          </a:xfrm>
        </p:spPr>
        <p:txBody>
          <a:bodyPr lIns="252000" tIns="0" rIns="0"/>
          <a:lstStyle>
            <a:lvl1pPr>
              <a:defRPr sz="2600"/>
            </a:lvl1pPr>
            <a:lvl2pPr>
              <a:defRPr sz="2300"/>
            </a:lvl2pPr>
            <a:lvl3pPr>
              <a:defRPr sz="2000"/>
            </a:lvl3pPr>
            <a:lvl4pPr>
              <a:defRPr sz="17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6032" y="1152000"/>
            <a:ext cx="4428000" cy="1097992"/>
          </a:xfrm>
        </p:spPr>
        <p:txBody>
          <a:bodyPr lIns="0" tIns="252000" rIns="252000" bIns="0" anchor="t" anchorCtr="0">
            <a:normAutofit/>
          </a:bodyPr>
          <a:lstStyle>
            <a:lvl1pPr marL="0" indent="0">
              <a:buNone/>
              <a:defRPr sz="2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6032" y="2285992"/>
            <a:ext cx="4428000" cy="3600000"/>
          </a:xfrm>
        </p:spPr>
        <p:txBody>
          <a:bodyPr lIns="0" tIns="0" rIns="252000"/>
          <a:lstStyle>
            <a:lvl1pPr>
              <a:defRPr sz="2600"/>
            </a:lvl1pPr>
            <a:lvl2pPr>
              <a:defRPr sz="2300"/>
            </a:lvl2pPr>
            <a:lvl3pPr>
              <a:defRPr sz="2000"/>
            </a:lvl3pPr>
            <a:lvl4pPr>
              <a:defRPr sz="17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80000" y="1141200"/>
            <a:ext cx="8748000" cy="0"/>
          </a:xfrm>
          <a:prstGeom prst="line">
            <a:avLst/>
          </a:prstGeom>
          <a:ln w="6350">
            <a:solidFill>
              <a:srgbClr val="4B2B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BCDBC20-AC6E-4E33-8348-C952DF56FB06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pic>
        <p:nvPicPr>
          <p:cNvPr id="14" name="Picture 13" descr="tm_rg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6296" y="5976000"/>
            <a:ext cx="1652016" cy="8625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1 Pictur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7620" y="1152000"/>
            <a:ext cx="5072098" cy="4734000"/>
          </a:xfrm>
        </p:spPr>
        <p:txBody>
          <a:bodyPr lIns="0" rIns="0" bIns="144000"/>
          <a:lstStyle>
            <a:lvl2pPr algn="l">
              <a:defRPr/>
            </a:lvl2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lIns="360000" tIns="180000" rIns="360000" bIns="144000"/>
          <a:lstStyle>
            <a:lvl1pPr>
              <a:defRPr>
                <a:solidFill>
                  <a:srgbClr val="009CAB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BE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180000" y="1141200"/>
            <a:ext cx="8748000" cy="0"/>
          </a:xfrm>
          <a:prstGeom prst="line">
            <a:avLst/>
          </a:prstGeom>
          <a:ln w="6350">
            <a:solidFill>
              <a:srgbClr val="009C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87"/>
          <p:cNvSpPr>
            <a:spLocks noGrp="1"/>
          </p:cNvSpPr>
          <p:nvPr>
            <p:ph type="pic" sz="quarter" idx="10"/>
          </p:nvPr>
        </p:nvSpPr>
        <p:spPr>
          <a:xfrm>
            <a:off x="180000" y="1152000"/>
            <a:ext cx="3428992" cy="4734000"/>
          </a:xfrm>
        </p:spPr>
        <p:txBody>
          <a:bodyPr>
            <a:normAutofit/>
          </a:bodyPr>
          <a:lstStyle>
            <a:lvl1pPr>
              <a:buNone/>
              <a:defRPr sz="1000"/>
            </a:lvl1pPr>
          </a:lstStyle>
          <a:p>
            <a:r>
              <a:rPr lang="nl-NL" smtClean="0"/>
              <a:t>Klik op het pictogram als u een afbeelding wilt toevoegen</a:t>
            </a:r>
            <a:endParaRPr lang="nl-BE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CDBC20-AC6E-4E33-8348-C952DF56FB06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pic>
        <p:nvPicPr>
          <p:cNvPr id="12" name="Picture 11" descr="tm_rg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6296" y="5976000"/>
            <a:ext cx="1652016" cy="8625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BCDBC20-AC6E-4E33-8348-C952DF56FB06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9144000" cy="5929313"/>
          </a:xfrm>
        </p:spPr>
        <p:txBody>
          <a:bodyPr/>
          <a:lstStyle>
            <a:lvl1pPr>
              <a:buClrTx/>
              <a:defRPr>
                <a:solidFill>
                  <a:srgbClr val="000000"/>
                </a:solidFill>
              </a:defRPr>
            </a:lvl1pPr>
            <a:lvl2pPr>
              <a:buClrTx/>
              <a:defRPr>
                <a:solidFill>
                  <a:srgbClr val="000000"/>
                </a:solidFill>
              </a:defRPr>
            </a:lvl2pPr>
            <a:lvl3pPr>
              <a:buClrTx/>
              <a:defRPr>
                <a:solidFill>
                  <a:srgbClr val="000000"/>
                </a:solidFill>
              </a:defRPr>
            </a:lvl3pPr>
            <a:lvl4pPr>
              <a:buClrTx/>
              <a:defRPr>
                <a:solidFill>
                  <a:srgbClr val="000000"/>
                </a:solidFill>
              </a:defRPr>
            </a:lvl4pPr>
            <a:lvl5pPr>
              <a:buClrTx/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 dirty="0"/>
          </a:p>
        </p:txBody>
      </p:sp>
      <p:pic>
        <p:nvPicPr>
          <p:cNvPr id="9" name="Picture 8" descr="tm_rg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6296" y="5976000"/>
            <a:ext cx="1652016" cy="8625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1 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BCDBC20-AC6E-4E33-8348-C952DF56FB06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5929313"/>
          </a:xfrm>
        </p:spPr>
        <p:txBody>
          <a:bodyPr/>
          <a:lstStyle/>
          <a:p>
            <a:r>
              <a:rPr lang="nl-NL" smtClean="0"/>
              <a:t>Klik op het pictogram als u een afbeelding wilt toevoegen</a:t>
            </a:r>
            <a:endParaRPr lang="nl-BE"/>
          </a:p>
        </p:txBody>
      </p:sp>
      <p:pic>
        <p:nvPicPr>
          <p:cNvPr id="9" name="Picture 8" descr="tm_rg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6296" y="5976000"/>
            <a:ext cx="1652016" cy="8625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3E1642-18B5-44EC-A2F2-37DB9C75E12C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958024"/>
            <a:ext cx="9144000" cy="900000"/>
          </a:xfrm>
          <a:prstGeom prst="rect">
            <a:avLst/>
          </a:prstGeom>
          <a:solidFill>
            <a:srgbClr val="EC4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18000" rIns="0" bIns="18000" rtlCol="0" anchor="ctr"/>
          <a:lstStyle/>
          <a:p>
            <a:pPr algn="ctr"/>
            <a:endParaRPr lang="nl-BE" sz="1100" dirty="0">
              <a:solidFill>
                <a:schemeClr val="bg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0" y="6084000"/>
            <a:ext cx="1980000" cy="43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5576" y="6084000"/>
            <a:ext cx="4032424" cy="432000"/>
          </a:xfrm>
          <a:prstGeom prst="rect">
            <a:avLst/>
          </a:prstGeom>
          <a:solidFill>
            <a:schemeClr val="bg1"/>
          </a:solidFill>
        </p:spPr>
        <p:txBody>
          <a:bodyPr wrap="square" lIns="144000" tIns="0" rIns="144000" bIns="0" anchor="ctr" anchorCtr="0">
            <a:noAutofit/>
          </a:bodyPr>
          <a:lstStyle>
            <a:lvl1pPr algn="l">
              <a:lnSpc>
                <a:spcPct val="90000"/>
              </a:lnSpc>
              <a:defRPr sz="1500">
                <a:solidFill>
                  <a:srgbClr val="009CAB"/>
                </a:solidFill>
                <a:latin typeface="Trebuchet MS" pitchFamily="34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86" name="Slide Number Placeholder 85"/>
          <p:cNvSpPr>
            <a:spLocks noGrp="1"/>
          </p:cNvSpPr>
          <p:nvPr>
            <p:ph type="sldNum" sz="quarter" idx="4"/>
          </p:nvPr>
        </p:nvSpPr>
        <p:spPr>
          <a:xfrm>
            <a:off x="360000" y="6084000"/>
            <a:ext cx="360000" cy="667148"/>
          </a:xfrm>
          <a:prstGeom prst="rect">
            <a:avLst/>
          </a:prstGeom>
          <a:solidFill>
            <a:srgbClr val="009CAB"/>
          </a:solidFill>
        </p:spPr>
        <p:txBody>
          <a:bodyPr vert="horz" wrap="none" lIns="0" tIns="108000" rIns="0" bIns="0" rtlCol="0" anchor="ctr" anchorCtr="0">
            <a:noAutofit/>
          </a:bodyPr>
          <a:lstStyle>
            <a:lvl1pPr algn="ctr">
              <a:defRPr sz="2000" b="0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pPr>
              <a:defRPr/>
            </a:pPr>
            <a:fld id="{DBCDBC20-AC6E-4E33-8348-C952DF56FB06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2984"/>
          </a:xfrm>
          <a:prstGeom prst="rect">
            <a:avLst/>
          </a:prstGeom>
          <a:ln w="0">
            <a:noFill/>
          </a:ln>
        </p:spPr>
        <p:txBody>
          <a:bodyPr vert="horz" lIns="360000" tIns="180000" rIns="360000" bIns="144000" rtlCol="0" anchor="ctr">
            <a:noAutofit/>
          </a:bodyPr>
          <a:lstStyle/>
          <a:p>
            <a:r>
              <a:rPr lang="nl-NL" smtClean="0"/>
              <a:t>Klik om de stijl te bewerken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152000"/>
            <a:ext cx="9144000" cy="4428000"/>
          </a:xfrm>
          <a:prstGeom prst="rect">
            <a:avLst/>
          </a:prstGeom>
        </p:spPr>
        <p:txBody>
          <a:bodyPr vert="horz" lIns="432000" tIns="252000" rIns="43200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80" name="Date Placeholder 3"/>
          <p:cNvSpPr>
            <a:spLocks noGrp="1"/>
          </p:cNvSpPr>
          <p:nvPr>
            <p:ph type="dt" sz="half" idx="2"/>
          </p:nvPr>
        </p:nvSpPr>
        <p:spPr>
          <a:xfrm>
            <a:off x="755576" y="6570000"/>
            <a:ext cx="990706" cy="200055"/>
          </a:xfrm>
          <a:prstGeom prst="rect">
            <a:avLst/>
          </a:prstGeom>
          <a:solidFill>
            <a:srgbClr val="EC4B2F"/>
          </a:solidFill>
        </p:spPr>
        <p:txBody>
          <a:bodyPr wrap="none" lIns="108000" tIns="0" rIns="0" bIns="0" anchor="b" anchorCtr="0">
            <a:spAutoFit/>
          </a:bodyPr>
          <a:lstStyle>
            <a:lvl1pPr algn="r">
              <a:defRPr sz="1300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pPr>
              <a:defRPr/>
            </a:pPr>
            <a:endParaRPr lang="nl-NL"/>
          </a:p>
        </p:txBody>
      </p:sp>
      <p:pic>
        <p:nvPicPr>
          <p:cNvPr id="9" name="Picture 8" descr="tm_rgb.jp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236296" y="5976000"/>
            <a:ext cx="1652016" cy="86258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 cap="all" baseline="0">
          <a:solidFill>
            <a:srgbClr val="009CAB"/>
          </a:solidFill>
          <a:latin typeface="Trebuchet MS" pitchFamily="34" charset="0"/>
          <a:ea typeface="+mj-ea"/>
          <a:cs typeface="+mj-cs"/>
        </a:defRPr>
      </a:lvl1pPr>
    </p:titleStyle>
    <p:bodyStyle>
      <a:lvl1pPr marL="355600" indent="-355600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SzPct val="90000"/>
        <a:buFont typeface="Verdana" pitchFamily="34" charset="0"/>
        <a:buChar char="•"/>
        <a:defRPr sz="300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1pPr>
      <a:lvl2pPr marL="723900" indent="-368300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Font typeface="Arial" pitchFamily="34" charset="0"/>
        <a:buChar char="−"/>
        <a:defRPr sz="270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2pPr>
      <a:lvl3pPr marL="982663" indent="-258763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Font typeface="Arial" pitchFamily="34" charset="0"/>
        <a:buChar char="•"/>
        <a:defRPr sz="240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3pPr>
      <a:lvl4pPr marL="1255713" indent="-273050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Font typeface="Arial" pitchFamily="34" charset="0"/>
        <a:buChar char="»"/>
        <a:defRPr sz="210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4pPr>
      <a:lvl5pPr marL="1609725" indent="-258763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>
          <a:schemeClr val="tx1"/>
        </a:buClr>
        <a:buFont typeface="Arial" pitchFamily="34" charset="0"/>
        <a:buNone/>
        <a:defRPr sz="2000" kern="1200">
          <a:solidFill>
            <a:schemeClr val="accent4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6" Type="http://schemas.openxmlformats.org/officeDocument/2006/relationships/hyperlink" Target="http://www.stackoverflow.com/" TargetMode="External"/><Relationship Id="rId5" Type="http://schemas.openxmlformats.org/officeDocument/2006/relationships/hyperlink" Target="http://jigsaw.w3.org/css-validator/" TargetMode="External"/><Relationship Id="rId4" Type="http://schemas.openxmlformats.org/officeDocument/2006/relationships/hyperlink" Target="http://validator.w3.org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sofie.beerens@thomasmore.b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../../examplesWebsite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nd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0" dirty="0" smtClean="0"/>
              <a:t>Introduction</a:t>
            </a:r>
            <a:endParaRPr lang="en-US" noProof="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Web engineering</a:t>
            </a:r>
            <a:endParaRPr lang="en-US" noProof="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BCDBC20-AC6E-4E33-8348-C952DF56FB06}" type="slidenum">
              <a:rPr lang="nl-NL" smtClean="0"/>
              <a:pPr>
                <a:defRPr/>
              </a:pPr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6579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noProof="0" dirty="0" smtClean="0"/>
              <a:t>Help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noProof="0" dirty="0" smtClean="0">
                <a:hlinkClick r:id="rId3"/>
              </a:rPr>
              <a:t>www.w3schools.com/</a:t>
            </a:r>
            <a:r>
              <a:rPr lang="en-US" noProof="0" dirty="0" smtClean="0"/>
              <a:t>: </a:t>
            </a:r>
          </a:p>
          <a:p>
            <a:pPr lvl="1" eaLnBrk="1" hangingPunct="1"/>
            <a:r>
              <a:rPr lang="en-US" noProof="0" dirty="0" smtClean="0"/>
              <a:t>lessons </a:t>
            </a:r>
            <a:r>
              <a:rPr lang="en-US" noProof="0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&amp;</a:t>
            </a:r>
            <a:r>
              <a:rPr lang="en-US" noProof="0" dirty="0" smtClean="0"/>
              <a:t> examples</a:t>
            </a:r>
          </a:p>
          <a:p>
            <a:pPr eaLnBrk="1" hangingPunct="1"/>
            <a:r>
              <a:rPr lang="en-US" noProof="0" dirty="0" smtClean="0">
                <a:hlinkClick r:id="rId4"/>
              </a:rPr>
              <a:t>http://validator.w3.org/</a:t>
            </a:r>
            <a:r>
              <a:rPr lang="en-US" noProof="0" dirty="0" smtClean="0"/>
              <a:t>:</a:t>
            </a:r>
          </a:p>
          <a:p>
            <a:pPr lvl="1" eaLnBrk="1" hangingPunct="1"/>
            <a:r>
              <a:rPr lang="en-US" noProof="0" dirty="0" smtClean="0"/>
              <a:t> HTML validator</a:t>
            </a:r>
          </a:p>
          <a:p>
            <a:pPr eaLnBrk="1" hangingPunct="1"/>
            <a:r>
              <a:rPr lang="en-US" noProof="0" dirty="0" smtClean="0">
                <a:hlinkClick r:id="rId5"/>
              </a:rPr>
              <a:t>http://jigsaw.w3.org/css-validator/</a:t>
            </a:r>
            <a:endParaRPr lang="en-US" noProof="0" dirty="0" smtClean="0"/>
          </a:p>
          <a:p>
            <a:pPr lvl="1" eaLnBrk="1" hangingPunct="1"/>
            <a:r>
              <a:rPr lang="en-US" noProof="0" dirty="0" smtClean="0"/>
              <a:t>CSS validator</a:t>
            </a:r>
          </a:p>
          <a:p>
            <a:pPr eaLnBrk="1" hangingPunct="1"/>
            <a:r>
              <a:rPr lang="en-US" noProof="0" dirty="0" smtClean="0">
                <a:hlinkClick r:id="rId6"/>
              </a:rPr>
              <a:t>http://www.stackoverflow.com</a:t>
            </a:r>
            <a:endParaRPr lang="en-US" noProof="0" dirty="0" smtClean="0"/>
          </a:p>
          <a:p>
            <a:pPr lvl="1" eaLnBrk="1" hangingPunct="1"/>
            <a:r>
              <a:rPr lang="en-US" noProof="0" dirty="0" smtClean="0"/>
              <a:t>developer community</a:t>
            </a:r>
          </a:p>
          <a:p>
            <a:pPr lvl="1" eaLnBrk="1" hangingPunct="1">
              <a:buNone/>
            </a:pPr>
            <a:endParaRPr lang="en-US" noProof="0" dirty="0" smtClean="0"/>
          </a:p>
          <a:p>
            <a:pPr eaLnBrk="1" hangingPunct="1"/>
            <a:endParaRPr lang="en-US" noProof="0" dirty="0" smtClean="0"/>
          </a:p>
          <a:p>
            <a:pPr eaLnBrk="1" hangingPunct="1">
              <a:buFontTx/>
              <a:buNone/>
            </a:pPr>
            <a:endParaRPr lang="en-US" noProof="0" dirty="0" smtClean="0"/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E1642-18B5-44EC-A2F2-37DB9C75E12C}" type="slidenum">
              <a:rPr lang="nl-NL" smtClean="0"/>
              <a:pPr>
                <a:defRPr/>
              </a:pPr>
              <a:t>10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noProof="0" dirty="0" smtClean="0"/>
              <a:t>Web engineering</a:t>
            </a:r>
            <a:endParaRPr lang="en-US" sz="4000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noProof="0" dirty="0" smtClean="0">
                <a:hlinkClick r:id="rId3"/>
              </a:rPr>
              <a:t>sofie.beerens@thomasmore.be</a:t>
            </a:r>
            <a:endParaRPr lang="en-US" noProof="0" dirty="0" smtClean="0"/>
          </a:p>
          <a:p>
            <a:endParaRPr lang="en-US" noProof="0" dirty="0" smtClean="0"/>
          </a:p>
          <a:p>
            <a:r>
              <a:rPr lang="en-US" noProof="0" dirty="0" smtClean="0"/>
              <a:t>Agreements labs</a:t>
            </a:r>
          </a:p>
          <a:p>
            <a:pPr lvl="1"/>
            <a:r>
              <a:rPr lang="en-US" noProof="0" dirty="0" smtClean="0"/>
              <a:t>Prepare lab exercises!!!</a:t>
            </a:r>
          </a:p>
          <a:p>
            <a:pPr lvl="1"/>
            <a:r>
              <a:rPr lang="en-US" noProof="0" dirty="0" smtClean="0"/>
              <a:t>Complete unfinished exercises at home!!</a:t>
            </a:r>
          </a:p>
          <a:p>
            <a:pPr lvl="1"/>
            <a:endParaRPr lang="en-US" dirty="0" smtClean="0"/>
          </a:p>
          <a:p>
            <a:r>
              <a:rPr lang="en-US" noProof="0" dirty="0" smtClean="0"/>
              <a:t>Agreements theory</a:t>
            </a:r>
          </a:p>
          <a:p>
            <a:pPr lvl="1"/>
            <a:r>
              <a:rPr lang="en-US" dirty="0" smtClean="0"/>
              <a:t>Online:</a:t>
            </a:r>
          </a:p>
          <a:p>
            <a:pPr lvl="2"/>
            <a:r>
              <a:rPr lang="en-US" dirty="0"/>
              <a:t>r</a:t>
            </a:r>
            <a:r>
              <a:rPr lang="en-US" dirty="0" smtClean="0"/>
              <a:t>ecorded lectures with short exercises on Canvas</a:t>
            </a:r>
          </a:p>
          <a:p>
            <a:pPr lvl="2"/>
            <a:r>
              <a:rPr lang="en-US" dirty="0" smtClean="0"/>
              <a:t>weekly online session for question</a:t>
            </a:r>
          </a:p>
          <a:p>
            <a:pPr lvl="1"/>
            <a:r>
              <a:rPr lang="en-US" dirty="0" smtClean="0"/>
              <a:t>On campus:</a:t>
            </a:r>
          </a:p>
          <a:p>
            <a:pPr lvl="2"/>
            <a:r>
              <a:rPr lang="en-US" dirty="0" smtClean="0"/>
              <a:t>bring laptop fully loaded to lectures</a:t>
            </a:r>
          </a:p>
          <a:p>
            <a:pPr lvl="1"/>
            <a:endParaRPr lang="en-US" noProof="0" dirty="0" smtClean="0"/>
          </a:p>
          <a:p>
            <a:pPr marL="457200" lvl="1" indent="0">
              <a:buNone/>
            </a:pPr>
            <a:endParaRPr lang="en-US" noProof="0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E1642-18B5-44EC-A2F2-37DB9C75E12C}" type="slidenum">
              <a:rPr lang="nl-NL" smtClean="0"/>
              <a:pPr>
                <a:defRPr/>
              </a:pPr>
              <a:t>2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noProof="0" dirty="0" smtClean="0"/>
              <a:t>CANVAS</a:t>
            </a:r>
            <a:endParaRPr lang="en-US" sz="4000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2000"/>
            <a:ext cx="4427984" cy="4428000"/>
          </a:xfrm>
        </p:spPr>
        <p:txBody>
          <a:bodyPr/>
          <a:lstStyle/>
          <a:p>
            <a:r>
              <a:rPr lang="en-US" noProof="0" dirty="0" smtClean="0"/>
              <a:t>Web </a:t>
            </a:r>
            <a:r>
              <a:rPr lang="en-US" noProof="0" dirty="0" smtClean="0"/>
              <a:t>Engineering</a:t>
            </a:r>
            <a:endParaRPr lang="en-US" b="1" noProof="0" dirty="0" smtClean="0"/>
          </a:p>
          <a:p>
            <a:endParaRPr lang="en-US" b="1" noProof="0" dirty="0" smtClean="0"/>
          </a:p>
          <a:p>
            <a:pPr lvl="1"/>
            <a:r>
              <a:rPr lang="en-US" dirty="0"/>
              <a:t>S</a:t>
            </a:r>
            <a:r>
              <a:rPr lang="en-US" noProof="0" dirty="0" err="1" smtClean="0"/>
              <a:t>lides</a:t>
            </a:r>
            <a:r>
              <a:rPr lang="en-US" noProof="0" dirty="0" smtClean="0"/>
              <a:t> presented in lectures</a:t>
            </a:r>
          </a:p>
          <a:p>
            <a:pPr lvl="1"/>
            <a:r>
              <a:rPr lang="en-US" noProof="0" dirty="0" smtClean="0"/>
              <a:t>Starting files for lab exercises</a:t>
            </a:r>
          </a:p>
          <a:p>
            <a:endParaRPr lang="en-US" noProof="0" dirty="0" smtClean="0"/>
          </a:p>
          <a:p>
            <a:endParaRPr lang="en-US" noProof="0" dirty="0" smtClean="0"/>
          </a:p>
          <a:p>
            <a:pPr lvl="1"/>
            <a:endParaRPr lang="en-US" noProof="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E1642-18B5-44EC-A2F2-37DB9C75E12C}" type="slidenum">
              <a:rPr lang="nl-NL" smtClean="0"/>
              <a:pPr>
                <a:defRPr/>
              </a:pPr>
              <a:t>3</a:t>
            </a:fld>
            <a:endParaRPr lang="nl-NL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008" y="980728"/>
            <a:ext cx="3816424" cy="4711634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80355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noProof="0" dirty="0" smtClean="0"/>
              <a:t>Web engineering: content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484784"/>
            <a:ext cx="8229600" cy="4525963"/>
          </a:xfrm>
        </p:spPr>
        <p:txBody>
          <a:bodyPr/>
          <a:lstStyle/>
          <a:p>
            <a:pPr marL="514350" indent="-514350" eaLnBrk="1" hangingPunct="1">
              <a:buAutoNum type="arabicPeriod"/>
            </a:pPr>
            <a:r>
              <a:rPr lang="en-US" noProof="0" dirty="0" smtClean="0"/>
              <a:t>HTML </a:t>
            </a:r>
            <a:r>
              <a:rPr lang="en-US" noProof="0" dirty="0" smtClean="0">
                <a:latin typeface="Sylfaen" panose="010A0502050306030303" pitchFamily="18" charset="0"/>
              </a:rPr>
              <a:t>&amp;</a:t>
            </a:r>
            <a:r>
              <a:rPr lang="en-US" noProof="0" dirty="0" smtClean="0"/>
              <a:t> CSS</a:t>
            </a:r>
          </a:p>
          <a:p>
            <a:pPr marL="514350" indent="-514350" eaLnBrk="1" hangingPunct="1">
              <a:buAutoNum type="arabicPeriod"/>
            </a:pPr>
            <a:r>
              <a:rPr lang="en-US" noProof="0" dirty="0" err="1" smtClean="0"/>
              <a:t>Javascript</a:t>
            </a:r>
            <a:endParaRPr lang="en-US" noProof="0" dirty="0" smtClean="0"/>
          </a:p>
          <a:p>
            <a:pPr marL="514350" indent="-514350" eaLnBrk="1" hangingPunct="1">
              <a:buAutoNum type="arabicPeriod"/>
            </a:pPr>
            <a:r>
              <a:rPr lang="en-US" noProof="0" dirty="0" err="1" smtClean="0"/>
              <a:t>Jquery</a:t>
            </a:r>
            <a:endParaRPr lang="en-US" noProof="0" dirty="0" smtClean="0"/>
          </a:p>
          <a:p>
            <a:pPr marL="514350" indent="-514350" eaLnBrk="1" hangingPunct="1">
              <a:buAutoNum type="arabicPeriod"/>
            </a:pPr>
            <a:r>
              <a:rPr lang="en-US" noProof="0" dirty="0" smtClean="0"/>
              <a:t>XML</a:t>
            </a:r>
          </a:p>
          <a:p>
            <a:pPr marL="0" indent="0" eaLnBrk="1" hangingPunct="1">
              <a:buNone/>
            </a:pPr>
            <a:endParaRPr lang="en-US" sz="1000" noProof="0" dirty="0" smtClean="0"/>
          </a:p>
          <a:p>
            <a:pPr marL="0" indent="0" eaLnBrk="1" hangingPunct="1">
              <a:buNone/>
            </a:pPr>
            <a:r>
              <a:rPr lang="en-US" noProof="0" dirty="0" smtClean="0"/>
              <a:t>….</a:t>
            </a:r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E1642-18B5-44EC-A2F2-37DB9C75E12C}" type="slidenum">
              <a:rPr lang="nl-NL" smtClean="0"/>
              <a:pPr>
                <a:defRPr/>
              </a:pPr>
              <a:t>4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noProof="0" dirty="0" smtClean="0"/>
              <a:t>load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noProof="0" dirty="0" smtClean="0"/>
              <a:t>6 x 30 hours 		    = 		180 hours</a:t>
            </a:r>
          </a:p>
          <a:p>
            <a:pPr eaLnBrk="1" hangingPunct="1"/>
            <a:r>
              <a:rPr lang="en-US" noProof="0" dirty="0" smtClean="0"/>
              <a:t>5 x 12 hours </a:t>
            </a:r>
            <a:r>
              <a:rPr lang="en-US" noProof="0" dirty="0" err="1" smtClean="0"/>
              <a:t>lect</a:t>
            </a:r>
            <a:r>
              <a:rPr lang="en-US" noProof="0" dirty="0" smtClean="0"/>
              <a:t>/lab  = 	 	- 60 hours</a:t>
            </a:r>
          </a:p>
          <a:p>
            <a:pPr eaLnBrk="1" hangingPunct="1"/>
            <a:r>
              <a:rPr lang="en-US" noProof="0" dirty="0" smtClean="0"/>
              <a:t>At home 		    =		120 hours</a:t>
            </a:r>
          </a:p>
          <a:p>
            <a:pPr eaLnBrk="1" hangingPunct="1"/>
            <a:endParaRPr lang="en-US" noProof="0" dirty="0" smtClean="0"/>
          </a:p>
          <a:p>
            <a:pPr eaLnBrk="1" hangingPunct="1"/>
            <a:r>
              <a:rPr lang="en-US" noProof="0" dirty="0" smtClean="0"/>
              <a:t>Lots of info in very short time period: practice a lot at home!!!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5724128" y="2348880"/>
            <a:ext cx="1714512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" name="Tijdelijke aanduiding voor dia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E1642-18B5-44EC-A2F2-37DB9C75E12C}" type="slidenum">
              <a:rPr lang="nl-NL" smtClean="0"/>
              <a:pPr>
                <a:defRPr/>
              </a:pPr>
              <a:t>5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noProof="0" dirty="0" smtClean="0"/>
              <a:t>Evaluation June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0" y="1152000"/>
            <a:ext cx="9144000" cy="4797280"/>
          </a:xfrm>
        </p:spPr>
        <p:txBody>
          <a:bodyPr>
            <a:normAutofit fontScale="55000" lnSpcReduction="20000"/>
          </a:bodyPr>
          <a:lstStyle/>
          <a:p>
            <a:pPr eaLnBrk="1" hangingPunct="1"/>
            <a:r>
              <a:rPr lang="en-US" noProof="0" dirty="0" smtClean="0"/>
              <a:t>Theory: </a:t>
            </a:r>
          </a:p>
          <a:p>
            <a:pPr lvl="1">
              <a:lnSpc>
                <a:spcPct val="110000"/>
              </a:lnSpc>
            </a:pPr>
            <a:r>
              <a:rPr lang="en-US" noProof="0" dirty="0" smtClean="0"/>
              <a:t>100%: 	written, closed book</a:t>
            </a:r>
          </a:p>
          <a:p>
            <a:pPr eaLnBrk="1" hangingPunct="1"/>
            <a:endParaRPr lang="en-US" noProof="0" dirty="0" smtClean="0"/>
          </a:p>
          <a:p>
            <a:pPr eaLnBrk="1" hangingPunct="1"/>
            <a:r>
              <a:rPr lang="en-US" noProof="0" dirty="0" smtClean="0"/>
              <a:t>Lab: </a:t>
            </a:r>
          </a:p>
          <a:p>
            <a:pPr lvl="1">
              <a:lnSpc>
                <a:spcPct val="120000"/>
              </a:lnSpc>
            </a:pPr>
            <a:r>
              <a:rPr lang="en-US" noProof="0" dirty="0" smtClean="0"/>
              <a:t>60%: </a:t>
            </a:r>
            <a:r>
              <a:rPr lang="en-US" dirty="0"/>
              <a:t>	</a:t>
            </a:r>
            <a:r>
              <a:rPr lang="en-US" dirty="0" smtClean="0"/>
              <a:t>practical </a:t>
            </a:r>
            <a:r>
              <a:rPr lang="en-US" dirty="0"/>
              <a:t>exam on a computer where the </a:t>
            </a:r>
            <a:r>
              <a:rPr lang="en-US" dirty="0" smtClean="0"/>
              <a:t>student </a:t>
            </a:r>
            <a:r>
              <a:rPr lang="en-US" dirty="0"/>
              <a:t>can use </a:t>
            </a:r>
            <a:r>
              <a:rPr lang="en-US" dirty="0" smtClean="0"/>
              <a:t>his/her </a:t>
            </a:r>
            <a:r>
              <a:rPr lang="en-US" dirty="0"/>
              <a:t>own </a:t>
            </a:r>
            <a:r>
              <a:rPr lang="en-US" dirty="0" smtClean="0"/>
              <a:t>			course </a:t>
            </a:r>
            <a:r>
              <a:rPr lang="en-US" dirty="0"/>
              <a:t>material </a:t>
            </a:r>
            <a:r>
              <a:rPr lang="en-US" dirty="0" smtClean="0"/>
              <a:t>and </a:t>
            </a:r>
            <a:r>
              <a:rPr lang="en-US" dirty="0"/>
              <a:t>the help files available on </a:t>
            </a:r>
            <a:r>
              <a:rPr lang="en-US" dirty="0" smtClean="0"/>
              <a:t>the computer.</a:t>
            </a:r>
            <a:endParaRPr lang="en-US" noProof="0" dirty="0" smtClean="0"/>
          </a:p>
          <a:p>
            <a:pPr lvl="1"/>
            <a:r>
              <a:rPr lang="en-US" noProof="0" dirty="0" smtClean="0"/>
              <a:t>40%: 	create website about your </a:t>
            </a:r>
            <a:r>
              <a:rPr lang="en-US" noProof="0" dirty="0" smtClean="0">
                <a:hlinkClick r:id="rId3" action="ppaction://hlinkfile"/>
              </a:rPr>
              <a:t>project</a:t>
            </a:r>
            <a:r>
              <a:rPr lang="en-US" noProof="0" dirty="0" smtClean="0"/>
              <a:t> </a:t>
            </a:r>
          </a:p>
          <a:p>
            <a:pPr marL="355600" lvl="1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noProof="0" dirty="0" smtClean="0"/>
              <a:t>submit to canvas before 16/05/2020 at 23:59h</a:t>
            </a:r>
          </a:p>
          <a:p>
            <a:pPr marL="457200" lvl="1" indent="0" eaLnBrk="1" hangingPunct="1">
              <a:buNone/>
            </a:pPr>
            <a:r>
              <a:rPr lang="en-US" noProof="0" dirty="0" smtClean="0"/>
              <a:t>		demonstrate during lab exam (depending on COVID situation)</a:t>
            </a:r>
          </a:p>
          <a:p>
            <a:pPr marL="457200" lvl="1" indent="0" eaLnBrk="1" hangingPunct="1">
              <a:buNone/>
            </a:pPr>
            <a:endParaRPr lang="en-US" noProof="0" dirty="0" smtClean="0"/>
          </a:p>
          <a:p>
            <a:pPr marL="457200" lvl="1" indent="0">
              <a:lnSpc>
                <a:spcPct val="120000"/>
              </a:lnSpc>
              <a:buNone/>
            </a:pPr>
            <a:r>
              <a:rPr lang="en-US" dirty="0"/>
              <a:t>The course is evaluated on the basis of 2 evaluation activities, i.e. a theory examination and a lab examination. Each evaluation activity evaluates separate learning objectives. The theory exam evaluates the learning objectives (1) and (2). The lab exam evaluates the learning objectives (3) - (6). If the student obtains a score of &lt;7 on one of the evaluation activities, the student can obtain a maximum of 9/20 for the entire course.</a:t>
            </a:r>
            <a:endParaRPr lang="en-US" noProof="0" dirty="0" smtClean="0"/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E1642-18B5-44EC-A2F2-37DB9C75E12C}" type="slidenum">
              <a:rPr lang="nl-NL" smtClean="0"/>
              <a:pPr>
                <a:defRPr/>
              </a:pPr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1213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noProof="0" dirty="0" smtClean="0"/>
              <a:t>Evaluation august / Sept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0" y="1152000"/>
            <a:ext cx="9144000" cy="4932000"/>
          </a:xfrm>
        </p:spPr>
        <p:txBody>
          <a:bodyPr>
            <a:normAutofit fontScale="55000" lnSpcReduction="20000"/>
          </a:bodyPr>
          <a:lstStyle/>
          <a:p>
            <a:pPr eaLnBrk="1" hangingPunct="1"/>
            <a:r>
              <a:rPr lang="en-US" noProof="0" dirty="0" smtClean="0"/>
              <a:t>Theory: </a:t>
            </a:r>
          </a:p>
          <a:p>
            <a:pPr lvl="1">
              <a:lnSpc>
                <a:spcPct val="110000"/>
              </a:lnSpc>
            </a:pPr>
            <a:r>
              <a:rPr lang="en-US" noProof="0" dirty="0" smtClean="0"/>
              <a:t>100%: 	written, closed book</a:t>
            </a:r>
          </a:p>
          <a:p>
            <a:pPr eaLnBrk="1" hangingPunct="1"/>
            <a:endParaRPr lang="en-US" noProof="0" dirty="0" smtClean="0"/>
          </a:p>
          <a:p>
            <a:pPr eaLnBrk="1" hangingPunct="1"/>
            <a:r>
              <a:rPr lang="en-US" noProof="0" dirty="0" smtClean="0"/>
              <a:t>Lab: </a:t>
            </a:r>
          </a:p>
          <a:p>
            <a:pPr lvl="1">
              <a:lnSpc>
                <a:spcPct val="120000"/>
              </a:lnSpc>
            </a:pPr>
            <a:r>
              <a:rPr lang="en-US" noProof="0" dirty="0" smtClean="0"/>
              <a:t>60%: </a:t>
            </a:r>
            <a:r>
              <a:rPr lang="en-US" dirty="0"/>
              <a:t>	</a:t>
            </a:r>
            <a:r>
              <a:rPr lang="en-US" dirty="0" smtClean="0"/>
              <a:t>practical </a:t>
            </a:r>
            <a:r>
              <a:rPr lang="en-US" dirty="0"/>
              <a:t>exam on a computer where the </a:t>
            </a:r>
            <a:r>
              <a:rPr lang="en-US" dirty="0" smtClean="0"/>
              <a:t>student </a:t>
            </a:r>
            <a:r>
              <a:rPr lang="en-US" dirty="0"/>
              <a:t>can use </a:t>
            </a:r>
            <a:r>
              <a:rPr lang="en-US" dirty="0" smtClean="0"/>
              <a:t>his/her </a:t>
            </a:r>
            <a:r>
              <a:rPr lang="en-US" dirty="0"/>
              <a:t>own </a:t>
            </a:r>
            <a:r>
              <a:rPr lang="en-US" dirty="0" smtClean="0"/>
              <a:t>			course </a:t>
            </a:r>
            <a:r>
              <a:rPr lang="en-US" dirty="0"/>
              <a:t>material </a:t>
            </a:r>
            <a:r>
              <a:rPr lang="en-US" dirty="0" smtClean="0"/>
              <a:t>and </a:t>
            </a:r>
            <a:r>
              <a:rPr lang="en-US" dirty="0"/>
              <a:t>the help files available on </a:t>
            </a:r>
            <a:r>
              <a:rPr lang="en-US" dirty="0" smtClean="0"/>
              <a:t>the computer.</a:t>
            </a:r>
            <a:endParaRPr lang="en-US" noProof="0" dirty="0" smtClean="0"/>
          </a:p>
          <a:p>
            <a:pPr lvl="1">
              <a:lnSpc>
                <a:spcPct val="120000"/>
              </a:lnSpc>
            </a:pPr>
            <a:r>
              <a:rPr lang="en-US" noProof="0" dirty="0" smtClean="0"/>
              <a:t>40%: 	improve the website submitted in </a:t>
            </a:r>
            <a:r>
              <a:rPr lang="en-US" noProof="0" dirty="0" err="1" smtClean="0"/>
              <a:t>june</a:t>
            </a: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dirty="0"/>
              <a:t>	</a:t>
            </a:r>
            <a:r>
              <a:rPr lang="en-US" dirty="0" smtClean="0"/>
              <a:t>	the student contacts the lecturer in order to find out what needs to be 			improved</a:t>
            </a:r>
            <a:br>
              <a:rPr lang="en-US" dirty="0" smtClean="0"/>
            </a:br>
            <a:r>
              <a:rPr lang="en-US" noProof="0" dirty="0" smtClean="0"/>
              <a:t>		demonstrate during lab </a:t>
            </a:r>
            <a:r>
              <a:rPr lang="en-US" dirty="0"/>
              <a:t>exam (depending on COVID situation</a:t>
            </a:r>
            <a:r>
              <a:rPr lang="en-US" dirty="0" smtClean="0"/>
              <a:t>)</a:t>
            </a:r>
            <a:endParaRPr lang="en-US" noProof="0" dirty="0" smtClean="0"/>
          </a:p>
          <a:p>
            <a:pPr marL="457200" lvl="1" indent="0" eaLnBrk="1" hangingPunct="1">
              <a:buNone/>
            </a:pPr>
            <a:endParaRPr lang="en-US" noProof="0" dirty="0" smtClean="0"/>
          </a:p>
          <a:p>
            <a:pPr marL="457200" lvl="1" indent="0">
              <a:lnSpc>
                <a:spcPct val="120000"/>
              </a:lnSpc>
              <a:buNone/>
            </a:pPr>
            <a:r>
              <a:rPr lang="en-US" dirty="0"/>
              <a:t>The course is evaluated on the basis of 2 evaluation activities, i.e. a theory examination and a lab examination. Each evaluation activity evaluates separate learning objectives. The theory exam evaluates the learning objectives (1) and (2). The lab exam evaluates the learning objectives (3) - (6). If the student obtains a score of &lt;7 on one of the evaluation activities, the student can obtain a maximum of 9/20 for the entire </a:t>
            </a:r>
            <a:r>
              <a:rPr lang="en-US" dirty="0" smtClean="0"/>
              <a:t>course</a:t>
            </a:r>
            <a:r>
              <a:rPr lang="en-US" b="1" dirty="0" smtClean="0"/>
              <a:t>.</a:t>
            </a:r>
            <a:endParaRPr lang="en-US" noProof="0" dirty="0" smtClean="0"/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E1642-18B5-44EC-A2F2-37DB9C75E12C}" type="slidenum">
              <a:rPr lang="nl-NL" smtClean="0"/>
              <a:pPr>
                <a:defRPr/>
              </a:pPr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1522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noProof="0" dirty="0" smtClean="0"/>
              <a:t>Browsers AND text editors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noProof="0" dirty="0" smtClean="0"/>
              <a:t>Notepad++ / </a:t>
            </a:r>
            <a:r>
              <a:rPr lang="en-US" b="1" noProof="0" dirty="0" smtClean="0"/>
              <a:t>Visual Studio Code </a:t>
            </a:r>
            <a:r>
              <a:rPr lang="en-US" noProof="0" dirty="0" smtClean="0"/>
              <a:t>/ </a:t>
            </a:r>
            <a:r>
              <a:rPr lang="en-US" noProof="0" dirty="0" err="1" smtClean="0"/>
              <a:t>WebStorm</a:t>
            </a:r>
            <a:endParaRPr lang="en-US" noProof="0" dirty="0" smtClean="0"/>
          </a:p>
          <a:p>
            <a:pPr eaLnBrk="1" hangingPunct="1"/>
            <a:r>
              <a:rPr lang="en-US" noProof="0" dirty="0" smtClean="0">
                <a:solidFill>
                  <a:srgbClr val="FF0000"/>
                </a:solidFill>
              </a:rPr>
              <a:t>Remark:</a:t>
            </a:r>
            <a:r>
              <a:rPr lang="en-US" noProof="0" dirty="0" smtClean="0"/>
              <a:t> no visual editor needed! </a:t>
            </a:r>
          </a:p>
          <a:p>
            <a:pPr eaLnBrk="1" hangingPunct="1"/>
            <a:endParaRPr lang="en-US" noProof="0" dirty="0" smtClean="0"/>
          </a:p>
          <a:p>
            <a:pPr eaLnBrk="1" hangingPunct="1"/>
            <a:r>
              <a:rPr lang="en-US" noProof="0" dirty="0" smtClean="0"/>
              <a:t>Browsers:</a:t>
            </a:r>
          </a:p>
          <a:p>
            <a:pPr eaLnBrk="1" hangingPunct="1"/>
            <a:endParaRPr lang="en-US" noProof="0" dirty="0" smtClean="0"/>
          </a:p>
        </p:txBody>
      </p:sp>
      <p:pic>
        <p:nvPicPr>
          <p:cNvPr id="23553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70109" y="4005054"/>
            <a:ext cx="1210296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32240" y="3962927"/>
            <a:ext cx="864096" cy="978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36158" y="3933056"/>
            <a:ext cx="1008092" cy="1008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8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214922" y="3991408"/>
            <a:ext cx="902484" cy="89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61997" y="3991408"/>
            <a:ext cx="864096" cy="864096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7578" y="4077072"/>
            <a:ext cx="752094" cy="773831"/>
          </a:xfrm>
          <a:prstGeom prst="rect">
            <a:avLst/>
          </a:prstGeom>
        </p:spPr>
      </p:pic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E1642-18B5-44EC-A2F2-37DB9C75E12C}" type="slidenum">
              <a:rPr lang="nl-NL" smtClean="0"/>
              <a:pPr>
                <a:defRPr/>
              </a:pPr>
              <a:t>8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inspector / Console</a:t>
            </a:r>
            <a:endParaRPr lang="en-US" noProof="0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907143"/>
            <a:ext cx="8001304" cy="2019377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5736" y="2348880"/>
            <a:ext cx="2707708" cy="4286716"/>
          </a:xfrm>
          <a:prstGeom prst="rect">
            <a:avLst/>
          </a:prstGeom>
        </p:spPr>
      </p:pic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E1642-18B5-44EC-A2F2-37DB9C75E12C}" type="slidenum">
              <a:rPr lang="nl-NL" smtClean="0"/>
              <a:pPr>
                <a:defRPr/>
              </a:pPr>
              <a:t>9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M_presentatie_nl-1">
  <a:themeElements>
    <a:clrScheme name="Lessius">
      <a:dk1>
        <a:srgbClr val="003C72"/>
      </a:dk1>
      <a:lt1>
        <a:srgbClr val="FFFFFF"/>
      </a:lt1>
      <a:dk2>
        <a:srgbClr val="003C72"/>
      </a:dk2>
      <a:lt2>
        <a:srgbClr val="FFFFFF"/>
      </a:lt2>
      <a:accent1>
        <a:srgbClr val="00A9E5"/>
      </a:accent1>
      <a:accent2>
        <a:srgbClr val="67CBEF"/>
      </a:accent2>
      <a:accent3>
        <a:srgbClr val="CCEEFA"/>
      </a:accent3>
      <a:accent4>
        <a:srgbClr val="406D96"/>
      </a:accent4>
      <a:accent5>
        <a:srgbClr val="7F9DB9"/>
      </a:accent5>
      <a:accent6>
        <a:srgbClr val="BECEDD"/>
      </a:accent6>
      <a:hlink>
        <a:srgbClr val="118EFF"/>
      </a:hlink>
      <a:folHlink>
        <a:srgbClr val="7030A0"/>
      </a:folHlink>
    </a:clrScheme>
    <a:fontScheme name="Lessiu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ThomasMoreNL</Template>
  <TotalTime>3779</TotalTime>
  <Words>516</Words>
  <Application>Microsoft Office PowerPoint</Application>
  <PresentationFormat>Diavoorstelling (4:3)</PresentationFormat>
  <Paragraphs>90</Paragraphs>
  <Slides>10</Slides>
  <Notes>10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10</vt:i4>
      </vt:variant>
    </vt:vector>
  </HeadingPairs>
  <TitlesOfParts>
    <vt:vector size="16" baseType="lpstr">
      <vt:lpstr>Arial</vt:lpstr>
      <vt:lpstr>Simplified Arabic</vt:lpstr>
      <vt:lpstr>Sylfaen</vt:lpstr>
      <vt:lpstr>Trebuchet MS</vt:lpstr>
      <vt:lpstr>Verdana</vt:lpstr>
      <vt:lpstr>TM_presentatie_nl-1</vt:lpstr>
      <vt:lpstr>Web engineering</vt:lpstr>
      <vt:lpstr>Web engineering</vt:lpstr>
      <vt:lpstr>CANVAS</vt:lpstr>
      <vt:lpstr>Web engineering: content</vt:lpstr>
      <vt:lpstr>load</vt:lpstr>
      <vt:lpstr>Evaluation June</vt:lpstr>
      <vt:lpstr>Evaluation august / Sept</vt:lpstr>
      <vt:lpstr>Browsers AND text editors</vt:lpstr>
      <vt:lpstr>inspector / Console</vt:lpstr>
      <vt:lpstr>Help</vt:lpstr>
    </vt:vector>
  </TitlesOfParts>
  <Company>KHM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xhtml</dc:title>
  <dc:creator>Karin</dc:creator>
  <cp:lastModifiedBy>Sofie Beerens</cp:lastModifiedBy>
  <cp:revision>549</cp:revision>
  <cp:lastPrinted>2013-02-10T21:45:19Z</cp:lastPrinted>
  <dcterms:created xsi:type="dcterms:W3CDTF">2011-09-26T07:33:32Z</dcterms:created>
  <dcterms:modified xsi:type="dcterms:W3CDTF">2021-02-08T14:30:00Z</dcterms:modified>
</cp:coreProperties>
</file>