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7" r:id="rId2"/>
    <p:sldId id="272" r:id="rId3"/>
    <p:sldId id="257" r:id="rId4"/>
    <p:sldId id="262" r:id="rId5"/>
    <p:sldId id="313" r:id="rId6"/>
    <p:sldId id="314" r:id="rId7"/>
    <p:sldId id="329" r:id="rId8"/>
    <p:sldId id="305" r:id="rId9"/>
    <p:sldId id="264" r:id="rId10"/>
    <p:sldId id="318" r:id="rId11"/>
    <p:sldId id="266" r:id="rId12"/>
    <p:sldId id="319" r:id="rId13"/>
    <p:sldId id="311" r:id="rId14"/>
    <p:sldId id="320" r:id="rId15"/>
    <p:sldId id="322" r:id="rId16"/>
    <p:sldId id="332" r:id="rId17"/>
    <p:sldId id="323" r:id="rId18"/>
    <p:sldId id="330" r:id="rId19"/>
    <p:sldId id="324" r:id="rId20"/>
    <p:sldId id="331" r:id="rId21"/>
  </p:sldIdLst>
  <p:sldSz cx="9144000" cy="6858000" type="screen4x3"/>
  <p:notesSz cx="6888163" cy="100203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jl, licht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7546" autoAdjust="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F0D9E6F-59B3-44FA-A553-4EE5CE0E1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0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5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E7F2B-494B-40C4-87B3-76BB4A6A1107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355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D4CC9-551A-41CD-A5BC-722D9C8CA369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UTF-8</a:t>
            </a:r>
            <a:r>
              <a:rPr lang="en-US" baseline="0" dirty="0" smtClean="0"/>
              <a:t> = Unicode Transformation Format – 8</a:t>
            </a:r>
          </a:p>
          <a:p>
            <a:pPr eaLnBrk="1" hangingPunct="1"/>
            <a:r>
              <a:rPr lang="en-US" baseline="0" dirty="0" smtClean="0"/>
              <a:t>Universal encoding agreement where for each character there is an associated number represented in UTF - 8 binary with at least 8 bits.</a:t>
            </a:r>
          </a:p>
          <a:p>
            <a:pPr eaLnBrk="1" hangingPunct="1"/>
            <a:r>
              <a:rPr lang="en-US" baseline="0" dirty="0" smtClean="0"/>
              <a:t>Advantage </a:t>
            </a:r>
            <a:r>
              <a:rPr lang="en-US" baseline="0" dirty="0" err="1" smtClean="0"/>
              <a:t>utf</a:t>
            </a:r>
            <a:r>
              <a:rPr lang="en-US" baseline="0" dirty="0" smtClean="0"/>
              <a:t> -8: for Western languages, ordinary numbers and letters require the smallest storage space.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4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D4CC9-551A-41CD-A5BC-722D9C8CA369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DOM = Document Object</a:t>
            </a:r>
            <a:r>
              <a:rPr lang="en-US" baseline="0" dirty="0" smtClean="0"/>
              <a:t> Model = hierarchical structure of the webpage. It </a:t>
            </a:r>
            <a:r>
              <a:rPr lang="en-US" dirty="0" smtClean="0"/>
              <a:t>defines the way a document and all elements in that document are accessed and manipulated.</a:t>
            </a:r>
          </a:p>
        </p:txBody>
      </p:sp>
    </p:spTree>
    <p:extLst>
      <p:ext uri="{BB962C8B-B14F-4D97-AF65-F5344CB8AC3E}">
        <p14:creationId xmlns:p14="http://schemas.microsoft.com/office/powerpoint/2010/main" val="140676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661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Cascading Style Sheets</a:t>
            </a:r>
          </a:p>
          <a:p>
            <a:r>
              <a:rPr lang="en-US" noProof="0" dirty="0" smtClean="0"/>
              <a:t>design = font, color, background, alignment</a:t>
            </a:r>
            <a:r>
              <a:rPr lang="en-US" baseline="0" noProof="0" dirty="0" smtClean="0"/>
              <a:t>, …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965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 internet </a:t>
            </a:r>
            <a:r>
              <a:rPr lang="nl-NL" baseline="0" dirty="0" err="1" smtClean="0"/>
              <a:t>explorer</a:t>
            </a:r>
            <a:r>
              <a:rPr lang="nl-NL" baseline="0" dirty="0" smtClean="0"/>
              <a:t> / </a:t>
            </a:r>
            <a:r>
              <a:rPr lang="nl-NL" baseline="0" dirty="0" err="1" smtClean="0"/>
              <a:t>edge</a:t>
            </a:r>
            <a:r>
              <a:rPr lang="nl-NL" baseline="0" dirty="0" smtClean="0"/>
              <a:t> </a:t>
            </a:r>
            <a:r>
              <a:rPr lang="en-US" baseline="0" dirty="0" smtClean="0"/>
              <a:t>sometimes deviates from the standards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96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965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C66BE-DA2F-4145-8BB5-EBEDFB413125}" type="slidenum">
              <a:rPr lang="nl-NL" smtClean="0"/>
              <a:pPr/>
              <a:t>19</a:t>
            </a:fld>
            <a:endParaRPr lang="nl-N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344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124CFF-7BD9-4E7A-8FAA-98C84E73D942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589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062C58-523B-47D9-A1D9-C042FBF4E43C}" type="slidenum">
              <a:rPr lang="nl-NL" smtClean="0"/>
              <a:pPr/>
              <a:t>3</a:t>
            </a:fld>
            <a:endParaRPr lang="nl-N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Website is</a:t>
            </a:r>
            <a:r>
              <a:rPr lang="en-US" baseline="0" dirty="0" smtClean="0"/>
              <a:t> build as a coherent collection of web pages. </a:t>
            </a:r>
          </a:p>
          <a:p>
            <a:pPr eaLnBrk="1" hangingPunct="1"/>
            <a:r>
              <a:rPr lang="en-US" baseline="0" dirty="0" smtClean="0"/>
              <a:t>A web page contains hypertext</a:t>
            </a:r>
          </a:p>
          <a:p>
            <a:pPr eaLnBrk="1" hangingPunct="1"/>
            <a:r>
              <a:rPr lang="en-US" baseline="0" dirty="0" smtClean="0"/>
              <a:t>The www is platform-independent (independent of the operating system van the user) web pages need to be platform-independent too!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28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F207A-4FE2-493F-9E4D-75A31B7425B5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6646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86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9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19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target audience, the market share of the different browsers can be very different =&gt; check!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82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E7F2B-494B-40C4-87B3-76BB4A6A1107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Toen</a:t>
            </a:r>
            <a:r>
              <a:rPr lang="en-US" dirty="0" smtClean="0"/>
              <a:t> HTML </a:t>
            </a: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ontstond</a:t>
            </a:r>
            <a:r>
              <a:rPr lang="en-US" baseline="0" dirty="0" smtClean="0"/>
              <a:t> =&gt; heel </a:t>
            </a:r>
            <a:r>
              <a:rPr lang="en-US" baseline="0" dirty="0" err="1" smtClean="0"/>
              <a:t>veel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wildgroei</a:t>
            </a:r>
            <a:r>
              <a:rPr lang="en-US" baseline="0" dirty="0" smtClean="0"/>
              <a:t> in tags =&gt; </a:t>
            </a:r>
            <a:r>
              <a:rPr lang="en-US" baseline="0" dirty="0" err="1" smtClean="0"/>
              <a:t>standaardisering</a:t>
            </a:r>
            <a:r>
              <a:rPr lang="en-US" baseline="0" dirty="0" smtClean="0"/>
              <a:t> tot HTML4.01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7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1642-18B5-44EC-A2F2-37DB9C75E12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example3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example4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example5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example_animation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rows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Usage_share_of_web_browse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ample1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Web engineering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579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142984"/>
          </a:xfrm>
        </p:spPr>
        <p:txBody>
          <a:bodyPr/>
          <a:lstStyle/>
          <a:p>
            <a:pPr eaLnBrk="1" hangingPunct="1"/>
            <a:r>
              <a:rPr lang="en-US" sz="4000" noProof="0" dirty="0" smtClean="0"/>
              <a:t>XHTML: extensible Hypertext Markup Language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29600" cy="4497363"/>
          </a:xfrm>
        </p:spPr>
        <p:txBody>
          <a:bodyPr>
            <a:normAutofit/>
          </a:bodyPr>
          <a:lstStyle/>
          <a:p>
            <a:pPr eaLnBrk="1" hangingPunct="1"/>
            <a:r>
              <a:rPr lang="en-US" noProof="0" dirty="0" smtClean="0"/>
              <a:t>Conform XML: </a:t>
            </a:r>
          </a:p>
          <a:p>
            <a:pPr marL="457200" lvl="1" indent="0">
              <a:buNone/>
            </a:pPr>
            <a:r>
              <a:rPr lang="en-US" sz="2400" dirty="0"/>
              <a:t>standard for describing application- and system-independent electronic text (see later)</a:t>
            </a:r>
            <a:endParaRPr lang="en-US" sz="2400" noProof="0" dirty="0" smtClean="0"/>
          </a:p>
          <a:p>
            <a:r>
              <a:rPr lang="en-US" dirty="0"/>
              <a:t>= HTML that meets stricter requirements of XML</a:t>
            </a:r>
          </a:p>
          <a:p>
            <a:pPr lvl="1"/>
            <a:r>
              <a:rPr lang="en-US" dirty="0" smtClean="0"/>
              <a:t>tags </a:t>
            </a:r>
            <a:r>
              <a:rPr lang="en-US" dirty="0"/>
              <a:t>always in lowercase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starting </a:t>
            </a:r>
            <a:r>
              <a:rPr lang="en-US" dirty="0" smtClean="0"/>
              <a:t>tag </a:t>
            </a:r>
            <a:r>
              <a:rPr lang="en-US" dirty="0"/>
              <a:t>also requires an end </a:t>
            </a:r>
            <a:r>
              <a:rPr lang="en-US" dirty="0" smtClean="0"/>
              <a:t>tag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be validated (</a:t>
            </a:r>
            <a:r>
              <a:rPr lang="en-US" noProof="0" dirty="0" smtClean="0">
                <a:hlinkClick r:id="rId3"/>
              </a:rPr>
              <a:t>http://validator.w3.org</a:t>
            </a:r>
            <a:r>
              <a:rPr lang="en-US" noProof="0" dirty="0" smtClean="0"/>
              <a:t>/)</a:t>
            </a:r>
          </a:p>
          <a:p>
            <a:pPr eaLnBrk="1" hangingPunct="1"/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9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3 versions of XHTML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0" dirty="0" smtClean="0">
                <a:solidFill>
                  <a:srgbClr val="00B050"/>
                </a:solidFill>
              </a:rPr>
              <a:t>XHTML-Strict</a:t>
            </a:r>
            <a:r>
              <a:rPr lang="en-US" dirty="0"/>
              <a:t>: </a:t>
            </a:r>
            <a:r>
              <a:rPr lang="en-US" dirty="0" smtClean="0"/>
              <a:t>no </a:t>
            </a:r>
            <a:r>
              <a:rPr lang="en-US" dirty="0"/>
              <a:t>formatting allowed in the page! (Must be in separate CSS file)</a:t>
            </a:r>
            <a:endParaRPr lang="en-US" sz="1200" noProof="0" dirty="0" smtClean="0"/>
          </a:p>
          <a:p>
            <a:r>
              <a:rPr lang="en-US" noProof="0" dirty="0" smtClean="0"/>
              <a:t>XHTML-Transitional</a:t>
            </a:r>
            <a:r>
              <a:rPr lang="en-US" dirty="0"/>
              <a:t>: </a:t>
            </a:r>
            <a:r>
              <a:rPr lang="en-US" dirty="0" smtClean="0"/>
              <a:t>small amount of formatting allowed in the page </a:t>
            </a:r>
            <a:r>
              <a:rPr lang="en-US" dirty="0"/>
              <a:t>(transition to strict)</a:t>
            </a:r>
            <a:endParaRPr lang="en-US" sz="1200" noProof="0" dirty="0" smtClean="0"/>
          </a:p>
          <a:p>
            <a:pPr eaLnBrk="1" hangingPunct="1"/>
            <a:r>
              <a:rPr lang="en-US" noProof="0" dirty="0" smtClean="0"/>
              <a:t>XHTML- Frameset: frames</a:t>
            </a:r>
          </a:p>
          <a:p>
            <a:pPr eaLnBrk="1" hangingPunct="1"/>
            <a:endParaRPr lang="en-US" sz="1200" noProof="0" dirty="0" smtClean="0"/>
          </a:p>
          <a:p>
            <a:pPr eaLnBrk="1" hangingPunct="1"/>
            <a:r>
              <a:rPr lang="en-US" dirty="0"/>
              <a:t>s</a:t>
            </a:r>
            <a:r>
              <a:rPr lang="en-US" noProof="0" dirty="0" err="1" smtClean="0"/>
              <a:t>pecify</a:t>
            </a:r>
            <a:r>
              <a:rPr lang="en-US" noProof="0" dirty="0" smtClean="0"/>
              <a:t> </a:t>
            </a:r>
            <a:r>
              <a:rPr lang="en-US" noProof="0" dirty="0" err="1" smtClean="0"/>
              <a:t>doctype</a:t>
            </a:r>
            <a:r>
              <a:rPr lang="en-US" noProof="0" dirty="0" smtClean="0"/>
              <a:t>: </a:t>
            </a:r>
          </a:p>
          <a:p>
            <a:pPr lvl="1" eaLnBrk="1" hangingPunct="1"/>
            <a:r>
              <a:rPr lang="en-US" noProof="0" dirty="0" smtClean="0"/>
              <a:t>Tell browser what to expect</a:t>
            </a:r>
          </a:p>
          <a:p>
            <a:pPr eaLnBrk="1" hangingPunct="1"/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HTML5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successor </a:t>
            </a:r>
            <a:r>
              <a:rPr lang="en-US" dirty="0" smtClean="0"/>
              <a:t>of HTML4.01</a:t>
            </a:r>
            <a:r>
              <a:rPr lang="en-US" noProof="0" dirty="0" smtClean="0"/>
              <a:t>, XHTML and HTML DOM</a:t>
            </a:r>
          </a:p>
          <a:p>
            <a:pPr eaLnBrk="1" hangingPunct="1"/>
            <a:r>
              <a:rPr lang="en-US" dirty="0"/>
              <a:t>b</a:t>
            </a:r>
            <a:r>
              <a:rPr lang="en-US" noProof="0" dirty="0" err="1" smtClean="0"/>
              <a:t>ased</a:t>
            </a:r>
            <a:r>
              <a:rPr lang="en-US" noProof="0" dirty="0" smtClean="0"/>
              <a:t> upon HTML, CSS, DOM and </a:t>
            </a:r>
            <a:r>
              <a:rPr lang="en-US" noProof="0" dirty="0" err="1" smtClean="0"/>
              <a:t>Javascript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&lt;!</a:t>
            </a:r>
            <a:r>
              <a:rPr lang="en-US" noProof="0" dirty="0" err="1" smtClean="0"/>
              <a:t>doctype</a:t>
            </a:r>
            <a:r>
              <a:rPr lang="en-US" noProof="0" dirty="0" smtClean="0"/>
              <a:t> html&gt;</a:t>
            </a:r>
          </a:p>
          <a:p>
            <a:pPr eaLnBrk="1" hangingPunct="1"/>
            <a:r>
              <a:rPr lang="en-US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Can also be validated</a:t>
            </a:r>
          </a:p>
          <a:p>
            <a:pPr eaLnBrk="1" hangingPunct="1"/>
            <a:r>
              <a:rPr lang="en-US" noProof="0" dirty="0" smtClean="0"/>
              <a:t>New elements, e.g. &lt;video&gt;, calendar, date, …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4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Tools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824536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Windows</a:t>
            </a:r>
          </a:p>
          <a:p>
            <a:pPr lvl="1"/>
            <a:r>
              <a:rPr lang="en-US" noProof="0" dirty="0" smtClean="0"/>
              <a:t>free: Notepad++, </a:t>
            </a:r>
            <a:r>
              <a:rPr lang="en-US" noProof="0" dirty="0" err="1" smtClean="0"/>
              <a:t>Scite</a:t>
            </a:r>
            <a:r>
              <a:rPr lang="en-US" noProof="0" dirty="0" smtClean="0"/>
              <a:t>, </a:t>
            </a:r>
            <a:r>
              <a:rPr lang="en-US" noProof="0" dirty="0" err="1" smtClean="0"/>
              <a:t>WebStorm</a:t>
            </a:r>
            <a:r>
              <a:rPr lang="en-US" noProof="0" dirty="0" smtClean="0"/>
              <a:t> (student license), Visual Studio Code, …</a:t>
            </a:r>
          </a:p>
          <a:p>
            <a:pPr lvl="1"/>
            <a:r>
              <a:rPr lang="en-US" noProof="0" dirty="0" smtClean="0"/>
              <a:t>paying: Dreamweaver</a:t>
            </a:r>
          </a:p>
          <a:p>
            <a:r>
              <a:rPr lang="en-US" noProof="0" dirty="0" smtClean="0"/>
              <a:t>Mac</a:t>
            </a:r>
          </a:p>
          <a:p>
            <a:pPr lvl="1"/>
            <a:r>
              <a:rPr lang="en-US" noProof="0" dirty="0" smtClean="0"/>
              <a:t>free: Text Wrangler, </a:t>
            </a:r>
            <a:r>
              <a:rPr lang="en-US" noProof="0" dirty="0" err="1" smtClean="0"/>
              <a:t>Scite</a:t>
            </a:r>
            <a:r>
              <a:rPr lang="en-US" noProof="0" dirty="0" smtClean="0"/>
              <a:t>, </a:t>
            </a:r>
            <a:r>
              <a:rPr lang="en-US" noProof="0" dirty="0" err="1"/>
              <a:t>WebStorm</a:t>
            </a:r>
            <a:r>
              <a:rPr lang="en-US" noProof="0" dirty="0"/>
              <a:t> (student </a:t>
            </a:r>
            <a:r>
              <a:rPr lang="en-US" noProof="0" dirty="0" smtClean="0"/>
              <a:t>license), Visual Studio Code, …</a:t>
            </a:r>
          </a:p>
          <a:p>
            <a:pPr lvl="1"/>
            <a:r>
              <a:rPr lang="en-US" noProof="0" dirty="0" smtClean="0"/>
              <a:t>paying: Dreamweaver, Espresso, </a:t>
            </a:r>
            <a:r>
              <a:rPr lang="en-US" noProof="0" dirty="0" err="1" smtClean="0"/>
              <a:t>Smultron</a:t>
            </a:r>
            <a:r>
              <a:rPr lang="en-US" noProof="0" dirty="0" smtClean="0"/>
              <a:t>, Sublime Text </a:t>
            </a:r>
            <a:r>
              <a:rPr lang="en-US" noProof="0" dirty="0" smtClean="0"/>
              <a:t>2</a:t>
            </a:r>
            <a:br>
              <a:rPr lang="en-US" noProof="0" dirty="0" smtClean="0"/>
            </a:br>
            <a:endParaRPr lang="en-US" noProof="0" dirty="0"/>
          </a:p>
          <a:p>
            <a:r>
              <a:rPr lang="en-US" b="1" noProof="0" dirty="0" smtClean="0"/>
              <a:t>This course</a:t>
            </a:r>
            <a:r>
              <a:rPr lang="en-US" noProof="0" dirty="0" smtClean="0"/>
              <a:t>: Visual Studio Code / </a:t>
            </a:r>
            <a:r>
              <a:rPr lang="en-US" noProof="0" dirty="0" err="1" smtClean="0"/>
              <a:t>WebStorm</a:t>
            </a:r>
            <a:endParaRPr lang="en-US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sz="2800" noProof="0" dirty="0" smtClean="0"/>
              <a:t>Design</a:t>
            </a:r>
          </a:p>
          <a:p>
            <a:endParaRPr lang="en-US" sz="2800" noProof="0" dirty="0" smtClean="0"/>
          </a:p>
          <a:p>
            <a:pPr marL="342900" lvl="1" indent="-342900">
              <a:buChar char="•"/>
            </a:pPr>
            <a:r>
              <a:rPr lang="en-US" noProof="0" dirty="0" smtClean="0">
                <a:ea typeface="+mn-ea"/>
                <a:cs typeface="+mn-cs"/>
              </a:rPr>
              <a:t>external </a:t>
            </a:r>
            <a:r>
              <a:rPr lang="en-US" noProof="0" dirty="0">
                <a:ea typeface="+mn-ea"/>
                <a:cs typeface="+mn-cs"/>
              </a:rPr>
              <a:t>stylesheet</a:t>
            </a:r>
          </a:p>
          <a:p>
            <a:pPr lvl="1"/>
            <a:r>
              <a:rPr lang="en-US" sz="2400" noProof="0" dirty="0" smtClean="0"/>
              <a:t>.</a:t>
            </a:r>
            <a:r>
              <a:rPr lang="en-US" sz="2400" noProof="0" dirty="0" err="1" smtClean="0"/>
              <a:t>css</a:t>
            </a:r>
            <a:endParaRPr lang="en-US" sz="2400" noProof="0" dirty="0" smtClean="0"/>
          </a:p>
          <a:p>
            <a:pPr lvl="1"/>
            <a:r>
              <a:rPr lang="en-US" sz="2400" dirty="0"/>
              <a:t>all style info entire website in 1 </a:t>
            </a:r>
            <a:r>
              <a:rPr lang="en-US" sz="2400" dirty="0" smtClean="0"/>
              <a:t>document</a:t>
            </a:r>
          </a:p>
          <a:p>
            <a:pPr lvl="2"/>
            <a:r>
              <a:rPr lang="en-US" sz="2000" dirty="0"/>
              <a:t>easier to make </a:t>
            </a:r>
            <a:r>
              <a:rPr lang="en-US" sz="2000" dirty="0" smtClean="0"/>
              <a:t>changes</a:t>
            </a:r>
          </a:p>
          <a:p>
            <a:pPr lvl="2"/>
            <a:r>
              <a:rPr lang="en-US" sz="2000" dirty="0" smtClean="0"/>
              <a:t>web </a:t>
            </a:r>
            <a:r>
              <a:rPr lang="en-US" sz="2000" dirty="0"/>
              <a:t>pages </a:t>
            </a:r>
            <a:r>
              <a:rPr lang="en-US" sz="2000" dirty="0" smtClean="0"/>
              <a:t>load </a:t>
            </a:r>
            <a:r>
              <a:rPr lang="en-US" sz="2000" dirty="0"/>
              <a:t>faster (style sheet cache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/>
              <a:t>Allows the creation of optimized style sheets for </a:t>
            </a:r>
            <a:r>
              <a:rPr lang="en-US" sz="2000" dirty="0" smtClean="0"/>
              <a:t>smartphone</a:t>
            </a:r>
            <a:r>
              <a:rPr lang="en-US" sz="2000" dirty="0"/>
              <a:t>, screen, </a:t>
            </a:r>
            <a:r>
              <a:rPr lang="en-US" sz="2000" noProof="0" dirty="0" smtClean="0"/>
              <a:t>…</a:t>
            </a:r>
          </a:p>
          <a:p>
            <a:pPr lvl="2"/>
            <a:endParaRPr lang="en-US" sz="2000" noProof="0" dirty="0" smtClean="0"/>
          </a:p>
          <a:p>
            <a:r>
              <a:rPr lang="en-US" sz="2400" dirty="0">
                <a:hlinkClick r:id="rId3" action="ppaction://hlinkfile"/>
              </a:rPr>
              <a:t>e</a:t>
            </a:r>
            <a:r>
              <a:rPr lang="en-US" sz="2400" dirty="0" smtClean="0">
                <a:hlinkClick r:id="rId3" action="ppaction://hlinkfile"/>
              </a:rPr>
              <a:t>xampl</a:t>
            </a:r>
            <a:r>
              <a:rPr lang="en-US" sz="2400" noProof="0" dirty="0" smtClean="0">
                <a:hlinkClick r:id="rId3" action="ppaction://hlinkfile"/>
              </a:rPr>
              <a:t>e</a:t>
            </a:r>
            <a:endParaRPr lang="en-US" sz="2400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7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To be combined with HTML5</a:t>
            </a:r>
          </a:p>
          <a:p>
            <a:r>
              <a:rPr lang="en-US" noProof="0" dirty="0" smtClean="0"/>
              <a:t>extra features</a:t>
            </a:r>
          </a:p>
          <a:p>
            <a:r>
              <a:rPr lang="en-US" sz="3200" noProof="0" dirty="0" smtClean="0"/>
              <a:t>validate: </a:t>
            </a:r>
          </a:p>
          <a:p>
            <a:pPr marL="0" indent="0">
              <a:buNone/>
            </a:pPr>
            <a:r>
              <a:rPr lang="en-US" sz="3200" noProof="0" dirty="0" smtClean="0">
                <a:hlinkClick r:id="rId3"/>
              </a:rPr>
              <a:t>http://jigsaw.w3.org/css-validator/</a:t>
            </a:r>
            <a:endParaRPr lang="en-US" sz="3200" noProof="0" dirty="0" smtClean="0"/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    </a:t>
            </a:r>
          </a:p>
          <a:p>
            <a:pPr marL="0" indent="0">
              <a:buNone/>
            </a:pPr>
            <a:r>
              <a:rPr lang="en-US" noProof="0" dirty="0" smtClean="0"/>
              <a:t>    </a:t>
            </a:r>
            <a:r>
              <a:rPr lang="en-US" dirty="0"/>
              <a:t>	Pay attention to the </a:t>
            </a:r>
            <a:r>
              <a:rPr lang="en-US" dirty="0" smtClean="0"/>
              <a:t>inherent style settings of 	your </a:t>
            </a:r>
            <a:r>
              <a:rPr lang="en-US" dirty="0"/>
              <a:t>target browser!!!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This course: HTML5 + </a:t>
            </a:r>
            <a:r>
              <a:rPr lang="en-US" noProof="0" dirty="0" smtClean="0"/>
              <a:t>CSS/CSS3</a:t>
            </a:r>
            <a:endParaRPr lang="en-US" noProof="0" dirty="0" smtClean="0"/>
          </a:p>
        </p:txBody>
      </p:sp>
      <p:sp>
        <p:nvSpPr>
          <p:cNvPr id="4" name="Bliksemflits 3"/>
          <p:cNvSpPr/>
          <p:nvPr/>
        </p:nvSpPr>
        <p:spPr>
          <a:xfrm>
            <a:off x="827584" y="3861048"/>
            <a:ext cx="360040" cy="432048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0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Scss</a:t>
            </a:r>
            <a:r>
              <a:rPr lang="en-US" noProof="0" dirty="0" smtClean="0"/>
              <a:t> / sass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variables, </a:t>
            </a:r>
            <a:r>
              <a:rPr lang="en-US" dirty="0" smtClean="0"/>
              <a:t>nesting, </a:t>
            </a:r>
            <a:r>
              <a:rPr lang="en-US" noProof="0" dirty="0" smtClean="0"/>
              <a:t>… to improve the </a:t>
            </a:r>
            <a:r>
              <a:rPr lang="en-US" dirty="0" smtClean="0"/>
              <a:t>transparency of your</a:t>
            </a:r>
            <a:r>
              <a:rPr lang="en-US" noProof="0" dirty="0" smtClean="0"/>
              <a:t> CSS files, to allow for easier maintenance</a:t>
            </a:r>
          </a:p>
          <a:p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=&gt; </a:t>
            </a:r>
            <a:r>
              <a:rPr lang="en-US" dirty="0" smtClean="0"/>
              <a:t>	Must </a:t>
            </a:r>
            <a:r>
              <a:rPr lang="en-US" dirty="0"/>
              <a:t>be compiled into a </a:t>
            </a:r>
            <a:r>
              <a:rPr lang="en-US" dirty="0" err="1"/>
              <a:t>css</a:t>
            </a:r>
            <a:r>
              <a:rPr lang="en-US" dirty="0"/>
              <a:t> file to use in </a:t>
            </a:r>
            <a:r>
              <a:rPr lang="en-US" dirty="0" smtClean="0"/>
              <a:t>	the </a:t>
            </a:r>
            <a:r>
              <a:rPr lang="en-US" dirty="0"/>
              <a:t>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noProof="0" dirty="0" smtClean="0"/>
              <a:t>=&gt; </a:t>
            </a:r>
            <a:r>
              <a:rPr lang="en-US" dirty="0"/>
              <a:t>	Not for this course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06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Javascript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Scripting language build-in in browser</a:t>
            </a:r>
          </a:p>
          <a:p>
            <a:pPr marL="0" indent="0">
              <a:buNone/>
            </a:pPr>
            <a:endParaRPr lang="en-US" sz="1400" noProof="0" dirty="0" smtClean="0"/>
          </a:p>
          <a:p>
            <a:r>
              <a:rPr lang="en-US" noProof="0" dirty="0" smtClean="0"/>
              <a:t>Add Interactivity to web page</a:t>
            </a:r>
          </a:p>
          <a:p>
            <a:pPr lvl="1"/>
            <a:r>
              <a:rPr lang="en-US" dirty="0"/>
              <a:t>c</a:t>
            </a:r>
            <a:r>
              <a:rPr lang="en-US" noProof="0" dirty="0" smtClean="0"/>
              <a:t>heck forms</a:t>
            </a:r>
          </a:p>
          <a:p>
            <a:pPr lvl="1"/>
            <a:r>
              <a:rPr lang="en-US" noProof="0" dirty="0" smtClean="0"/>
              <a:t>add animations</a:t>
            </a:r>
          </a:p>
          <a:p>
            <a:pPr lvl="1"/>
            <a:endParaRPr lang="en-US" sz="1400" noProof="0" dirty="0" smtClean="0"/>
          </a:p>
          <a:p>
            <a:r>
              <a:rPr lang="en-US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endParaRPr lang="en-US" noProof="0" dirty="0"/>
          </a:p>
          <a:p>
            <a:r>
              <a:rPr lang="en-US" noProof="0" dirty="0" smtClean="0"/>
              <a:t>Client side scripting: executed on user PC</a:t>
            </a:r>
          </a:p>
          <a:p>
            <a:r>
              <a:rPr lang="en-US" noProof="0" dirty="0" smtClean="0"/>
              <a:t>Server side scripting: executed on server (e.g. PHP)</a:t>
            </a:r>
          </a:p>
          <a:p>
            <a:pPr marL="0" indent="0">
              <a:buNone/>
            </a:pPr>
            <a:r>
              <a:rPr lang="en-US" noProof="0" dirty="0" smtClean="0"/>
              <a:t>  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jQUERY</a:t>
            </a:r>
            <a:endParaRPr lang="en-US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JavaScript framework:	</a:t>
            </a:r>
          </a:p>
          <a:p>
            <a:pPr lvl="1"/>
            <a:r>
              <a:rPr lang="en-US" noProof="0" dirty="0" smtClean="0"/>
              <a:t>write more, do less</a:t>
            </a:r>
          </a:p>
          <a:p>
            <a:pPr lvl="1"/>
            <a:r>
              <a:rPr lang="en-US" dirty="0"/>
              <a:t>fluent </a:t>
            </a:r>
            <a:r>
              <a:rPr lang="en-US" dirty="0" smtClean="0"/>
              <a:t>movements</a:t>
            </a:r>
          </a:p>
          <a:p>
            <a:pPr marL="355600" lvl="1" indent="0">
              <a:buNone/>
            </a:pPr>
            <a:endParaRPr lang="en-US" noProof="0" dirty="0"/>
          </a:p>
          <a:p>
            <a:pPr marL="355600" lvl="1" indent="-355600">
              <a:buSzPct val="90000"/>
              <a:buFont typeface="Verdana" pitchFamily="34" charset="0"/>
              <a:buChar char="•"/>
            </a:pPr>
            <a:r>
              <a:rPr lang="en-US" sz="3000" noProof="0" dirty="0" smtClean="0">
                <a:hlinkClick r:id="rId2" action="ppaction://hlinkfile"/>
              </a:rPr>
              <a:t>example</a:t>
            </a:r>
            <a:endParaRPr lang="en-US" sz="3000" noProof="0" dirty="0"/>
          </a:p>
          <a:p>
            <a:pPr lvl="1"/>
            <a:endParaRPr lang="en-US" noProof="0" dirty="0" smtClean="0"/>
          </a:p>
          <a:p>
            <a:pPr marL="355600" lvl="1" indent="0">
              <a:buNone/>
            </a:pP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7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lnSpcReduction="10000"/>
          </a:bodyPr>
          <a:lstStyle/>
          <a:p>
            <a:r>
              <a:rPr lang="en-US" b="1" noProof="0" dirty="0" smtClean="0"/>
              <a:t>1. HTML</a:t>
            </a:r>
            <a:r>
              <a:rPr lang="en-US" noProof="0" dirty="0" smtClean="0"/>
              <a:t> </a:t>
            </a:r>
            <a:r>
              <a:rPr lang="en-US" dirty="0"/>
              <a:t>= structuring data on a </a:t>
            </a:r>
            <a:r>
              <a:rPr lang="en-US" dirty="0" smtClean="0"/>
              <a:t>page</a:t>
            </a:r>
          </a:p>
          <a:p>
            <a:endParaRPr lang="en-US" noProof="0" dirty="0" smtClean="0"/>
          </a:p>
          <a:p>
            <a:pPr eaLnBrk="1" hangingPunct="1"/>
            <a:r>
              <a:rPr lang="en-US" b="1" noProof="0" dirty="0" smtClean="0"/>
              <a:t>2. CSS</a:t>
            </a:r>
            <a:r>
              <a:rPr lang="en-US" noProof="0" dirty="0" smtClean="0"/>
              <a:t> = design the page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b="1" noProof="0" dirty="0" smtClean="0"/>
              <a:t>3. </a:t>
            </a:r>
            <a:r>
              <a:rPr lang="en-US" b="1" noProof="0" dirty="0" err="1" smtClean="0"/>
              <a:t>Javascript</a:t>
            </a:r>
            <a:r>
              <a:rPr lang="en-US" noProof="0" dirty="0" smtClean="0"/>
              <a:t>: interaction with the page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b="1" noProof="0" dirty="0" smtClean="0"/>
              <a:t>4. jQuery: </a:t>
            </a:r>
            <a:r>
              <a:rPr lang="en-US" noProof="0" dirty="0" err="1" smtClean="0"/>
              <a:t>Javascript</a:t>
            </a:r>
            <a:r>
              <a:rPr lang="en-US" noProof="0" dirty="0" smtClean="0"/>
              <a:t> framework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b="1" noProof="0" dirty="0" smtClean="0"/>
              <a:t>5. XML: </a:t>
            </a:r>
            <a:r>
              <a:rPr lang="en-US" noProof="0" dirty="0" smtClean="0"/>
              <a:t>data transfer</a:t>
            </a:r>
          </a:p>
          <a:p>
            <a:pPr marL="0" indent="0" eaLnBrk="1" hangingPunct="1">
              <a:buNone/>
            </a:pP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3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Web engineering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122535" y="6092825"/>
            <a:ext cx="428766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500" dirty="0"/>
              <a:t>Email: </a:t>
            </a:r>
            <a:r>
              <a:rPr lang="nl-BE" sz="2500" dirty="0" smtClean="0"/>
              <a:t>joris.hens@lessius.eu</a:t>
            </a:r>
            <a:endParaRPr lang="en-US" sz="2500" dirty="0"/>
          </a:p>
        </p:txBody>
      </p:sp>
      <p:pic>
        <p:nvPicPr>
          <p:cNvPr id="5" name="Picture 4" descr="Screen Shot 2012-09-22 at 16.31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09" y="1196753"/>
            <a:ext cx="9195021" cy="5661248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28" y="0"/>
            <a:ext cx="5112568" cy="6858000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2627784" y="1700808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/>
          <p:cNvSpPr/>
          <p:nvPr/>
        </p:nvSpPr>
        <p:spPr>
          <a:xfrm>
            <a:off x="2339752" y="3284984"/>
            <a:ext cx="648072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2555776" y="4941168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41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www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Website </a:t>
            </a:r>
          </a:p>
          <a:p>
            <a:pPr marL="457200" lvl="1" indent="0">
              <a:buNone/>
            </a:pPr>
            <a:r>
              <a:rPr lang="en-US" dirty="0"/>
              <a:t>= coherent collection of web pages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Hypertext</a:t>
            </a:r>
          </a:p>
          <a:p>
            <a:pPr marL="457200" lvl="1" indent="0">
              <a:buNone/>
            </a:pPr>
            <a:r>
              <a:rPr lang="en-US" dirty="0"/>
              <a:t>= text with links</a:t>
            </a:r>
            <a:endParaRPr lang="en-US" noProof="0" dirty="0" smtClean="0"/>
          </a:p>
          <a:p>
            <a:pPr eaLnBrk="1" hangingPunct="1"/>
            <a:r>
              <a:rPr lang="en-US" noProof="0" dirty="0" smtClean="0"/>
              <a:t>Platform-independent: Windows, Apple, Linux,...</a:t>
            </a:r>
          </a:p>
          <a:p>
            <a:pPr lvl="1"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365104"/>
            <a:ext cx="780737" cy="71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365104"/>
            <a:ext cx="6480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9356" y="4350538"/>
            <a:ext cx="733322" cy="80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Browsers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19372"/>
            <a:ext cx="9144000" cy="4428000"/>
          </a:xfrm>
        </p:spPr>
        <p:txBody>
          <a:bodyPr>
            <a:normAutofit/>
          </a:bodyPr>
          <a:lstStyle/>
          <a:p>
            <a:pPr eaLnBrk="1" hangingPunct="1"/>
            <a:r>
              <a:rPr lang="en-US" noProof="0" dirty="0" smtClean="0"/>
              <a:t>browser:</a:t>
            </a:r>
          </a:p>
          <a:p>
            <a:pPr lvl="1"/>
            <a:r>
              <a:rPr lang="en-US" dirty="0" smtClean="0"/>
              <a:t>Interprets </a:t>
            </a:r>
            <a:r>
              <a:rPr lang="en-US" dirty="0"/>
              <a:t>entered address and </a:t>
            </a:r>
            <a:r>
              <a:rPr lang="en-US" dirty="0" smtClean="0"/>
              <a:t>communicates </a:t>
            </a:r>
            <a:r>
              <a:rPr lang="en-US" dirty="0"/>
              <a:t>with the server to retrieve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Shows retrieved file on the screen</a:t>
            </a:r>
            <a:endParaRPr lang="en-US" noProof="0" dirty="0" smtClean="0"/>
          </a:p>
          <a:p>
            <a:pPr lvl="1"/>
            <a:r>
              <a:rPr lang="en-US" dirty="0"/>
              <a:t>Converts the source code of the file to a readable page</a:t>
            </a:r>
            <a:endParaRPr lang="en-US" noProof="0" dirty="0" smtClean="0"/>
          </a:p>
          <a:p>
            <a:pPr lvl="1" eaLnBrk="1" hangingPunct="1"/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grpSp>
        <p:nvGrpSpPr>
          <p:cNvPr id="5" name="Groep 4"/>
          <p:cNvGrpSpPr/>
          <p:nvPr/>
        </p:nvGrpSpPr>
        <p:grpSpPr>
          <a:xfrm>
            <a:off x="3059832" y="4221089"/>
            <a:ext cx="5787262" cy="1728192"/>
            <a:chOff x="1475581" y="3491707"/>
            <a:chExt cx="5283206" cy="1539875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5642773" y="3515516"/>
              <a:ext cx="1116014" cy="1493837"/>
              <a:chOff x="3408" y="2640"/>
              <a:chExt cx="672" cy="900"/>
            </a:xfrm>
          </p:grpSpPr>
          <p:sp>
            <p:nvSpPr>
              <p:cNvPr id="24" name="tower"/>
              <p:cNvSpPr>
                <a:spLocks noEditPoints="1" noChangeArrowheads="1"/>
              </p:cNvSpPr>
              <p:nvPr/>
            </p:nvSpPr>
            <p:spPr bwMode="auto">
              <a:xfrm>
                <a:off x="3552" y="2640"/>
                <a:ext cx="384" cy="6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450 w 21600"/>
                  <a:gd name="T31" fmla="*/ 22549 h 21600"/>
                  <a:gd name="T32" fmla="*/ 21488 w 21600"/>
                  <a:gd name="T33" fmla="*/ 27000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gradFill rotWithShape="1">
                <a:gsLst>
                  <a:gs pos="0">
                    <a:srgbClr val="009900"/>
                  </a:gs>
                  <a:gs pos="100000">
                    <a:srgbClr val="66FF33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nl-BE"/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3408" y="3264"/>
                <a:ext cx="67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GB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175793" y="3491707"/>
              <a:ext cx="1844675" cy="1430337"/>
              <a:chOff x="1872" y="1310"/>
              <a:chExt cx="3792" cy="3010"/>
            </a:xfrm>
          </p:grpSpPr>
          <p:sp>
            <p:nvSpPr>
              <p:cNvPr id="2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1872" y="1310"/>
                <a:ext cx="3792" cy="30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9 w 21600"/>
                  <a:gd name="T13" fmla="*/ 3265 h 21600"/>
                  <a:gd name="T14" fmla="*/ 17089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nl-BE"/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2450" y="1971"/>
                <a:ext cx="1582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1200">
                    <a:latin typeface="Arial" charset="0"/>
                  </a:rPr>
                  <a:t>Internet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475581" y="3780632"/>
              <a:ext cx="1270000" cy="1250950"/>
              <a:chOff x="4560" y="1872"/>
              <a:chExt cx="768" cy="757"/>
            </a:xfrm>
          </p:grpSpPr>
          <p:sp>
            <p:nvSpPr>
              <p:cNvPr id="20" name="computr3"/>
              <p:cNvSpPr>
                <a:spLocks noEditPoints="1" noChangeArrowheads="1"/>
              </p:cNvSpPr>
              <p:nvPr/>
            </p:nvSpPr>
            <p:spPr bwMode="auto">
              <a:xfrm>
                <a:off x="4608" y="1872"/>
                <a:ext cx="618" cy="4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7794 w 21600"/>
                  <a:gd name="T13" fmla="*/ 2578 h 21600"/>
                  <a:gd name="T14" fmla="*/ 16357 w 21600"/>
                  <a:gd name="T15" fmla="*/ 1177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8250" y="17743"/>
                    </a:moveTo>
                    <a:lnTo>
                      <a:pt x="17557" y="16971"/>
                    </a:lnTo>
                    <a:lnTo>
                      <a:pt x="5429" y="16971"/>
                    </a:lnTo>
                    <a:lnTo>
                      <a:pt x="4736" y="17743"/>
                    </a:lnTo>
                    <a:lnTo>
                      <a:pt x="18250" y="17743"/>
                    </a:lnTo>
                    <a:close/>
                  </a:path>
                  <a:path w="21600" h="21600" extrusionOk="0">
                    <a:moveTo>
                      <a:pt x="18250" y="17743"/>
                    </a:moveTo>
                    <a:moveTo>
                      <a:pt x="19405" y="19131"/>
                    </a:moveTo>
                    <a:lnTo>
                      <a:pt x="18712" y="18360"/>
                    </a:lnTo>
                    <a:lnTo>
                      <a:pt x="4274" y="18360"/>
                    </a:lnTo>
                    <a:lnTo>
                      <a:pt x="3581" y="19131"/>
                    </a:lnTo>
                    <a:lnTo>
                      <a:pt x="19405" y="19131"/>
                    </a:lnTo>
                    <a:close/>
                  </a:path>
                  <a:path w="21600" h="21600" extrusionOk="0">
                    <a:moveTo>
                      <a:pt x="19405" y="19131"/>
                    </a:moveTo>
                    <a:moveTo>
                      <a:pt x="20560" y="20520"/>
                    </a:moveTo>
                    <a:lnTo>
                      <a:pt x="19867" y="19749"/>
                    </a:lnTo>
                    <a:lnTo>
                      <a:pt x="3119" y="19749"/>
                    </a:lnTo>
                    <a:lnTo>
                      <a:pt x="2426" y="20520"/>
                    </a:lnTo>
                    <a:lnTo>
                      <a:pt x="20560" y="20520"/>
                    </a:lnTo>
                    <a:close/>
                  </a:path>
                  <a:path w="21600" h="21600" extrusionOk="0">
                    <a:moveTo>
                      <a:pt x="20560" y="20520"/>
                    </a:moveTo>
                    <a:moveTo>
                      <a:pt x="4620" y="16971"/>
                    </a:moveTo>
                    <a:lnTo>
                      <a:pt x="5313" y="16200"/>
                    </a:lnTo>
                    <a:lnTo>
                      <a:pt x="7624" y="16200"/>
                    </a:lnTo>
                    <a:lnTo>
                      <a:pt x="7624" y="14194"/>
                    </a:lnTo>
                    <a:lnTo>
                      <a:pt x="5891" y="14194"/>
                    </a:lnTo>
                    <a:lnTo>
                      <a:pt x="5891" y="0"/>
                    </a:lnTo>
                    <a:lnTo>
                      <a:pt x="12013" y="0"/>
                    </a:lnTo>
                    <a:lnTo>
                      <a:pt x="18135" y="0"/>
                    </a:lnTo>
                    <a:lnTo>
                      <a:pt x="18135" y="10800"/>
                    </a:lnTo>
                    <a:lnTo>
                      <a:pt x="18135" y="14194"/>
                    </a:ln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17788" y="16200"/>
                    </a:lnTo>
                    <a:lnTo>
                      <a:pt x="19059" y="17743"/>
                    </a:lnTo>
                    <a:lnTo>
                      <a:pt x="21022" y="19903"/>
                    </a:lnTo>
                    <a:lnTo>
                      <a:pt x="21253" y="20057"/>
                    </a:lnTo>
                    <a:lnTo>
                      <a:pt x="21369" y="20366"/>
                    </a:lnTo>
                    <a:lnTo>
                      <a:pt x="21600" y="20674"/>
                    </a:lnTo>
                    <a:lnTo>
                      <a:pt x="21600" y="20829"/>
                    </a:lnTo>
                    <a:lnTo>
                      <a:pt x="21600" y="20983"/>
                    </a:lnTo>
                    <a:lnTo>
                      <a:pt x="21600" y="21137"/>
                    </a:lnTo>
                    <a:lnTo>
                      <a:pt x="21600" y="21291"/>
                    </a:lnTo>
                    <a:lnTo>
                      <a:pt x="21484" y="21446"/>
                    </a:lnTo>
                    <a:lnTo>
                      <a:pt x="21369" y="21446"/>
                    </a:lnTo>
                    <a:lnTo>
                      <a:pt x="21138" y="21600"/>
                    </a:lnTo>
                    <a:lnTo>
                      <a:pt x="21022" y="21600"/>
                    </a:lnTo>
                    <a:lnTo>
                      <a:pt x="10973" y="21600"/>
                    </a:lnTo>
                    <a:lnTo>
                      <a:pt x="2079" y="21600"/>
                    </a:lnTo>
                    <a:lnTo>
                      <a:pt x="1848" y="21600"/>
                    </a:lnTo>
                    <a:lnTo>
                      <a:pt x="1733" y="21446"/>
                    </a:lnTo>
                    <a:lnTo>
                      <a:pt x="1617" y="21446"/>
                    </a:lnTo>
                    <a:lnTo>
                      <a:pt x="1502" y="21291"/>
                    </a:lnTo>
                    <a:lnTo>
                      <a:pt x="1386" y="21291"/>
                    </a:lnTo>
                    <a:lnTo>
                      <a:pt x="1386" y="21137"/>
                    </a:lnTo>
                    <a:lnTo>
                      <a:pt x="1386" y="20983"/>
                    </a:lnTo>
                    <a:lnTo>
                      <a:pt x="1386" y="20829"/>
                    </a:lnTo>
                    <a:lnTo>
                      <a:pt x="1502" y="20674"/>
                    </a:lnTo>
                    <a:lnTo>
                      <a:pt x="1617" y="20366"/>
                    </a:lnTo>
                    <a:lnTo>
                      <a:pt x="1733" y="20057"/>
                    </a:lnTo>
                    <a:lnTo>
                      <a:pt x="1964" y="19903"/>
                    </a:lnTo>
                    <a:lnTo>
                      <a:pt x="0" y="19903"/>
                    </a:lnTo>
                    <a:lnTo>
                      <a:pt x="0" y="10800"/>
                    </a:lnTo>
                    <a:lnTo>
                      <a:pt x="0" y="2777"/>
                    </a:lnTo>
                    <a:lnTo>
                      <a:pt x="4620" y="2777"/>
                    </a:lnTo>
                    <a:lnTo>
                      <a:pt x="4620" y="16971"/>
                    </a:lnTo>
                    <a:moveTo>
                      <a:pt x="4620" y="16971"/>
                    </a:moveTo>
                    <a:moveTo>
                      <a:pt x="4620" y="16971"/>
                    </a:moveTo>
                    <a:lnTo>
                      <a:pt x="4158" y="17434"/>
                    </a:lnTo>
                    <a:lnTo>
                      <a:pt x="2541" y="19286"/>
                    </a:lnTo>
                    <a:lnTo>
                      <a:pt x="1964" y="19903"/>
                    </a:lnTo>
                    <a:lnTo>
                      <a:pt x="4620" y="16971"/>
                    </a:lnTo>
                    <a:close/>
                  </a:path>
                  <a:path w="21600" h="21600" extrusionOk="0">
                    <a:moveTo>
                      <a:pt x="7624" y="2314"/>
                    </a:moveTo>
                    <a:moveTo>
                      <a:pt x="16402" y="2314"/>
                    </a:moveTo>
                    <a:lnTo>
                      <a:pt x="16402" y="11880"/>
                    </a:lnTo>
                    <a:lnTo>
                      <a:pt x="7624" y="11880"/>
                    </a:lnTo>
                    <a:lnTo>
                      <a:pt x="7624" y="2314"/>
                    </a:lnTo>
                    <a:lnTo>
                      <a:pt x="16402" y="2314"/>
                    </a:lnTo>
                    <a:close/>
                  </a:path>
                  <a:path w="21600" h="21600" extrusionOk="0">
                    <a:moveTo>
                      <a:pt x="578" y="4011"/>
                    </a:moveTo>
                    <a:moveTo>
                      <a:pt x="4043" y="4011"/>
                    </a:moveTo>
                    <a:lnTo>
                      <a:pt x="4043" y="4320"/>
                    </a:lnTo>
                    <a:lnTo>
                      <a:pt x="578" y="4320"/>
                    </a:lnTo>
                    <a:lnTo>
                      <a:pt x="578" y="4011"/>
                    </a:lnTo>
                    <a:lnTo>
                      <a:pt x="4043" y="4011"/>
                    </a:lnTo>
                    <a:close/>
                    <a:moveTo>
                      <a:pt x="7624" y="14194"/>
                    </a:moveTo>
                    <a:lnTo>
                      <a:pt x="16402" y="14194"/>
                    </a:lnTo>
                    <a:lnTo>
                      <a:pt x="16402" y="16200"/>
                    </a:lnTo>
                    <a:lnTo>
                      <a:pt x="7624" y="16200"/>
                    </a:lnTo>
                  </a:path>
                </a:pathLst>
              </a:custGeom>
              <a:gradFill rotWithShape="1">
                <a:gsLst>
                  <a:gs pos="0">
                    <a:srgbClr val="CC3300"/>
                  </a:gs>
                  <a:gs pos="100000">
                    <a:srgbClr val="FF7C80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endParaRPr lang="nl-BE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768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nl-N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en-GB"/>
              </a:p>
            </p:txBody>
          </p:sp>
        </p:grp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577306" y="3923507"/>
              <a:ext cx="574675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nl-BE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547928" y="3536414"/>
              <a:ext cx="647700" cy="2651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nl-BE" sz="1200" dirty="0" smtClean="0"/>
                <a:t>adres</a:t>
              </a:r>
              <a:endParaRPr lang="nl-NL" sz="1200" dirty="0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5115718" y="3923507"/>
              <a:ext cx="5762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nl-BE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 flipH="1">
              <a:off x="5115718" y="4114007"/>
              <a:ext cx="5762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nl-BE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2577306" y="4114007"/>
              <a:ext cx="574675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nl-BE"/>
            </a:p>
          </p:txBody>
        </p:sp>
        <p:sp>
          <p:nvSpPr>
            <p:cNvPr id="19" name="AutoShape 28"/>
            <p:cNvSpPr>
              <a:spLocks noChangeArrowheads="1"/>
            </p:cNvSpPr>
            <p:nvPr/>
          </p:nvSpPr>
          <p:spPr bwMode="auto">
            <a:xfrm>
              <a:off x="5120481" y="4212432"/>
              <a:ext cx="576262" cy="647700"/>
            </a:xfrm>
            <a:prstGeom prst="foldedCorner">
              <a:avLst>
                <a:gd name="adj" fmla="val 125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nl-N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nl-BE" sz="1800"/>
                <a:t>html</a:t>
              </a:r>
              <a:endParaRPr lang="nl-NL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Which browser?</a:t>
            </a:r>
            <a:endParaRPr lang="en-US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7880" y="1121999"/>
            <a:ext cx="5436448" cy="4077336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782796"/>
            <a:ext cx="968118" cy="996099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49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Market share? </a:t>
            </a:r>
            <a:endParaRPr lang="en-US" noProof="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60000" y="980728"/>
            <a:ext cx="8604488" cy="235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W3Schools: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-NL" sz="2000" dirty="0" smtClean="0">
                <a:solidFill>
                  <a:srgbClr val="000000"/>
                </a:solidFill>
                <a:latin typeface="Trebuchet MS" pitchFamily="34" charset="0"/>
                <a:hlinkClick r:id="rId3"/>
              </a:rPr>
              <a:t>http</a:t>
            </a:r>
            <a:r>
              <a:rPr lang="nl-NL" sz="2000" dirty="0">
                <a:solidFill>
                  <a:srgbClr val="000000"/>
                </a:solidFill>
                <a:latin typeface="Trebuchet MS" pitchFamily="34" charset="0"/>
                <a:hlinkClick r:id="rId3"/>
              </a:rPr>
              <a:t>://www.w3schools.com/browsers</a:t>
            </a:r>
            <a:r>
              <a:rPr lang="nl-NL" sz="2000" dirty="0" smtClean="0">
                <a:solidFill>
                  <a:srgbClr val="000000"/>
                </a:solidFill>
                <a:latin typeface="Trebuchet MS" pitchFamily="34" charset="0"/>
                <a:hlinkClick r:id="rId3"/>
              </a:rPr>
              <a:t>/</a:t>
            </a:r>
            <a:endParaRPr lang="nl-NL" sz="2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Wikipedia: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nl-NL" sz="2000" dirty="0" smtClean="0">
                <a:solidFill>
                  <a:srgbClr val="000000"/>
                </a:solidFill>
                <a:latin typeface="Trebuchet MS" pitchFamily="34" charset="0"/>
                <a:hlinkClick r:id="rId4"/>
              </a:rPr>
              <a:t>https</a:t>
            </a:r>
            <a:r>
              <a:rPr lang="nl-NL" sz="2000" dirty="0">
                <a:solidFill>
                  <a:srgbClr val="000000"/>
                </a:solidFill>
                <a:latin typeface="Trebuchet MS" pitchFamily="34" charset="0"/>
                <a:hlinkClick r:id="rId4"/>
              </a:rPr>
              <a:t>://en.wikipedia.org/wiki/Usage_share_of_web_browsers</a:t>
            </a:r>
            <a:endParaRPr lang="nl-NL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Market share? </a:t>
            </a:r>
            <a:endParaRPr lang="en-US" noProof="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580"/>
            <a:ext cx="9144000" cy="5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42" y="260648"/>
            <a:ext cx="5857916" cy="267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43636" y="2571744"/>
            <a:ext cx="28007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site is a </a:t>
            </a:r>
            <a:r>
              <a:rPr lang="en-US" dirty="0" smtClean="0"/>
              <a:t>site about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omputer applications</a:t>
            </a:r>
            <a:endParaRPr lang="en-US" dirty="0"/>
          </a:p>
          <a:p>
            <a:r>
              <a:rPr lang="en-US" dirty="0"/>
              <a:t>and which site is that of</a:t>
            </a:r>
          </a:p>
          <a:p>
            <a:r>
              <a:rPr lang="en-US" dirty="0"/>
              <a:t>a clothes shop</a:t>
            </a:r>
            <a:r>
              <a:rPr lang="nl-BE" dirty="0" smtClean="0"/>
              <a:t>?</a:t>
            </a:r>
          </a:p>
          <a:p>
            <a:endParaRPr lang="nl-BE" dirty="0" smtClean="0"/>
          </a:p>
          <a:p>
            <a:r>
              <a:rPr lang="nl-BE" dirty="0" err="1"/>
              <a:t>Difference</a:t>
            </a:r>
            <a:r>
              <a:rPr lang="nl-BE" dirty="0"/>
              <a:t> in target </a:t>
            </a:r>
            <a:endParaRPr lang="nl-BE" dirty="0" smtClean="0"/>
          </a:p>
          <a:p>
            <a:r>
              <a:rPr lang="nl-BE" dirty="0" err="1" smtClean="0"/>
              <a:t>audience</a:t>
            </a:r>
            <a:r>
              <a:rPr lang="nl-BE" dirty="0"/>
              <a:t>?</a:t>
            </a:r>
            <a:endParaRPr lang="nl-BE" dirty="0" smtClean="0"/>
          </a:p>
        </p:txBody>
      </p:sp>
      <p:pic>
        <p:nvPicPr>
          <p:cNvPr id="8" name="Picture 7" descr="Screen shot 2011-09-22 at 13.03.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4" y="3212976"/>
            <a:ext cx="6019800" cy="2456355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1142984"/>
          </a:xfrm>
        </p:spPr>
        <p:txBody>
          <a:bodyPr/>
          <a:lstStyle/>
          <a:p>
            <a:pPr eaLnBrk="1" hangingPunct="1"/>
            <a:r>
              <a:rPr lang="en-US" sz="4000" noProof="0" dirty="0" smtClean="0"/>
              <a:t>HTML: Hypertext Markup Language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8276" y="1700808"/>
            <a:ext cx="8229600" cy="4209331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a </a:t>
            </a:r>
            <a:r>
              <a:rPr lang="en-US" dirty="0"/>
              <a:t>programming language !</a:t>
            </a:r>
          </a:p>
          <a:p>
            <a:r>
              <a:rPr lang="en-US" dirty="0"/>
              <a:t>coding agreement =&gt; </a:t>
            </a:r>
            <a:r>
              <a:rPr lang="en-US" dirty="0" smtClean="0"/>
              <a:t>describes </a:t>
            </a:r>
            <a:r>
              <a:rPr lang="en-US" dirty="0"/>
              <a:t>structure</a:t>
            </a:r>
          </a:p>
          <a:p>
            <a:r>
              <a:rPr lang="en-US" dirty="0"/>
              <a:t>pure ASCII</a:t>
            </a:r>
          </a:p>
          <a:p>
            <a:r>
              <a:rPr lang="en-US" dirty="0"/>
              <a:t>platform-independent</a:t>
            </a:r>
          </a:p>
          <a:p>
            <a:r>
              <a:rPr lang="en-US" dirty="0"/>
              <a:t>composed of tags and </a:t>
            </a:r>
            <a:r>
              <a:rPr lang="en-US" dirty="0" smtClean="0"/>
              <a:t>text</a:t>
            </a:r>
          </a:p>
          <a:p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3799</TotalTime>
  <Words>749</Words>
  <Application>Microsoft Office PowerPoint</Application>
  <PresentationFormat>Diavoorstelling (4:3)</PresentationFormat>
  <Paragraphs>174</Paragraphs>
  <Slides>20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Tahoma</vt:lpstr>
      <vt:lpstr>Trebuchet MS</vt:lpstr>
      <vt:lpstr>Verdana</vt:lpstr>
      <vt:lpstr>TM_presentatie_nl-1</vt:lpstr>
      <vt:lpstr>Web engineering</vt:lpstr>
      <vt:lpstr>Web engineering</vt:lpstr>
      <vt:lpstr>www</vt:lpstr>
      <vt:lpstr>Browsers</vt:lpstr>
      <vt:lpstr>Which browser?</vt:lpstr>
      <vt:lpstr>Market share? </vt:lpstr>
      <vt:lpstr>Market share? </vt:lpstr>
      <vt:lpstr>PowerPoint-presentatie</vt:lpstr>
      <vt:lpstr>HTML: Hypertext Markup Language</vt:lpstr>
      <vt:lpstr>XHTML: extensible Hypertext Markup Language</vt:lpstr>
      <vt:lpstr>3 versions of XHTML</vt:lpstr>
      <vt:lpstr>HTML5</vt:lpstr>
      <vt:lpstr>Tools</vt:lpstr>
      <vt:lpstr>CSS</vt:lpstr>
      <vt:lpstr>CSS3</vt:lpstr>
      <vt:lpstr>Scss / sass</vt:lpstr>
      <vt:lpstr>Javascript</vt:lpstr>
      <vt:lpstr>jQUERY</vt:lpstr>
      <vt:lpstr>summary</vt:lpstr>
      <vt:lpstr>PowerPoint-presentatie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Karin</dc:creator>
  <cp:lastModifiedBy>Sofie Beerens</cp:lastModifiedBy>
  <cp:revision>554</cp:revision>
  <cp:lastPrinted>2013-02-10T21:45:19Z</cp:lastPrinted>
  <dcterms:created xsi:type="dcterms:W3CDTF">2011-09-26T07:33:32Z</dcterms:created>
  <dcterms:modified xsi:type="dcterms:W3CDTF">2021-02-08T14:53:35Z</dcterms:modified>
</cp:coreProperties>
</file>