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2" r:id="rId2"/>
    <p:sldId id="275" r:id="rId3"/>
    <p:sldId id="333" r:id="rId4"/>
    <p:sldId id="267" r:id="rId5"/>
    <p:sldId id="276" r:id="rId6"/>
    <p:sldId id="265" r:id="rId7"/>
    <p:sldId id="297" r:id="rId8"/>
    <p:sldId id="269" r:id="rId9"/>
    <p:sldId id="289" r:id="rId10"/>
    <p:sldId id="290" r:id="rId11"/>
    <p:sldId id="279" r:id="rId12"/>
    <p:sldId id="328" r:id="rId13"/>
    <p:sldId id="291" r:id="rId14"/>
    <p:sldId id="308" r:id="rId15"/>
    <p:sldId id="293" r:id="rId16"/>
    <p:sldId id="329" r:id="rId17"/>
    <p:sldId id="325" r:id="rId18"/>
    <p:sldId id="284" r:id="rId19"/>
    <p:sldId id="326" r:id="rId20"/>
    <p:sldId id="292" r:id="rId21"/>
    <p:sldId id="330" r:id="rId22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AB"/>
    <a:srgbClr val="F04C24"/>
    <a:srgbClr val="6FC3C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jl, licht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0D9E6F-59B3-44FA-A553-4EE5CE0E10C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031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D9E6F-59B3-44FA-A553-4EE5CE0E10CF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16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E52B92-51A0-48B6-86DA-FF3B414FC1BE}" type="slidenum">
              <a:rPr lang="nl-NL" smtClean="0"/>
              <a:pPr/>
              <a:t>13</a:t>
            </a:fld>
            <a:endParaRPr lang="nl-NL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1276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2FE27-593E-4A0E-B5E2-71CEB403A2B9}" type="slidenum">
              <a:rPr lang="nl-NL" smtClean="0"/>
              <a:pPr/>
              <a:t>15</a:t>
            </a:fld>
            <a:endParaRPr lang="nl-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843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2FE27-593E-4A0E-B5E2-71CEB403A2B9}" type="slidenum">
              <a:rPr lang="nl-NL" smtClean="0"/>
              <a:pPr/>
              <a:t>17</a:t>
            </a:fld>
            <a:endParaRPr lang="nl-NL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341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06045-AD8A-4B25-878E-3D18ED9FDFF1}" type="slidenum">
              <a:rPr lang="nl-NL" smtClean="0"/>
              <a:pPr/>
              <a:t>18</a:t>
            </a:fld>
            <a:endParaRPr lang="nl-NL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901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indien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block </a:t>
            </a:r>
            <a:r>
              <a:rPr lang="en-US" dirty="0" err="1" smtClean="0"/>
              <a:t>herkend</a:t>
            </a:r>
            <a:r>
              <a:rPr lang="en-US" dirty="0" smtClean="0"/>
              <a:t>, in CSS </a:t>
            </a:r>
            <a:r>
              <a:rPr lang="en-US" dirty="0" err="1" smtClean="0"/>
              <a:t>forceren</a:t>
            </a:r>
            <a:r>
              <a:rPr lang="en-US" dirty="0" smtClean="0"/>
              <a:t>: display: block;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713AB-791C-A34D-98D6-B005729EC95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75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AAB0F9-9BD6-4EC8-8D20-1889AADEDEF0}" type="slidenum">
              <a:rPr lang="nl-NL" smtClean="0"/>
              <a:pPr/>
              <a:t>20</a:t>
            </a:fld>
            <a:endParaRPr lang="nl-NL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25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3D099-580F-40CA-97C2-99F2329F0CD7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52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9C66BE-DA2F-4145-8BB5-EBEDFB413125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501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CF2A0-8E2D-432F-9700-6FBB231C7A9E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53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24325D-7E4F-4CBF-ADC4-DDEF4F59A177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17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C7B56-8C79-410F-B50F-5BA85E37C1A8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466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4FDDB-1F6D-44FA-8FCB-5D5CFEDB802A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3207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4FDDB-1F6D-44FA-8FCB-5D5CFEDB802A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600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1642-18B5-44EC-A2F2-37DB9C75E12C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division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break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horlin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spa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hyperlink" Target="http://www.lipsum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imag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pre.html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hyperlink" Target="../nest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mashingmagazine.com/2009/07/16/html5-and-the-future-of-the-we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harsets/ref_utf_punctuation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../example_site_html.html" TargetMode="External"/><Relationship Id="rId4" Type="http://schemas.openxmlformats.org/officeDocument/2006/relationships/hyperlink" Target="../example_sit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paragrap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Basics of HTML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Web engineering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DBC20-AC6E-4E33-8348-C952DF56FB06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Divisions </a:t>
            </a:r>
            <a:r>
              <a:rPr lang="en-US" noProof="0" dirty="0" smtClean="0"/>
              <a:t>(</a:t>
            </a:r>
            <a:r>
              <a:rPr lang="en-US" noProof="0" dirty="0" smtClean="0">
                <a:hlinkClick r:id="rId3" action="ppaction://hlinkfile"/>
              </a:rPr>
              <a:t>divisions.html</a:t>
            </a:r>
            <a:r>
              <a:rPr lang="en-US" noProof="0" dirty="0" smtClean="0"/>
              <a:t>)</a:t>
            </a:r>
            <a:endParaRPr lang="en-US" noProof="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noProof="0" dirty="0" smtClean="0"/>
              <a:t>&lt;</a:t>
            </a:r>
            <a:r>
              <a:rPr lang="en-US" dirty="0"/>
              <a:t>div&gt;place all </a:t>
            </a:r>
            <a:r>
              <a:rPr lang="en-US" dirty="0" smtClean="0"/>
              <a:t>elements in div </a:t>
            </a:r>
            <a:r>
              <a:rPr lang="en-US" dirty="0"/>
              <a:t>here&lt;/</a:t>
            </a:r>
            <a:r>
              <a:rPr lang="en-US" noProof="0" dirty="0" smtClean="0"/>
              <a:t>div&gt;</a:t>
            </a:r>
          </a:p>
          <a:p>
            <a:pPr eaLnBrk="1" hangingPunct="1">
              <a:buFontTx/>
              <a:buNone/>
            </a:pPr>
            <a:endParaRPr lang="en-US" sz="800" noProof="0" dirty="0" smtClean="0"/>
          </a:p>
          <a:p>
            <a:pPr lvl="1"/>
            <a:r>
              <a:rPr lang="en-US" noProof="0" dirty="0" smtClean="0"/>
              <a:t>Is a block level element</a:t>
            </a:r>
          </a:p>
          <a:p>
            <a:pPr lvl="1"/>
            <a:r>
              <a:rPr lang="en-US" noProof="0" dirty="0" smtClean="0"/>
              <a:t>Allows to assign attributes to larger portions of text / multiple elements</a:t>
            </a:r>
          </a:p>
          <a:p>
            <a:pPr marL="355600" lvl="1" indent="0">
              <a:buNone/>
            </a:pPr>
            <a:endParaRPr lang="en-US" sz="1000" noProof="0" dirty="0" smtClean="0"/>
          </a:p>
          <a:p>
            <a:pPr marL="355600" lvl="1" indent="0">
              <a:buNone/>
            </a:pPr>
            <a:r>
              <a:rPr lang="en-US" noProof="0" dirty="0" smtClean="0"/>
              <a:t>E.g.: center several paragraphs and title at once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250" y="4077072"/>
            <a:ext cx="4359500" cy="2100124"/>
          </a:xfrm>
          <a:prstGeom prst="rect">
            <a:avLst/>
          </a:prstGeom>
          <a:ln w="28575">
            <a:solidFill>
              <a:srgbClr val="F04C2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91" y="1988840"/>
            <a:ext cx="6557418" cy="3136650"/>
          </a:xfrm>
          <a:prstGeom prst="rect">
            <a:avLst/>
          </a:prstGeom>
          <a:ln>
            <a:solidFill>
              <a:srgbClr val="F04C24"/>
            </a:solidFill>
          </a:ln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Break, new line (</a:t>
            </a:r>
            <a:r>
              <a:rPr lang="en-US" noProof="0" dirty="0" smtClean="0">
                <a:hlinkClick r:id="rId4" action="ppaction://hlinkfile"/>
              </a:rPr>
              <a:t>break.html</a:t>
            </a:r>
            <a:r>
              <a:rPr lang="en-US" noProof="0" dirty="0" smtClean="0"/>
              <a:t>)</a:t>
            </a: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 flipH="1" flipV="1">
            <a:off x="5652120" y="3437360"/>
            <a:ext cx="1368152" cy="855735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hthoek 1"/>
          <p:cNvSpPr/>
          <p:nvPr/>
        </p:nvSpPr>
        <p:spPr>
          <a:xfrm>
            <a:off x="827584" y="1196752"/>
            <a:ext cx="12698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0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&lt;</a:t>
            </a:r>
            <a:r>
              <a:rPr lang="nl-BE" sz="30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br</a:t>
            </a:r>
            <a:r>
              <a:rPr lang="nl-BE" sz="30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/&gt;</a:t>
            </a:r>
            <a:endParaRPr lang="nl-BE" sz="30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7067643" y="4062262"/>
            <a:ext cx="1898277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04C24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400" dirty="0">
                <a:solidFill>
                  <a:srgbClr val="F04C24"/>
                </a:solidFill>
              </a:rPr>
              <a:t>n</a:t>
            </a:r>
            <a:r>
              <a:rPr lang="nl-BE" sz="2400" dirty="0" smtClean="0">
                <a:solidFill>
                  <a:srgbClr val="F04C24"/>
                </a:solidFill>
              </a:rPr>
              <a:t>o </a:t>
            </a:r>
            <a:r>
              <a:rPr lang="nl-BE" sz="2400" dirty="0" err="1" smtClean="0">
                <a:solidFill>
                  <a:srgbClr val="F04C24"/>
                </a:solidFill>
              </a:rPr>
              <a:t>white</a:t>
            </a:r>
            <a:r>
              <a:rPr lang="nl-BE" sz="2400" dirty="0" smtClean="0">
                <a:solidFill>
                  <a:srgbClr val="F04C24"/>
                </a:solidFill>
              </a:rPr>
              <a:t> line</a:t>
            </a:r>
            <a:endParaRPr lang="en-US" sz="2400" dirty="0">
              <a:solidFill>
                <a:srgbClr val="F04C24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2057133"/>
            <a:ext cx="8405588" cy="2164268"/>
          </a:xfrm>
          <a:prstGeom prst="rect">
            <a:avLst/>
          </a:prstGeom>
          <a:ln w="19050">
            <a:solidFill>
              <a:srgbClr val="F04C24"/>
            </a:solidFill>
          </a:ln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Horizontal line (</a:t>
            </a:r>
            <a:r>
              <a:rPr lang="en-US" noProof="0" dirty="0" smtClean="0">
                <a:hlinkClick r:id="rId4" action="ppaction://hlinkfile"/>
              </a:rPr>
              <a:t>horline.html</a:t>
            </a:r>
            <a:r>
              <a:rPr lang="en-US" noProof="0" dirty="0" smtClean="0"/>
              <a:t>)</a:t>
            </a:r>
          </a:p>
        </p:txBody>
      </p:sp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6588224" y="4797152"/>
            <a:ext cx="2087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04C24"/>
                </a:solidFill>
              </a:rPr>
              <a:t>horizontal line</a:t>
            </a:r>
            <a:endParaRPr lang="en-US" sz="2400" dirty="0">
              <a:solidFill>
                <a:srgbClr val="F04C24"/>
              </a:solidFill>
            </a:endParaRPr>
          </a:p>
        </p:txBody>
      </p:sp>
      <p:sp>
        <p:nvSpPr>
          <p:cNvPr id="34822" name="Line 10"/>
          <p:cNvSpPr>
            <a:spLocks noChangeShapeType="1"/>
          </p:cNvSpPr>
          <p:nvPr/>
        </p:nvSpPr>
        <p:spPr bwMode="auto">
          <a:xfrm flipH="1" flipV="1">
            <a:off x="6876256" y="2852936"/>
            <a:ext cx="648072" cy="1872206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hthoek 5"/>
          <p:cNvSpPr/>
          <p:nvPr/>
        </p:nvSpPr>
        <p:spPr>
          <a:xfrm>
            <a:off x="827584" y="1196752"/>
            <a:ext cx="12650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30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&lt;</a:t>
            </a:r>
            <a:r>
              <a:rPr lang="nl-BE" sz="3000" dirty="0" err="1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h</a:t>
            </a:r>
            <a:r>
              <a:rPr lang="nl-BE" sz="30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r</a:t>
            </a:r>
            <a:r>
              <a:rPr lang="nl-BE" sz="30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/&gt;</a:t>
            </a:r>
            <a:endParaRPr lang="nl-BE" sz="30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1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&lt;span&gt; &lt;/span&gt; (</a:t>
            </a:r>
            <a:r>
              <a:rPr lang="en-US" noProof="0" dirty="0" smtClean="0">
                <a:hlinkClick r:id="rId3" action="ppaction://hlinkfile"/>
              </a:rPr>
              <a:t>span.html</a:t>
            </a:r>
            <a:r>
              <a:rPr lang="en-US" noProof="0" dirty="0" smtClean="0"/>
              <a:t>)</a:t>
            </a:r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167915" y="5574724"/>
            <a:ext cx="5741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Tip: </a:t>
            </a:r>
            <a:r>
              <a:rPr lang="en-US" dirty="0" smtClean="0"/>
              <a:t>need </a:t>
            </a:r>
            <a:r>
              <a:rPr lang="en-US" dirty="0"/>
              <a:t>a lot of text to test quickly</a:t>
            </a:r>
            <a:r>
              <a:rPr lang="nl-BE" dirty="0" smtClean="0"/>
              <a:t>? </a:t>
            </a:r>
            <a:r>
              <a:rPr lang="nl-BE" dirty="0" smtClean="0">
                <a:hlinkClick r:id="rId4"/>
              </a:rPr>
              <a:t>www.lipsum.com</a:t>
            </a:r>
            <a:endParaRPr lang="nl-BE" dirty="0"/>
          </a:p>
        </p:txBody>
      </p:sp>
      <p:sp>
        <p:nvSpPr>
          <p:cNvPr id="35844" name="Text Box 9"/>
          <p:cNvSpPr txBox="1">
            <a:spLocks noChangeArrowheads="1"/>
          </p:cNvSpPr>
          <p:nvPr/>
        </p:nvSpPr>
        <p:spPr bwMode="auto">
          <a:xfrm>
            <a:off x="167915" y="4005064"/>
            <a:ext cx="872456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i</a:t>
            </a:r>
            <a:r>
              <a:rPr lang="nl-NL" sz="2400" b="1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nline</a:t>
            </a:r>
            <a:r>
              <a:rPr lang="nl-NL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element</a:t>
            </a:r>
            <a:endParaRPr lang="nl-BE" sz="2400" dirty="0" smtClean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Difference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compared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to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block level element like &lt;div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&gt;&lt;/div&gt;: 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no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white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line was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added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&lt;</a:t>
            </a:r>
            <a:r>
              <a:rPr lang="nl-BE" sz="2400" dirty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span&gt;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used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to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selected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a small part of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the</a:t>
            </a:r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4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text</a:t>
            </a:r>
            <a:endParaRPr lang="en-US" sz="24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8" y="1268760"/>
            <a:ext cx="73437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6" name="Line 11"/>
          <p:cNvSpPr>
            <a:spLocks noChangeShapeType="1"/>
          </p:cNvSpPr>
          <p:nvPr/>
        </p:nvSpPr>
        <p:spPr bwMode="auto">
          <a:xfrm flipH="1" flipV="1">
            <a:off x="5728182" y="2445097"/>
            <a:ext cx="585105" cy="1368152"/>
          </a:xfrm>
          <a:prstGeom prst="line">
            <a:avLst/>
          </a:prstGeom>
          <a:noFill/>
          <a:ln w="38100">
            <a:solidFill>
              <a:srgbClr val="F04C24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17115"/>
            <a:ext cx="6431864" cy="2111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&lt;span&gt;</a:t>
            </a:r>
            <a:endParaRPr lang="en-US" noProof="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56176" y="2569018"/>
            <a:ext cx="174352" cy="859982"/>
          </a:xfrm>
          <a:prstGeom prst="straightConnector1">
            <a:avLst/>
          </a:prstGeom>
          <a:ln>
            <a:solidFill>
              <a:srgbClr val="F04C24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3356992"/>
            <a:ext cx="8098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&lt;h1&gt;</a:t>
            </a:r>
            <a:r>
              <a:rPr lang="nl-NL" sz="2000" dirty="0" err="1" smtClean="0"/>
              <a:t>Also</a:t>
            </a:r>
            <a:r>
              <a:rPr lang="nl-NL" sz="2000" dirty="0" smtClean="0"/>
              <a:t> &lt;</a:t>
            </a:r>
            <a:r>
              <a:rPr lang="nl-NL" sz="2000" dirty="0" err="1" smtClean="0"/>
              <a:t>em</a:t>
            </a:r>
            <a:r>
              <a:rPr lang="nl-NL" sz="2000" dirty="0" smtClean="0"/>
              <a:t>&gt;</a:t>
            </a:r>
            <a:r>
              <a:rPr lang="nl-NL" sz="2000" dirty="0" err="1" smtClean="0"/>
              <a:t>your</a:t>
            </a:r>
            <a:r>
              <a:rPr lang="nl-NL" sz="2000" dirty="0" smtClean="0"/>
              <a:t>&lt;/</a:t>
            </a:r>
            <a:r>
              <a:rPr lang="nl-NL" sz="2000" dirty="0" err="1" smtClean="0"/>
              <a:t>em</a:t>
            </a:r>
            <a:r>
              <a:rPr lang="nl-NL" sz="2000" dirty="0" smtClean="0"/>
              <a:t>&gt; company&lt;</a:t>
            </a:r>
            <a:r>
              <a:rPr lang="nl-NL" sz="2000" dirty="0" err="1" smtClean="0"/>
              <a:t>br</a:t>
            </a:r>
            <a:r>
              <a:rPr lang="nl-NL" sz="2000" dirty="0" smtClean="0"/>
              <a:t> /&gt;is in &lt;span&gt;</a:t>
            </a:r>
            <a:r>
              <a:rPr lang="nl-NL" sz="2000" dirty="0" err="1" smtClean="0"/>
              <a:t>danger</a:t>
            </a:r>
            <a:r>
              <a:rPr lang="nl-NL" sz="2000" dirty="0" smtClean="0"/>
              <a:t>&lt;/span&gt;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35696" y="4519738"/>
            <a:ext cx="127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In CSS:</a:t>
            </a:r>
            <a:endParaRPr lang="en-US" sz="28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6376" y="3812778"/>
            <a:ext cx="4386362" cy="193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Images (</a:t>
            </a:r>
            <a:r>
              <a:rPr lang="en-US" noProof="0" dirty="0" smtClean="0">
                <a:hlinkClick r:id="rId3" action="ppaction://hlinkfile"/>
              </a:rPr>
              <a:t>images.html</a:t>
            </a:r>
            <a:r>
              <a:rPr lang="en-US" noProof="0" dirty="0" smtClean="0"/>
              <a:t>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4525962"/>
          </a:xfrm>
        </p:spPr>
        <p:txBody>
          <a:bodyPr/>
          <a:lstStyle/>
          <a:p>
            <a:r>
              <a:rPr lang="en-US" sz="2800" noProof="0" dirty="0" smtClean="0"/>
              <a:t>Tag: &lt;</a:t>
            </a:r>
            <a:r>
              <a:rPr lang="en-US" sz="2800" noProof="0" dirty="0" err="1" smtClean="0"/>
              <a:t>img</a:t>
            </a:r>
            <a:r>
              <a:rPr lang="en-US" sz="2800" noProof="0" dirty="0" smtClean="0"/>
              <a:t> /&gt;</a:t>
            </a:r>
          </a:p>
          <a:p>
            <a:r>
              <a:rPr lang="en-US" sz="2800" noProof="0" dirty="0" smtClean="0"/>
              <a:t>Attribute: </a:t>
            </a:r>
            <a:r>
              <a:rPr lang="en-US" sz="2800" noProof="0" dirty="0" err="1" smtClean="0"/>
              <a:t>src</a:t>
            </a:r>
            <a:r>
              <a:rPr lang="en-US" sz="2800" noProof="0" dirty="0" smtClean="0"/>
              <a:t>-&gt; path to the file?</a:t>
            </a:r>
          </a:p>
          <a:p>
            <a:r>
              <a:rPr lang="en-US" sz="2800" noProof="0" dirty="0" smtClean="0"/>
              <a:t>Attribute: alt -&gt; text to show if image not found</a:t>
            </a:r>
          </a:p>
          <a:p>
            <a:endParaRPr lang="en-US" sz="800" noProof="0" dirty="0" smtClean="0"/>
          </a:p>
          <a:p>
            <a:pPr eaLnBrk="1" hangingPunct="1">
              <a:buFontTx/>
              <a:buNone/>
            </a:pPr>
            <a:r>
              <a:rPr lang="en-US" sz="2400" noProof="0" dirty="0" smtClean="0"/>
              <a:t>&lt;</a:t>
            </a:r>
            <a:r>
              <a:rPr lang="en-US" sz="2400" noProof="0" dirty="0" err="1" smtClean="0"/>
              <a:t>img</a:t>
            </a:r>
            <a:r>
              <a:rPr lang="en-US" sz="2400" noProof="0" dirty="0" smtClean="0"/>
              <a:t> </a:t>
            </a:r>
            <a:r>
              <a:rPr lang="en-US" sz="2400" noProof="0" dirty="0" err="1" smtClean="0"/>
              <a:t>src</a:t>
            </a:r>
            <a:r>
              <a:rPr lang="en-US" sz="2400" noProof="0" dirty="0" smtClean="0"/>
              <a:t>=“Image_Twitter.jpg” alt=“Follow us on Twitter” /&gt;</a:t>
            </a:r>
          </a:p>
          <a:p>
            <a:pPr eaLnBrk="1" hangingPunct="1"/>
            <a:endParaRPr lang="en-US" sz="2500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6925" y="6021288"/>
            <a:ext cx="5089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image: http://www.smashingmagazine.com/2009/06/24/birdies-cute-free-twitter-icons-for-your-blog/</a:t>
            </a:r>
            <a:endParaRPr lang="en-US" sz="14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7167" y="3212976"/>
            <a:ext cx="5099695" cy="2720950"/>
          </a:xfrm>
          <a:prstGeom prst="rect">
            <a:avLst/>
          </a:prstGeom>
          <a:noFill/>
          <a:ln w="9525">
            <a:solidFill>
              <a:srgbClr val="F04C24"/>
            </a:solidFill>
            <a:miter lim="800000"/>
            <a:headEnd/>
            <a:tailEnd/>
          </a:ln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Tag: &lt;pre&gt;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500" noProof="0" dirty="0" smtClean="0"/>
              <a:t>Pre-formatted text</a:t>
            </a:r>
          </a:p>
          <a:p>
            <a:endParaRPr lang="en-US" sz="7500" noProof="0" dirty="0" smtClean="0"/>
          </a:p>
          <a:p>
            <a:r>
              <a:rPr lang="en-US" sz="7500" dirty="0" smtClean="0">
                <a:hlinkClick r:id="rId2" action="ppaction://hlinkfile"/>
              </a:rPr>
              <a:t>example</a:t>
            </a:r>
            <a:r>
              <a:rPr lang="en-US" sz="7500" noProof="0" dirty="0" smtClean="0"/>
              <a:t>:</a:t>
            </a:r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&lt;pre&gt;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   #include &amp;</a:t>
            </a:r>
            <a:r>
              <a:rPr lang="en-US" sz="3800" noProof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lt;stdio.h&amp;gt</a:t>
            </a: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   void main()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printf("Hello world\n");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38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&lt;/pre&gt;</a:t>
            </a:r>
          </a:p>
          <a:p>
            <a:pPr marL="457200" lvl="1" indent="0"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8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other tags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56595"/>
              </p:ext>
            </p:extLst>
          </p:nvPr>
        </p:nvGraphicFramePr>
        <p:xfrm>
          <a:off x="107504" y="1142984"/>
          <a:ext cx="8928992" cy="4302922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365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9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5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&lt;strong&gt; … &lt;/strong&gt;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important text. Usually shown</a:t>
                      </a:r>
                      <a:r>
                        <a:rPr lang="en-US" sz="1800" b="0" kern="150" baseline="0" noProof="0" dirty="0" smtClean="0">
                          <a:effectLst/>
                        </a:rPr>
                        <a:t> in</a:t>
                      </a:r>
                      <a:r>
                        <a:rPr lang="en-US" sz="1800" b="0" kern="150" noProof="0" dirty="0" smtClean="0">
                          <a:effectLst/>
                        </a:rPr>
                        <a:t> </a:t>
                      </a:r>
                      <a:r>
                        <a:rPr lang="en-US" sz="1800" b="1" kern="150" noProof="0" dirty="0" smtClean="0">
                          <a:effectLst/>
                        </a:rPr>
                        <a:t>bold</a:t>
                      </a:r>
                      <a:r>
                        <a:rPr lang="en-US" sz="1800" b="0" kern="150" noProof="0" dirty="0" smtClean="0">
                          <a:effectLst/>
                        </a:rPr>
                        <a:t>.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em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em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emphasized text. Usually </a:t>
                      </a:r>
                      <a:r>
                        <a:rPr lang="en-US" sz="1800" b="0" i="1" kern="150" noProof="0" dirty="0" smtClean="0">
                          <a:effectLst/>
                        </a:rPr>
                        <a:t>italicized.</a:t>
                      </a:r>
                      <a:endParaRPr lang="en-US" sz="1800" b="0" i="1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&lt;b&gt; … &lt;/b&gt;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Defines </a:t>
                      </a:r>
                      <a:r>
                        <a:rPr lang="en-US" sz="1800" b="1" kern="150" noProof="0" dirty="0" smtClean="0">
                          <a:effectLst/>
                        </a:rPr>
                        <a:t>bold</a:t>
                      </a:r>
                      <a:r>
                        <a:rPr lang="en-US" sz="1800" b="0" kern="150" noProof="0" dirty="0" smtClean="0">
                          <a:effectLst/>
                        </a:rPr>
                        <a:t> text.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&lt;cite&gt; … &lt;/cite&gt;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Quotes and titles of articles or books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blockquote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blockquote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Longer quotes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var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var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To show variable-names in program-listings</a:t>
                      </a: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dfn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dfn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Represents the defining</a:t>
                      </a:r>
                      <a:r>
                        <a:rPr lang="en-US" sz="1800" b="0" kern="150" baseline="0" noProof="0" dirty="0" smtClean="0">
                          <a:effectLst/>
                        </a:rPr>
                        <a:t> instance of a term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&lt;code&gt; … &lt;/code&gt;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Defines a piece of program code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samp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samp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Defines sample output from a computer</a:t>
                      </a:r>
                      <a:r>
                        <a:rPr lang="en-US" sz="1800" b="0" kern="150" baseline="0" noProof="0" dirty="0" smtClean="0">
                          <a:effectLst/>
                        </a:rPr>
                        <a:t> program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abbr</a:t>
                      </a:r>
                      <a:r>
                        <a:rPr lang="en-US" sz="1800" b="0" kern="150" noProof="0" dirty="0" smtClean="0">
                          <a:effectLst/>
                        </a:rPr>
                        <a:t>&gt; … &lt;/</a:t>
                      </a:r>
                      <a:r>
                        <a:rPr lang="en-US" sz="1800" b="0" kern="150" noProof="0" dirty="0" err="1" smtClean="0">
                          <a:effectLst/>
                        </a:rPr>
                        <a:t>abbr</a:t>
                      </a:r>
                      <a:r>
                        <a:rPr lang="en-US" sz="1800" b="0" kern="150" noProof="0" dirty="0" smtClean="0">
                          <a:effectLst/>
                        </a:rPr>
                        <a:t>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Defines an abbreviation or an acronym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&lt;embed&gt; … &lt;/embed&gt;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kern="150" noProof="0" dirty="0" smtClean="0">
                          <a:effectLst/>
                        </a:rPr>
                        <a:t>Defines a container for an external (non-HTML) application</a:t>
                      </a:r>
                      <a:endParaRPr lang="en-US" sz="1800" b="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kstvak 2"/>
          <p:cNvSpPr txBox="1"/>
          <p:nvPr/>
        </p:nvSpPr>
        <p:spPr>
          <a:xfrm>
            <a:off x="1043608" y="6084000"/>
            <a:ext cx="48451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200" dirty="0" smtClean="0">
                <a:latin typeface="Trebuchet MS" panose="020B0603020202020204" pitchFamily="34" charset="0"/>
              </a:rPr>
              <a:t>More tags: </a:t>
            </a:r>
            <a:r>
              <a:rPr lang="nl-BE" sz="2200" dirty="0">
                <a:latin typeface="Trebuchet MS" panose="020B0603020202020204" pitchFamily="34" charset="0"/>
                <a:hlinkClick r:id="rId3"/>
              </a:rPr>
              <a:t>www.w3schools.com/tags</a:t>
            </a:r>
            <a:endParaRPr lang="nl-BE" sz="2200" dirty="0">
              <a:latin typeface="Trebuchet MS" panose="020B0603020202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8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2270904"/>
            <a:ext cx="7899509" cy="2814280"/>
          </a:xfrm>
          <a:prstGeom prst="rect">
            <a:avLst/>
          </a:prstGeom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Nesting tags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51520" y="1247795"/>
            <a:ext cx="82862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nl-NL" sz="3000" b="1" i="1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show part of </a:t>
            </a:r>
            <a:r>
              <a:rPr lang="nl-NL" sz="3000" b="1" i="1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text</a:t>
            </a:r>
            <a:r>
              <a:rPr lang="nl-NL" sz="3000" b="1" i="1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in </a:t>
            </a:r>
            <a:r>
              <a:rPr lang="nl-NL" sz="3000" b="1" i="1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paragraph</a:t>
            </a:r>
            <a:r>
              <a:rPr lang="nl-NL" sz="3000" b="1" i="1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NL" sz="3000" b="1" i="1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  <a:hlinkClick r:id="rId4" action="ppaction://hlinkfile"/>
              </a:rPr>
              <a:t>emphasized</a:t>
            </a:r>
            <a:endParaRPr lang="nl-NL" sz="30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vaal 1"/>
          <p:cNvSpPr/>
          <p:nvPr/>
        </p:nvSpPr>
        <p:spPr>
          <a:xfrm>
            <a:off x="5004048" y="4293096"/>
            <a:ext cx="1656184" cy="720080"/>
          </a:xfrm>
          <a:prstGeom prst="ellipse">
            <a:avLst/>
          </a:prstGeom>
          <a:solidFill>
            <a:srgbClr val="F04C24">
              <a:alpha val="15000"/>
            </a:srgbClr>
          </a:solidFill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HTML5 tags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&lt;header&gt;</a:t>
            </a:r>
          </a:p>
          <a:p>
            <a:r>
              <a:rPr lang="en-US" noProof="0" dirty="0" smtClean="0"/>
              <a:t>&lt;</a:t>
            </a:r>
            <a:r>
              <a:rPr lang="en-US" noProof="0" dirty="0" err="1" smtClean="0"/>
              <a:t>nav</a:t>
            </a:r>
            <a:r>
              <a:rPr lang="en-US" noProof="0" dirty="0" smtClean="0"/>
              <a:t>&gt;</a:t>
            </a:r>
          </a:p>
          <a:p>
            <a:r>
              <a:rPr lang="en-US" noProof="0" dirty="0" smtClean="0"/>
              <a:t>&lt;section&gt;</a:t>
            </a:r>
          </a:p>
          <a:p>
            <a:r>
              <a:rPr lang="en-US" noProof="0" dirty="0" smtClean="0"/>
              <a:t>&lt;article&gt;</a:t>
            </a:r>
          </a:p>
          <a:p>
            <a:r>
              <a:rPr lang="en-US" noProof="0" dirty="0" smtClean="0"/>
              <a:t>&lt;aside&gt;</a:t>
            </a:r>
          </a:p>
          <a:p>
            <a:r>
              <a:rPr lang="en-US" noProof="0" dirty="0" smtClean="0"/>
              <a:t>&lt;footer&gt;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1857364"/>
            <a:ext cx="4133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287562"/>
            <a:ext cx="935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source: http://www.smashingmagazine.com/2009/07/16/html5-and-the-future-of-the-web/</a:t>
            </a:r>
            <a:endParaRPr lang="nl-BE" dirty="0" smtClean="0"/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0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6"/>
          <p:cNvSpPr txBox="1">
            <a:spLocks noChangeArrowheads="1"/>
          </p:cNvSpPr>
          <p:nvPr/>
        </p:nvSpPr>
        <p:spPr bwMode="auto">
          <a:xfrm>
            <a:off x="2439895" y="1307971"/>
            <a:ext cx="42737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nl-BE" sz="3000" dirty="0" smtClean="0">
                <a:solidFill>
                  <a:sysClr val="windowText" lastClr="000000"/>
                </a:solidFill>
              </a:rPr>
              <a:t>“</a:t>
            </a:r>
            <a:r>
              <a:rPr lang="nl-BE" sz="3000" dirty="0" err="1">
                <a:solidFill>
                  <a:sysClr val="windowText" lastClr="000000"/>
                </a:solidFill>
              </a:rPr>
              <a:t>don’t</a:t>
            </a:r>
            <a:r>
              <a:rPr lang="nl-BE" sz="3000" dirty="0">
                <a:solidFill>
                  <a:sysClr val="windowText" lastClr="000000"/>
                </a:solidFill>
              </a:rPr>
              <a:t> make TAGSOUP”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pic>
        <p:nvPicPr>
          <p:cNvPr id="1843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7" y="1988840"/>
            <a:ext cx="52387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Basis of every website: TAGS</a:t>
            </a:r>
            <a:endParaRPr lang="en-US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reserved chars =&gt; HTML entities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08700"/>
              </p:ext>
            </p:extLst>
          </p:nvPr>
        </p:nvGraphicFramePr>
        <p:xfrm>
          <a:off x="323528" y="908720"/>
          <a:ext cx="8496945" cy="493776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 dirty="0" err="1" smtClean="0">
                          <a:effectLst/>
                        </a:rPr>
                        <a:t>Symbol</a:t>
                      </a:r>
                      <a:endParaRPr lang="nl-BE" sz="1800" b="1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 dirty="0">
                          <a:effectLst/>
                        </a:rPr>
                        <a:t>Code</a:t>
                      </a:r>
                      <a:endParaRPr lang="nl-BE" sz="1800" b="1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 smtClean="0">
                          <a:effectLst/>
                        </a:rPr>
                        <a:t>Remark</a:t>
                      </a:r>
                      <a:endParaRPr lang="nl-BE" sz="1800" b="1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&lt;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 dirty="0">
                          <a:effectLst/>
                        </a:rPr>
                        <a:t>&amp;</a:t>
                      </a:r>
                      <a:r>
                        <a:rPr lang="nl-BE" sz="1800" kern="150" dirty="0" err="1">
                          <a:effectLst/>
                        </a:rPr>
                        <a:t>lt</a:t>
                      </a:r>
                      <a:r>
                        <a:rPr lang="nl-BE" sz="1800" kern="150" dirty="0">
                          <a:effectLst/>
                        </a:rPr>
                        <a:t>;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 smtClean="0">
                          <a:effectLst/>
                        </a:rPr>
                        <a:t>less</a:t>
                      </a: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>
                          <a:effectLst/>
                        </a:rPr>
                        <a:t>than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&gt; 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&amp;gt;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 smtClean="0">
                          <a:effectLst/>
                        </a:rPr>
                        <a:t>greater</a:t>
                      </a: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>
                          <a:effectLst/>
                        </a:rPr>
                        <a:t>than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“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&amp;quot;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r>
                        <a:rPr lang="nl-BE" sz="1800" kern="150" dirty="0" smtClean="0">
                          <a:effectLst/>
                        </a:rPr>
                        <a:t>double </a:t>
                      </a:r>
                      <a:r>
                        <a:rPr lang="nl-BE" sz="1800" kern="150" dirty="0" err="1" smtClean="0">
                          <a:effectLst/>
                        </a:rPr>
                        <a:t>quotation</a:t>
                      </a:r>
                      <a:r>
                        <a:rPr lang="nl-BE" sz="1800" kern="150" dirty="0" smtClean="0">
                          <a:effectLst/>
                        </a:rPr>
                        <a:t> mark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¼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&amp;frac14;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é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&amp;eacute;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è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&amp;egrave;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ê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&amp;ecirc;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ë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&amp;euml;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&amp;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 dirty="0">
                          <a:effectLst/>
                        </a:rPr>
                        <a:t>&amp;</a:t>
                      </a:r>
                      <a:r>
                        <a:rPr lang="nl-BE" sz="1800" kern="150" dirty="0" err="1">
                          <a:effectLst/>
                        </a:rPr>
                        <a:t>amp</a:t>
                      </a:r>
                      <a:r>
                        <a:rPr lang="nl-BE" sz="1800" kern="150" dirty="0">
                          <a:effectLst/>
                        </a:rPr>
                        <a:t>;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smtClean="0">
                          <a:effectLst/>
                        </a:rPr>
                        <a:t>ampersand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€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&amp;euro;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smtClean="0">
                          <a:effectLst/>
                        </a:rPr>
                        <a:t>euro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$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&amp;sect;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 err="1" smtClean="0">
                          <a:effectLst/>
                        </a:rPr>
                        <a:t>paragraph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x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&amp;times;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÷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&amp;divide;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α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&amp;alpha;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ω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&amp;omega;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>
                          <a:effectLst/>
                        </a:rPr>
                        <a:t>Ω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&amp;Omega;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5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b="0" kern="150" dirty="0" smtClean="0">
                          <a:effectLst/>
                        </a:rPr>
                        <a:t>hard </a:t>
                      </a:r>
                      <a:r>
                        <a:rPr lang="nl-BE" sz="1800" b="0" kern="150" dirty="0" err="1" smtClean="0">
                          <a:effectLst/>
                        </a:rPr>
                        <a:t>space</a:t>
                      </a:r>
                      <a:endParaRPr lang="nl-BE" sz="1800" b="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659255" algn="l"/>
                        </a:tabLst>
                      </a:pPr>
                      <a:r>
                        <a:rPr lang="nl-BE" sz="1800" kern="150">
                          <a:effectLst/>
                        </a:rPr>
                        <a:t>&amp;nbsp;</a:t>
                      </a:r>
                      <a:endParaRPr lang="nl-BE" sz="1800" kern="15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BE" sz="1800" kern="150" dirty="0">
                          <a:effectLst/>
                        </a:rPr>
                        <a:t> </a:t>
                      </a:r>
                      <a:r>
                        <a:rPr lang="nl-BE" sz="1800" kern="150" dirty="0" smtClean="0">
                          <a:effectLst/>
                        </a:rPr>
                        <a:t>non </a:t>
                      </a:r>
                      <a:r>
                        <a:rPr lang="nl-BE" sz="1800" kern="150" dirty="0" err="1" smtClean="0">
                          <a:effectLst/>
                        </a:rPr>
                        <a:t>breaking</a:t>
                      </a:r>
                      <a:r>
                        <a:rPr lang="nl-BE" sz="1800" kern="150" dirty="0" smtClean="0">
                          <a:effectLst/>
                        </a:rPr>
                        <a:t> </a:t>
                      </a:r>
                      <a:r>
                        <a:rPr lang="nl-BE" sz="1800" kern="150" dirty="0" err="1" smtClean="0">
                          <a:effectLst/>
                        </a:rPr>
                        <a:t>space</a:t>
                      </a:r>
                      <a:endParaRPr lang="nl-BE" sz="1800" kern="15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3002" marR="33002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Tekstvak 3"/>
          <p:cNvSpPr txBox="1"/>
          <p:nvPr/>
        </p:nvSpPr>
        <p:spPr>
          <a:xfrm>
            <a:off x="3275856" y="6084000"/>
            <a:ext cx="2505429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100" dirty="0" smtClean="0">
                <a:latin typeface="Trebuchet MS" panose="020B0603020202020204" pitchFamily="34" charset="0"/>
                <a:hlinkClick r:id="rId3"/>
              </a:rPr>
              <a:t>More HTML </a:t>
            </a:r>
            <a:r>
              <a:rPr lang="nl-NL" sz="2100" dirty="0" err="1" smtClean="0">
                <a:latin typeface="Trebuchet MS" panose="020B0603020202020204" pitchFamily="34" charset="0"/>
                <a:hlinkClick r:id="rId3"/>
              </a:rPr>
              <a:t>entities</a:t>
            </a:r>
            <a:endParaRPr lang="nl-BE" sz="2100" dirty="0">
              <a:latin typeface="Trebuchet MS" panose="020B0603020202020204" pitchFamily="34" charset="0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comments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/>
              <a:t>&lt;!--</a:t>
            </a:r>
          </a:p>
          <a:p>
            <a:pPr marL="0" indent="0">
              <a:buNone/>
            </a:pPr>
            <a:r>
              <a:rPr lang="en-US" noProof="0" smtClean="0"/>
              <a:t>	Write </a:t>
            </a:r>
            <a:r>
              <a:rPr lang="en-US" noProof="0" dirty="0" smtClean="0"/>
              <a:t>your comments here</a:t>
            </a:r>
          </a:p>
          <a:p>
            <a:pPr marL="0" indent="0">
              <a:buNone/>
            </a:pPr>
            <a:r>
              <a:rPr lang="en-US" noProof="0" dirty="0" smtClean="0"/>
              <a:t>--&gt;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 smtClean="0"/>
              <a:t>Comments are not displayed by the browser</a:t>
            </a:r>
          </a:p>
          <a:p>
            <a:endParaRPr lang="en-US" noProof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5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57" y="61943"/>
            <a:ext cx="6320255" cy="6689205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</a:t>
            </a:r>
            <a:endParaRPr lang="en-US" noProof="0" dirty="0"/>
          </a:p>
        </p:txBody>
      </p:sp>
      <p:sp>
        <p:nvSpPr>
          <p:cNvPr id="2" name="Tekstvak 1"/>
          <p:cNvSpPr txBox="1"/>
          <p:nvPr/>
        </p:nvSpPr>
        <p:spPr>
          <a:xfrm>
            <a:off x="7956376" y="407502"/>
            <a:ext cx="952505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header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5" name="Rechte verbindingslijn met pijl 4"/>
          <p:cNvCxnSpPr>
            <a:stCxn id="2" idx="1"/>
          </p:cNvCxnSpPr>
          <p:nvPr/>
        </p:nvCxnSpPr>
        <p:spPr>
          <a:xfrm flipH="1">
            <a:off x="7524328" y="592168"/>
            <a:ext cx="432048" cy="563069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2483768" y="2636912"/>
            <a:ext cx="13899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navigation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0" name="Rechte verbindingslijn met pijl 9"/>
          <p:cNvCxnSpPr>
            <a:stCxn id="9" idx="0"/>
          </p:cNvCxnSpPr>
          <p:nvPr/>
        </p:nvCxnSpPr>
        <p:spPr>
          <a:xfrm flipV="1">
            <a:off x="3178734" y="1929910"/>
            <a:ext cx="241138" cy="707002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stCxn id="14" idx="1"/>
          </p:cNvCxnSpPr>
          <p:nvPr/>
        </p:nvCxnSpPr>
        <p:spPr>
          <a:xfrm flipH="1">
            <a:off x="7020272" y="1528939"/>
            <a:ext cx="829345" cy="60561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849617" y="1344273"/>
            <a:ext cx="1031051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content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8073497" y="6309320"/>
            <a:ext cx="861133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bg1"/>
                </a:solidFill>
              </a:rPr>
              <a:t>footer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 flipH="1" flipV="1">
            <a:off x="7164288" y="6165304"/>
            <a:ext cx="909210" cy="144017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24849" y="194988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hlinkClick r:id="rId4" action="ppaction://hlinkfile"/>
              </a:rPr>
              <a:t>with</a:t>
            </a:r>
            <a:r>
              <a:rPr lang="nl-BE" dirty="0" smtClean="0">
                <a:hlinkClick r:id="rId4" action="ppaction://hlinkfile"/>
              </a:rPr>
              <a:t> CSS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>
            <a:off x="324849" y="1517029"/>
            <a:ext cx="249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 action="ppaction://hlinkfile"/>
              </a:rPr>
              <a:t>HTML = </a:t>
            </a:r>
            <a:r>
              <a:rPr lang="en-US" dirty="0" smtClean="0">
                <a:hlinkClick r:id="rId5" action="ppaction://hlinkfile"/>
              </a:rPr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1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HTML: tags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noProof="0" dirty="0" smtClean="0"/>
              <a:t>Tag: 	short code typed into a text file to create the structure 	of the web page</a:t>
            </a:r>
            <a:br>
              <a:rPr lang="en-US" noProof="0" dirty="0" smtClean="0"/>
            </a:br>
            <a:endParaRPr lang="en-US" noProof="0" dirty="0" smtClean="0"/>
          </a:p>
          <a:p>
            <a:pPr marL="869950" lvl="1" indent="-514350" eaLnBrk="1" hangingPunct="1">
              <a:lnSpc>
                <a:spcPct val="90000"/>
              </a:lnSpc>
              <a:buAutoNum type="arabicPeriod"/>
            </a:pPr>
            <a:r>
              <a:rPr lang="en-US" noProof="0" dirty="0" smtClean="0"/>
              <a:t>Open tags  </a:t>
            </a:r>
            <a:r>
              <a:rPr lang="en-US" noProof="0" dirty="0" smtClean="0">
                <a:solidFill>
                  <a:schemeClr val="hlink"/>
                </a:solidFill>
              </a:rPr>
              <a:t>&lt;</a:t>
            </a:r>
            <a:r>
              <a:rPr lang="en-US" noProof="0" dirty="0" err="1" smtClean="0">
                <a:solidFill>
                  <a:schemeClr val="hlink"/>
                </a:solidFill>
              </a:rPr>
              <a:t>br</a:t>
            </a:r>
            <a:r>
              <a:rPr lang="en-US" noProof="0" dirty="0" smtClean="0">
                <a:solidFill>
                  <a:schemeClr val="hlink"/>
                </a:solidFill>
              </a:rPr>
              <a:t> /&gt;</a:t>
            </a:r>
            <a:r>
              <a:rPr lang="en-US" noProof="0" dirty="0" smtClean="0"/>
              <a:t>   or   </a:t>
            </a:r>
            <a:r>
              <a:rPr lang="en-US" noProof="0" dirty="0" smtClean="0">
                <a:solidFill>
                  <a:schemeClr val="hlink"/>
                </a:solidFill>
              </a:rPr>
              <a:t>&lt;</a:t>
            </a:r>
            <a:r>
              <a:rPr lang="en-US" noProof="0" dirty="0" err="1" smtClean="0">
                <a:solidFill>
                  <a:schemeClr val="hlink"/>
                </a:solidFill>
              </a:rPr>
              <a:t>hr</a:t>
            </a:r>
            <a:r>
              <a:rPr lang="en-US" noProof="0" dirty="0" smtClean="0">
                <a:solidFill>
                  <a:schemeClr val="hlink"/>
                </a:solidFill>
              </a:rPr>
              <a:t> /&gt;</a:t>
            </a:r>
          </a:p>
          <a:p>
            <a:pPr marL="355600" lvl="1" indent="0" eaLnBrk="1" hangingPunct="1">
              <a:lnSpc>
                <a:spcPct val="90000"/>
              </a:lnSpc>
              <a:buNone/>
            </a:pPr>
            <a:endParaRPr lang="en-US" noProof="0" dirty="0" smtClean="0">
              <a:solidFill>
                <a:schemeClr val="hlink"/>
              </a:solidFill>
            </a:endParaRPr>
          </a:p>
          <a:p>
            <a:pPr marL="355600" lvl="1" indent="0" eaLnBrk="1" hangingPunct="1">
              <a:lnSpc>
                <a:spcPct val="90000"/>
              </a:lnSpc>
              <a:buNone/>
            </a:pPr>
            <a:r>
              <a:rPr lang="en-US" noProof="0" dirty="0" smtClean="0"/>
              <a:t>2. 	Container tags</a:t>
            </a:r>
          </a:p>
          <a:p>
            <a:pPr marL="355600" lvl="1" indent="0" eaLnBrk="1" hangingPunct="1">
              <a:lnSpc>
                <a:spcPct val="90000"/>
              </a:lnSpc>
              <a:buNone/>
            </a:pPr>
            <a:r>
              <a:rPr lang="en-US" noProof="0" dirty="0" smtClean="0"/>
              <a:t>  </a:t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noProof="0" dirty="0" smtClean="0">
                <a:solidFill>
                  <a:schemeClr val="hlink"/>
                </a:solidFill>
              </a:rPr>
              <a:t>&lt;p&gt;</a:t>
            </a:r>
            <a:r>
              <a:rPr lang="en-US" noProof="0" dirty="0" smtClean="0"/>
              <a:t>paragraph</a:t>
            </a:r>
            <a:r>
              <a:rPr lang="en-US" noProof="0" dirty="0" smtClean="0">
                <a:solidFill>
                  <a:schemeClr val="hlink"/>
                </a:solidFill>
              </a:rPr>
              <a:t>&lt;/p&gt;</a:t>
            </a:r>
            <a:r>
              <a:rPr lang="en-US" noProof="0" dirty="0" smtClean="0"/>
              <a:t>     </a:t>
            </a:r>
            <a:r>
              <a:rPr lang="en-US" noProof="0" dirty="0" smtClean="0">
                <a:solidFill>
                  <a:schemeClr val="hlink"/>
                </a:solidFill>
              </a:rPr>
              <a:t>&lt;h1&gt;</a:t>
            </a:r>
            <a:r>
              <a:rPr lang="en-US" noProof="0" dirty="0" smtClean="0"/>
              <a:t>title</a:t>
            </a:r>
            <a:r>
              <a:rPr lang="en-US" noProof="0" dirty="0" smtClean="0">
                <a:solidFill>
                  <a:schemeClr val="hlink"/>
                </a:solidFill>
              </a:rPr>
              <a:t>&lt;/h1&gt;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endParaRPr lang="en-US" noProof="0" dirty="0" smtClean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use small letters</a:t>
            </a:r>
            <a:br>
              <a:rPr lang="en-US" noProof="0" dirty="0" smtClean="0"/>
            </a:br>
            <a:r>
              <a:rPr lang="en-US" noProof="0" dirty="0" smtClean="0"/>
              <a:t>(not mandatory in html5 but advisable)</a:t>
            </a:r>
          </a:p>
          <a:p>
            <a:pPr eaLnBrk="1" hangingPunct="1">
              <a:lnSpc>
                <a:spcPct val="90000"/>
              </a:lnSpc>
            </a:pPr>
            <a:endParaRPr lang="en-US" noProof="0" dirty="0" smtClean="0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513071" y="4077766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251531" y="4071127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28890" y="4077766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5437694" y="4071127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172743" y="4330505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open</a:t>
            </a:r>
            <a:endParaRPr lang="en-US" dirty="0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80066" y="4323866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close</a:t>
            </a:r>
            <a:endParaRPr lang="en-US" dirty="0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903468" y="4324155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open</a:t>
            </a:r>
            <a:endParaRPr lang="en-US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76056" y="4323866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 smtClean="0"/>
              <a:t>close</a:t>
            </a:r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44" y="1657387"/>
            <a:ext cx="5418290" cy="165368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79512" y="1138529"/>
            <a:ext cx="8064624" cy="485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sz="1600" dirty="0" smtClean="0">
                <a:solidFill>
                  <a:srgbClr val="FF0000"/>
                </a:solidFill>
              </a:rPr>
              <a:t>&lt;</a:t>
            </a:r>
            <a:r>
              <a:rPr lang="nl-BE" sz="1600" dirty="0">
                <a:solidFill>
                  <a:srgbClr val="FF0000"/>
                </a:solidFill>
              </a:rPr>
              <a:t>html&gt;</a:t>
            </a:r>
            <a:r>
              <a:rPr lang="nl-BE" sz="1600" dirty="0"/>
              <a:t>    </a:t>
            </a:r>
            <a:r>
              <a:rPr lang="nl-BE" sz="1600" dirty="0" smtClean="0">
                <a:solidFill>
                  <a:srgbClr val="0070C0"/>
                </a:solidFill>
              </a:rPr>
              <a:t>-&gt; start of </a:t>
            </a:r>
            <a:r>
              <a:rPr lang="nl-BE" sz="1600" dirty="0" err="1" smtClean="0">
                <a:solidFill>
                  <a:srgbClr val="0070C0"/>
                </a:solidFill>
              </a:rPr>
              <a:t>the</a:t>
            </a:r>
            <a:r>
              <a:rPr lang="nl-BE" sz="1600" dirty="0" smtClean="0">
                <a:solidFill>
                  <a:srgbClr val="0070C0"/>
                </a:solidFill>
              </a:rPr>
              <a:t> web page</a:t>
            </a:r>
            <a:endParaRPr lang="nl-BE" sz="16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endParaRPr lang="nl-BE" sz="500" dirty="0" smtClean="0">
              <a:solidFill>
                <a:srgbClr val="00B050"/>
              </a:solidFill>
            </a:endParaRPr>
          </a:p>
          <a:p>
            <a:pPr>
              <a:spcBef>
                <a:spcPct val="50000"/>
              </a:spcBef>
            </a:pPr>
            <a:r>
              <a:rPr lang="nl-BE" sz="1600" dirty="0" smtClean="0">
                <a:solidFill>
                  <a:srgbClr val="00B050"/>
                </a:solidFill>
              </a:rPr>
              <a:t>    &lt;</a:t>
            </a:r>
            <a:r>
              <a:rPr lang="nl-BE" sz="1600" dirty="0" err="1">
                <a:solidFill>
                  <a:srgbClr val="00B050"/>
                </a:solidFill>
              </a:rPr>
              <a:t>head</a:t>
            </a:r>
            <a:r>
              <a:rPr lang="nl-BE" sz="1600" dirty="0" smtClean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nl-BE" sz="1600" dirty="0" smtClean="0"/>
              <a:t>         &lt;meta </a:t>
            </a:r>
            <a:r>
              <a:rPr lang="nl-BE" sz="1600" dirty="0" err="1" smtClean="0"/>
              <a:t>charset</a:t>
            </a:r>
            <a:r>
              <a:rPr lang="nl-BE" sz="1600" dirty="0" smtClean="0"/>
              <a:t>="utf-8" /&gt;</a:t>
            </a:r>
            <a:endParaRPr lang="nl-BE" sz="1600" dirty="0"/>
          </a:p>
          <a:p>
            <a:pPr>
              <a:spcBef>
                <a:spcPct val="50000"/>
              </a:spcBef>
            </a:pPr>
            <a:r>
              <a:rPr lang="nl-BE" sz="1600" dirty="0" smtClean="0"/>
              <a:t>         &lt;</a:t>
            </a:r>
            <a:r>
              <a:rPr lang="nl-BE" sz="1600" dirty="0" err="1" smtClean="0"/>
              <a:t>title</a:t>
            </a:r>
            <a:r>
              <a:rPr lang="nl-BE" sz="1600" dirty="0" smtClean="0"/>
              <a:t>&gt;</a:t>
            </a:r>
            <a:br>
              <a:rPr lang="nl-BE" sz="1600" dirty="0" smtClean="0"/>
            </a:br>
            <a:r>
              <a:rPr lang="nl-BE" sz="1600" dirty="0" smtClean="0"/>
              <a:t>               Web Design first </a:t>
            </a:r>
            <a:r>
              <a:rPr lang="nl-BE" sz="1600" dirty="0" err="1" smtClean="0"/>
              <a:t>lesson</a:t>
            </a:r>
            <a:r>
              <a:rPr lang="nl-BE" sz="1600" dirty="0" smtClean="0"/>
              <a:t>!</a:t>
            </a:r>
            <a:r>
              <a:rPr lang="nl-BE" sz="1600" dirty="0"/>
              <a:t/>
            </a:r>
            <a:br>
              <a:rPr lang="nl-BE" sz="1600" dirty="0"/>
            </a:br>
            <a:r>
              <a:rPr lang="nl-BE" sz="1600" dirty="0" smtClean="0"/>
              <a:t>         &lt;/</a:t>
            </a:r>
            <a:r>
              <a:rPr lang="nl-BE" sz="1600" dirty="0" err="1"/>
              <a:t>title</a:t>
            </a:r>
            <a:r>
              <a:rPr lang="nl-BE" sz="1600" dirty="0"/>
              <a:t>&gt;</a:t>
            </a:r>
          </a:p>
          <a:p>
            <a:pPr>
              <a:spcBef>
                <a:spcPct val="50000"/>
              </a:spcBef>
            </a:pPr>
            <a:r>
              <a:rPr lang="nl-BE" sz="1600" dirty="0" smtClean="0">
                <a:solidFill>
                  <a:srgbClr val="00B050"/>
                </a:solidFill>
              </a:rPr>
              <a:t>    &lt;/</a:t>
            </a:r>
            <a:r>
              <a:rPr lang="nl-BE" sz="1600" dirty="0" err="1">
                <a:solidFill>
                  <a:srgbClr val="00B050"/>
                </a:solidFill>
              </a:rPr>
              <a:t>head</a:t>
            </a:r>
            <a:r>
              <a:rPr lang="nl-BE" sz="1600" dirty="0">
                <a:solidFill>
                  <a:srgbClr val="00B050"/>
                </a:solidFill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nl-BE" sz="1600" dirty="0"/>
              <a:t/>
            </a:r>
            <a:br>
              <a:rPr lang="nl-BE" sz="1600" dirty="0"/>
            </a:br>
            <a:r>
              <a:rPr lang="nl-BE" sz="1600" dirty="0" smtClean="0"/>
              <a:t>    </a:t>
            </a:r>
            <a:r>
              <a:rPr lang="nl-BE" sz="1600" dirty="0" smtClean="0">
                <a:solidFill>
                  <a:srgbClr val="00B050"/>
                </a:solidFill>
              </a:rPr>
              <a:t>&lt;</a:t>
            </a:r>
            <a:r>
              <a:rPr lang="nl-BE" sz="1600" dirty="0">
                <a:solidFill>
                  <a:srgbClr val="00B050"/>
                </a:solidFill>
              </a:rPr>
              <a:t>body&gt; </a:t>
            </a:r>
            <a:endParaRPr lang="nl-BE" sz="1600" dirty="0" smtClean="0">
              <a:solidFill>
                <a:srgbClr val="00B050"/>
              </a:solidFill>
            </a:endParaRPr>
          </a:p>
          <a:p>
            <a:pPr>
              <a:spcBef>
                <a:spcPct val="50000"/>
              </a:spcBef>
            </a:pPr>
            <a:r>
              <a:rPr lang="nl-BE" sz="1600" dirty="0" smtClean="0"/>
              <a:t>     </a:t>
            </a:r>
            <a:r>
              <a:rPr lang="nl-BE" sz="1600" dirty="0" smtClean="0">
                <a:solidFill>
                  <a:srgbClr val="0070C0"/>
                </a:solidFill>
              </a:rPr>
              <a:t>     -&gt; </a:t>
            </a:r>
            <a:r>
              <a:rPr lang="nl-BE" sz="1600" dirty="0" err="1" smtClean="0">
                <a:solidFill>
                  <a:srgbClr val="0070C0"/>
                </a:solidFill>
              </a:rPr>
              <a:t>the</a:t>
            </a:r>
            <a:r>
              <a:rPr lang="nl-BE" sz="1600" dirty="0" smtClean="0">
                <a:solidFill>
                  <a:srgbClr val="0070C0"/>
                </a:solidFill>
              </a:rPr>
              <a:t> "body" of </a:t>
            </a:r>
            <a:r>
              <a:rPr lang="nl-BE" sz="1600" dirty="0" err="1" smtClean="0">
                <a:solidFill>
                  <a:srgbClr val="0070C0"/>
                </a:solidFill>
              </a:rPr>
              <a:t>the</a:t>
            </a:r>
            <a:r>
              <a:rPr lang="nl-BE" sz="1600" dirty="0" smtClean="0">
                <a:solidFill>
                  <a:srgbClr val="0070C0"/>
                </a:solidFill>
              </a:rPr>
              <a:t> web page, here </a:t>
            </a:r>
            <a:r>
              <a:rPr lang="nl-BE" sz="1600" dirty="0" err="1" smtClean="0">
                <a:solidFill>
                  <a:srgbClr val="0070C0"/>
                </a:solidFill>
              </a:rPr>
              <a:t>comes</a:t>
            </a:r>
            <a:r>
              <a:rPr lang="nl-BE" sz="1600" dirty="0" smtClean="0">
                <a:solidFill>
                  <a:srgbClr val="0070C0"/>
                </a:solidFill>
              </a:rPr>
              <a:t> </a:t>
            </a:r>
            <a:r>
              <a:rPr lang="nl-BE" sz="1600" dirty="0" err="1" smtClean="0">
                <a:solidFill>
                  <a:srgbClr val="0070C0"/>
                </a:solidFill>
              </a:rPr>
              <a:t>the</a:t>
            </a:r>
            <a:r>
              <a:rPr lang="nl-BE" sz="1600" dirty="0" smtClean="0">
                <a:solidFill>
                  <a:srgbClr val="0070C0"/>
                </a:solidFill>
              </a:rPr>
              <a:t> real content</a:t>
            </a:r>
            <a:endParaRPr lang="nl-BE" sz="16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nl-BE" sz="1600" dirty="0" smtClean="0">
                <a:solidFill>
                  <a:srgbClr val="00B050"/>
                </a:solidFill>
              </a:rPr>
              <a:t>    &lt;/</a:t>
            </a:r>
            <a:r>
              <a:rPr lang="nl-BE" sz="1600" dirty="0">
                <a:solidFill>
                  <a:srgbClr val="00B050"/>
                </a:solidFill>
              </a:rPr>
              <a:t>body&gt;  </a:t>
            </a:r>
            <a:r>
              <a:rPr lang="nl-BE" sz="1600" dirty="0"/>
              <a:t/>
            </a:r>
            <a:br>
              <a:rPr lang="nl-BE" sz="1600" dirty="0"/>
            </a:br>
            <a:r>
              <a:rPr lang="nl-BE" sz="1600" dirty="0"/>
              <a:t/>
            </a:r>
            <a:br>
              <a:rPr lang="nl-BE" sz="1600" dirty="0"/>
            </a:br>
            <a:r>
              <a:rPr lang="nl-BE" dirty="0" smtClean="0">
                <a:solidFill>
                  <a:srgbClr val="FF0000"/>
                </a:solidFill>
              </a:rPr>
              <a:t>&lt;/</a:t>
            </a:r>
            <a:r>
              <a:rPr lang="nl-BE" dirty="0">
                <a:solidFill>
                  <a:srgbClr val="FF0000"/>
                </a:solidFill>
              </a:rPr>
              <a:t>html</a:t>
            </a:r>
            <a:r>
              <a:rPr lang="nl-BE" dirty="0" smtClean="0">
                <a:solidFill>
                  <a:srgbClr val="FF0000"/>
                </a:solidFill>
              </a:rPr>
              <a:t>&gt;   </a:t>
            </a:r>
            <a:r>
              <a:rPr lang="nl-BE" dirty="0">
                <a:solidFill>
                  <a:srgbClr val="0070C0"/>
                </a:solidFill>
              </a:rPr>
              <a:t>-&gt; </a:t>
            </a:r>
            <a:r>
              <a:rPr lang="nl-BE" dirty="0" err="1" smtClean="0">
                <a:solidFill>
                  <a:srgbClr val="0070C0"/>
                </a:solidFill>
              </a:rPr>
              <a:t>this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 err="1" smtClean="0">
                <a:solidFill>
                  <a:srgbClr val="0070C0"/>
                </a:solidFill>
              </a:rPr>
              <a:t>ends</a:t>
            </a:r>
            <a:r>
              <a:rPr lang="nl-BE" dirty="0" smtClean="0">
                <a:solidFill>
                  <a:srgbClr val="0070C0"/>
                </a:solidFill>
              </a:rPr>
              <a:t> </a:t>
            </a:r>
            <a:r>
              <a:rPr lang="nl-BE" dirty="0" err="1" smtClean="0">
                <a:solidFill>
                  <a:srgbClr val="0070C0"/>
                </a:solidFill>
              </a:rPr>
              <a:t>the</a:t>
            </a:r>
            <a:r>
              <a:rPr lang="nl-BE" smtClean="0">
                <a:solidFill>
                  <a:srgbClr val="0070C0"/>
                </a:solidFill>
              </a:rPr>
              <a:t> web page</a:t>
            </a:r>
            <a:endParaRPr lang="nl-BE" sz="1600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endParaRPr lang="nl-BE" sz="2200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2411760" y="1844824"/>
            <a:ext cx="1440160" cy="72007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/>
          <a:lstStyle/>
          <a:p>
            <a:r>
              <a:rPr lang="en-US" noProof="0" dirty="0" smtClean="0"/>
              <a:t>Basic structure HTML page</a:t>
            </a: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 flipV="1">
            <a:off x="2483768" y="2924943"/>
            <a:ext cx="2160240" cy="133144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3995936" y="1704638"/>
            <a:ext cx="1800200" cy="210033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HTML5 template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noProof="0" dirty="0" smtClean="0"/>
              <a:t>&lt;!</a:t>
            </a:r>
            <a:r>
              <a:rPr lang="en-US" sz="2400" noProof="0" dirty="0" err="1" smtClean="0"/>
              <a:t>doctype</a:t>
            </a:r>
            <a:r>
              <a:rPr lang="en-US" sz="2400" noProof="0" dirty="0" smtClean="0"/>
              <a:t> html&gt;</a:t>
            </a:r>
          </a:p>
          <a:p>
            <a:pPr marL="0" indent="0">
              <a:buNone/>
            </a:pPr>
            <a:r>
              <a:rPr lang="en-US" sz="2400" noProof="0" dirty="0" smtClean="0"/>
              <a:t>&lt;html&gt;</a:t>
            </a:r>
          </a:p>
          <a:p>
            <a:pPr marL="0" indent="0">
              <a:buNone/>
            </a:pPr>
            <a:r>
              <a:rPr lang="en-US" sz="2400" noProof="0" dirty="0" smtClean="0"/>
              <a:t>  &lt;head&gt;</a:t>
            </a:r>
          </a:p>
          <a:p>
            <a:pPr marL="0" indent="0">
              <a:buNone/>
            </a:pPr>
            <a:r>
              <a:rPr lang="en-US" sz="2400" noProof="0" dirty="0" smtClean="0"/>
              <a:t>    &lt;meta charset="UTF-8" /&gt;</a:t>
            </a:r>
          </a:p>
          <a:p>
            <a:pPr marL="0" indent="0">
              <a:buNone/>
            </a:pPr>
            <a:r>
              <a:rPr lang="en-US" sz="2400" noProof="0" dirty="0" smtClean="0"/>
              <a:t>    &lt;title&gt;HTML5 template&lt;/title&gt;</a:t>
            </a:r>
          </a:p>
          <a:p>
            <a:pPr marL="0" indent="0">
              <a:buNone/>
            </a:pPr>
            <a:r>
              <a:rPr lang="en-US" sz="2400" noProof="0" dirty="0" smtClean="0"/>
              <a:t>    &lt;link </a:t>
            </a:r>
            <a:r>
              <a:rPr lang="en-US" sz="2400" noProof="0" dirty="0" err="1" smtClean="0"/>
              <a:t>href</a:t>
            </a:r>
            <a:r>
              <a:rPr lang="en-US" sz="2400" noProof="0" dirty="0" smtClean="0"/>
              <a:t>="style.css" </a:t>
            </a:r>
            <a:r>
              <a:rPr lang="en-US" sz="2400" noProof="0" dirty="0" err="1" smtClean="0"/>
              <a:t>rel</a:t>
            </a:r>
            <a:r>
              <a:rPr lang="en-US" sz="2400" noProof="0" dirty="0" smtClean="0"/>
              <a:t>="stylesheet" /&gt;</a:t>
            </a:r>
          </a:p>
          <a:p>
            <a:pPr marL="0" indent="0">
              <a:buNone/>
            </a:pPr>
            <a:r>
              <a:rPr lang="en-US" sz="2400" noProof="0" dirty="0" smtClean="0"/>
              <a:t>  &lt;/head&gt;</a:t>
            </a:r>
          </a:p>
          <a:p>
            <a:pPr marL="0" indent="0">
              <a:buNone/>
            </a:pPr>
            <a:endParaRPr lang="en-US" sz="2400" noProof="0" dirty="0" smtClean="0"/>
          </a:p>
          <a:p>
            <a:pPr marL="0" indent="0">
              <a:buNone/>
            </a:pPr>
            <a:r>
              <a:rPr lang="en-US" sz="2400" noProof="0" dirty="0" smtClean="0"/>
              <a:t>  &lt;body&gt;</a:t>
            </a:r>
          </a:p>
          <a:p>
            <a:pPr marL="0" indent="0">
              <a:buNone/>
            </a:pPr>
            <a:r>
              <a:rPr lang="en-US" sz="2400" noProof="0" dirty="0" smtClean="0"/>
              <a:t>  &lt;/body&gt;</a:t>
            </a:r>
          </a:p>
          <a:p>
            <a:pPr marL="0" indent="0">
              <a:buNone/>
            </a:pPr>
            <a:r>
              <a:rPr lang="en-US" sz="2400" noProof="0" dirty="0" smtClean="0"/>
              <a:t>&lt;/html&gt;</a:t>
            </a:r>
          </a:p>
          <a:p>
            <a:pPr marL="0" indent="0" eaLnBrk="1" hangingPunct="1">
              <a:buNone/>
            </a:pP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741" y="-76200"/>
            <a:ext cx="9347941" cy="701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Tags: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027621"/>
            <a:ext cx="9144000" cy="377764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s</a:t>
            </a:r>
            <a:r>
              <a:rPr lang="en-US" noProof="0" dirty="0" err="1" smtClean="0"/>
              <a:t>pecified</a:t>
            </a:r>
            <a:r>
              <a:rPr lang="en-US" noProof="0" dirty="0" smtClean="0"/>
              <a:t> in the start tag</a:t>
            </a:r>
          </a:p>
          <a:p>
            <a:pPr eaLnBrk="1" hangingPunct="1"/>
            <a:r>
              <a:rPr lang="en-US" dirty="0"/>
              <a:t>s</a:t>
            </a:r>
            <a:r>
              <a:rPr lang="en-US" noProof="0" dirty="0" smtClean="0"/>
              <a:t>pace needed between tag and attribute</a:t>
            </a:r>
          </a:p>
          <a:p>
            <a:pPr eaLnBrk="1" hangingPunct="1"/>
            <a:r>
              <a:rPr lang="en-US" noProof="0" dirty="0" smtClean="0"/>
              <a:t>multiple attributes possible</a:t>
            </a:r>
          </a:p>
          <a:p>
            <a:pPr eaLnBrk="1" hangingPunct="1"/>
            <a:r>
              <a:rPr lang="en-US" dirty="0" smtClean="0"/>
              <a:t>n</a:t>
            </a:r>
            <a:r>
              <a:rPr lang="en-US" noProof="0" dirty="0" err="1" smtClean="0"/>
              <a:t>ame</a:t>
            </a:r>
            <a:r>
              <a:rPr lang="en-US" noProof="0" dirty="0" smtClean="0"/>
              <a:t> attribute written in small letters</a:t>
            </a:r>
          </a:p>
          <a:p>
            <a:pPr eaLnBrk="1" hangingPunct="1"/>
            <a:r>
              <a:rPr lang="en-US" dirty="0"/>
              <a:t>k</a:t>
            </a:r>
            <a:r>
              <a:rPr lang="en-US" noProof="0" dirty="0" err="1" smtClean="0"/>
              <a:t>ey</a:t>
            </a:r>
            <a:r>
              <a:rPr lang="en-US" noProof="0" dirty="0" smtClean="0"/>
              <a:t>/value pairs with value in between double quotes</a:t>
            </a:r>
          </a:p>
          <a:p>
            <a:pPr eaLnBrk="1" hangingPunct="1"/>
            <a:r>
              <a:rPr lang="en-US" noProof="0" dirty="0" smtClean="0"/>
              <a:t>empty attributes: &lt;</a:t>
            </a:r>
            <a:r>
              <a:rPr lang="en-US" noProof="0" dirty="0" err="1" smtClean="0"/>
              <a:t>hr</a:t>
            </a:r>
            <a:r>
              <a:rPr lang="en-US" noProof="0" dirty="0" smtClean="0"/>
              <a:t> </a:t>
            </a:r>
            <a:r>
              <a:rPr lang="en-US" noProof="0" dirty="0" smtClean="0">
                <a:solidFill>
                  <a:srgbClr val="FF0000"/>
                </a:solidFill>
              </a:rPr>
              <a:t>/</a:t>
            </a:r>
            <a:r>
              <a:rPr lang="en-US" noProof="0" dirty="0" smtClean="0"/>
              <a:t>&gt;</a:t>
            </a:r>
          </a:p>
          <a:p>
            <a:pPr eaLnBrk="1" hangingPunct="1"/>
            <a:r>
              <a:rPr lang="en-US" dirty="0" smtClean="0">
                <a:solidFill>
                  <a:srgbClr val="0070C0"/>
                </a:solidFill>
              </a:rPr>
              <a:t>REMARK</a:t>
            </a:r>
            <a:r>
              <a:rPr lang="en-US" noProof="0" dirty="0" smtClean="0">
                <a:solidFill>
                  <a:srgbClr val="0070C0"/>
                </a:solidFill>
              </a:rPr>
              <a:t>: formatting must be done in stylesheet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1560" y="1011958"/>
            <a:ext cx="53190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400" dirty="0"/>
              <a:t>E</a:t>
            </a:r>
            <a:r>
              <a:rPr lang="nl-BE" sz="2400" dirty="0" smtClean="0"/>
              <a:t>.g.: </a:t>
            </a:r>
            <a:r>
              <a:rPr lang="nl-BE" sz="2400" dirty="0" err="1" smtClean="0"/>
              <a:t>place</a:t>
            </a:r>
            <a:r>
              <a:rPr lang="nl-BE" sz="2400" dirty="0" smtClean="0"/>
              <a:t> titel </a:t>
            </a:r>
            <a:r>
              <a:rPr lang="nl-BE" sz="2400" dirty="0"/>
              <a:t>in </a:t>
            </a:r>
            <a:r>
              <a:rPr lang="nl-BE" sz="2400" dirty="0" err="1" smtClean="0"/>
              <a:t>middle</a:t>
            </a:r>
            <a:r>
              <a:rPr lang="nl-BE" sz="2400" dirty="0" smtClean="0"/>
              <a:t> of </a:t>
            </a:r>
            <a:r>
              <a:rPr lang="nl-BE" sz="2400" dirty="0" err="1" smtClean="0"/>
              <a:t>the</a:t>
            </a:r>
            <a:r>
              <a:rPr lang="nl-BE" sz="2400" dirty="0" smtClean="0"/>
              <a:t> page?</a:t>
            </a:r>
            <a:br>
              <a:rPr lang="nl-BE" sz="2400" dirty="0" smtClean="0"/>
            </a:br>
            <a:endParaRPr lang="nl-BE" sz="1100" dirty="0"/>
          </a:p>
          <a:p>
            <a:r>
              <a:rPr lang="nl-BE" sz="2400" dirty="0"/>
              <a:t>&lt;h1 </a:t>
            </a:r>
            <a:r>
              <a:rPr lang="nl-BE" sz="2400" b="1" dirty="0" smtClean="0">
                <a:solidFill>
                  <a:srgbClr val="FF0000"/>
                </a:solidFill>
              </a:rPr>
              <a:t>class="center"</a:t>
            </a:r>
            <a:r>
              <a:rPr lang="nl-BE" sz="2400" dirty="0" smtClean="0"/>
              <a:t>&gt;</a:t>
            </a:r>
            <a:r>
              <a:rPr lang="nl-BE" sz="2400" dirty="0" err="1" smtClean="0"/>
              <a:t>my</a:t>
            </a:r>
            <a:r>
              <a:rPr lang="nl-BE" sz="2400" dirty="0" smtClean="0"/>
              <a:t> </a:t>
            </a:r>
            <a:r>
              <a:rPr lang="nl-BE" sz="2400" dirty="0" err="1" smtClean="0"/>
              <a:t>title</a:t>
            </a:r>
            <a:r>
              <a:rPr lang="nl-BE" sz="2400" dirty="0" smtClean="0"/>
              <a:t>&lt;/</a:t>
            </a:r>
            <a:r>
              <a:rPr lang="nl-BE" sz="2400" dirty="0"/>
              <a:t>h1&gt;</a:t>
            </a:r>
            <a:endParaRPr lang="en-US" sz="240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paragraphs (</a:t>
            </a:r>
            <a:r>
              <a:rPr lang="en-US" noProof="0" dirty="0" smtClean="0">
                <a:hlinkClick r:id="rId3" action="ppaction://hlinkfile"/>
              </a:rPr>
              <a:t>paragraphs.html</a:t>
            </a:r>
            <a:r>
              <a:rPr lang="en-US" noProof="0" dirty="0" smtClean="0"/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50044" y="987425"/>
            <a:ext cx="8793956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noProof="0" dirty="0" smtClean="0"/>
              <a:t>&lt;p&gt;place all paragraph text here&lt;/p&gt;</a:t>
            </a:r>
            <a:br>
              <a:rPr lang="en-US" noProof="0" dirty="0" smtClean="0"/>
            </a:br>
            <a:endParaRPr lang="en-US" sz="1400" noProof="0" dirty="0" smtClean="0"/>
          </a:p>
          <a:p>
            <a:pPr eaLnBrk="1" hangingPunct="1">
              <a:buFontTx/>
              <a:buNone/>
            </a:pPr>
            <a:r>
              <a:rPr lang="en-US" sz="2400" noProof="0" dirty="0" smtClean="0"/>
              <a:t>After the </a:t>
            </a:r>
            <a:r>
              <a:rPr lang="en-US" sz="2400" dirty="0"/>
              <a:t>paragraph </a:t>
            </a:r>
            <a:r>
              <a:rPr lang="en-US" sz="2400" dirty="0" smtClean="0"/>
              <a:t>a </a:t>
            </a:r>
            <a:r>
              <a:rPr lang="en-US" sz="2400" dirty="0"/>
              <a:t>white line is </a:t>
            </a:r>
            <a:r>
              <a:rPr lang="en-US" sz="2400" dirty="0" smtClean="0"/>
              <a:t>automatically created</a:t>
            </a:r>
            <a:endParaRPr lang="en-US" sz="2400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323528" y="2860709"/>
            <a:ext cx="8568952" cy="707886"/>
          </a:xfrm>
          <a:prstGeom prst="rect">
            <a:avLst/>
          </a:prstGeom>
          <a:noFill/>
          <a:ln w="19050">
            <a:solidFill>
              <a:srgbClr val="009CAB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nl-NL" sz="2000" dirty="0"/>
              <a:t>&lt;</a:t>
            </a:r>
            <a:r>
              <a:rPr lang="nl-NL" sz="2000" dirty="0" smtClean="0"/>
              <a:t>p&gt;</a:t>
            </a:r>
            <a:r>
              <a:rPr lang="en-US" sz="2000" dirty="0" smtClean="0"/>
              <a:t>Attention! A white line is always created!</a:t>
            </a:r>
            <a:r>
              <a:rPr lang="nl-NL" sz="2000" dirty="0" smtClean="0"/>
              <a:t>&lt;/</a:t>
            </a:r>
            <a:r>
              <a:rPr lang="nl-NL" sz="2000" dirty="0"/>
              <a:t>p&gt;&lt;</a:t>
            </a:r>
            <a:r>
              <a:rPr lang="nl-NL" sz="2000" dirty="0" smtClean="0"/>
              <a:t>p&gt;</a:t>
            </a:r>
            <a:r>
              <a:rPr lang="en-US" sz="2000" dirty="0" smtClean="0"/>
              <a:t>Attention! A white line is always created!</a:t>
            </a:r>
            <a:r>
              <a:rPr lang="nl-NL" sz="2000" dirty="0" smtClean="0"/>
              <a:t>&lt;/</a:t>
            </a:r>
            <a:r>
              <a:rPr lang="nl-NL" sz="2000" dirty="0"/>
              <a:t>p&gt; </a:t>
            </a:r>
            <a:r>
              <a:rPr lang="nl-NL" sz="2000" dirty="0" smtClean="0"/>
              <a:t>&lt;p&gt;</a:t>
            </a:r>
            <a:r>
              <a:rPr lang="en-US" sz="2000" dirty="0" smtClean="0"/>
              <a:t>Attention! A white line is always created!</a:t>
            </a:r>
            <a:r>
              <a:rPr lang="nl-NL" sz="2000" dirty="0" smtClean="0"/>
              <a:t>&lt;/</a:t>
            </a:r>
            <a:r>
              <a:rPr lang="nl-NL" sz="2000" dirty="0"/>
              <a:t>p&gt; </a:t>
            </a:r>
          </a:p>
        </p:txBody>
      </p:sp>
      <p:cxnSp>
        <p:nvCxnSpPr>
          <p:cNvPr id="3" name="Rechte verbindingslijn met pijl 2"/>
          <p:cNvCxnSpPr>
            <a:stCxn id="32772" idx="2"/>
          </p:cNvCxnSpPr>
          <p:nvPr/>
        </p:nvCxnSpPr>
        <p:spPr>
          <a:xfrm>
            <a:off x="4608004" y="3568595"/>
            <a:ext cx="0" cy="578386"/>
          </a:xfrm>
          <a:prstGeom prst="straightConnector1">
            <a:avLst/>
          </a:prstGeom>
          <a:ln w="28575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1642-18B5-44EC-A2F2-37DB9C75E12C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383" y="4276481"/>
            <a:ext cx="4677242" cy="1570217"/>
          </a:xfrm>
          <a:prstGeom prst="rect">
            <a:avLst/>
          </a:prstGeom>
          <a:ln w="19050">
            <a:solidFill>
              <a:srgbClr val="009CAB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2739</TotalTime>
  <Words>945</Words>
  <Application>Microsoft Office PowerPoint</Application>
  <PresentationFormat>Diavoorstelling (4:3)</PresentationFormat>
  <Paragraphs>231</Paragraphs>
  <Slides>21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DejaVu Sans</vt:lpstr>
      <vt:lpstr>FreeSans</vt:lpstr>
      <vt:lpstr>Trebuchet MS</vt:lpstr>
      <vt:lpstr>Verdana</vt:lpstr>
      <vt:lpstr>TM_presentatie_nl-1</vt:lpstr>
      <vt:lpstr>Web engineering</vt:lpstr>
      <vt:lpstr>Basis of every website: TAGS</vt:lpstr>
      <vt:lpstr>HTML</vt:lpstr>
      <vt:lpstr>HTML: tags</vt:lpstr>
      <vt:lpstr>Basic structure HTML page</vt:lpstr>
      <vt:lpstr>HTML5 template</vt:lpstr>
      <vt:lpstr>PowerPoint-presentatie</vt:lpstr>
      <vt:lpstr>Tags: attributes</vt:lpstr>
      <vt:lpstr>paragraphs (paragraphs.html)</vt:lpstr>
      <vt:lpstr>Divisions (divisions.html)</vt:lpstr>
      <vt:lpstr>Break, new line (break.html)</vt:lpstr>
      <vt:lpstr>Horizontal line (horline.html)</vt:lpstr>
      <vt:lpstr>&lt;span&gt; &lt;/span&gt; (span.html)</vt:lpstr>
      <vt:lpstr>example &lt;span&gt;</vt:lpstr>
      <vt:lpstr>Images (images.html)</vt:lpstr>
      <vt:lpstr>Tag: &lt;pre&gt;</vt:lpstr>
      <vt:lpstr>other tags</vt:lpstr>
      <vt:lpstr>Nesting tags</vt:lpstr>
      <vt:lpstr>HTML5 tags</vt:lpstr>
      <vt:lpstr>reserved chars =&gt; HTML entities</vt:lpstr>
      <vt:lpstr>comments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</dc:title>
  <dc:creator>Karin</dc:creator>
  <cp:lastModifiedBy>Sofie Beerens</cp:lastModifiedBy>
  <cp:revision>529</cp:revision>
  <cp:lastPrinted>2011-09-26T07:36:50Z</cp:lastPrinted>
  <dcterms:created xsi:type="dcterms:W3CDTF">2011-09-26T07:33:32Z</dcterms:created>
  <dcterms:modified xsi:type="dcterms:W3CDTF">2021-02-08T15:28:48Z</dcterms:modified>
</cp:coreProperties>
</file>