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2"/>
  </p:notesMasterIdLst>
  <p:sldIdLst>
    <p:sldId id="302" r:id="rId2"/>
    <p:sldId id="297" r:id="rId3"/>
    <p:sldId id="303" r:id="rId4"/>
    <p:sldId id="298" r:id="rId5"/>
    <p:sldId id="278" r:id="rId6"/>
    <p:sldId id="271" r:id="rId7"/>
    <p:sldId id="299" r:id="rId8"/>
    <p:sldId id="300" r:id="rId9"/>
    <p:sldId id="301" r:id="rId10"/>
    <p:sldId id="304" r:id="rId11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9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0D9E6F-59B3-44FA-A553-4EE5CE0E10C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031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1410F-D0AD-413C-8672-E5548A89839C}" type="slidenum">
              <a:rPr lang="nl-NL" smtClean="0"/>
              <a:pPr/>
              <a:t>2</a:t>
            </a:fld>
            <a:endParaRPr lang="nl-N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486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1410F-D0AD-413C-8672-E5548A89839C}" type="slidenum">
              <a:rPr lang="nl-NL" smtClean="0"/>
              <a:pPr/>
              <a:t>3</a:t>
            </a:fld>
            <a:endParaRPr lang="nl-N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63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1410F-D0AD-413C-8672-E5548A89839C}" type="slidenum">
              <a:rPr lang="nl-NL" smtClean="0"/>
              <a:pPr/>
              <a:t>4</a:t>
            </a:fld>
            <a:endParaRPr lang="nl-N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7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1410F-D0AD-413C-8672-E5548A89839C}" type="slidenum">
              <a:rPr lang="nl-NL" smtClean="0"/>
              <a:pPr/>
              <a:t>5</a:t>
            </a:fld>
            <a:endParaRPr lang="nl-N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057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97CB4-7AB3-4D81-8500-4D7ACA22516C}" type="slidenum">
              <a:rPr lang="nl-NL" smtClean="0"/>
              <a:pPr/>
              <a:t>6</a:t>
            </a:fld>
            <a:endParaRPr lang="nl-NL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0851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97CB4-7AB3-4D81-8500-4D7ACA22516C}" type="slidenum">
              <a:rPr lang="nl-NL" smtClean="0"/>
              <a:pPr/>
              <a:t>7</a:t>
            </a:fld>
            <a:endParaRPr lang="nl-NL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319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97CB4-7AB3-4D81-8500-4D7ACA22516C}" type="slidenum">
              <a:rPr lang="nl-NL" smtClean="0"/>
              <a:pPr/>
              <a:t>8</a:t>
            </a:fld>
            <a:endParaRPr lang="nl-NL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24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97CB4-7AB3-4D81-8500-4D7ACA22516C}" type="slidenum">
              <a:rPr lang="nl-NL" smtClean="0"/>
              <a:pPr/>
              <a:t>9</a:t>
            </a:fld>
            <a:endParaRPr lang="nl-NL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37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1" r:id="rId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example_link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a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google.be/search?q=De%20Nayer" TargetMode="External"/><Relationship Id="rId4" Type="http://schemas.openxmlformats.org/officeDocument/2006/relationships/hyperlink" Target="../example_link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Voorbeeld_link_klasse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Links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 AND CSS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5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noProof="0" dirty="0" err="1" smtClean="0"/>
              <a:t>reate</a:t>
            </a:r>
            <a:r>
              <a:rPr lang="en-US" noProof="0" dirty="0" smtClean="0"/>
              <a:t> 2 pages, each of them containing only a title (h1).</a:t>
            </a:r>
          </a:p>
          <a:p>
            <a:r>
              <a:rPr lang="en-US" noProof="0" dirty="0" smtClean="0"/>
              <a:t>In the first page, add a link that references to the second page. Make sure that</a:t>
            </a:r>
          </a:p>
          <a:p>
            <a:pPr lvl="1"/>
            <a:r>
              <a:rPr lang="en-US" dirty="0"/>
              <a:t>t</a:t>
            </a:r>
            <a:r>
              <a:rPr lang="en-US" noProof="0" dirty="0" smtClean="0"/>
              <a:t>he second page opens in a new tab</a:t>
            </a:r>
          </a:p>
          <a:p>
            <a:pPr lvl="1"/>
            <a:r>
              <a:rPr lang="en-US" noProof="0" dirty="0" smtClean="0"/>
              <a:t>A screen tip is </a:t>
            </a:r>
            <a:r>
              <a:rPr lang="en-US" dirty="0" smtClean="0"/>
              <a:t>shown when the user </a:t>
            </a:r>
            <a:r>
              <a:rPr lang="en-US" dirty="0" err="1" smtClean="0"/>
              <a:t>mouses</a:t>
            </a:r>
            <a:r>
              <a:rPr lang="en-US" dirty="0" smtClean="0"/>
              <a:t> over the link</a:t>
            </a:r>
            <a:endParaRPr lang="en-US" noProof="0" dirty="0" smtClean="0"/>
          </a:p>
          <a:p>
            <a:pPr lvl="1"/>
            <a:r>
              <a:rPr lang="en-US" noProof="0" dirty="0" smtClean="0"/>
              <a:t>The style of the link changes when the user </a:t>
            </a:r>
            <a:r>
              <a:rPr lang="en-US" noProof="0" dirty="0" err="1" smtClean="0"/>
              <a:t>mouses</a:t>
            </a:r>
            <a:r>
              <a:rPr lang="en-US" noProof="0" dirty="0" smtClean="0"/>
              <a:t> over the link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Links: exercise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22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51845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600" noProof="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noProof="0" dirty="0" smtClean="0"/>
              <a:t>= hyperlink or link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600" noProof="0" dirty="0" smtClean="0"/>
          </a:p>
          <a:p>
            <a:pPr>
              <a:buNone/>
            </a:pPr>
            <a:r>
              <a:rPr lang="en-US" sz="2600" noProof="0" dirty="0" smtClean="0"/>
              <a:t>= reference to </a:t>
            </a:r>
          </a:p>
          <a:p>
            <a:pPr lvl="1"/>
            <a:r>
              <a:rPr lang="en-US" sz="2300" noProof="0" dirty="0" smtClean="0"/>
              <a:t>	 item further down the page</a:t>
            </a:r>
          </a:p>
          <a:p>
            <a:pPr lvl="1"/>
            <a:r>
              <a:rPr lang="en-US" sz="2300" noProof="0" dirty="0" smtClean="0"/>
              <a:t>   another page in the website</a:t>
            </a:r>
          </a:p>
          <a:p>
            <a:pPr lvl="1"/>
            <a:r>
              <a:rPr lang="en-US" sz="2300" noProof="0" dirty="0" smtClean="0"/>
              <a:t>   another page on another website</a:t>
            </a:r>
          </a:p>
          <a:p>
            <a:pPr lvl="1"/>
            <a:r>
              <a:rPr lang="en-US" sz="2300" noProof="0" dirty="0" smtClean="0"/>
              <a:t>  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900" noProof="0" dirty="0" smtClean="0"/>
          </a:p>
          <a:p>
            <a:pPr>
              <a:lnSpc>
                <a:spcPct val="90000"/>
              </a:lnSpc>
              <a:buNone/>
            </a:pPr>
            <a:endParaRPr lang="en-US" sz="2000" noProof="0" dirty="0" smtClean="0"/>
          </a:p>
          <a:p>
            <a:pPr>
              <a:lnSpc>
                <a:spcPct val="90000"/>
              </a:lnSpc>
              <a:buNone/>
            </a:pPr>
            <a:endParaRPr lang="en-US" sz="2000" noProof="0" dirty="0" smtClean="0"/>
          </a:p>
          <a:p>
            <a:pPr>
              <a:lnSpc>
                <a:spcPct val="90000"/>
              </a:lnSpc>
            </a:pPr>
            <a:endParaRPr lang="en-US" sz="2400" noProof="0" dirty="0" smtClean="0"/>
          </a:p>
          <a:p>
            <a:pPr>
              <a:lnSpc>
                <a:spcPct val="90000"/>
              </a:lnSpc>
              <a:buNone/>
            </a:pPr>
            <a:endParaRPr lang="en-US" sz="2400" noProof="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900" noProof="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900" noProof="0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noProof="0" dirty="0" smtClean="0"/>
          </a:p>
          <a:p>
            <a:pPr>
              <a:lnSpc>
                <a:spcPct val="90000"/>
              </a:lnSpc>
            </a:pPr>
            <a:r>
              <a:rPr lang="en-US" sz="2400" noProof="0" dirty="0" smtClean="0"/>
              <a:t>HTML tag:</a:t>
            </a:r>
          </a:p>
          <a:p>
            <a:pPr>
              <a:lnSpc>
                <a:spcPct val="90000"/>
              </a:lnSpc>
              <a:buNone/>
            </a:pPr>
            <a:r>
              <a:rPr lang="en-US" sz="2400" noProof="0" dirty="0" smtClean="0"/>
              <a:t>	&lt;a&gt;…&lt;/a&gt;    (anchor)</a:t>
            </a:r>
          </a:p>
          <a:p>
            <a:pPr>
              <a:lnSpc>
                <a:spcPct val="90000"/>
              </a:lnSpc>
              <a:buNone/>
            </a:pPr>
            <a:endParaRPr lang="en-US" sz="2400" noProof="0" dirty="0" smtClean="0"/>
          </a:p>
          <a:p>
            <a:pPr>
              <a:lnSpc>
                <a:spcPct val="90000"/>
              </a:lnSpc>
            </a:pPr>
            <a:r>
              <a:rPr lang="en-US" sz="2400" noProof="0" dirty="0" smtClean="0"/>
              <a:t>General format:</a:t>
            </a:r>
          </a:p>
          <a:p>
            <a:pPr>
              <a:buNone/>
            </a:pPr>
            <a:r>
              <a:rPr lang="en-US" sz="2000" noProof="0" dirty="0" smtClean="0"/>
              <a:t>	&lt;a </a:t>
            </a:r>
            <a:r>
              <a:rPr lang="en-US" sz="2000" noProof="0" dirty="0" smtClean="0">
                <a:solidFill>
                  <a:srgbClr val="FF0000"/>
                </a:solidFill>
              </a:rPr>
              <a:t>href="URL"</a:t>
            </a:r>
            <a:r>
              <a:rPr lang="en-US" sz="2000" noProof="0" dirty="0" smtClean="0"/>
              <a:t>&gt;Text the reader can click on&lt;/a&gt;</a:t>
            </a:r>
          </a:p>
          <a:p>
            <a:pPr>
              <a:lnSpc>
                <a:spcPct val="90000"/>
              </a:lnSpc>
              <a:buNone/>
            </a:pPr>
            <a:endParaRPr lang="en-US" sz="2000" noProof="0" dirty="0" smtClean="0"/>
          </a:p>
          <a:p>
            <a:pPr>
              <a:lnSpc>
                <a:spcPct val="90000"/>
              </a:lnSpc>
            </a:pPr>
            <a:r>
              <a:rPr lang="en-US" sz="2400" noProof="0" dirty="0" smtClean="0"/>
              <a:t>HTML5:</a:t>
            </a:r>
          </a:p>
          <a:p>
            <a:pPr>
              <a:lnSpc>
                <a:spcPct val="90000"/>
              </a:lnSpc>
              <a:buNone/>
            </a:pPr>
            <a:r>
              <a:rPr lang="en-US" sz="2000" noProof="0" dirty="0" smtClean="0"/>
              <a:t>	</a:t>
            </a:r>
            <a:r>
              <a:rPr lang="en-US" sz="2000" noProof="0" dirty="0" err="1" smtClean="0">
                <a:hlinkClick r:id="rId3" action="ppaction://hlinkfile"/>
              </a:rPr>
              <a:t>blok</a:t>
            </a:r>
            <a:r>
              <a:rPr lang="en-US" sz="2000" noProof="0" dirty="0" smtClean="0">
                <a:hlinkClick r:id="rId3" action="ppaction://hlinkfile"/>
              </a:rPr>
              <a:t> anchor</a:t>
            </a:r>
            <a:r>
              <a:rPr lang="en-US" sz="2000" noProof="0" dirty="0" smtClean="0"/>
              <a:t>: define heading of paragraph as link</a:t>
            </a:r>
          </a:p>
          <a:p>
            <a:pPr>
              <a:lnSpc>
                <a:spcPct val="90000"/>
              </a:lnSpc>
              <a:buNone/>
            </a:pPr>
            <a:r>
              <a:rPr lang="en-US" sz="2000" noProof="0" dirty="0" smtClean="0"/>
              <a:t>	&lt;h1&gt;&lt;a href="…"&gt;heading as hyperlink&lt;/a&gt;&lt;/h1&gt;</a:t>
            </a:r>
          </a:p>
          <a:p>
            <a:pPr>
              <a:lnSpc>
                <a:spcPct val="90000"/>
              </a:lnSpc>
              <a:buNone/>
            </a:pPr>
            <a:endParaRPr lang="en-US" sz="2000" noProof="0" dirty="0" smtClean="0"/>
          </a:p>
          <a:p>
            <a:pPr>
              <a:lnSpc>
                <a:spcPct val="90000"/>
              </a:lnSpc>
            </a:pPr>
            <a:endParaRPr lang="en-US" sz="2400" noProof="0" dirty="0" smtClean="0"/>
          </a:p>
          <a:p>
            <a:pPr>
              <a:lnSpc>
                <a:spcPct val="90000"/>
              </a:lnSpc>
              <a:buNone/>
            </a:pPr>
            <a:endParaRPr lang="en-US" sz="2400" noProof="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900" noProof="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900" noProof="0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5611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676456" cy="46665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noProof="0" dirty="0" smtClean="0"/>
              <a:t>Title:</a:t>
            </a:r>
          </a:p>
          <a:p>
            <a:pPr lvl="1">
              <a:lnSpc>
                <a:spcPct val="90000"/>
              </a:lnSpc>
            </a:pPr>
            <a:r>
              <a:rPr lang="en-US" sz="2000" noProof="0" dirty="0" smtClean="0"/>
              <a:t>screen tip </a:t>
            </a:r>
          </a:p>
          <a:p>
            <a:pPr lvl="1"/>
            <a:r>
              <a:rPr lang="en-US" sz="2000" noProof="0" dirty="0" smtClean="0"/>
              <a:t>appears when a link is hovered with the mouse</a:t>
            </a:r>
          </a:p>
          <a:p>
            <a:pPr lvl="1"/>
            <a:r>
              <a:rPr lang="en-US" sz="2000" noProof="0" dirty="0" smtClean="0"/>
              <a:t>&lt;a href="…" </a:t>
            </a:r>
            <a:r>
              <a:rPr lang="en-US" sz="2000" noProof="0" dirty="0" smtClean="0">
                <a:solidFill>
                  <a:srgbClr val="FF0000"/>
                </a:solidFill>
              </a:rPr>
              <a:t>title</a:t>
            </a:r>
            <a:r>
              <a:rPr lang="en-US" sz="2000" noProof="0" dirty="0" smtClean="0"/>
              <a:t>="go to TM home page"&gt; … &lt;/a&gt;</a:t>
            </a:r>
          </a:p>
          <a:p>
            <a:pPr>
              <a:lnSpc>
                <a:spcPct val="90000"/>
              </a:lnSpc>
              <a:buNone/>
            </a:pPr>
            <a:r>
              <a:rPr lang="en-US" sz="2400" noProof="0" dirty="0" smtClean="0"/>
              <a:t>	</a:t>
            </a:r>
          </a:p>
          <a:p>
            <a:pPr>
              <a:lnSpc>
                <a:spcPct val="90000"/>
              </a:lnSpc>
            </a:pPr>
            <a:r>
              <a:rPr lang="en-US" sz="2400" noProof="0" dirty="0" smtClean="0"/>
              <a:t>Target:</a:t>
            </a:r>
          </a:p>
          <a:p>
            <a:pPr lvl="1">
              <a:lnSpc>
                <a:spcPct val="90000"/>
              </a:lnSpc>
            </a:pPr>
            <a:r>
              <a:rPr lang="en-US" sz="2000" noProof="0" dirty="0" smtClean="0"/>
              <a:t>Defines where the linked data is shown</a:t>
            </a:r>
          </a:p>
          <a:p>
            <a:pPr lvl="1">
              <a:lnSpc>
                <a:spcPct val="90000"/>
              </a:lnSpc>
            </a:pPr>
            <a:r>
              <a:rPr lang="en-US" sz="2000" noProof="0" dirty="0" smtClean="0">
                <a:solidFill>
                  <a:srgbClr val="FF0000"/>
                </a:solidFill>
              </a:rPr>
              <a:t>target</a:t>
            </a:r>
            <a:r>
              <a:rPr lang="en-US" sz="2000" noProof="0" dirty="0" smtClean="0"/>
              <a:t> = "_blank"  =&gt; show result in new tab</a:t>
            </a:r>
          </a:p>
          <a:p>
            <a:pPr>
              <a:lnSpc>
                <a:spcPct val="90000"/>
              </a:lnSpc>
              <a:buNone/>
            </a:pPr>
            <a:r>
              <a:rPr lang="en-US" sz="2000" noProof="0" dirty="0" smtClean="0"/>
              <a:t>	</a:t>
            </a:r>
          </a:p>
          <a:p>
            <a:pPr>
              <a:lnSpc>
                <a:spcPct val="90000"/>
              </a:lnSpc>
            </a:pPr>
            <a:r>
              <a:rPr lang="en-US" sz="2400" noProof="0" dirty="0" smtClean="0"/>
              <a:t>More attributes:</a:t>
            </a:r>
          </a:p>
          <a:p>
            <a:pPr>
              <a:lnSpc>
                <a:spcPct val="90000"/>
              </a:lnSpc>
              <a:buNone/>
            </a:pPr>
            <a:r>
              <a:rPr lang="en-US" sz="2000" noProof="0" dirty="0" smtClean="0"/>
              <a:t>	</a:t>
            </a:r>
            <a:r>
              <a:rPr lang="en-US" sz="2000" noProof="0" dirty="0" smtClean="0">
                <a:hlinkClick r:id="rId3"/>
              </a:rPr>
              <a:t>http://www.w3schools.com/tags/tag_a.asp</a:t>
            </a:r>
            <a:endParaRPr lang="en-US" sz="2000" noProof="0" dirty="0" smtClean="0"/>
          </a:p>
          <a:p>
            <a:pPr>
              <a:lnSpc>
                <a:spcPct val="90000"/>
              </a:lnSpc>
            </a:pPr>
            <a:endParaRPr lang="en-US" sz="2400" noProof="0" dirty="0" smtClean="0"/>
          </a:p>
          <a:p>
            <a:pPr>
              <a:lnSpc>
                <a:spcPct val="90000"/>
              </a:lnSpc>
              <a:buNone/>
            </a:pPr>
            <a:endParaRPr lang="en-US" sz="2400" noProof="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900" noProof="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900" noProof="0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noProof="0" dirty="0" smtClean="0"/>
              <a:t>Absolute link</a:t>
            </a:r>
            <a:endParaRPr lang="en-US" sz="1100" noProof="0" dirty="0" smtClean="0"/>
          </a:p>
          <a:p>
            <a:pPr lvl="1">
              <a:lnSpc>
                <a:spcPct val="120000"/>
              </a:lnSpc>
            </a:pPr>
            <a:r>
              <a:rPr lang="en-US" sz="2400" noProof="0" dirty="0" smtClean="0"/>
              <a:t>&lt;a href="http://www.thomasmore.be/"&gt;to Thomas More&lt;/a&gt;</a:t>
            </a:r>
          </a:p>
          <a:p>
            <a:pPr lvl="1">
              <a:lnSpc>
                <a:spcPct val="120000"/>
              </a:lnSpc>
            </a:pPr>
            <a:r>
              <a:rPr lang="en-US" sz="2400" noProof="0" dirty="0" smtClean="0"/>
              <a:t>absolute path as reference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600" noProof="0" dirty="0" smtClean="0"/>
              <a:t/>
            </a:r>
            <a:br>
              <a:rPr lang="en-US" sz="1600" noProof="0" dirty="0" smtClean="0"/>
            </a:br>
            <a:endParaRPr lang="en-US" sz="1600" noProof="0" dirty="0" smtClean="0"/>
          </a:p>
          <a:p>
            <a:pPr>
              <a:lnSpc>
                <a:spcPct val="90000"/>
              </a:lnSpc>
            </a:pPr>
            <a:r>
              <a:rPr lang="en-US" sz="2800" noProof="0" dirty="0" smtClean="0"/>
              <a:t>Relative link</a:t>
            </a:r>
            <a:endParaRPr lang="en-US" sz="1200" noProof="0" dirty="0" smtClean="0"/>
          </a:p>
          <a:p>
            <a:pPr lvl="1">
              <a:lnSpc>
                <a:spcPct val="120000"/>
              </a:lnSpc>
            </a:pPr>
            <a:r>
              <a:rPr lang="en-US" sz="2400" noProof="0" dirty="0" smtClean="0"/>
              <a:t>&lt;a href="../parts/part1.html"&gt;Part1&lt;/a&gt;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p</a:t>
            </a:r>
            <a:r>
              <a:rPr lang="en-US" sz="2400" noProof="0" dirty="0" err="1" smtClean="0"/>
              <a:t>ath</a:t>
            </a:r>
            <a:r>
              <a:rPr lang="en-US" sz="2400" noProof="0" dirty="0" smtClean="0"/>
              <a:t> starts from the current map</a:t>
            </a:r>
            <a:endParaRPr lang="en-US" sz="2400" b="1" noProof="0" dirty="0" smtClean="0"/>
          </a:p>
          <a:p>
            <a:pPr lvl="1">
              <a:lnSpc>
                <a:spcPct val="120000"/>
              </a:lnSpc>
            </a:pPr>
            <a:r>
              <a:rPr lang="en-US" sz="2400" noProof="0" dirty="0" smtClean="0"/>
              <a:t>contains filename and relative path to file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a</a:t>
            </a:r>
            <a:r>
              <a:rPr lang="en-US" sz="2400" noProof="0" dirty="0" err="1" smtClean="0"/>
              <a:t>dvantage</a:t>
            </a:r>
            <a:r>
              <a:rPr lang="en-US" sz="2400" noProof="0" dirty="0" smtClean="0"/>
              <a:t>: easy to move site from one PC to another.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External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Element you want to link to:</a:t>
            </a:r>
          </a:p>
          <a:p>
            <a:pPr lvl="1"/>
            <a:r>
              <a:rPr lang="en-US" dirty="0" smtClean="0"/>
              <a:t>d</a:t>
            </a:r>
            <a:r>
              <a:rPr lang="en-US" noProof="0" dirty="0" err="1" smtClean="0"/>
              <a:t>efine</a:t>
            </a:r>
            <a:r>
              <a:rPr lang="en-US" noProof="0" dirty="0" smtClean="0"/>
              <a:t> id:</a:t>
            </a:r>
          </a:p>
          <a:p>
            <a:pPr marL="355600" lvl="1" indent="0">
              <a:buNone/>
            </a:pPr>
            <a:r>
              <a:rPr lang="en-US" noProof="0" dirty="0" smtClean="0"/>
              <a:t>	&lt;h1 id="top"&gt;…&lt;/h1&gt;</a:t>
            </a:r>
          </a:p>
          <a:p>
            <a:pPr lvl="1"/>
            <a:endParaRPr lang="en-US" noProof="0" dirty="0" smtClean="0"/>
          </a:p>
          <a:p>
            <a:pPr eaLnBrk="1" hangingPunct="1"/>
            <a:r>
              <a:rPr lang="en-US" noProof="0" dirty="0" smtClean="0"/>
              <a:t>Elsewhere on the page:</a:t>
            </a:r>
          </a:p>
          <a:p>
            <a:pPr lvl="1"/>
            <a:r>
              <a:rPr lang="en-US" dirty="0" smtClean="0"/>
              <a:t>Link to the </a:t>
            </a:r>
            <a:r>
              <a:rPr lang="en-US" noProof="0" dirty="0" smtClean="0"/>
              <a:t>element with id top:</a:t>
            </a:r>
          </a:p>
          <a:p>
            <a:pPr marL="355600" lvl="1" indent="0">
              <a:buNone/>
            </a:pPr>
            <a:r>
              <a:rPr lang="en-US" noProof="0" dirty="0" smtClean="0"/>
              <a:t>	&lt;a href="#top"&gt;Back to top&lt;/a&gt;</a:t>
            </a:r>
          </a:p>
          <a:p>
            <a:pPr eaLnBrk="1" hangingPunct="1"/>
            <a:endParaRPr lang="en-US" noProof="0" dirty="0" smtClean="0"/>
          </a:p>
          <a:p>
            <a:pPr eaLnBrk="1" hangingPunct="1">
              <a:buFontTx/>
              <a:buNone/>
            </a:pPr>
            <a:r>
              <a:rPr lang="en-US" noProof="0" dirty="0" smtClean="0"/>
              <a:t>E.g. on very long pages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Internal links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3366000"/>
            <a:ext cx="2370025" cy="1165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4744"/>
            <a:ext cx="91440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noProof="0" dirty="0" smtClean="0"/>
              <a:t>Link to predefined spot on a different page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Define id:</a:t>
            </a:r>
          </a:p>
          <a:p>
            <a:pPr lvl="1"/>
            <a:r>
              <a:rPr lang="en-US" noProof="0" dirty="0" smtClean="0"/>
              <a:t>In document "part1.html"</a:t>
            </a:r>
          </a:p>
          <a:p>
            <a:pPr lvl="1"/>
            <a:r>
              <a:rPr lang="en-US" noProof="0" dirty="0" smtClean="0"/>
              <a:t>&lt;h1 id="</a:t>
            </a:r>
            <a:r>
              <a:rPr lang="en-US" noProof="0" dirty="0" err="1" smtClean="0"/>
              <a:t>refPosition</a:t>
            </a:r>
            <a:r>
              <a:rPr lang="en-US" noProof="0" dirty="0" smtClean="0"/>
              <a:t>"&gt;…&lt;/h1&gt;</a:t>
            </a:r>
          </a:p>
          <a:p>
            <a:pPr lvl="1"/>
            <a:endParaRPr lang="en-US" noProof="0" dirty="0" smtClean="0"/>
          </a:p>
          <a:p>
            <a:pPr eaLnBrk="1" hangingPunct="1"/>
            <a:r>
              <a:rPr lang="en-US" noProof="0" dirty="0" smtClean="0"/>
              <a:t>Anchor:</a:t>
            </a:r>
          </a:p>
          <a:p>
            <a:pPr lvl="1"/>
            <a:r>
              <a:rPr lang="en-US" noProof="0" dirty="0" smtClean="0"/>
              <a:t>In current webpage</a:t>
            </a:r>
          </a:p>
          <a:p>
            <a:pPr lvl="1"/>
            <a:r>
              <a:rPr lang="en-US" noProof="0" dirty="0" smtClean="0"/>
              <a:t>&lt;a href="part1.html#refPosition"&gt;Part 1&lt;/a&gt;</a:t>
            </a:r>
          </a:p>
          <a:p>
            <a:pPr eaLnBrk="1" hangingPunct="1"/>
            <a:endParaRPr lang="en-US" noProof="0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Combination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-4088" y="1196752"/>
            <a:ext cx="9144000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Link to e-mail address:</a:t>
            </a:r>
          </a:p>
          <a:p>
            <a:pPr lvl="1"/>
            <a:r>
              <a:rPr lang="en-US" noProof="0" dirty="0" smtClean="0"/>
              <a:t>&lt;a </a:t>
            </a:r>
            <a:r>
              <a:rPr lang="en-US" noProof="0" dirty="0" err="1" smtClean="0"/>
              <a:t>href</a:t>
            </a:r>
            <a:r>
              <a:rPr lang="en-US" noProof="0" dirty="0" smtClean="0"/>
              <a:t>="</a:t>
            </a:r>
            <a:r>
              <a:rPr lang="en-US" noProof="0" dirty="0" smtClean="0">
                <a:hlinkClick r:id="rId3"/>
              </a:rPr>
              <a:t>mailto:name@system</a:t>
            </a:r>
            <a:r>
              <a:rPr lang="en-US" noProof="0" dirty="0" smtClean="0"/>
              <a:t>"&gt;text</a:t>
            </a:r>
            <a:r>
              <a:rPr lang="en-US" noProof="0" dirty="0" smtClean="0"/>
              <a:t>&lt;/a&gt;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Download link for file</a:t>
            </a:r>
          </a:p>
          <a:p>
            <a:pPr lvl="1"/>
            <a:r>
              <a:rPr lang="en-US" noProof="0" dirty="0" smtClean="0"/>
              <a:t>&lt;a href="</a:t>
            </a:r>
            <a:r>
              <a:rPr lang="en-US" noProof="0" dirty="0" err="1" smtClean="0"/>
              <a:t>nameFile</a:t>
            </a:r>
            <a:r>
              <a:rPr lang="en-US" noProof="0" dirty="0" smtClean="0"/>
              <a:t>"&gt;Download file&lt;/a&gt;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>
                <a:hlinkClick r:id="rId4" action="ppaction://hlinkfile"/>
              </a:rPr>
              <a:t>Link</a:t>
            </a:r>
            <a:r>
              <a:rPr lang="en-US" noProof="0" dirty="0" smtClean="0"/>
              <a:t> to the result of a search on </a:t>
            </a:r>
            <a:r>
              <a:rPr lang="en-US" noProof="0" dirty="0" err="1" smtClean="0"/>
              <a:t>goole</a:t>
            </a:r>
            <a:endParaRPr lang="en-US" noProof="0" dirty="0" smtClean="0"/>
          </a:p>
          <a:p>
            <a:pPr lvl="1"/>
            <a:r>
              <a:rPr lang="en-US" noProof="0" dirty="0" smtClean="0"/>
              <a:t>&lt;a </a:t>
            </a:r>
            <a:r>
              <a:rPr lang="en-US" noProof="0" dirty="0" err="1" smtClean="0"/>
              <a:t>href</a:t>
            </a:r>
            <a:r>
              <a:rPr lang="en-US" noProof="0" dirty="0" smtClean="0"/>
              <a:t>="</a:t>
            </a:r>
            <a:r>
              <a:rPr lang="en-US" noProof="0" dirty="0" smtClean="0">
                <a:hlinkClick r:id="rId5"/>
              </a:rPr>
              <a:t>http</a:t>
            </a:r>
            <a:r>
              <a:rPr lang="en-US" noProof="0" dirty="0" smtClean="0">
                <a:hlinkClick r:id="rId5"/>
              </a:rPr>
              <a:t>://www.google.be/search?q=De </a:t>
            </a:r>
            <a:r>
              <a:rPr lang="en-US" noProof="0" dirty="0" smtClean="0">
                <a:hlinkClick r:id="rId5"/>
              </a:rPr>
              <a:t>Nayer</a:t>
            </a:r>
            <a:r>
              <a:rPr lang="en-US" noProof="0" dirty="0" smtClean="0"/>
              <a:t>"&gt; </a:t>
            </a:r>
            <a:r>
              <a:rPr lang="en-US" noProof="0" dirty="0" smtClean="0"/>
              <a:t>De Nayer on Google&lt;/a&gt;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endParaRPr lang="en-US" noProof="0" dirty="0" smtClean="0"/>
          </a:p>
          <a:p>
            <a:pPr eaLnBrk="1" hangingPunct="1"/>
            <a:endParaRPr lang="en-US" noProof="0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Special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4744"/>
            <a:ext cx="9144000" cy="4824536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a:link		style unvisited link</a:t>
            </a:r>
          </a:p>
          <a:p>
            <a:r>
              <a:rPr lang="en-US" noProof="0" dirty="0" smtClean="0"/>
              <a:t>a:visited		style visited link</a:t>
            </a:r>
          </a:p>
          <a:p>
            <a:r>
              <a:rPr lang="en-US" noProof="0" dirty="0" smtClean="0"/>
              <a:t>a:hover		style link when user </a:t>
            </a:r>
            <a:r>
              <a:rPr lang="en-US" noProof="0" dirty="0" err="1" smtClean="0"/>
              <a:t>mouses</a:t>
            </a:r>
            <a:r>
              <a:rPr lang="en-US" noProof="0" dirty="0" smtClean="0"/>
              <a:t> over</a:t>
            </a:r>
          </a:p>
          <a:p>
            <a:r>
              <a:rPr lang="en-US" noProof="0" dirty="0" smtClean="0"/>
              <a:t>a:active		style link when user clicks it</a:t>
            </a:r>
          </a:p>
          <a:p>
            <a:pPr lvl="1"/>
            <a:endParaRPr lang="en-US" noProof="0" dirty="0" smtClean="0"/>
          </a:p>
          <a:p>
            <a:pPr>
              <a:lnSpc>
                <a:spcPct val="120000"/>
              </a:lnSpc>
            </a:pPr>
            <a:r>
              <a:rPr lang="en-US" b="1" noProof="0" dirty="0" smtClean="0"/>
              <a:t>Note:</a:t>
            </a:r>
            <a:r>
              <a:rPr lang="en-US" noProof="0" dirty="0" smtClean="0"/>
              <a:t> a:hover MUST come after a:link and a:visited in the CSS definition in order to be effective.</a:t>
            </a:r>
          </a:p>
          <a:p>
            <a:pPr>
              <a:lnSpc>
                <a:spcPct val="120000"/>
              </a:lnSpc>
            </a:pPr>
            <a:r>
              <a:rPr lang="en-US" b="1" noProof="0" dirty="0" smtClean="0"/>
              <a:t>Note:</a:t>
            </a:r>
            <a:r>
              <a:rPr lang="en-US" noProof="0" dirty="0" smtClean="0"/>
              <a:t> a:active MUST come after a:hover in the CSS definition in order to be effective.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endParaRPr lang="en-US" noProof="0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CSS: </a:t>
            </a:r>
            <a:r>
              <a:rPr lang="en-US" noProof="0" dirty="0" smtClean="0">
                <a:hlinkClick r:id="rId3" action="ppaction://hlinkfile"/>
              </a:rPr>
              <a:t>pseudo classes</a:t>
            </a:r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1535</TotalTime>
  <Words>508</Words>
  <Application>Microsoft Office PowerPoint</Application>
  <PresentationFormat>Diavoorstelling (4:3)</PresentationFormat>
  <Paragraphs>106</Paragraphs>
  <Slides>10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Verdana</vt:lpstr>
      <vt:lpstr>TM_presentatie_nl-1</vt:lpstr>
      <vt:lpstr>HTML AND CSS</vt:lpstr>
      <vt:lpstr>links</vt:lpstr>
      <vt:lpstr>links</vt:lpstr>
      <vt:lpstr>attributes</vt:lpstr>
      <vt:lpstr>External links</vt:lpstr>
      <vt:lpstr>Internal links</vt:lpstr>
      <vt:lpstr>Combination</vt:lpstr>
      <vt:lpstr>Special links</vt:lpstr>
      <vt:lpstr>CSS: pseudo classes</vt:lpstr>
      <vt:lpstr>Links: exercise</vt:lpstr>
    </vt:vector>
  </TitlesOfParts>
  <Company>KHM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</dc:title>
  <dc:creator>Karin</dc:creator>
  <cp:lastModifiedBy>Sofie Beerens</cp:lastModifiedBy>
  <cp:revision>409</cp:revision>
  <cp:lastPrinted>2011-09-26T07:36:50Z</cp:lastPrinted>
  <dcterms:created xsi:type="dcterms:W3CDTF">2011-09-26T07:33:32Z</dcterms:created>
  <dcterms:modified xsi:type="dcterms:W3CDTF">2020-02-11T14:27:27Z</dcterms:modified>
</cp:coreProperties>
</file>