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1"/>
  </p:sldMasterIdLst>
  <p:notesMasterIdLst>
    <p:notesMasterId r:id="rId34"/>
  </p:notesMasterIdLst>
  <p:sldIdLst>
    <p:sldId id="307" r:id="rId2"/>
    <p:sldId id="301" r:id="rId3"/>
    <p:sldId id="302" r:id="rId4"/>
    <p:sldId id="303" r:id="rId5"/>
    <p:sldId id="310" r:id="rId6"/>
    <p:sldId id="304" r:id="rId7"/>
    <p:sldId id="313" r:id="rId8"/>
    <p:sldId id="314" r:id="rId9"/>
    <p:sldId id="315" r:id="rId10"/>
    <p:sldId id="316" r:id="rId11"/>
    <p:sldId id="317" r:id="rId12"/>
    <p:sldId id="312" r:id="rId13"/>
    <p:sldId id="318" r:id="rId14"/>
    <p:sldId id="306" r:id="rId15"/>
    <p:sldId id="284" r:id="rId16"/>
    <p:sldId id="311" r:id="rId17"/>
    <p:sldId id="285" r:id="rId18"/>
    <p:sldId id="308" r:id="rId19"/>
    <p:sldId id="286" r:id="rId20"/>
    <p:sldId id="287" r:id="rId21"/>
    <p:sldId id="288" r:id="rId22"/>
    <p:sldId id="290" r:id="rId23"/>
    <p:sldId id="291" r:id="rId24"/>
    <p:sldId id="292" r:id="rId25"/>
    <p:sldId id="293" r:id="rId26"/>
    <p:sldId id="294" r:id="rId27"/>
    <p:sldId id="295" r:id="rId28"/>
    <p:sldId id="297" r:id="rId29"/>
    <p:sldId id="296" r:id="rId30"/>
    <p:sldId id="299" r:id="rId31"/>
    <p:sldId id="309" r:id="rId32"/>
    <p:sldId id="300" r:id="rId33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5"/>
    <a:srgbClr val="F0F0F0"/>
    <a:srgbClr val="9F9F9F"/>
    <a:srgbClr val="B4B4B4"/>
    <a:srgbClr val="003C72"/>
    <a:srgbClr val="009CAB"/>
    <a:srgbClr val="000000"/>
    <a:srgbClr val="D1EBEF"/>
    <a:srgbClr val="A1D8DF"/>
    <a:srgbClr val="6F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Stijl, gemiddeld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25E5076-3810-47DD-B79F-674D7AD40C01}" styleName="Stijl, donker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C89EF96-8CEA-46FF-86C4-4CE0E7609802}" styleName="Stijl, licht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49" autoAdjust="0"/>
  </p:normalViewPr>
  <p:slideViewPr>
    <p:cSldViewPr>
      <p:cViewPr varScale="1">
        <p:scale>
          <a:sx n="111" d="100"/>
          <a:sy n="111" d="100"/>
        </p:scale>
        <p:origin x="1608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noProof="0" smtClean="0"/>
              <a:t>Click to edit Master text styles</a:t>
            </a:r>
          </a:p>
          <a:p>
            <a:pPr lvl="1"/>
            <a:r>
              <a:rPr lang="nl-NL" noProof="0" smtClean="0"/>
              <a:t>Second level</a:t>
            </a:r>
          </a:p>
          <a:p>
            <a:pPr lvl="2"/>
            <a:r>
              <a:rPr lang="nl-NL" noProof="0" smtClean="0"/>
              <a:t>Third level</a:t>
            </a:r>
          </a:p>
          <a:p>
            <a:pPr lvl="3"/>
            <a:r>
              <a:rPr lang="nl-NL" noProof="0" smtClean="0"/>
              <a:t>Fourth level</a:t>
            </a:r>
          </a:p>
          <a:p>
            <a:pPr lvl="4"/>
            <a:r>
              <a:rPr lang="nl-NL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B8BBBE6-7E79-4C6F-AC70-E5E5A6A75CD8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4958466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059911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297101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34D32F7-8223-4560-8276-6431756BE412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7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529662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8905779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78414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4744771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806570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5859208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24701817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958872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164716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874785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371945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5891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47903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2860565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298581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62192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dirty="0" smtClean="0"/>
              <a:t>Klik op het pictogram als u een image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dirty="0" smtClean="0"/>
              <a:t>Klik op het pictogram als u een image wilt toevoegen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l-NL" smtClean="0"/>
              <a:t>Klik om de modelstijlen te bewerken</a:t>
            </a:r>
          </a:p>
          <a:p>
            <a:pPr lvl="1" eaLnBrk="1" latinLnBrk="0" hangingPunct="1"/>
            <a:r>
              <a:rPr lang="nl-NL" smtClean="0"/>
              <a:t>Tweede niveau</a:t>
            </a:r>
          </a:p>
          <a:p>
            <a:pPr lvl="2" eaLnBrk="1" latinLnBrk="0" hangingPunct="1"/>
            <a:r>
              <a:rPr lang="nl-NL" smtClean="0"/>
              <a:t>Derde niveau</a:t>
            </a:r>
          </a:p>
          <a:p>
            <a:pPr lvl="3" eaLnBrk="1" latinLnBrk="0" hangingPunct="1"/>
            <a:r>
              <a:rPr lang="nl-NL" smtClean="0"/>
              <a:t>Vierde niveau</a:t>
            </a:r>
          </a:p>
          <a:p>
            <a:pPr lvl="4" eaLnBrk="1" latinLnBrk="0" hangingPunct="1"/>
            <a:r>
              <a:rPr lang="nl-NL" smtClean="0"/>
              <a:t>Vijfde niveau</a:t>
            </a:r>
            <a:endParaRPr kumimoji="0" lang="en-US"/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82FD843-5313-4616-BF4C-D48FCC199401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nl-NL" smtClean="0"/>
              <a:t>Klik om de stijl te bewerken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629AA9CC-877E-4861-BA74-77FF8B64E63B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../example_float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../example_imageLink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belgium.b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figur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rea.asp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VG_tag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html5canvastutorials.com/" TargetMode="External"/><Relationship Id="rId5" Type="http://schemas.openxmlformats.org/officeDocument/2006/relationships/hyperlink" Target="http://www.w3schools.com/graphics/svg_intro.asp" TargetMode="External"/><Relationship Id="rId4" Type="http://schemas.openxmlformats.org/officeDocument/2006/relationships/hyperlink" Target="../example_SVG_JS.html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tag_audio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audio_src.asp" TargetMode="External"/><Relationship Id="rId3" Type="http://schemas.openxmlformats.org/officeDocument/2006/relationships/hyperlink" Target="http://www.w3schools.com/tags/att_audio_autoplay.asp" TargetMode="External"/><Relationship Id="rId7" Type="http://schemas.openxmlformats.org/officeDocument/2006/relationships/hyperlink" Target="http://www.w3schools.com/tags/att_audio_preload.asp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tags/att_audio_muted.asp" TargetMode="External"/><Relationship Id="rId5" Type="http://schemas.openxmlformats.org/officeDocument/2006/relationships/hyperlink" Target="http://www.w3schools.com/tags/att_audio_loop.asp" TargetMode="External"/><Relationship Id="rId4" Type="http://schemas.openxmlformats.org/officeDocument/2006/relationships/hyperlink" Target="http://www.w3schools.com/tags/att_audio_controls.asp" TargetMode="Externa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www.w3schools.com/tags/tag_video.asp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w3schools.com/tags/att_video_poster.asp" TargetMode="External"/><Relationship Id="rId3" Type="http://schemas.openxmlformats.org/officeDocument/2006/relationships/hyperlink" Target="http://www.w3schools.com/tags/att_video_autoplay.asp" TargetMode="External"/><Relationship Id="rId7" Type="http://schemas.openxmlformats.org/officeDocument/2006/relationships/hyperlink" Target="http://www.w3schools.com/tags/att_video_muted.asp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6" Type="http://schemas.openxmlformats.org/officeDocument/2006/relationships/hyperlink" Target="http://www.w3schools.com/tags/att_video_loop.asp" TargetMode="External"/><Relationship Id="rId11" Type="http://schemas.openxmlformats.org/officeDocument/2006/relationships/hyperlink" Target="http://www.w3schools.com/tags/att_video_width.asp" TargetMode="External"/><Relationship Id="rId5" Type="http://schemas.openxmlformats.org/officeDocument/2006/relationships/hyperlink" Target="http://www.w3schools.com/tags/att_video_height.asp" TargetMode="External"/><Relationship Id="rId10" Type="http://schemas.openxmlformats.org/officeDocument/2006/relationships/hyperlink" Target="http://www.w3schools.com/tags/att_video_src.asp" TargetMode="External"/><Relationship Id="rId4" Type="http://schemas.openxmlformats.org/officeDocument/2006/relationships/hyperlink" Target="http://www.w3schools.com/tags/att_video_controls.asp" TargetMode="External"/><Relationship Id="rId9" Type="http://schemas.openxmlformats.org/officeDocument/2006/relationships/hyperlink" Target="http://www.w3schools.com/tags/att_video_preload.asp" TargetMode="Externa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ndertitel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noProof="0" dirty="0" smtClean="0"/>
              <a:t>images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HTML and </a:t>
            </a:r>
            <a:r>
              <a:rPr lang="en-US" noProof="0" dirty="0" err="1" smtClean="0"/>
              <a:t>css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2233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2" y="908720"/>
            <a:ext cx="9021112" cy="4968551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GIF vs jpeg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061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937" y="1137640"/>
            <a:ext cx="8917559" cy="4451600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Gif vs </a:t>
            </a:r>
            <a:r>
              <a:rPr lang="en-US" noProof="0" dirty="0" err="1" smtClean="0"/>
              <a:t>png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0673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288" y="1152524"/>
            <a:ext cx="5815923" cy="4652739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which format?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840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ijdelijke aanduiding voor inhoud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6209012"/>
              </p:ext>
            </p:extLst>
          </p:nvPr>
        </p:nvGraphicFramePr>
        <p:xfrm>
          <a:off x="152812" y="1142984"/>
          <a:ext cx="8838376" cy="4427538"/>
        </p:xfrm>
        <a:graphic>
          <a:graphicData uri="http://schemas.openxmlformats.org/drawingml/2006/table">
            <a:tbl>
              <a:tblPr/>
              <a:tblGrid>
                <a:gridCol w="1205529">
                  <a:extLst>
                    <a:ext uri="{9D8B030D-6E8A-4147-A177-3AD203B41FA5}">
                      <a16:colId xmlns:a16="http://schemas.microsoft.com/office/drawing/2014/main" val="1064896754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76531629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1670979145"/>
                    </a:ext>
                  </a:extLst>
                </a:gridCol>
                <a:gridCol w="2448271">
                  <a:extLst>
                    <a:ext uri="{9D8B030D-6E8A-4147-A177-3AD203B41FA5}">
                      <a16:colId xmlns:a16="http://schemas.microsoft.com/office/drawing/2014/main" val="3126565698"/>
                    </a:ext>
                  </a:extLst>
                </a:gridCol>
              </a:tblGrid>
              <a:tr h="632505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Format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solidFill>
                            <a:srgbClr val="003C72"/>
                          </a:solidFill>
                          <a:effectLst/>
                        </a:rPr>
                        <a:t>Greatest</a:t>
                      </a:r>
                      <a:r>
                        <a:rPr lang="en-US" sz="1800" b="1" noProof="0" dirty="0" smtClean="0">
                          <a:effectLst/>
                        </a:rPr>
                        <a:t> Strength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Greatest Weakness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Used For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5948633"/>
                  </a:ext>
                </a:extLst>
              </a:tr>
              <a:tr h="903579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GIF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Animation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Complexity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Animated images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36030963"/>
                  </a:ext>
                </a:extLst>
              </a:tr>
              <a:tr h="1445727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JPG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Complexity and file compression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Compression makes simpler graphics look bad</a:t>
                      </a: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Photos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4927723"/>
                  </a:ext>
                </a:extLst>
              </a:tr>
              <a:tr h="1445727">
                <a:tc>
                  <a:txBody>
                    <a:bodyPr/>
                    <a:lstStyle/>
                    <a:p>
                      <a:r>
                        <a:rPr lang="en-US" sz="1800" b="1" noProof="0" dirty="0" smtClean="0">
                          <a:effectLst/>
                        </a:rPr>
                        <a:t>PNG</a:t>
                      </a:r>
                      <a:endParaRPr lang="en-US" sz="1800" noProof="0" dirty="0">
                        <a:effectLst/>
                      </a:endParaRP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Simple, clean graphics; lossless quality; transparency</a:t>
                      </a: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/>
                        <a:t>Complex images like photos can have massive file sizes</a:t>
                      </a:r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noProof="0" dirty="0" smtClean="0"/>
                        <a:t>Logos; simple graphics</a:t>
                      </a:r>
                      <a:endParaRPr lang="en-US" sz="1800" noProof="0" dirty="0"/>
                    </a:p>
                  </a:txBody>
                  <a:tcPr marL="90358" marR="90358" marT="45179" marB="4517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2319325"/>
                  </a:ext>
                </a:extLst>
              </a:tr>
            </a:tbl>
          </a:graphicData>
        </a:graphic>
      </p:graphicFrame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Which </a:t>
            </a:r>
            <a:r>
              <a:rPr lang="en-US" noProof="0" dirty="0" err="1" smtClean="0"/>
              <a:t>formaat</a:t>
            </a:r>
            <a:r>
              <a:rPr lang="en-US" noProof="0" dirty="0" smtClean="0"/>
              <a:t>?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0241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25272"/>
          </a:xfrm>
        </p:spPr>
        <p:txBody>
          <a:bodyPr>
            <a:normAutofit fontScale="85000" lnSpcReduction="10000"/>
          </a:bodyPr>
          <a:lstStyle/>
          <a:p>
            <a:r>
              <a:rPr lang="en-US" noProof="0" dirty="0" smtClean="0">
                <a:solidFill>
                  <a:schemeClr val="accent6">
                    <a:lumMod val="10000"/>
                  </a:schemeClr>
                </a:solidFill>
              </a:rPr>
              <a:t>Format:</a:t>
            </a:r>
          </a:p>
          <a:p>
            <a:endParaRPr lang="en-US" sz="1000" noProof="0" dirty="0" smtClean="0">
              <a:solidFill>
                <a:srgbClr val="F04C25"/>
              </a:solidFill>
            </a:endParaRPr>
          </a:p>
          <a:p>
            <a:pPr>
              <a:buFontTx/>
              <a:buNone/>
            </a:pPr>
            <a:r>
              <a:rPr lang="en-US" noProof="0" dirty="0" smtClean="0"/>
              <a:t>	&lt;</a:t>
            </a:r>
            <a:r>
              <a:rPr lang="en-US" noProof="0" dirty="0" err="1" smtClean="0">
                <a:solidFill>
                  <a:srgbClr val="F04C25"/>
                </a:solidFill>
              </a:rPr>
              <a:t>img</a:t>
            </a:r>
            <a:r>
              <a:rPr lang="en-US" noProof="0" dirty="0" smtClean="0">
                <a:solidFill>
                  <a:srgbClr val="F04C25"/>
                </a:solidFill>
              </a:rPr>
              <a:t> </a:t>
            </a:r>
            <a:r>
              <a:rPr lang="en-US" noProof="0" dirty="0" err="1" smtClean="0">
                <a:solidFill>
                  <a:srgbClr val="F04C25"/>
                </a:solidFill>
              </a:rPr>
              <a:t>src</a:t>
            </a:r>
            <a:r>
              <a:rPr lang="en-US" noProof="0" dirty="0" smtClean="0"/>
              <a:t>="photo.jpg" </a:t>
            </a:r>
            <a:r>
              <a:rPr lang="en-US" noProof="0" dirty="0" smtClean="0">
                <a:solidFill>
                  <a:srgbClr val="F04C25"/>
                </a:solidFill>
              </a:rPr>
              <a:t>alt</a:t>
            </a:r>
            <a:r>
              <a:rPr lang="en-US" noProof="0" dirty="0" smtClean="0"/>
              <a:t>="this is a photo..."/&gt;</a:t>
            </a:r>
          </a:p>
          <a:p>
            <a:pPr>
              <a:buFontTx/>
              <a:buNone/>
            </a:pPr>
            <a:endParaRPr lang="en-US" sz="1000" noProof="0" dirty="0" smtClean="0"/>
          </a:p>
          <a:p>
            <a:pPr lvl="1"/>
            <a:r>
              <a:rPr lang="en-US" noProof="0" dirty="0" err="1" smtClean="0">
                <a:solidFill>
                  <a:srgbClr val="009CAB"/>
                </a:solidFill>
              </a:rPr>
              <a:t>src</a:t>
            </a:r>
            <a:r>
              <a:rPr lang="en-US" noProof="0" dirty="0" smtClean="0"/>
              <a:t>: path to image (absolute or relative)</a:t>
            </a:r>
          </a:p>
          <a:p>
            <a:pPr marL="355600" lvl="1" indent="0">
              <a:buNone/>
            </a:pPr>
            <a:endParaRPr lang="en-US" noProof="0" dirty="0" smtClean="0"/>
          </a:p>
          <a:p>
            <a:pPr lvl="1"/>
            <a:r>
              <a:rPr lang="en-US" noProof="0" dirty="0" smtClean="0">
                <a:solidFill>
                  <a:srgbClr val="009CAB"/>
                </a:solidFill>
              </a:rPr>
              <a:t>alt</a:t>
            </a:r>
            <a:r>
              <a:rPr lang="en-US" noProof="0" dirty="0" smtClean="0"/>
              <a:t>: </a:t>
            </a:r>
          </a:p>
          <a:p>
            <a:pPr lvl="2"/>
            <a:r>
              <a:rPr lang="en-US" noProof="0" dirty="0" smtClean="0"/>
              <a:t>textual description of image </a:t>
            </a:r>
          </a:p>
          <a:p>
            <a:pPr lvl="2"/>
            <a:r>
              <a:rPr lang="en-US" dirty="0"/>
              <a:t>u</a:t>
            </a:r>
            <a:r>
              <a:rPr lang="en-US" noProof="0" dirty="0" err="1" smtClean="0"/>
              <a:t>sed</a:t>
            </a:r>
            <a:r>
              <a:rPr lang="en-US" noProof="0" dirty="0" smtClean="0"/>
              <a:t> by read-aloud software when the image can not be loaded</a:t>
            </a:r>
          </a:p>
          <a:p>
            <a:pPr marL="723900" lvl="2" indent="0">
              <a:buNone/>
            </a:pPr>
            <a:endParaRPr lang="en-US" noProof="0" dirty="0" smtClean="0"/>
          </a:p>
          <a:p>
            <a:pPr lvl="1"/>
            <a:r>
              <a:rPr lang="en-US" noProof="0" dirty="0" smtClean="0">
                <a:solidFill>
                  <a:srgbClr val="009CAB"/>
                </a:solidFill>
              </a:rPr>
              <a:t>title</a:t>
            </a:r>
            <a:r>
              <a:rPr lang="en-US" noProof="0" dirty="0" smtClean="0"/>
              <a:t>:</a:t>
            </a:r>
          </a:p>
          <a:p>
            <a:pPr lvl="2"/>
            <a:r>
              <a:rPr lang="en-US" noProof="0" dirty="0" smtClean="0"/>
              <a:t>Appears when user </a:t>
            </a:r>
            <a:r>
              <a:rPr lang="en-US" noProof="0" dirty="0" err="1" smtClean="0"/>
              <a:t>mouses</a:t>
            </a:r>
            <a:r>
              <a:rPr lang="en-US" noProof="0" dirty="0" smtClean="0"/>
              <a:t> over the image</a:t>
            </a:r>
          </a:p>
          <a:p>
            <a:pPr lvl="2"/>
            <a:r>
              <a:rPr lang="en-US" dirty="0" smtClean="0"/>
              <a:t>Can also be used with </a:t>
            </a:r>
            <a:r>
              <a:rPr lang="en-US" noProof="0" dirty="0" smtClean="0"/>
              <a:t>hyperlinks, lists, …</a:t>
            </a:r>
          </a:p>
          <a:p>
            <a:pPr>
              <a:buFontTx/>
              <a:buNone/>
            </a:pPr>
            <a:endParaRPr lang="en-US" noProof="0" dirty="0" smtClean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 and attributes</a:t>
            </a:r>
          </a:p>
        </p:txBody>
      </p:sp>
      <p:sp>
        <p:nvSpPr>
          <p:cNvPr id="2" name="Tekstvak 1"/>
          <p:cNvSpPr txBox="1"/>
          <p:nvPr/>
        </p:nvSpPr>
        <p:spPr>
          <a:xfrm rot="18404497">
            <a:off x="-27542" y="4870444"/>
            <a:ext cx="1317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400" dirty="0" err="1" smtClean="0">
                <a:solidFill>
                  <a:srgbClr val="F04C25"/>
                </a:solidFill>
                <a:latin typeface="Trebuchet MS" panose="020B0603020202020204" pitchFamily="34" charset="0"/>
              </a:rPr>
              <a:t>optional</a:t>
            </a:r>
            <a:endParaRPr lang="nl-BE" sz="2400" dirty="0">
              <a:solidFill>
                <a:srgbClr val="F04C25"/>
              </a:solidFill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888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4896544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>
                <a:solidFill>
                  <a:srgbClr val="F04C25"/>
                </a:solidFill>
              </a:rPr>
              <a:t>width </a:t>
            </a:r>
            <a:r>
              <a:rPr lang="en-US" dirty="0" smtClean="0"/>
              <a:t>a</a:t>
            </a:r>
            <a:r>
              <a:rPr lang="en-US" noProof="0" dirty="0" err="1" smtClean="0"/>
              <a:t>nd</a:t>
            </a:r>
            <a:r>
              <a:rPr lang="en-US" noProof="0" dirty="0" smtClean="0"/>
              <a:t> </a:t>
            </a:r>
            <a:r>
              <a:rPr lang="en-US" noProof="0" dirty="0" smtClean="0">
                <a:solidFill>
                  <a:srgbClr val="F04C25"/>
                </a:solidFill>
              </a:rPr>
              <a:t>height</a:t>
            </a:r>
          </a:p>
          <a:p>
            <a:pPr lvl="1"/>
            <a:r>
              <a:rPr lang="en-US" noProof="0" dirty="0" smtClean="0"/>
              <a:t>width and height of the image</a:t>
            </a:r>
          </a:p>
          <a:p>
            <a:pPr lvl="1"/>
            <a:r>
              <a:rPr lang="en-US" noProof="0" dirty="0" smtClean="0"/>
              <a:t>pixels or %</a:t>
            </a:r>
          </a:p>
          <a:p>
            <a:endParaRPr lang="en-US" noProof="0" dirty="0" smtClean="0"/>
          </a:p>
          <a:p>
            <a:r>
              <a:rPr lang="en-US" noProof="0" dirty="0" smtClean="0">
                <a:solidFill>
                  <a:srgbClr val="F04C25"/>
                </a:solidFill>
              </a:rPr>
              <a:t>text-align</a:t>
            </a:r>
            <a:r>
              <a:rPr lang="en-US" noProof="0" dirty="0" smtClean="0"/>
              <a:t>: 	left </a:t>
            </a:r>
          </a:p>
          <a:p>
            <a:pPr marL="0" indent="0">
              <a:buNone/>
            </a:pPr>
            <a:r>
              <a:rPr lang="en-US" noProof="0" dirty="0" smtClean="0"/>
              <a:t>			right</a:t>
            </a:r>
          </a:p>
          <a:p>
            <a:pPr marL="0" indent="0">
              <a:buNone/>
            </a:pPr>
            <a:r>
              <a:rPr lang="en-US" noProof="0" dirty="0" smtClean="0"/>
              <a:t>			center</a:t>
            </a:r>
          </a:p>
          <a:p>
            <a:pPr marL="0" indent="0">
              <a:buNone/>
            </a:pPr>
            <a:endParaRPr lang="en-US" noProof="0" dirty="0" smtClean="0"/>
          </a:p>
          <a:p>
            <a:r>
              <a:rPr lang="en-US" noProof="0" dirty="0" smtClean="0"/>
              <a:t>Rounded corners (HTML5)</a:t>
            </a:r>
          </a:p>
          <a:p>
            <a:pPr lvl="1"/>
            <a:r>
              <a:rPr lang="en-US" noProof="0" dirty="0" smtClean="0">
                <a:solidFill>
                  <a:srgbClr val="F04C25"/>
                </a:solidFill>
              </a:rPr>
              <a:t>border-radius</a:t>
            </a:r>
            <a:r>
              <a:rPr lang="en-US" noProof="0" dirty="0" smtClean="0"/>
              <a:t>:30px;	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style</a:t>
            </a:r>
          </a:p>
        </p:txBody>
      </p:sp>
    </p:spTree>
    <p:extLst>
      <p:ext uri="{BB962C8B-B14F-4D97-AF65-F5344CB8AC3E}">
        <p14:creationId xmlns:p14="http://schemas.microsoft.com/office/powerpoint/2010/main" val="170766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</a:t>
            </a:r>
            <a:r>
              <a:rPr lang="en-US" noProof="0" dirty="0" smtClean="0"/>
              <a:t>rap text around an image:</a:t>
            </a:r>
          </a:p>
          <a:p>
            <a:endParaRPr lang="en-US" noProof="0" dirty="0" smtClean="0"/>
          </a:p>
          <a:p>
            <a:pPr lvl="1"/>
            <a:r>
              <a:rPr lang="en-US" noProof="0" dirty="0" smtClean="0"/>
              <a:t>&lt;</a:t>
            </a:r>
            <a:r>
              <a:rPr lang="en-US" noProof="0" dirty="0" err="1" smtClean="0"/>
              <a:t>img</a:t>
            </a:r>
            <a:r>
              <a:rPr lang="en-US" noProof="0" dirty="0" smtClean="0"/>
              <a:t>&gt; </a:t>
            </a:r>
            <a:r>
              <a:rPr lang="en-US" b="1" noProof="0" dirty="0" smtClean="0">
                <a:solidFill>
                  <a:srgbClr val="F04C25"/>
                </a:solidFill>
              </a:rPr>
              <a:t>before</a:t>
            </a:r>
            <a:r>
              <a:rPr lang="en-US" noProof="0" dirty="0" smtClean="0">
                <a:solidFill>
                  <a:srgbClr val="F04C25"/>
                </a:solidFill>
              </a:rPr>
              <a:t> </a:t>
            </a:r>
            <a:r>
              <a:rPr lang="en-US" noProof="0" dirty="0" smtClean="0"/>
              <a:t>the paragraph that needs to be wrapped around the image</a:t>
            </a:r>
          </a:p>
          <a:p>
            <a:pPr lvl="1"/>
            <a:endParaRPr lang="en-US" noProof="0" dirty="0" smtClean="0"/>
          </a:p>
          <a:p>
            <a:pPr lvl="1"/>
            <a:r>
              <a:rPr lang="en-US" noProof="0" dirty="0" err="1" smtClean="0">
                <a:solidFill>
                  <a:srgbClr val="F04C25"/>
                </a:solidFill>
              </a:rPr>
              <a:t>float</a:t>
            </a:r>
            <a:r>
              <a:rPr lang="en-US" noProof="0" dirty="0" err="1" smtClean="0"/>
              <a:t>:left</a:t>
            </a:r>
            <a:r>
              <a:rPr lang="en-US" noProof="0" dirty="0" smtClean="0"/>
              <a:t> for </a:t>
            </a:r>
            <a:r>
              <a:rPr lang="en-US" noProof="0" dirty="0" err="1" smtClean="0"/>
              <a:t>img</a:t>
            </a:r>
            <a:r>
              <a:rPr lang="en-US" noProof="0" dirty="0" smtClean="0"/>
              <a:t> in </a:t>
            </a:r>
            <a:r>
              <a:rPr lang="en-US" noProof="0" dirty="0" err="1" smtClean="0"/>
              <a:t>css</a:t>
            </a:r>
            <a:endParaRPr lang="en-US" noProof="0" dirty="0" smtClean="0"/>
          </a:p>
          <a:p>
            <a:pPr lvl="2"/>
            <a:r>
              <a:rPr lang="en-US" noProof="0" dirty="0" smtClean="0"/>
              <a:t>image floats left of the text</a:t>
            </a:r>
          </a:p>
          <a:p>
            <a:pPr lvl="2"/>
            <a:r>
              <a:rPr lang="en-US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pPr lvl="2">
              <a:buFontTx/>
              <a:buNone/>
            </a:pPr>
            <a:r>
              <a:rPr lang="en-US" noProof="0" dirty="0" smtClean="0"/>
              <a:t>		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positioning</a:t>
            </a:r>
          </a:p>
        </p:txBody>
      </p:sp>
    </p:spTree>
    <p:extLst>
      <p:ext uri="{BB962C8B-B14F-4D97-AF65-F5344CB8AC3E}">
        <p14:creationId xmlns:p14="http://schemas.microsoft.com/office/powerpoint/2010/main" val="929994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An image can be used as a link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endParaRPr lang="en-US" noProof="0" dirty="0" smtClean="0"/>
          </a:p>
          <a:p>
            <a:pPr lvl="2">
              <a:buFontTx/>
              <a:buNone/>
            </a:pPr>
            <a:r>
              <a:rPr lang="en-US" noProof="0" dirty="0" smtClean="0"/>
              <a:t>		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images: links</a:t>
            </a:r>
          </a:p>
        </p:txBody>
      </p:sp>
    </p:spTree>
    <p:extLst>
      <p:ext uri="{BB962C8B-B14F-4D97-AF65-F5344CB8AC3E}">
        <p14:creationId xmlns:p14="http://schemas.microsoft.com/office/powerpoint/2010/main" val="402159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Create a web page that looks as follows:</a:t>
            </a:r>
          </a:p>
          <a:p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images: exercise</a:t>
            </a:r>
            <a:endParaRPr lang="en-US" noProof="0" dirty="0"/>
          </a:p>
        </p:txBody>
      </p:sp>
      <p:sp>
        <p:nvSpPr>
          <p:cNvPr id="4" name="Tekstvak 3"/>
          <p:cNvSpPr txBox="1"/>
          <p:nvPr/>
        </p:nvSpPr>
        <p:spPr>
          <a:xfrm>
            <a:off x="4903592" y="1988840"/>
            <a:ext cx="404469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The big map is a link to the official</a:t>
            </a:r>
            <a:br>
              <a:rPr lang="en-US" dirty="0" smtClean="0"/>
            </a:br>
            <a:r>
              <a:rPr lang="en-US" dirty="0" smtClean="0"/>
              <a:t>information site of Belgium:</a:t>
            </a:r>
          </a:p>
          <a:p>
            <a:r>
              <a:rPr lang="en-US" dirty="0" smtClean="0"/>
              <a:t>      </a:t>
            </a:r>
            <a:r>
              <a:rPr lang="en-US" dirty="0" smtClean="0">
                <a:hlinkClick r:id="rId2"/>
              </a:rPr>
              <a:t>https://www.belgium.be/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2.   If the user </a:t>
            </a:r>
            <a:r>
              <a:rPr lang="en-US" dirty="0" err="1" smtClean="0"/>
              <a:t>mouses</a:t>
            </a:r>
            <a:r>
              <a:rPr lang="en-US" dirty="0" smtClean="0"/>
              <a:t> over the larger</a:t>
            </a:r>
            <a:br>
              <a:rPr lang="en-US" dirty="0" smtClean="0"/>
            </a:br>
            <a:r>
              <a:rPr lang="en-US" dirty="0" smtClean="0"/>
              <a:t>      picture, a screen tip is show</a:t>
            </a:r>
          </a:p>
          <a:p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The smaller picture is not used as </a:t>
            </a:r>
            <a:br>
              <a:rPr lang="en-US" dirty="0" smtClean="0"/>
            </a:br>
            <a:r>
              <a:rPr lang="en-US" dirty="0" smtClean="0"/>
              <a:t>link</a:t>
            </a:r>
          </a:p>
          <a:p>
            <a:pPr marL="342900" indent="-342900">
              <a:buAutoNum type="arabicPeriod" startAt="3"/>
            </a:pPr>
            <a:endParaRPr lang="en-US" dirty="0" smtClean="0"/>
          </a:p>
          <a:p>
            <a:pPr marL="342900" indent="-342900">
              <a:buAutoNum type="arabicPeriod" startAt="3"/>
            </a:pPr>
            <a:r>
              <a:rPr lang="en-US" dirty="0" smtClean="0"/>
              <a:t>The used images can be found on</a:t>
            </a:r>
            <a:br>
              <a:rPr lang="en-US" dirty="0" smtClean="0"/>
            </a:br>
            <a:r>
              <a:rPr lang="en-US" dirty="0" smtClean="0"/>
              <a:t>Canvas</a:t>
            </a:r>
            <a:endParaRPr lang="en-US" dirty="0"/>
          </a:p>
        </p:txBody>
      </p:sp>
      <p:sp>
        <p:nvSpPr>
          <p:cNvPr id="6" name="Rechthoek 5"/>
          <p:cNvSpPr/>
          <p:nvPr/>
        </p:nvSpPr>
        <p:spPr>
          <a:xfrm>
            <a:off x="129174" y="5360361"/>
            <a:ext cx="488306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buFontTx/>
              <a:buNone/>
            </a:pPr>
            <a:r>
              <a:rPr lang="nl-BE" dirty="0"/>
              <a:t>&lt;</a:t>
            </a:r>
            <a:r>
              <a:rPr lang="nl-BE" dirty="0" err="1">
                <a:solidFill>
                  <a:srgbClr val="F04C25"/>
                </a:solidFill>
              </a:rPr>
              <a:t>img</a:t>
            </a:r>
            <a:r>
              <a:rPr lang="nl-BE" dirty="0">
                <a:solidFill>
                  <a:srgbClr val="F04C25"/>
                </a:solidFill>
              </a:rPr>
              <a:t> </a:t>
            </a:r>
            <a:r>
              <a:rPr lang="nl-BE" dirty="0" err="1">
                <a:solidFill>
                  <a:srgbClr val="F04C25"/>
                </a:solidFill>
              </a:rPr>
              <a:t>src</a:t>
            </a:r>
            <a:r>
              <a:rPr lang="nl-BE" dirty="0" smtClean="0"/>
              <a:t>="..." </a:t>
            </a:r>
            <a:r>
              <a:rPr lang="nl-BE" dirty="0">
                <a:solidFill>
                  <a:srgbClr val="F04C25"/>
                </a:solidFill>
              </a:rPr>
              <a:t>alt</a:t>
            </a:r>
            <a:r>
              <a:rPr lang="nl-BE" dirty="0" smtClean="0"/>
              <a:t>=“</a:t>
            </a:r>
            <a:r>
              <a:rPr lang="nl-BE" dirty="0" err="1" smtClean="0"/>
              <a:t>this</a:t>
            </a:r>
            <a:r>
              <a:rPr lang="nl-BE" dirty="0" smtClean="0"/>
              <a:t> is a </a:t>
            </a:r>
            <a:r>
              <a:rPr lang="nl-BE" dirty="0" err="1" smtClean="0"/>
              <a:t>photo</a:t>
            </a:r>
            <a:r>
              <a:rPr lang="nl-BE" dirty="0" smtClean="0"/>
              <a:t>..." </a:t>
            </a:r>
            <a:r>
              <a:rPr lang="nl-BE" dirty="0" err="1" smtClean="0"/>
              <a:t>title</a:t>
            </a:r>
            <a:r>
              <a:rPr lang="nl-BE" dirty="0" smtClean="0"/>
              <a:t>="..."/&gt;</a:t>
            </a:r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199" y="2258055"/>
            <a:ext cx="4359018" cy="2065199"/>
          </a:xfrm>
          <a:prstGeom prst="rect">
            <a:avLst/>
          </a:prstGeom>
          <a:ln w="12700">
            <a:solidFill>
              <a:srgbClr val="F04C25"/>
            </a:solidFill>
          </a:ln>
        </p:spPr>
      </p:pic>
    </p:spTree>
    <p:extLst>
      <p:ext uri="{BB962C8B-B14F-4D97-AF65-F5344CB8AC3E}">
        <p14:creationId xmlns:p14="http://schemas.microsoft.com/office/powerpoint/2010/main" val="193270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>
          <a:xfrm>
            <a:off x="0" y="883443"/>
            <a:ext cx="9144000" cy="4428000"/>
          </a:xfrm>
        </p:spPr>
        <p:txBody>
          <a:bodyPr/>
          <a:lstStyle/>
          <a:p>
            <a:r>
              <a:rPr lang="en-US" noProof="0" dirty="0" smtClean="0"/>
              <a:t>CSS: </a:t>
            </a:r>
          </a:p>
          <a:p>
            <a:pPr marL="0" indent="0">
              <a:buNone/>
            </a:pPr>
            <a:r>
              <a:rPr lang="en-US" noProof="0" dirty="0" smtClean="0"/>
              <a:t>	</a:t>
            </a:r>
            <a:r>
              <a:rPr lang="en-US" noProof="0" dirty="0" err="1" smtClean="0">
                <a:solidFill>
                  <a:srgbClr val="F04C25"/>
                </a:solidFill>
              </a:rPr>
              <a:t>background-image</a:t>
            </a:r>
            <a:r>
              <a:rPr lang="en-US" noProof="0" dirty="0" err="1" smtClean="0"/>
              <a:t>:url</a:t>
            </a:r>
            <a:r>
              <a:rPr lang="en-US" noProof="0" dirty="0" smtClean="0"/>
              <a:t>("bg.jpg")</a:t>
            </a:r>
          </a:p>
          <a:p>
            <a:r>
              <a:rPr lang="en-US" noProof="0" dirty="0" smtClean="0"/>
              <a:t>Often used?</a:t>
            </a:r>
            <a:endParaRPr lang="en-US" noProof="0" dirty="0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background-image</a:t>
            </a:r>
            <a:endParaRPr lang="en-US" noProof="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4281" y="2663066"/>
            <a:ext cx="8639175" cy="2600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90482" y="5460888"/>
            <a:ext cx="856297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342" name="Line 6"/>
          <p:cNvSpPr>
            <a:spLocks noChangeShapeType="1"/>
          </p:cNvSpPr>
          <p:nvPr/>
        </p:nvSpPr>
        <p:spPr bwMode="auto">
          <a:xfrm flipV="1">
            <a:off x="1643042" y="3305191"/>
            <a:ext cx="263546" cy="2165364"/>
          </a:xfrm>
          <a:prstGeom prst="line">
            <a:avLst/>
          </a:prstGeom>
          <a:noFill/>
          <a:ln w="3175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7472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JPEG(Joint Photographic Expert Group)</a:t>
            </a:r>
          </a:p>
          <a:p>
            <a:endParaRPr lang="en-US" noProof="0" dirty="0" smtClean="0"/>
          </a:p>
          <a:p>
            <a:r>
              <a:rPr lang="en-US" noProof="0" dirty="0" smtClean="0"/>
              <a:t>GIF(Graphics Interchange Format)</a:t>
            </a:r>
          </a:p>
          <a:p>
            <a:endParaRPr lang="en-US" noProof="0" dirty="0" smtClean="0"/>
          </a:p>
          <a:p>
            <a:r>
              <a:rPr lang="en-US" noProof="0" dirty="0" smtClean="0"/>
              <a:t>PNG(Portable Network Graphics)</a:t>
            </a:r>
          </a:p>
          <a:p>
            <a:endParaRPr lang="en-US" noProof="0" dirty="0" smtClean="0"/>
          </a:p>
          <a:p>
            <a:r>
              <a:rPr lang="en-US" noProof="0" dirty="0" smtClean="0"/>
              <a:t>Which format for website? </a:t>
            </a:r>
          </a:p>
          <a:p>
            <a:pPr marL="0" indent="0">
              <a:buNone/>
            </a:pPr>
            <a:r>
              <a:rPr lang="en-US" noProof="0" dirty="0" smtClean="0"/>
              <a:t>	=&gt; load time vs quality </a:t>
            </a:r>
            <a:r>
              <a:rPr lang="en-US" dirty="0"/>
              <a:t>vs scalability</a:t>
            </a:r>
            <a:endParaRPr lang="en-US" noProof="0" dirty="0" smtClean="0"/>
          </a:p>
          <a:p>
            <a:pPr>
              <a:buFontTx/>
              <a:buNone/>
            </a:pPr>
            <a:endParaRPr lang="en-US" noProof="0" dirty="0" smtClean="0"/>
          </a:p>
        </p:txBody>
      </p:sp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980386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208852" y="980728"/>
            <a:ext cx="8229600" cy="4525963"/>
          </a:xfrm>
        </p:spPr>
        <p:txBody>
          <a:bodyPr/>
          <a:lstStyle/>
          <a:p>
            <a:r>
              <a:rPr lang="en-US" noProof="0" dirty="0" smtClean="0">
                <a:solidFill>
                  <a:srgbClr val="F04C25"/>
                </a:solidFill>
              </a:rPr>
              <a:t>Background-repeat</a:t>
            </a:r>
            <a:r>
              <a:rPr lang="en-US" noProof="0" dirty="0" smtClean="0"/>
              <a:t>: </a:t>
            </a:r>
          </a:p>
          <a:p>
            <a:pPr lvl="1"/>
            <a:r>
              <a:rPr lang="en-US" noProof="0" dirty="0" smtClean="0"/>
              <a:t>repeat-x (repeat in x-direction)</a:t>
            </a:r>
          </a:p>
          <a:p>
            <a:pPr lvl="1"/>
            <a:r>
              <a:rPr lang="en-US" noProof="0" dirty="0" smtClean="0"/>
              <a:t>repeat-y </a:t>
            </a:r>
            <a:r>
              <a:rPr lang="en-US" dirty="0"/>
              <a:t>(repeat </a:t>
            </a:r>
            <a:r>
              <a:rPr lang="en-US" noProof="0" dirty="0"/>
              <a:t>in </a:t>
            </a:r>
            <a:r>
              <a:rPr lang="en-US" dirty="0"/>
              <a:t>y-direction)</a:t>
            </a:r>
            <a:endParaRPr lang="en-US" noProof="0" dirty="0"/>
          </a:p>
          <a:p>
            <a:pPr lvl="1"/>
            <a:r>
              <a:rPr lang="en-US" noProof="0" dirty="0"/>
              <a:t>n</a:t>
            </a:r>
            <a:r>
              <a:rPr lang="en-US" noProof="0" dirty="0" smtClean="0"/>
              <a:t>o-repeat</a:t>
            </a:r>
            <a:endParaRPr lang="en-US" noProof="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background-image</a:t>
            </a:r>
            <a:endParaRPr lang="en-US" noProof="0" dirty="0"/>
          </a:p>
        </p:txBody>
      </p:sp>
      <p:pic>
        <p:nvPicPr>
          <p:cNvPr id="1044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729958" y="2469424"/>
            <a:ext cx="571500" cy="3312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44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1520" y="3212976"/>
            <a:ext cx="5509276" cy="3365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flipV="1">
            <a:off x="5580112" y="4125608"/>
            <a:ext cx="1080120" cy="594976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1783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background-image</a:t>
            </a:r>
            <a:endParaRPr lang="en-US" noProof="0" dirty="0"/>
          </a:p>
        </p:txBody>
      </p:sp>
      <p:pic>
        <p:nvPicPr>
          <p:cNvPr id="1054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44" y="1575507"/>
            <a:ext cx="8858312" cy="224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858148" y="4950262"/>
            <a:ext cx="571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5400000">
            <a:off x="7502547" y="4071148"/>
            <a:ext cx="1285884" cy="1588"/>
          </a:xfrm>
          <a:prstGeom prst="straightConnector1">
            <a:avLst/>
          </a:prstGeom>
          <a:ln w="28575">
            <a:solidFill>
              <a:srgbClr val="F04C25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2837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noProof="0" dirty="0" smtClean="0"/>
              <a:t>&lt;figure&gt;…&lt;/figure&gt;</a:t>
            </a:r>
          </a:p>
          <a:p>
            <a:pPr lvl="1"/>
            <a:r>
              <a:rPr lang="en-US" noProof="0" dirty="0" smtClean="0"/>
              <a:t>group 1 or more images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&lt;</a:t>
            </a:r>
            <a:r>
              <a:rPr lang="en-US" noProof="0" dirty="0" err="1" smtClean="0"/>
              <a:t>figcaption</a:t>
            </a:r>
            <a:r>
              <a:rPr lang="en-US" noProof="0" dirty="0" smtClean="0"/>
              <a:t>&gt;…&lt;/</a:t>
            </a:r>
            <a:r>
              <a:rPr lang="en-US" noProof="0" dirty="0" err="1" smtClean="0"/>
              <a:t>figcaption</a:t>
            </a:r>
            <a:r>
              <a:rPr lang="en-US" noProof="0" dirty="0" smtClean="0"/>
              <a:t>&gt;</a:t>
            </a:r>
          </a:p>
          <a:p>
            <a:pPr lvl="1"/>
            <a:r>
              <a:rPr lang="en-US" noProof="0" dirty="0" smtClean="0"/>
              <a:t>Add caption to grouped images</a:t>
            </a:r>
          </a:p>
          <a:p>
            <a:endParaRPr lang="en-US" noProof="0" dirty="0" smtClean="0"/>
          </a:p>
          <a:p>
            <a:r>
              <a:rPr lang="en-US" noProof="0" dirty="0" smtClean="0">
                <a:hlinkClick r:id="rId3" action="ppaction://hlinkfile"/>
              </a:rPr>
              <a:t>example</a:t>
            </a:r>
            <a:endParaRPr lang="en-US" noProof="0" dirty="0" smtClean="0"/>
          </a:p>
          <a:p>
            <a:endParaRPr lang="en-US" noProof="0" dirty="0" smtClean="0"/>
          </a:p>
          <a:p>
            <a:pPr>
              <a:buFontTx/>
              <a:buNone/>
            </a:pPr>
            <a:r>
              <a:rPr lang="en-US" noProof="0" dirty="0" smtClean="0"/>
              <a:t>		</a:t>
            </a:r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figure en </a:t>
            </a:r>
            <a:r>
              <a:rPr lang="en-US" noProof="0" dirty="0" err="1" smtClean="0"/>
              <a:t>figcaption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2677871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1 image =&gt; multiple links</a:t>
            </a:r>
          </a:p>
          <a:p>
            <a:endParaRPr lang="en-US" noProof="0" dirty="0" smtClean="0"/>
          </a:p>
          <a:p>
            <a:r>
              <a:rPr lang="en-US" noProof="0" dirty="0" smtClean="0"/>
              <a:t>Click on image</a:t>
            </a:r>
          </a:p>
          <a:p>
            <a:pPr lvl="1"/>
            <a:r>
              <a:rPr lang="en-US" noProof="0" dirty="0" smtClean="0"/>
              <a:t>Coordinates clicking point generated</a:t>
            </a:r>
          </a:p>
          <a:p>
            <a:pPr lvl="2"/>
            <a:r>
              <a:rPr lang="en-US" noProof="0" dirty="0" smtClean="0"/>
              <a:t>send to server: server-sided image-maps</a:t>
            </a:r>
          </a:p>
          <a:p>
            <a:pPr lvl="2"/>
            <a:r>
              <a:rPr lang="en-US" noProof="0" dirty="0" smtClean="0"/>
              <a:t>handle in browser: client-sided image-maps</a:t>
            </a:r>
          </a:p>
          <a:p>
            <a:pPr lvl="1"/>
            <a:r>
              <a:rPr lang="en-US" noProof="0" dirty="0" smtClean="0"/>
              <a:t>Coordinates determine which link must be activated</a:t>
            </a:r>
          </a:p>
          <a:p>
            <a:pPr lvl="1"/>
            <a:endParaRPr lang="en-US" noProof="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image-maps</a:t>
            </a:r>
          </a:p>
        </p:txBody>
      </p:sp>
    </p:spTree>
    <p:extLst>
      <p:ext uri="{BB962C8B-B14F-4D97-AF65-F5344CB8AC3E}">
        <p14:creationId xmlns:p14="http://schemas.microsoft.com/office/powerpoint/2010/main" val="2126136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1052736"/>
            <a:ext cx="9144000" cy="4954555"/>
          </a:xfrm>
        </p:spPr>
        <p:txBody>
          <a:bodyPr>
            <a:normAutofit lnSpcReduction="10000"/>
          </a:bodyPr>
          <a:lstStyle/>
          <a:p>
            <a:r>
              <a:rPr lang="en-US" noProof="0" dirty="0" smtClean="0"/>
              <a:t>Format:</a:t>
            </a:r>
          </a:p>
          <a:p>
            <a:pPr marL="393192" lvl="1" indent="0">
              <a:buNone/>
            </a:pPr>
            <a:r>
              <a:rPr lang="en-US" sz="1800" noProof="0" dirty="0" smtClean="0"/>
              <a:t>&lt;map name="</a:t>
            </a:r>
            <a:r>
              <a:rPr lang="en-US" sz="1800" noProof="0" dirty="0" err="1" smtClean="0"/>
              <a:t>mymap</a:t>
            </a:r>
            <a:r>
              <a:rPr lang="en-US" sz="1800" noProof="0" dirty="0" smtClean="0"/>
              <a:t>"&gt;</a:t>
            </a:r>
          </a:p>
          <a:p>
            <a:pPr marL="393192" lvl="1" indent="0">
              <a:buNone/>
            </a:pPr>
            <a:r>
              <a:rPr lang="en-US" sz="1800" noProof="0" dirty="0" smtClean="0"/>
              <a:t>	&lt;area shape="shape" </a:t>
            </a:r>
            <a:r>
              <a:rPr lang="en-US" sz="1800" noProof="0" dirty="0" err="1" smtClean="0"/>
              <a:t>coords</a:t>
            </a:r>
            <a:r>
              <a:rPr lang="en-US" sz="1800" noProof="0" dirty="0" smtClean="0"/>
              <a:t>="x1,y1, x2,y2, ..." href="file1.htm"&gt;</a:t>
            </a:r>
          </a:p>
          <a:p>
            <a:pPr marL="393192" lvl="1" indent="0">
              <a:buNone/>
            </a:pPr>
            <a:r>
              <a:rPr lang="en-US" sz="1800" noProof="0" dirty="0" smtClean="0"/>
              <a:t>	&lt;area </a:t>
            </a:r>
            <a:r>
              <a:rPr lang="en-US" sz="1800" dirty="0"/>
              <a:t>shape</a:t>
            </a:r>
            <a:r>
              <a:rPr lang="en-US" sz="1800" dirty="0" smtClean="0"/>
              <a:t>="shape" </a:t>
            </a:r>
            <a:r>
              <a:rPr lang="en-US" sz="1800" noProof="0" dirty="0" err="1" smtClean="0"/>
              <a:t>coords</a:t>
            </a:r>
            <a:r>
              <a:rPr lang="en-US" sz="1800" noProof="0" dirty="0" smtClean="0"/>
              <a:t>="x1,y1, x2,y2, ..." href="file2.htm"&gt;</a:t>
            </a:r>
          </a:p>
          <a:p>
            <a:pPr marL="393192" lvl="1" indent="0">
              <a:buNone/>
            </a:pPr>
            <a:r>
              <a:rPr lang="en-US" sz="1800" noProof="0" dirty="0" smtClean="0"/>
              <a:t>     	...</a:t>
            </a:r>
          </a:p>
          <a:p>
            <a:pPr marL="393192" lvl="1" indent="0">
              <a:buNone/>
            </a:pPr>
            <a:r>
              <a:rPr lang="en-US" sz="1800" noProof="0" dirty="0" smtClean="0"/>
              <a:t>&lt;/map&gt;</a:t>
            </a:r>
          </a:p>
          <a:p>
            <a:pPr marL="393192" lvl="1" indent="0">
              <a:buNone/>
            </a:pPr>
            <a:endParaRPr lang="en-US" noProof="0" dirty="0" smtClean="0"/>
          </a:p>
          <a:p>
            <a:r>
              <a:rPr lang="en-US" noProof="0" dirty="0" smtClean="0"/>
              <a:t>Attributes for &lt;map&gt;</a:t>
            </a:r>
          </a:p>
          <a:p>
            <a:pPr lvl="1"/>
            <a:r>
              <a:rPr lang="en-US" noProof="0" dirty="0" smtClean="0"/>
              <a:t>name:</a:t>
            </a:r>
          </a:p>
          <a:p>
            <a:pPr lvl="2"/>
            <a:r>
              <a:rPr lang="en-US" noProof="0" dirty="0" smtClean="0"/>
              <a:t>Only possible attribute </a:t>
            </a:r>
            <a:r>
              <a:rPr lang="en-US" dirty="0" smtClean="0"/>
              <a:t>f</a:t>
            </a:r>
            <a:r>
              <a:rPr lang="en-US" noProof="0" dirty="0" smtClean="0"/>
              <a:t>or &lt;map&gt;</a:t>
            </a:r>
          </a:p>
          <a:p>
            <a:pPr lvl="2"/>
            <a:r>
              <a:rPr lang="en-US" noProof="0" dirty="0" smtClean="0"/>
              <a:t>Allows to include more than one image-map per webpage</a:t>
            </a:r>
          </a:p>
          <a:p>
            <a:pPr lvl="1"/>
            <a:endParaRPr lang="en-US" noProof="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Client-sided image-maps</a:t>
            </a:r>
          </a:p>
        </p:txBody>
      </p:sp>
    </p:spTree>
    <p:extLst>
      <p:ext uri="{BB962C8B-B14F-4D97-AF65-F5344CB8AC3E}">
        <p14:creationId xmlns:p14="http://schemas.microsoft.com/office/powerpoint/2010/main" val="2782970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0" y="908721"/>
            <a:ext cx="9144000" cy="2808312"/>
          </a:xfrm>
        </p:spPr>
        <p:txBody>
          <a:bodyPr>
            <a:normAutofit fontScale="92500" lnSpcReduction="10000"/>
          </a:bodyPr>
          <a:lstStyle/>
          <a:p>
            <a:r>
              <a:rPr lang="en-US" noProof="0" dirty="0" smtClean="0">
                <a:hlinkClick r:id="rId3"/>
              </a:rPr>
              <a:t>attributes</a:t>
            </a:r>
            <a:r>
              <a:rPr lang="en-US" noProof="0" dirty="0" smtClean="0"/>
              <a:t> for &lt;area&gt;</a:t>
            </a:r>
          </a:p>
          <a:p>
            <a:pPr lvl="1"/>
            <a:r>
              <a:rPr lang="en-US" sz="2000" noProof="0" dirty="0" smtClean="0"/>
              <a:t>alt="alternative text"</a:t>
            </a:r>
          </a:p>
          <a:p>
            <a:pPr lvl="1"/>
            <a:r>
              <a:rPr lang="en-US" sz="2000" noProof="0" dirty="0" smtClean="0"/>
              <a:t>href="URL"</a:t>
            </a:r>
          </a:p>
          <a:p>
            <a:pPr lvl="1"/>
            <a:r>
              <a:rPr lang="en-US" sz="2000" noProof="0" dirty="0" err="1" smtClean="0"/>
              <a:t>nohref</a:t>
            </a:r>
            <a:r>
              <a:rPr lang="en-US" sz="2000" noProof="0" dirty="0" smtClean="0"/>
              <a:t>: to exclude a certain area</a:t>
            </a:r>
          </a:p>
          <a:p>
            <a:pPr lvl="1"/>
            <a:r>
              <a:rPr lang="en-US" sz="2000" noProof="0" dirty="0" smtClean="0"/>
              <a:t>target="where to show the result of the link"</a:t>
            </a:r>
          </a:p>
          <a:p>
            <a:pPr lvl="1"/>
            <a:r>
              <a:rPr lang="en-US" sz="2000" noProof="0" dirty="0" smtClean="0"/>
              <a:t>shape="…": shape of the area</a:t>
            </a:r>
          </a:p>
          <a:p>
            <a:pPr lvl="1"/>
            <a:r>
              <a:rPr lang="en-US" sz="2000" noProof="0" dirty="0" err="1" smtClean="0"/>
              <a:t>coords</a:t>
            </a:r>
            <a:r>
              <a:rPr lang="en-US" sz="2000" noProof="0" dirty="0" smtClean="0"/>
              <a:t>="x1,y1, </a:t>
            </a:r>
            <a:r>
              <a:rPr lang="en-US" noProof="0" dirty="0" smtClean="0"/>
              <a:t>…"</a:t>
            </a:r>
          </a:p>
          <a:p>
            <a:pPr lvl="1"/>
            <a:endParaRPr lang="en-US" noProof="0" dirty="0" smtClean="0"/>
          </a:p>
          <a:p>
            <a:pPr lvl="1"/>
            <a:endParaRPr lang="en-US" noProof="0" dirty="0" smtClean="0"/>
          </a:p>
          <a:p>
            <a:pPr lvl="1"/>
            <a:endParaRPr lang="en-US" noProof="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Client-sided image-maps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706253"/>
              </p:ext>
            </p:extLst>
          </p:nvPr>
        </p:nvGraphicFramePr>
        <p:xfrm>
          <a:off x="467544" y="3717032"/>
          <a:ext cx="8280920" cy="2160240"/>
        </p:xfrm>
        <a:graphic>
          <a:graphicData uri="http://schemas.openxmlformats.org/drawingml/2006/table">
            <a:tbl>
              <a:tblPr firstRow="1" firstCol="1" bandRow="1">
                <a:tableStyleId>{B301B821-A1FF-4177-AEE7-76D212191A09}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08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3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shape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4B4B4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coordinates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B4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</a:t>
                      </a: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circle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x, y</a:t>
                      </a:r>
                      <a:r>
                        <a:rPr lang="nl-BE" sz="18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radius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383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poly, </a:t>
                      </a: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polygon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x1,y1, x2,y2, x3,y3, ... , x1,y1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952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rect</a:t>
                      </a: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rectangle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XTopLeft</a:t>
                      </a:r>
                      <a:r>
                        <a:rPr lang="nl-B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yTopLeft</a:t>
                      </a:r>
                      <a:r>
                        <a:rPr lang="nl-B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xBottomRight</a:t>
                      </a:r>
                      <a:r>
                        <a:rPr lang="nl-BE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nl-BE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yBottomRight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7139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BE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default</a:t>
                      </a: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0F0F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nl-NL" sz="1800" kern="1200" dirty="0" err="1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rectangle</a:t>
                      </a:r>
                      <a:endParaRPr lang="nl-BE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44450" marR="44450" marT="0" marB="0">
                    <a:lnL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9F9F9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2546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noProof="0" dirty="0" smtClean="0"/>
              <a:t>Jpg, gif, </a:t>
            </a:r>
            <a:r>
              <a:rPr lang="en-US" noProof="0" dirty="0" err="1" smtClean="0"/>
              <a:t>png</a:t>
            </a:r>
            <a:r>
              <a:rPr lang="en-US" noProof="0" dirty="0" smtClean="0"/>
              <a:t>: </a:t>
            </a:r>
          </a:p>
          <a:p>
            <a:pPr lvl="1"/>
            <a:r>
              <a:rPr lang="en-US" dirty="0"/>
              <a:t>c</a:t>
            </a:r>
            <a:r>
              <a:rPr lang="en-US" noProof="0" dirty="0" err="1" smtClean="0"/>
              <a:t>ollection</a:t>
            </a:r>
            <a:r>
              <a:rPr lang="en-US" noProof="0" dirty="0" smtClean="0"/>
              <a:t> of pixels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Vector graphics: </a:t>
            </a:r>
          </a:p>
          <a:p>
            <a:pPr lvl="1"/>
            <a:r>
              <a:rPr lang="en-US" noProof="0" dirty="0" smtClean="0"/>
              <a:t>Collection of lines and shapes, calculated with formulas</a:t>
            </a:r>
          </a:p>
          <a:p>
            <a:pPr lvl="1"/>
            <a:r>
              <a:rPr lang="en-US" noProof="0" dirty="0" smtClean="0"/>
              <a:t>advantage: scalable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HTML5:</a:t>
            </a:r>
          </a:p>
          <a:p>
            <a:pPr lvl="1"/>
            <a:r>
              <a:rPr lang="en-US" noProof="0" dirty="0" smtClean="0"/>
              <a:t>Can </a:t>
            </a:r>
            <a:r>
              <a:rPr lang="en-US" noProof="0" dirty="0" smtClean="0">
                <a:hlinkClick r:id="rId3" action="ppaction://hlinkfile"/>
              </a:rPr>
              <a:t>display</a:t>
            </a:r>
            <a:r>
              <a:rPr lang="en-US" noProof="0" dirty="0" smtClean="0"/>
              <a:t> SVG-images</a:t>
            </a:r>
          </a:p>
          <a:p>
            <a:pPr lvl="1"/>
            <a:r>
              <a:rPr lang="en-US" noProof="0" dirty="0" smtClean="0"/>
              <a:t>&lt;canvas&gt;: allows to </a:t>
            </a:r>
            <a:r>
              <a:rPr lang="en-US" noProof="0" dirty="0" smtClean="0">
                <a:hlinkClick r:id="rId4" action="ppaction://hlinkfile"/>
              </a:rPr>
              <a:t>draw</a:t>
            </a:r>
            <a:r>
              <a:rPr lang="en-US" noProof="0" dirty="0" smtClean="0"/>
              <a:t> SVG with JavaScript</a:t>
            </a:r>
          </a:p>
          <a:p>
            <a:pPr lvl="1"/>
            <a:r>
              <a:rPr lang="en-US" noProof="0" dirty="0" smtClean="0">
                <a:hlinkClick r:id="rId5"/>
              </a:rPr>
              <a:t>Tutorial</a:t>
            </a:r>
            <a:r>
              <a:rPr lang="en-US" noProof="0" dirty="0" smtClean="0"/>
              <a:t> SVG</a:t>
            </a:r>
          </a:p>
          <a:p>
            <a:pPr lvl="1"/>
            <a:r>
              <a:rPr lang="en-US" noProof="0" dirty="0" smtClean="0">
                <a:hlinkClick r:id="rId6"/>
              </a:rPr>
              <a:t>Tutorial</a:t>
            </a:r>
            <a:r>
              <a:rPr lang="en-US" noProof="0" dirty="0" smtClean="0"/>
              <a:t> canvas</a:t>
            </a:r>
          </a:p>
          <a:p>
            <a:endParaRPr lang="en-US" noProof="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Scalable Vector Graphics</a:t>
            </a:r>
          </a:p>
        </p:txBody>
      </p:sp>
    </p:spTree>
    <p:extLst>
      <p:ext uri="{BB962C8B-B14F-4D97-AF65-F5344CB8AC3E}">
        <p14:creationId xmlns:p14="http://schemas.microsoft.com/office/powerpoint/2010/main" val="2345230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2160240"/>
          </a:xfrm>
        </p:spPr>
        <p:txBody>
          <a:bodyPr>
            <a:normAutofit fontScale="85000" lnSpcReduction="20000"/>
          </a:bodyPr>
          <a:lstStyle/>
          <a:p>
            <a:r>
              <a:rPr lang="en-US" noProof="0" dirty="0" smtClean="0"/>
              <a:t>Formats		       	</a:t>
            </a:r>
            <a:r>
              <a:rPr lang="en-US" noProof="0" dirty="0" err="1" smtClean="0"/>
              <a:t>myme</a:t>
            </a:r>
            <a:r>
              <a:rPr lang="en-US" noProof="0" dirty="0" smtClean="0"/>
              <a:t> type</a:t>
            </a:r>
          </a:p>
          <a:p>
            <a:pPr lvl="2"/>
            <a:r>
              <a:rPr lang="en-US" noProof="0" dirty="0" err="1" smtClean="0"/>
              <a:t>Ogg</a:t>
            </a:r>
            <a:r>
              <a:rPr lang="en-US" noProof="0" dirty="0" smtClean="0"/>
              <a:t> </a:t>
            </a:r>
            <a:r>
              <a:rPr lang="en-US" noProof="0" dirty="0" err="1" smtClean="0"/>
              <a:t>Vorbis</a:t>
            </a:r>
            <a:r>
              <a:rPr lang="en-US" noProof="0" dirty="0" smtClean="0"/>
              <a:t> 		audio/</a:t>
            </a:r>
            <a:r>
              <a:rPr lang="en-US" noProof="0" dirty="0" err="1" smtClean="0"/>
              <a:t>ogg</a:t>
            </a:r>
            <a:endParaRPr lang="en-US" noProof="0" dirty="0" smtClean="0"/>
          </a:p>
          <a:p>
            <a:pPr lvl="2"/>
            <a:r>
              <a:rPr lang="en-US" noProof="0" dirty="0" smtClean="0"/>
              <a:t>mp3			audio/mpeg</a:t>
            </a:r>
          </a:p>
          <a:p>
            <a:pPr lvl="2"/>
            <a:r>
              <a:rPr lang="en-US" noProof="0" dirty="0" smtClean="0"/>
              <a:t>wav			audio/wav</a:t>
            </a:r>
          </a:p>
          <a:p>
            <a:endParaRPr lang="en-US" sz="1000" noProof="0" dirty="0" smtClean="0"/>
          </a:p>
          <a:p>
            <a:r>
              <a:rPr lang="en-US" noProof="0" dirty="0" smtClean="0">
                <a:hlinkClick r:id="rId3"/>
              </a:rPr>
              <a:t>Browser support</a:t>
            </a:r>
            <a:endParaRPr lang="en-US" noProof="0" dirty="0" smtClean="0"/>
          </a:p>
          <a:p>
            <a:pPr lvl="1"/>
            <a:endParaRPr lang="en-US" noProof="0" dirty="0" smtClean="0"/>
          </a:p>
          <a:p>
            <a:pPr lvl="2"/>
            <a:endParaRPr lang="en-US" noProof="0" dirty="0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other media types: audio</a:t>
            </a:r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5478137"/>
              </p:ext>
            </p:extLst>
          </p:nvPr>
        </p:nvGraphicFramePr>
        <p:xfrm>
          <a:off x="611560" y="3284984"/>
          <a:ext cx="8229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117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Browser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MP3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Wav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Ogg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Edge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NO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Chrome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Firefox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Safari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Opera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527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smtClean="0"/>
              <a:t>other media types: audio</a:t>
            </a:r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8024650"/>
              </p:ext>
            </p:extLst>
          </p:nvPr>
        </p:nvGraphicFramePr>
        <p:xfrm>
          <a:off x="323528" y="1196752"/>
          <a:ext cx="8424936" cy="4528824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41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148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14024"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1121">
                <a:tc>
                  <a:txBody>
                    <a:bodyPr/>
                    <a:lstStyle/>
                    <a:p>
                      <a:r>
                        <a:rPr lang="nl-BE" dirty="0" smtClean="0">
                          <a:hlinkClick r:id="rId3"/>
                        </a:rPr>
                        <a:t>autoplay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autoplay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that the audio will start playing as soon as it is ready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5888">
                <a:tc>
                  <a:txBody>
                    <a:bodyPr/>
                    <a:lstStyle/>
                    <a:p>
                      <a:r>
                        <a:rPr lang="nl-BE" dirty="0" err="1" smtClean="0">
                          <a:hlinkClick r:id="rId4"/>
                        </a:rPr>
                        <a:t>controls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controls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that audio controls should be displayed (such as a play/pause button etc). 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21">
                <a:tc>
                  <a:txBody>
                    <a:bodyPr/>
                    <a:lstStyle/>
                    <a:p>
                      <a:r>
                        <a:rPr lang="nl-BE" dirty="0" smtClean="0">
                          <a:hlinkClick r:id="rId5"/>
                        </a:rPr>
                        <a:t>loop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loop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that the audio will start over again, every time it is finished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21">
                <a:tc>
                  <a:txBody>
                    <a:bodyPr/>
                    <a:lstStyle/>
                    <a:p>
                      <a:r>
                        <a:rPr lang="nl-BE" dirty="0" err="1" smtClean="0">
                          <a:hlinkClick r:id="rId6"/>
                        </a:rPr>
                        <a:t>muted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muted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that the audio output should be muted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5888">
                <a:tc>
                  <a:txBody>
                    <a:bodyPr/>
                    <a:lstStyle/>
                    <a:p>
                      <a:r>
                        <a:rPr lang="nl-BE" dirty="0" err="1" smtClean="0">
                          <a:hlinkClick r:id="rId7"/>
                        </a:rPr>
                        <a:t>preload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auto</a:t>
                      </a:r>
                      <a:br>
                        <a:rPr lang="nl-BE"/>
                      </a:br>
                      <a:r>
                        <a:rPr lang="nl-BE"/>
                        <a:t>metadata</a:t>
                      </a:r>
                      <a:br>
                        <a:rPr lang="nl-BE"/>
                      </a:br>
                      <a:r>
                        <a:rPr lang="nl-BE"/>
                        <a:t>none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/>
                        <a:t>Specifies if and how the author thinks the audio should be loaded when the page loads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6355">
                <a:tc>
                  <a:txBody>
                    <a:bodyPr/>
                    <a:lstStyle/>
                    <a:p>
                      <a:r>
                        <a:rPr lang="nl-BE" dirty="0" err="1" smtClean="0">
                          <a:hlinkClick r:id="rId8"/>
                        </a:rPr>
                        <a:t>src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URL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Specifies the URL of the audio file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9837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25340" y="908720"/>
            <a:ext cx="9144000" cy="2304256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Formats				</a:t>
            </a:r>
            <a:r>
              <a:rPr lang="en-US" noProof="0" dirty="0" err="1" smtClean="0"/>
              <a:t>myme</a:t>
            </a:r>
            <a:r>
              <a:rPr lang="en-US" noProof="0" dirty="0" smtClean="0"/>
              <a:t> type</a:t>
            </a:r>
          </a:p>
          <a:p>
            <a:pPr lvl="2"/>
            <a:r>
              <a:rPr lang="en-US" noProof="0" dirty="0" err="1" smtClean="0"/>
              <a:t>ogg</a:t>
            </a:r>
            <a:r>
              <a:rPr lang="en-US" noProof="0" dirty="0" smtClean="0"/>
              <a:t> (open standard)		video/</a:t>
            </a:r>
            <a:r>
              <a:rPr lang="en-US" noProof="0" dirty="0" err="1" smtClean="0"/>
              <a:t>ogg</a:t>
            </a:r>
            <a:endParaRPr lang="en-US" noProof="0" dirty="0" smtClean="0"/>
          </a:p>
          <a:p>
            <a:pPr lvl="2"/>
            <a:r>
              <a:rPr lang="en-US" noProof="0" dirty="0" smtClean="0"/>
              <a:t>mp4				video/mp4</a:t>
            </a:r>
          </a:p>
          <a:p>
            <a:pPr lvl="2"/>
            <a:r>
              <a:rPr lang="en-US" noProof="0" dirty="0" err="1" smtClean="0"/>
              <a:t>webm</a:t>
            </a:r>
            <a:r>
              <a:rPr lang="en-US" noProof="0" dirty="0" smtClean="0"/>
              <a:t>				video/</a:t>
            </a:r>
            <a:r>
              <a:rPr lang="en-US" noProof="0" dirty="0" err="1" smtClean="0"/>
              <a:t>webm</a:t>
            </a:r>
            <a:endParaRPr lang="en-US" noProof="0" dirty="0" smtClean="0"/>
          </a:p>
          <a:p>
            <a:endParaRPr lang="en-US" sz="1000" noProof="0" dirty="0" smtClean="0"/>
          </a:p>
          <a:p>
            <a:r>
              <a:rPr lang="en-US" noProof="0" dirty="0" smtClean="0">
                <a:hlinkClick r:id="rId2"/>
              </a:rPr>
              <a:t>Browser support</a:t>
            </a:r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other media types: video</a:t>
            </a:r>
            <a:endParaRPr lang="en-US" noProof="0" dirty="0"/>
          </a:p>
        </p:txBody>
      </p:sp>
      <p:graphicFrame>
        <p:nvGraphicFramePr>
          <p:cNvPr id="5" name="Tabel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2272307"/>
              </p:ext>
            </p:extLst>
          </p:nvPr>
        </p:nvGraphicFramePr>
        <p:xfrm>
          <a:off x="611560" y="3204344"/>
          <a:ext cx="8229600" cy="219456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50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649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Browser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>
                          <a:solidFill>
                            <a:schemeClr val="bg1"/>
                          </a:solidFill>
                        </a:rPr>
                        <a:t>MP4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WebM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dirty="0" err="1">
                          <a:solidFill>
                            <a:schemeClr val="bg1"/>
                          </a:solidFill>
                        </a:rPr>
                        <a:t>Ogg</a:t>
                      </a:r>
                      <a:endParaRPr lang="nl-BE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err="1" smtClean="0"/>
                        <a:t>Edge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Chrome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Firefox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Safari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/>
                        <a:t>NO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nl-BE" dirty="0" smtClean="0"/>
                        <a:t>Opera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 smtClean="0"/>
                        <a:t>YES</a:t>
                      </a:r>
                      <a:endParaRPr lang="nl-BE" dirty="0"/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YES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2760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 smtClean="0"/>
              <a:t>GIF</a:t>
            </a:r>
          </a:p>
          <a:p>
            <a:pPr lvl="1"/>
            <a:r>
              <a:rPr lang="en-US" noProof="0" dirty="0" smtClean="0"/>
              <a:t>256 colors =&gt; small file</a:t>
            </a:r>
          </a:p>
          <a:p>
            <a:pPr lvl="1"/>
            <a:r>
              <a:rPr lang="en-US" noProof="0" dirty="0" smtClean="0"/>
              <a:t>animation possible</a:t>
            </a:r>
          </a:p>
          <a:p>
            <a:pPr lvl="1"/>
            <a:r>
              <a:rPr lang="en-US" noProof="0" dirty="0" smtClean="0"/>
              <a:t>(full) transparency possible</a:t>
            </a:r>
          </a:p>
          <a:p>
            <a:pPr lvl="1"/>
            <a:r>
              <a:rPr lang="en-US" dirty="0"/>
              <a:t>l</a:t>
            </a:r>
            <a:r>
              <a:rPr lang="en-US" noProof="0" dirty="0" err="1" smtClean="0"/>
              <a:t>ess</a:t>
            </a:r>
            <a:r>
              <a:rPr lang="en-US" noProof="0" dirty="0" smtClean="0"/>
              <a:t> suited for photographs (not enough colors)</a:t>
            </a:r>
          </a:p>
          <a:p>
            <a:pPr marL="355600" lvl="1" indent="0">
              <a:buNone/>
            </a:pPr>
            <a:endParaRPr lang="en-US" noProof="0" dirty="0" smtClean="0"/>
          </a:p>
          <a:p>
            <a:pPr lvl="1">
              <a:buFontTx/>
              <a:buNone/>
            </a:pPr>
            <a:r>
              <a:rPr lang="en-US" noProof="0" dirty="0" smtClean="0"/>
              <a:t>Often used for logos, drawings and cartoons,</a:t>
            </a:r>
          </a:p>
          <a:p>
            <a:pPr lvl="1">
              <a:buFontTx/>
              <a:buNone/>
            </a:pPr>
            <a:r>
              <a:rPr lang="en-US" dirty="0"/>
              <a:t>m</a:t>
            </a:r>
            <a:r>
              <a:rPr lang="en-US" noProof="0" dirty="0" err="1" smtClean="0"/>
              <a:t>ainly</a:t>
            </a:r>
            <a:r>
              <a:rPr lang="en-US" noProof="0" dirty="0" smtClean="0"/>
              <a:t> used for animations</a:t>
            </a:r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787801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noProof="0" dirty="0" err="1" smtClean="0"/>
              <a:t>Andere</a:t>
            </a:r>
            <a:r>
              <a:rPr lang="en-US" noProof="0" dirty="0" smtClean="0"/>
              <a:t> </a:t>
            </a:r>
            <a:r>
              <a:rPr lang="en-US" noProof="0" dirty="0" err="1" smtClean="0"/>
              <a:t>mediatypen</a:t>
            </a:r>
            <a:r>
              <a:rPr lang="en-US" noProof="0" dirty="0" smtClean="0"/>
              <a:t>: video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7506111"/>
              </p:ext>
            </p:extLst>
          </p:nvPr>
        </p:nvGraphicFramePr>
        <p:xfrm>
          <a:off x="-1" y="836712"/>
          <a:ext cx="9108505" cy="506464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024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24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60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2202">
                <a:tc>
                  <a:txBody>
                    <a:bodyPr/>
                    <a:lstStyle/>
                    <a:p>
                      <a:pPr algn="l"/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Attribute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>
                          <a:solidFill>
                            <a:schemeClr val="bg1"/>
                          </a:solidFill>
                        </a:rPr>
                        <a:t>Value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sz="16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nl-BE" sz="1600" dirty="0">
                        <a:solidFill>
                          <a:schemeClr val="bg1"/>
                        </a:solidFill>
                      </a:endParaRP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1015">
                <a:tc>
                  <a:txBody>
                    <a:bodyPr/>
                    <a:lstStyle/>
                    <a:p>
                      <a:r>
                        <a:rPr lang="nl-BE" sz="1600" dirty="0" smtClean="0">
                          <a:hlinkClick r:id="rId3"/>
                        </a:rPr>
                        <a:t>autoplay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autoplay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Specifies that the video will start playing as soon as it is ready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1015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4"/>
                        </a:rPr>
                        <a:t>controls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 err="1"/>
                        <a:t>controls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that video controls should be displayed (such as a play/pause button </a:t>
                      </a:r>
                      <a:r>
                        <a:rPr lang="en-US" sz="1600" dirty="0" err="1"/>
                        <a:t>etc</a:t>
                      </a:r>
                      <a:r>
                        <a:rPr lang="en-US" sz="1600" dirty="0"/>
                        <a:t>).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202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5"/>
                        </a:rPr>
                        <a:t>height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pixels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height of the video player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1015">
                <a:tc>
                  <a:txBody>
                    <a:bodyPr/>
                    <a:lstStyle/>
                    <a:p>
                      <a:r>
                        <a:rPr lang="nl-BE" sz="1600" dirty="0" smtClean="0">
                          <a:hlinkClick r:id="rId6"/>
                        </a:rPr>
                        <a:t>loop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loop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that the video will start over again, every time it is finished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1015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7"/>
                        </a:rPr>
                        <a:t>muted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muted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that the audio output of the video should be muted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49828">
                <a:tc>
                  <a:txBody>
                    <a:bodyPr/>
                    <a:lstStyle/>
                    <a:p>
                      <a:r>
                        <a:rPr lang="nl-BE" sz="1600" dirty="0" smtClean="0">
                          <a:hlinkClick r:id="rId8"/>
                        </a:rPr>
                        <a:t>poster</a:t>
                      </a:r>
                      <a:endParaRPr lang="nl-BE" sz="1600" dirty="0"/>
                    </a:p>
                  </a:txBody>
                  <a:tcPr marL="67552" marR="67552" marT="33776" marB="33776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URL</a:t>
                      </a:r>
                    </a:p>
                  </a:txBody>
                  <a:tcPr marL="67552" marR="67552" marT="33776" marB="33776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an image to be shown while the video is downloading, or until the user hits the play button</a:t>
                      </a:r>
                    </a:p>
                  </a:txBody>
                  <a:tcPr marL="67552" marR="67552" marT="33776" marB="33776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749828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9"/>
                        </a:rPr>
                        <a:t>preload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auto</a:t>
                      </a:r>
                      <a:br>
                        <a:rPr lang="nl-BE" sz="1600"/>
                      </a:br>
                      <a:r>
                        <a:rPr lang="nl-BE" sz="1600"/>
                        <a:t>metadata</a:t>
                      </a:r>
                      <a:br>
                        <a:rPr lang="nl-BE" sz="1600"/>
                      </a:br>
                      <a:r>
                        <a:rPr lang="nl-BE" sz="1600"/>
                        <a:t>none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if and how the author thinks the video should be loaded when the page loads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2202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10"/>
                        </a:rPr>
                        <a:t>src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/>
                        <a:t>URL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Specifies the URL of the video file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2202">
                <a:tc>
                  <a:txBody>
                    <a:bodyPr/>
                    <a:lstStyle/>
                    <a:p>
                      <a:r>
                        <a:rPr lang="nl-BE" sz="1600" dirty="0" err="1" smtClean="0">
                          <a:hlinkClick r:id="rId11"/>
                        </a:rPr>
                        <a:t>width</a:t>
                      </a:r>
                      <a:endParaRPr lang="nl-BE" sz="1600" dirty="0"/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600" dirty="0"/>
                        <a:t>pixels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Sets the width of the video player</a:t>
                      </a:r>
                    </a:p>
                  </a:txBody>
                  <a:tcPr marL="67552" marR="67552" marT="33776" marB="33776" anchor="ctr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83820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/>
          <p:cNvSpPr>
            <a:spLocks noGrp="1"/>
          </p:cNvSpPr>
          <p:nvPr>
            <p:ph idx="1"/>
          </p:nvPr>
        </p:nvSpPr>
        <p:spPr>
          <a:xfrm>
            <a:off x="0" y="908720"/>
            <a:ext cx="9144000" cy="4428000"/>
          </a:xfrm>
        </p:spPr>
        <p:txBody>
          <a:bodyPr/>
          <a:lstStyle/>
          <a:p>
            <a:r>
              <a:rPr lang="en-US" noProof="0" dirty="0" smtClean="0"/>
              <a:t>Create following web page:</a:t>
            </a:r>
            <a:endParaRPr lang="en-US" noProof="0" dirty="0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Video: </a:t>
            </a:r>
            <a:r>
              <a:rPr lang="en-US" noProof="0" dirty="0" smtClean="0"/>
              <a:t>exercise</a:t>
            </a:r>
            <a:endParaRPr lang="en-US" noProof="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9"/>
            <a:ext cx="40348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kstvak 3"/>
          <p:cNvSpPr txBox="1"/>
          <p:nvPr/>
        </p:nvSpPr>
        <p:spPr>
          <a:xfrm>
            <a:off x="4788024" y="2068609"/>
            <a:ext cx="414087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nl-BE" dirty="0" smtClean="0"/>
              <a:t>The video </a:t>
            </a:r>
            <a:r>
              <a:rPr lang="nl-BE" dirty="0" err="1" smtClean="0"/>
              <a:t>to</a:t>
            </a:r>
            <a:r>
              <a:rPr lang="nl-BE" dirty="0" smtClean="0"/>
              <a:t> </a:t>
            </a:r>
            <a:r>
              <a:rPr lang="nl-BE" dirty="0" err="1" smtClean="0"/>
              <a:t>be</a:t>
            </a:r>
            <a:r>
              <a:rPr lang="nl-BE" dirty="0" smtClean="0"/>
              <a:t> </a:t>
            </a:r>
            <a:r>
              <a:rPr lang="nl-BE" dirty="0" err="1" smtClean="0"/>
              <a:t>used</a:t>
            </a:r>
            <a:r>
              <a:rPr lang="nl-BE" dirty="0" smtClean="0"/>
              <a:t> is </a:t>
            </a:r>
            <a:br>
              <a:rPr lang="nl-BE" dirty="0" smtClean="0"/>
            </a:br>
            <a:r>
              <a:rPr lang="nl-BE" dirty="0" smtClean="0"/>
              <a:t>capellini.ogg (Canvas)</a:t>
            </a:r>
            <a:endParaRPr lang="nl-BE" dirty="0"/>
          </a:p>
          <a:p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smtClean="0"/>
              <a:t>The image </a:t>
            </a:r>
            <a:r>
              <a:rPr lang="nl-BE" dirty="0" err="1" smtClean="0"/>
              <a:t>shown</a:t>
            </a:r>
            <a:r>
              <a:rPr lang="nl-BE" dirty="0" smtClean="0"/>
              <a:t> </a:t>
            </a:r>
            <a:r>
              <a:rPr lang="nl-BE" dirty="0" err="1" smtClean="0"/>
              <a:t>before</a:t>
            </a:r>
            <a:r>
              <a:rPr lang="nl-BE" dirty="0" smtClean="0"/>
              <a:t> </a:t>
            </a:r>
            <a:r>
              <a:rPr lang="nl-BE" dirty="0" err="1" smtClean="0"/>
              <a:t>the</a:t>
            </a:r>
            <a:r>
              <a:rPr lang="nl-BE" dirty="0" smtClean="0"/>
              <a:t> video </a:t>
            </a:r>
          </a:p>
          <a:p>
            <a:r>
              <a:rPr lang="nl-BE" dirty="0"/>
              <a:t> </a:t>
            </a:r>
            <a:r>
              <a:rPr lang="nl-BE" dirty="0" smtClean="0"/>
              <a:t>    start is "snapshot.jpg" (Canvas)</a:t>
            </a:r>
          </a:p>
          <a:p>
            <a:endParaRPr lang="nl-BE" dirty="0"/>
          </a:p>
          <a:p>
            <a:pPr marL="285750" indent="-285750">
              <a:buFontTx/>
              <a:buChar char="-"/>
            </a:pPr>
            <a:r>
              <a:rPr lang="nl-BE" dirty="0" smtClean="0"/>
              <a:t>The </a:t>
            </a:r>
            <a:r>
              <a:rPr lang="nl-BE" dirty="0" err="1" smtClean="0"/>
              <a:t>size</a:t>
            </a:r>
            <a:r>
              <a:rPr lang="nl-BE" dirty="0" smtClean="0"/>
              <a:t> of </a:t>
            </a:r>
            <a:r>
              <a:rPr lang="nl-BE" dirty="0" err="1" smtClean="0"/>
              <a:t>the</a:t>
            </a:r>
            <a:r>
              <a:rPr lang="nl-BE" dirty="0" smtClean="0"/>
              <a:t> video </a:t>
            </a:r>
            <a:r>
              <a:rPr lang="nl-BE" dirty="0" err="1" smtClean="0"/>
              <a:t>player</a:t>
            </a:r>
            <a:r>
              <a:rPr lang="nl-BE" dirty="0" smtClean="0"/>
              <a:t> is </a:t>
            </a:r>
          </a:p>
          <a:p>
            <a:r>
              <a:rPr lang="nl-BE" dirty="0"/>
              <a:t> </a:t>
            </a:r>
            <a:r>
              <a:rPr lang="nl-BE" dirty="0" smtClean="0"/>
              <a:t>    320px  x  240px</a:t>
            </a:r>
            <a:endParaRPr lang="nl-BE" dirty="0"/>
          </a:p>
        </p:txBody>
      </p:sp>
      <p:sp>
        <p:nvSpPr>
          <p:cNvPr id="5" name="Rechthoek 4"/>
          <p:cNvSpPr/>
          <p:nvPr/>
        </p:nvSpPr>
        <p:spPr>
          <a:xfrm>
            <a:off x="3923928" y="4616284"/>
            <a:ext cx="4989197" cy="1200329"/>
          </a:xfrm>
          <a:prstGeom prst="rect">
            <a:avLst/>
          </a:prstGeom>
          <a:solidFill>
            <a:schemeClr val="bg1"/>
          </a:solidFill>
          <a:ln>
            <a:solidFill>
              <a:srgbClr val="009CAB"/>
            </a:solidFill>
          </a:ln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CD"/>
                </a:solidFill>
              </a:rPr>
              <a:t>&lt;</a:t>
            </a:r>
            <a:r>
              <a:rPr lang="nl-BE" dirty="0">
                <a:solidFill>
                  <a:srgbClr val="A52A2A"/>
                </a:solidFill>
              </a:rPr>
              <a:t>video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 smtClean="0">
                <a:solidFill>
                  <a:srgbClr val="FF0000"/>
                </a:solidFill>
              </a:rPr>
              <a:t>controls</a:t>
            </a:r>
            <a:r>
              <a:rPr lang="nl-BE" dirty="0" smtClean="0">
                <a:solidFill>
                  <a:srgbClr val="FF0000"/>
                </a:solidFill>
              </a:rPr>
              <a:t> poster</a:t>
            </a:r>
            <a:r>
              <a:rPr lang="nl-BE" dirty="0">
                <a:solidFill>
                  <a:srgbClr val="0000CD"/>
                </a:solidFill>
              </a:rPr>
              <a:t>="…"</a:t>
            </a:r>
            <a:r>
              <a:rPr lang="nl-BE" dirty="0" smtClean="0">
                <a:solidFill>
                  <a:srgbClr val="0000CD"/>
                </a:solidFill>
              </a:rPr>
              <a:t>&gt;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  </a:t>
            </a:r>
            <a:r>
              <a:rPr lang="nl-BE" dirty="0">
                <a:solidFill>
                  <a:srgbClr val="0000CD"/>
                </a:solidFill>
              </a:rPr>
              <a:t>&lt;</a:t>
            </a:r>
            <a:r>
              <a:rPr lang="nl-BE" dirty="0">
                <a:solidFill>
                  <a:srgbClr val="A52A2A"/>
                </a:solidFill>
              </a:rPr>
              <a:t>source</a:t>
            </a:r>
            <a:r>
              <a:rPr lang="nl-BE" dirty="0">
                <a:solidFill>
                  <a:srgbClr val="FF0000"/>
                </a:solidFill>
              </a:rPr>
              <a:t> </a:t>
            </a:r>
            <a:r>
              <a:rPr lang="nl-BE" dirty="0" err="1">
                <a:solidFill>
                  <a:srgbClr val="FF0000"/>
                </a:solidFill>
              </a:rPr>
              <a:t>src</a:t>
            </a:r>
            <a:r>
              <a:rPr lang="nl-BE" dirty="0" smtClean="0">
                <a:solidFill>
                  <a:srgbClr val="0000CD"/>
                </a:solidFill>
              </a:rPr>
              <a:t>="…"</a:t>
            </a:r>
            <a:r>
              <a:rPr lang="nl-BE" dirty="0" smtClean="0">
                <a:solidFill>
                  <a:srgbClr val="FF0000"/>
                </a:solidFill>
              </a:rPr>
              <a:t> </a:t>
            </a:r>
            <a:r>
              <a:rPr lang="nl-BE" dirty="0">
                <a:solidFill>
                  <a:srgbClr val="FF0000"/>
                </a:solidFill>
              </a:rPr>
              <a:t>type</a:t>
            </a:r>
            <a:r>
              <a:rPr lang="nl-BE" dirty="0">
                <a:solidFill>
                  <a:srgbClr val="0000CD"/>
                </a:solidFill>
              </a:rPr>
              <a:t>="</a:t>
            </a:r>
            <a:r>
              <a:rPr lang="nl-BE" dirty="0" smtClean="0">
                <a:solidFill>
                  <a:srgbClr val="0000CD"/>
                </a:solidFill>
              </a:rPr>
              <a:t>video/</a:t>
            </a:r>
            <a:r>
              <a:rPr lang="nl-BE" dirty="0" err="1" smtClean="0">
                <a:solidFill>
                  <a:srgbClr val="0000CD"/>
                </a:solidFill>
              </a:rPr>
              <a:t>ogg</a:t>
            </a:r>
            <a:r>
              <a:rPr lang="nl-BE" dirty="0" smtClean="0">
                <a:solidFill>
                  <a:srgbClr val="0000CD"/>
                </a:solidFill>
              </a:rPr>
              <a:t>"&gt;</a:t>
            </a:r>
            <a:r>
              <a:rPr lang="nl-BE" dirty="0"/>
              <a:t/>
            </a:r>
            <a:br>
              <a:rPr lang="nl-BE" dirty="0"/>
            </a:br>
            <a:r>
              <a:rPr lang="nl-BE" dirty="0"/>
              <a:t>    </a:t>
            </a:r>
            <a:r>
              <a:rPr lang="nl-BE" dirty="0" err="1"/>
              <a:t>Your</a:t>
            </a:r>
            <a:r>
              <a:rPr lang="nl-BE" dirty="0"/>
              <a:t> browser does </a:t>
            </a:r>
            <a:r>
              <a:rPr lang="nl-BE" dirty="0" err="1"/>
              <a:t>not</a:t>
            </a:r>
            <a:r>
              <a:rPr lang="nl-BE" dirty="0"/>
              <a:t> support </a:t>
            </a:r>
            <a:r>
              <a:rPr lang="nl-BE" dirty="0" err="1"/>
              <a:t>the</a:t>
            </a:r>
            <a:r>
              <a:rPr lang="nl-BE" dirty="0"/>
              <a:t> video tag.</a:t>
            </a:r>
            <a:br>
              <a:rPr lang="nl-BE" dirty="0"/>
            </a:br>
            <a:r>
              <a:rPr lang="nl-BE" dirty="0">
                <a:solidFill>
                  <a:srgbClr val="0000CD"/>
                </a:solidFill>
              </a:rPr>
              <a:t>&lt;</a:t>
            </a:r>
            <a:r>
              <a:rPr lang="nl-BE" dirty="0">
                <a:solidFill>
                  <a:srgbClr val="A52A2A"/>
                </a:solidFill>
              </a:rPr>
              <a:t>/video</a:t>
            </a:r>
            <a:r>
              <a:rPr lang="nl-BE" dirty="0">
                <a:solidFill>
                  <a:srgbClr val="0000CD"/>
                </a:solidFill>
              </a:rPr>
              <a:t>&gt;</a:t>
            </a:r>
            <a:r>
              <a:rPr lang="nl-B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28687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0728"/>
            <a:ext cx="8229600" cy="4968552"/>
          </a:xfrm>
        </p:spPr>
        <p:txBody>
          <a:bodyPr>
            <a:normAutofit/>
          </a:bodyPr>
          <a:lstStyle/>
          <a:p>
            <a:r>
              <a:rPr lang="en-US" noProof="0" dirty="0" smtClean="0"/>
              <a:t>tag: &lt;object&gt;…&lt;/object&gt;</a:t>
            </a:r>
          </a:p>
          <a:p>
            <a:pPr lvl="1"/>
            <a:r>
              <a:rPr lang="en-US" sz="2400" noProof="0" dirty="0" smtClean="0"/>
              <a:t>Silverlight-files (.</a:t>
            </a:r>
            <a:r>
              <a:rPr lang="en-US" sz="2400" noProof="0" dirty="0" err="1" smtClean="0"/>
              <a:t>xap</a:t>
            </a:r>
            <a:r>
              <a:rPr lang="en-US" sz="2400" noProof="0" dirty="0" smtClean="0"/>
              <a:t> of .</a:t>
            </a:r>
            <a:r>
              <a:rPr lang="en-US" sz="2400" noProof="0" dirty="0" err="1" smtClean="0"/>
              <a:t>xaml</a:t>
            </a:r>
            <a:r>
              <a:rPr lang="en-US" sz="2400" noProof="0" dirty="0" smtClean="0"/>
              <a:t>) (Microsoft)</a:t>
            </a:r>
          </a:p>
          <a:p>
            <a:pPr lvl="1"/>
            <a:r>
              <a:rPr lang="en-US" sz="2400" noProof="0" dirty="0" smtClean="0"/>
              <a:t>java-files (.java of .applet)</a:t>
            </a:r>
          </a:p>
          <a:p>
            <a:pPr lvl="1"/>
            <a:r>
              <a:rPr lang="en-US" sz="2400" noProof="0" dirty="0" smtClean="0"/>
              <a:t>QuickTime-films (.</a:t>
            </a:r>
            <a:r>
              <a:rPr lang="en-US" sz="2400" noProof="0" dirty="0" err="1" smtClean="0"/>
              <a:t>mov</a:t>
            </a:r>
            <a:r>
              <a:rPr lang="en-US" sz="2400" noProof="0" dirty="0" smtClean="0"/>
              <a:t> of .</a:t>
            </a:r>
            <a:r>
              <a:rPr lang="en-US" sz="2400" noProof="0" dirty="0" err="1" smtClean="0"/>
              <a:t>qt</a:t>
            </a:r>
            <a:r>
              <a:rPr lang="en-US" sz="2400" noProof="0" dirty="0" smtClean="0"/>
              <a:t>) (Apple)</a:t>
            </a:r>
          </a:p>
          <a:p>
            <a:pPr lvl="1"/>
            <a:r>
              <a:rPr lang="en-US" sz="2400" noProof="0" dirty="0" smtClean="0"/>
              <a:t>MP3-files (.mp3)</a:t>
            </a:r>
          </a:p>
          <a:p>
            <a:pPr lvl="1"/>
            <a:r>
              <a:rPr lang="en-US" sz="2400" noProof="0" dirty="0" smtClean="0"/>
              <a:t>Windows Media files (.</a:t>
            </a:r>
            <a:r>
              <a:rPr lang="en-US" sz="2400" noProof="0" dirty="0" err="1" smtClean="0"/>
              <a:t>wmv</a:t>
            </a:r>
            <a:r>
              <a:rPr lang="en-US" sz="2400" noProof="0" dirty="0" smtClean="0"/>
              <a:t> of .</a:t>
            </a:r>
            <a:r>
              <a:rPr lang="en-US" sz="2400" noProof="0" dirty="0" err="1" smtClean="0"/>
              <a:t>wma</a:t>
            </a:r>
            <a:r>
              <a:rPr lang="en-US" sz="2400" noProof="0" dirty="0" smtClean="0"/>
              <a:t> of …)</a:t>
            </a:r>
          </a:p>
          <a:p>
            <a:pPr lvl="1"/>
            <a:endParaRPr lang="en-US" noProof="0" dirty="0" smtClean="0"/>
          </a:p>
          <a:p>
            <a:r>
              <a:rPr lang="en-US" noProof="0" dirty="0" smtClean="0"/>
              <a:t>Mostly plug-in is needed:</a:t>
            </a:r>
          </a:p>
          <a:p>
            <a:pPr lvl="1"/>
            <a:r>
              <a:rPr lang="en-US" noProof="0" dirty="0" smtClean="0"/>
              <a:t>&lt;source&gt;</a:t>
            </a:r>
          </a:p>
          <a:p>
            <a:pPr lvl="1"/>
            <a:r>
              <a:rPr lang="en-US" noProof="0" dirty="0" smtClean="0"/>
              <a:t>&lt;embed&gt;</a:t>
            </a:r>
          </a:p>
          <a:p>
            <a:pPr lvl="1"/>
            <a:endParaRPr lang="en-US" noProof="0" dirty="0" smtClean="0"/>
          </a:p>
          <a:p>
            <a:endParaRPr lang="en-US" noProof="0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Older </a:t>
            </a:r>
            <a:r>
              <a:rPr lang="en-US" noProof="0" dirty="0" smtClean="0"/>
              <a:t>media types 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9956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24744"/>
            <a:ext cx="9144000" cy="47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smtClean="0"/>
              <a:t>JPEG</a:t>
            </a:r>
          </a:p>
          <a:p>
            <a:pPr lvl="1"/>
            <a:r>
              <a:rPr lang="en-US" dirty="0"/>
              <a:t>16,7 million </a:t>
            </a:r>
            <a:r>
              <a:rPr lang="en-US" noProof="0" dirty="0" smtClean="0"/>
              <a:t>colors		=&gt; larger files</a:t>
            </a:r>
          </a:p>
          <a:p>
            <a:pPr lvl="1">
              <a:lnSpc>
                <a:spcPct val="90000"/>
              </a:lnSpc>
            </a:pPr>
            <a:r>
              <a:rPr lang="en-US" noProof="0" dirty="0" smtClean="0"/>
              <a:t>Loss of information	(compression)</a:t>
            </a:r>
          </a:p>
          <a:p>
            <a:pPr lvl="1"/>
            <a:r>
              <a:rPr lang="en-US" dirty="0"/>
              <a:t>Not suitable for images </a:t>
            </a:r>
            <a:r>
              <a:rPr lang="en-US" dirty="0" smtClean="0"/>
              <a:t>with:</a:t>
            </a:r>
          </a:p>
          <a:p>
            <a:pPr lvl="2"/>
            <a:r>
              <a:rPr lang="en-US" dirty="0"/>
              <a:t>few </a:t>
            </a:r>
            <a:r>
              <a:rPr lang="en-US" dirty="0" err="1"/>
              <a:t>colour</a:t>
            </a:r>
            <a:r>
              <a:rPr lang="en-US" dirty="0"/>
              <a:t> differences</a:t>
            </a:r>
          </a:p>
          <a:p>
            <a:pPr lvl="2"/>
            <a:r>
              <a:rPr lang="en-US" dirty="0"/>
              <a:t>l</a:t>
            </a:r>
            <a:r>
              <a:rPr lang="en-US" dirty="0" smtClean="0"/>
              <a:t>ots of </a:t>
            </a:r>
            <a:r>
              <a:rPr lang="en-US" dirty="0"/>
              <a:t>text</a:t>
            </a:r>
          </a:p>
          <a:p>
            <a:pPr lvl="2"/>
            <a:r>
              <a:rPr lang="en-US" dirty="0"/>
              <a:t>simple shapes</a:t>
            </a:r>
          </a:p>
          <a:p>
            <a:pPr lvl="2"/>
            <a:r>
              <a:rPr lang="en-US" dirty="0"/>
              <a:t>many </a:t>
            </a:r>
            <a:r>
              <a:rPr lang="en-US" dirty="0" smtClean="0"/>
              <a:t>lines</a:t>
            </a:r>
          </a:p>
          <a:p>
            <a:pPr lvl="2"/>
            <a:endParaRPr lang="en-US" noProof="0" dirty="0" smtClean="0"/>
          </a:p>
          <a:p>
            <a:pPr marL="355600" lvl="1" indent="0">
              <a:buNone/>
            </a:pPr>
            <a:r>
              <a:rPr lang="en-US" noProof="0" dirty="0" smtClean="0"/>
              <a:t>Mainly used for pictures with a lot of colors</a:t>
            </a:r>
          </a:p>
          <a:p>
            <a:pPr lvl="1">
              <a:lnSpc>
                <a:spcPct val="90000"/>
              </a:lnSpc>
            </a:pPr>
            <a:endParaRPr lang="en-US" noProof="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190111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0" y="1152000"/>
            <a:ext cx="9144000" cy="47972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noProof="0" dirty="0" smtClean="0"/>
              <a:t>PNG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Combines advantages of both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No animation (in standard PNG)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Transparency possible</a:t>
            </a:r>
          </a:p>
          <a:p>
            <a:pPr lvl="1"/>
            <a:r>
              <a:rPr lang="en-US" sz="2400" dirty="0"/>
              <a:t>Sharp edges are displayed better than </a:t>
            </a:r>
            <a:r>
              <a:rPr lang="en-US" sz="2400" dirty="0" smtClean="0"/>
              <a:t>with JPEG</a:t>
            </a:r>
          </a:p>
          <a:p>
            <a:pPr lvl="1"/>
            <a:endParaRPr lang="en-US" sz="2400" noProof="0" dirty="0" smtClean="0"/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PNG-8: 	  256 colors but better compression than GIF</a:t>
            </a:r>
          </a:p>
          <a:p>
            <a:pPr lvl="1">
              <a:lnSpc>
                <a:spcPct val="90000"/>
              </a:lnSpc>
            </a:pPr>
            <a:r>
              <a:rPr lang="en-US" sz="2400" noProof="0" dirty="0" smtClean="0"/>
              <a:t>PNG-24:  16,7 million colors </a:t>
            </a:r>
            <a:r>
              <a:rPr lang="en-US" sz="2400" dirty="0" smtClean="0"/>
              <a:t>with less compression 			  than JPEG but transparency possible and 			  sharp edges</a:t>
            </a:r>
            <a:endParaRPr lang="en-US" sz="2400" noProof="0" dirty="0" smtClean="0"/>
          </a:p>
          <a:p>
            <a:pPr marL="355600" lvl="1" indent="0">
              <a:lnSpc>
                <a:spcPct val="90000"/>
              </a:lnSpc>
              <a:buNone/>
            </a:pPr>
            <a:endParaRPr lang="en-US" noProof="0" dirty="0" smtClean="0"/>
          </a:p>
        </p:txBody>
      </p:sp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images</a:t>
            </a:r>
          </a:p>
        </p:txBody>
      </p:sp>
    </p:spTree>
    <p:extLst>
      <p:ext uri="{BB962C8B-B14F-4D97-AF65-F5344CB8AC3E}">
        <p14:creationId xmlns:p14="http://schemas.microsoft.com/office/powerpoint/2010/main" val="383212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PNG vs JPEG</a:t>
            </a: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805252"/>
            <a:ext cx="8986173" cy="5104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77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334553"/>
            <a:ext cx="5760640" cy="6463438"/>
          </a:xfrm>
        </p:spPr>
      </p:pic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Png</a:t>
            </a:r>
            <a:r>
              <a:rPr lang="en-US" noProof="0" dirty="0" smtClean="0"/>
              <a:t> vs jpeg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320463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PNG vs JPEG</a:t>
            </a:r>
          </a:p>
        </p:txBody>
      </p:sp>
      <p:sp>
        <p:nvSpPr>
          <p:cNvPr id="18437" name="Tekstvak 6"/>
          <p:cNvSpPr txBox="1">
            <a:spLocks noChangeArrowheads="1"/>
          </p:cNvSpPr>
          <p:nvPr/>
        </p:nvSpPr>
        <p:spPr bwMode="auto">
          <a:xfrm>
            <a:off x="251520" y="3172619"/>
            <a:ext cx="1416050" cy="369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0000"/>
                </a:solidFill>
              </a:rPr>
              <a:t>PNG &amp; JPG</a:t>
            </a:r>
            <a:endParaRPr lang="nl-NL" dirty="0">
              <a:solidFill>
                <a:srgbClr val="000000"/>
              </a:solidFill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3000"/>
            <a:ext cx="9144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638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 smtClean="0"/>
              <a:t>Png</a:t>
            </a:r>
            <a:r>
              <a:rPr lang="en-US" noProof="0" dirty="0" smtClean="0"/>
              <a:t> vs jpeg</a:t>
            </a:r>
            <a:endParaRPr lang="en-US" noProof="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836712"/>
            <a:ext cx="8151737" cy="5085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485197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he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ThomasMoreNL</Template>
  <TotalTime>1538</TotalTime>
  <Words>1244</Words>
  <Application>Microsoft Office PowerPoint</Application>
  <PresentationFormat>Diavoorstelling (4:3)</PresentationFormat>
  <Paragraphs>326</Paragraphs>
  <Slides>32</Slides>
  <Notes>19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32</vt:i4>
      </vt:variant>
    </vt:vector>
  </HeadingPairs>
  <TitlesOfParts>
    <vt:vector size="36" baseType="lpstr">
      <vt:lpstr>Arial</vt:lpstr>
      <vt:lpstr>Trebuchet MS</vt:lpstr>
      <vt:lpstr>Verdana</vt:lpstr>
      <vt:lpstr>TM_presentatie_nl-1</vt:lpstr>
      <vt:lpstr>HTML and css</vt:lpstr>
      <vt:lpstr>images</vt:lpstr>
      <vt:lpstr>images</vt:lpstr>
      <vt:lpstr>images</vt:lpstr>
      <vt:lpstr>images</vt:lpstr>
      <vt:lpstr>PNG vs JPEG</vt:lpstr>
      <vt:lpstr>Png vs jpeg</vt:lpstr>
      <vt:lpstr>PNG vs JPEG</vt:lpstr>
      <vt:lpstr>Png vs jpeg</vt:lpstr>
      <vt:lpstr>GIF vs jpeg</vt:lpstr>
      <vt:lpstr>Gif vs png</vt:lpstr>
      <vt:lpstr>which format?</vt:lpstr>
      <vt:lpstr>Which formaat?</vt:lpstr>
      <vt:lpstr>images and attributes</vt:lpstr>
      <vt:lpstr>style</vt:lpstr>
      <vt:lpstr>positioning</vt:lpstr>
      <vt:lpstr>images: links</vt:lpstr>
      <vt:lpstr>images: exercise</vt:lpstr>
      <vt:lpstr>background-image</vt:lpstr>
      <vt:lpstr>background-image</vt:lpstr>
      <vt:lpstr>background-image</vt:lpstr>
      <vt:lpstr>figure en figcaption</vt:lpstr>
      <vt:lpstr>image-maps</vt:lpstr>
      <vt:lpstr>Client-sided image-maps</vt:lpstr>
      <vt:lpstr>Client-sided image-maps</vt:lpstr>
      <vt:lpstr>Scalable Vector Graphics</vt:lpstr>
      <vt:lpstr>other media types: audio</vt:lpstr>
      <vt:lpstr>other media types: audio</vt:lpstr>
      <vt:lpstr>other media types: video</vt:lpstr>
      <vt:lpstr>Andere mediatypen: video</vt:lpstr>
      <vt:lpstr>Video: exercise</vt:lpstr>
      <vt:lpstr>Older media types </vt:lpstr>
    </vt:vector>
  </TitlesOfParts>
  <Company>KHM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Karin</dc:creator>
  <cp:lastModifiedBy>Sofie Beerens</cp:lastModifiedBy>
  <cp:revision>227</cp:revision>
  <dcterms:created xsi:type="dcterms:W3CDTF">2011-09-28T08:54:59Z</dcterms:created>
  <dcterms:modified xsi:type="dcterms:W3CDTF">2021-02-11T18:14:23Z</dcterms:modified>
</cp:coreProperties>
</file>