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87" r:id="rId2"/>
    <p:sldId id="285" r:id="rId3"/>
    <p:sldId id="284" r:id="rId4"/>
    <p:sldId id="263" r:id="rId5"/>
    <p:sldId id="264" r:id="rId6"/>
    <p:sldId id="286" r:id="rId7"/>
    <p:sldId id="282" r:id="rId8"/>
    <p:sldId id="289" r:id="rId9"/>
    <p:sldId id="290" r:id="rId10"/>
    <p:sldId id="291" r:id="rId11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04C25"/>
    <a:srgbClr val="009CAB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9" autoAdjust="0"/>
  </p:normalViewPr>
  <p:slideViewPr>
    <p:cSldViewPr>
      <p:cViewPr varScale="1">
        <p:scale>
          <a:sx n="111" d="100"/>
          <a:sy n="111" d="100"/>
        </p:scale>
        <p:origin x="160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8BBBE6-7E79-4C6F-AC70-E5E5A6A75CD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584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3EB68E-6676-4531-85BF-0F1EB2C7A32C}" type="slidenum">
              <a:rPr lang="nl-NL" smtClean="0"/>
              <a:pPr/>
              <a:t>2</a:t>
            </a:fld>
            <a:endParaRPr lang="nl-NL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7622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03EB24-0149-4F59-9226-FD22623600D9}" type="slidenum">
              <a:rPr lang="nl-NL" smtClean="0"/>
              <a:pPr/>
              <a:t>3</a:t>
            </a:fld>
            <a:endParaRPr lang="nl-NL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5685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7B494-4739-4897-BDB3-C219851E006C}" type="slidenum">
              <a:rPr lang="nl-NL" smtClean="0"/>
              <a:pPr/>
              <a:t>4</a:t>
            </a:fld>
            <a:endParaRPr lang="nl-NL" smtClean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8050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5CB752-261C-4E5D-B120-C889F14DFC2B}" type="slidenum">
              <a:rPr lang="nl-NL" smtClean="0"/>
              <a:pPr/>
              <a:t>5</a:t>
            </a:fld>
            <a:endParaRPr lang="nl-NL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90454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D1FAE2-65DF-4BE9-BD5C-22AA13F47EC1}" type="slidenum">
              <a:rPr lang="nl-NL" smtClean="0"/>
              <a:pPr/>
              <a:t>6</a:t>
            </a:fld>
            <a:endParaRPr lang="nl-NL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454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9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9CAB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9AA9CC-877E-4861-BA74-77FF8B64E63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pic>
        <p:nvPicPr>
          <p:cNvPr id="18" name="Picture 17" descr="associat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>
                <a:solidFill>
                  <a:srgbClr val="000000"/>
                </a:solidFill>
              </a:defRPr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>
                <a:solidFill>
                  <a:srgbClr val="000000"/>
                </a:solidFill>
              </a:defRPr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>
                <a:solidFill>
                  <a:srgbClr val="000000"/>
                </a:solidFill>
              </a:defRPr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>
                <a:solidFill>
                  <a:srgbClr val="000000"/>
                </a:solidFill>
              </a:defRPr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9AA9CC-877E-4861-BA74-77FF8B64E63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9AA9CC-877E-4861-BA74-77FF8B64E63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9AA9CC-877E-4861-BA74-77FF8B64E63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AA9CC-877E-4861-BA74-77FF8B64E63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9AA9CC-877E-4861-BA74-77FF8B64E63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9AA9CC-877E-4861-BA74-77FF8B64E63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FD843-5313-4616-BF4C-D48FCC199401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9CAB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9CAB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629AA9CC-877E-4861-BA74-77FF8B64E63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9CAB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exercise3_lists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hyperlink" Target="../example_list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exercise1_lists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exercise2_lists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Lists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HTML and CSS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28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exercise 3</a:t>
            </a:r>
            <a:endParaRPr lang="en-US" noProof="0" dirty="0" smtClean="0"/>
          </a:p>
        </p:txBody>
      </p:sp>
      <p:cxnSp>
        <p:nvCxnSpPr>
          <p:cNvPr id="9" name="Rechte verbindingslijn met pijl 8"/>
          <p:cNvCxnSpPr/>
          <p:nvPr/>
        </p:nvCxnSpPr>
        <p:spPr>
          <a:xfrm>
            <a:off x="2627784" y="2271682"/>
            <a:ext cx="1285875" cy="1587"/>
          </a:xfrm>
          <a:prstGeom prst="straightConnector1">
            <a:avLst/>
          </a:prstGeom>
          <a:ln w="19050">
            <a:solidFill>
              <a:srgbClr val="F04C25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268" name="Tekstvak 9"/>
          <p:cNvSpPr txBox="1">
            <a:spLocks noChangeArrowheads="1"/>
          </p:cNvSpPr>
          <p:nvPr/>
        </p:nvSpPr>
        <p:spPr bwMode="auto">
          <a:xfrm>
            <a:off x="4117702" y="2073214"/>
            <a:ext cx="18213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2000" dirty="0" smtClean="0">
                <a:solidFill>
                  <a:srgbClr val="000000"/>
                </a:solidFill>
              </a:rPr>
              <a:t>Item 1 </a:t>
            </a:r>
            <a:r>
              <a:rPr lang="nl-BE" sz="2000" smtClean="0">
                <a:solidFill>
                  <a:srgbClr val="000000"/>
                </a:solidFill>
              </a:rPr>
              <a:t>is a </a:t>
            </a:r>
            <a:r>
              <a:rPr lang="nl-BE" sz="2000" dirty="0" smtClean="0">
                <a:solidFill>
                  <a:srgbClr val="000000"/>
                </a:solidFill>
              </a:rPr>
              <a:t>link</a:t>
            </a:r>
            <a:endParaRPr lang="nl-NL" sz="2000" dirty="0">
              <a:solidFill>
                <a:srgbClr val="000000"/>
              </a:solidFill>
            </a:endParaRP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1986905" cy="267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9"/>
          <p:cNvSpPr txBox="1">
            <a:spLocks noChangeArrowheads="1"/>
          </p:cNvSpPr>
          <p:nvPr/>
        </p:nvSpPr>
        <p:spPr bwMode="auto">
          <a:xfrm>
            <a:off x="4453212" y="3025465"/>
            <a:ext cx="30711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BE" sz="2800" dirty="0" err="1" smtClean="0">
                <a:solidFill>
                  <a:srgbClr val="F04C25"/>
                </a:solidFill>
              </a:rPr>
              <a:t>Validate</a:t>
            </a:r>
            <a:r>
              <a:rPr lang="nl-BE" sz="2800" dirty="0" smtClean="0">
                <a:solidFill>
                  <a:srgbClr val="F04C25"/>
                </a:solidFill>
              </a:rPr>
              <a:t> code</a:t>
            </a:r>
            <a:r>
              <a:rPr lang="nl-BE" sz="2800" dirty="0" smtClean="0">
                <a:solidFill>
                  <a:srgbClr val="F04C25"/>
                </a:solidFill>
              </a:rPr>
              <a:t>!!!</a:t>
            </a:r>
            <a:endParaRPr lang="nl-NL" sz="2800" dirty="0">
              <a:solidFill>
                <a:srgbClr val="F04C25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5508104" y="43651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3" action="ppaction://hlinkfile"/>
              </a:rPr>
              <a:t>solution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472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9144000" cy="4968552"/>
          </a:xfrm>
        </p:spPr>
        <p:txBody>
          <a:bodyPr>
            <a:normAutofit/>
          </a:bodyPr>
          <a:lstStyle/>
          <a:p>
            <a:pPr eaLnBrk="1" hangingPunct="1"/>
            <a:r>
              <a:rPr lang="en-US" noProof="0" dirty="0" smtClean="0"/>
              <a:t>Definition list: </a:t>
            </a:r>
          </a:p>
          <a:p>
            <a:pPr lvl="1" eaLnBrk="1" hangingPunct="1"/>
            <a:r>
              <a:rPr lang="en-US" noProof="0" dirty="0" smtClean="0"/>
              <a:t>dl</a:t>
            </a:r>
          </a:p>
          <a:p>
            <a:pPr marL="355600" lvl="1" indent="0" eaLnBrk="1" hangingPunct="1">
              <a:buNone/>
            </a:pPr>
            <a:endParaRPr lang="en-US" noProof="0" dirty="0" smtClean="0"/>
          </a:p>
          <a:p>
            <a:pPr eaLnBrk="1" hangingPunct="1"/>
            <a:r>
              <a:rPr lang="en-US" noProof="0" dirty="0" smtClean="0"/>
              <a:t>Ordered list: </a:t>
            </a:r>
          </a:p>
          <a:p>
            <a:pPr lvl="1" eaLnBrk="1" hangingPunct="1"/>
            <a:r>
              <a:rPr lang="en-US" noProof="0" dirty="0" err="1" smtClean="0"/>
              <a:t>ol</a:t>
            </a:r>
            <a:endParaRPr lang="en-US" noProof="0" dirty="0" smtClean="0"/>
          </a:p>
          <a:p>
            <a:pPr lvl="1" eaLnBrk="1" hangingPunct="1"/>
            <a:endParaRPr lang="en-US" noProof="0" dirty="0" smtClean="0"/>
          </a:p>
          <a:p>
            <a:pPr eaLnBrk="1" hangingPunct="1"/>
            <a:r>
              <a:rPr lang="en-US" noProof="0" dirty="0" smtClean="0"/>
              <a:t>Unordered list: </a:t>
            </a:r>
          </a:p>
          <a:p>
            <a:pPr lvl="1" eaLnBrk="1" hangingPunct="1"/>
            <a:r>
              <a:rPr lang="en-US" noProof="0" dirty="0" err="1" smtClean="0"/>
              <a:t>ul</a:t>
            </a:r>
            <a:endParaRPr lang="en-US" noProof="0" dirty="0" smtClean="0"/>
          </a:p>
        </p:txBody>
      </p:sp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Types of lists</a:t>
            </a:r>
            <a:endParaRPr lang="en-US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Definition list</a:t>
            </a:r>
            <a:endParaRPr lang="en-US" noProof="0" dirty="0" smtClean="0"/>
          </a:p>
        </p:txBody>
      </p:sp>
      <p:sp>
        <p:nvSpPr>
          <p:cNvPr id="2052" name="Tekstvak 7"/>
          <p:cNvSpPr txBox="1">
            <a:spLocks noChangeArrowheads="1"/>
          </p:cNvSpPr>
          <p:nvPr/>
        </p:nvSpPr>
        <p:spPr bwMode="auto">
          <a:xfrm>
            <a:off x="611560" y="1219128"/>
            <a:ext cx="770485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BE" sz="2000" dirty="0" smtClean="0">
                <a:solidFill>
                  <a:srgbClr val="000000"/>
                </a:solidFill>
              </a:rPr>
              <a:t>&lt;</a:t>
            </a:r>
            <a:r>
              <a:rPr lang="nl-BE" sz="2000" dirty="0">
                <a:solidFill>
                  <a:srgbClr val="000000"/>
                </a:solidFill>
              </a:rPr>
              <a:t>dl&gt;</a:t>
            </a:r>
          </a:p>
          <a:p>
            <a:r>
              <a:rPr lang="nl-BE" sz="2000" dirty="0">
                <a:solidFill>
                  <a:srgbClr val="000000"/>
                </a:solidFill>
              </a:rPr>
              <a:t>	&lt;</a:t>
            </a:r>
            <a:r>
              <a:rPr lang="nl-BE" sz="2000" dirty="0" err="1" smtClean="0">
                <a:solidFill>
                  <a:srgbClr val="000000"/>
                </a:solidFill>
              </a:rPr>
              <a:t>dt</a:t>
            </a:r>
            <a:r>
              <a:rPr lang="nl-BE" sz="2000" dirty="0" smtClean="0">
                <a:solidFill>
                  <a:srgbClr val="000000"/>
                </a:solidFill>
              </a:rPr>
              <a:t>&gt;term1&lt;/</a:t>
            </a:r>
            <a:r>
              <a:rPr lang="nl-BE" sz="2000" dirty="0" err="1">
                <a:solidFill>
                  <a:srgbClr val="000000"/>
                </a:solidFill>
              </a:rPr>
              <a:t>dt</a:t>
            </a:r>
            <a:r>
              <a:rPr lang="nl-BE" sz="2000" dirty="0">
                <a:solidFill>
                  <a:srgbClr val="000000"/>
                </a:solidFill>
              </a:rPr>
              <a:t>&gt;</a:t>
            </a:r>
          </a:p>
          <a:p>
            <a:r>
              <a:rPr lang="nl-BE" sz="2000" dirty="0">
                <a:solidFill>
                  <a:srgbClr val="000000"/>
                </a:solidFill>
              </a:rPr>
              <a:t>	&lt;</a:t>
            </a:r>
            <a:r>
              <a:rPr lang="nl-BE" sz="2000" dirty="0" err="1" smtClean="0">
                <a:solidFill>
                  <a:srgbClr val="000000"/>
                </a:solidFill>
              </a:rPr>
              <a:t>dd</a:t>
            </a:r>
            <a:r>
              <a:rPr lang="nl-BE" sz="2000" dirty="0" smtClean="0">
                <a:solidFill>
                  <a:srgbClr val="000000"/>
                </a:solidFill>
              </a:rPr>
              <a:t>&gt;description1&lt;/</a:t>
            </a:r>
            <a:r>
              <a:rPr lang="nl-BE" sz="2000" dirty="0" err="1">
                <a:solidFill>
                  <a:srgbClr val="000000"/>
                </a:solidFill>
              </a:rPr>
              <a:t>dd</a:t>
            </a:r>
            <a:r>
              <a:rPr lang="nl-BE" sz="2000" dirty="0" smtClean="0">
                <a:solidFill>
                  <a:srgbClr val="000000"/>
                </a:solidFill>
              </a:rPr>
              <a:t>&gt;</a:t>
            </a:r>
          </a:p>
          <a:p>
            <a:r>
              <a:rPr lang="nl-BE" sz="2000" dirty="0" smtClean="0">
                <a:solidFill>
                  <a:srgbClr val="000000"/>
                </a:solidFill>
              </a:rPr>
              <a:t>	&lt;</a:t>
            </a:r>
            <a:r>
              <a:rPr lang="nl-BE" sz="2000" dirty="0" err="1" smtClean="0">
                <a:solidFill>
                  <a:srgbClr val="000000"/>
                </a:solidFill>
              </a:rPr>
              <a:t>dt</a:t>
            </a:r>
            <a:r>
              <a:rPr lang="nl-BE" sz="2000" dirty="0" smtClean="0">
                <a:solidFill>
                  <a:srgbClr val="000000"/>
                </a:solidFill>
              </a:rPr>
              <a:t>&gt;term2&lt;/</a:t>
            </a:r>
            <a:r>
              <a:rPr lang="nl-BE" sz="2000" dirty="0" err="1" smtClean="0">
                <a:solidFill>
                  <a:srgbClr val="000000"/>
                </a:solidFill>
              </a:rPr>
              <a:t>dt</a:t>
            </a:r>
            <a:r>
              <a:rPr lang="nl-BE" sz="2000" dirty="0" smtClean="0">
                <a:solidFill>
                  <a:srgbClr val="000000"/>
                </a:solidFill>
              </a:rPr>
              <a:t>&gt;</a:t>
            </a:r>
          </a:p>
          <a:p>
            <a:r>
              <a:rPr lang="nl-BE" sz="2000" dirty="0" smtClean="0">
                <a:solidFill>
                  <a:srgbClr val="000000"/>
                </a:solidFill>
              </a:rPr>
              <a:t>	&lt;</a:t>
            </a:r>
            <a:r>
              <a:rPr lang="nl-BE" sz="2000" dirty="0" err="1" smtClean="0">
                <a:solidFill>
                  <a:srgbClr val="000000"/>
                </a:solidFill>
              </a:rPr>
              <a:t>dd</a:t>
            </a:r>
            <a:r>
              <a:rPr lang="nl-BE" sz="2000" dirty="0" smtClean="0">
                <a:solidFill>
                  <a:srgbClr val="000000"/>
                </a:solidFill>
              </a:rPr>
              <a:t>&gt;description2&lt;/</a:t>
            </a:r>
            <a:r>
              <a:rPr lang="nl-BE" sz="2000" dirty="0" err="1" smtClean="0">
                <a:solidFill>
                  <a:srgbClr val="000000"/>
                </a:solidFill>
              </a:rPr>
              <a:t>dd</a:t>
            </a:r>
            <a:r>
              <a:rPr lang="nl-BE" sz="2000" dirty="0" smtClean="0">
                <a:solidFill>
                  <a:srgbClr val="000000"/>
                </a:solidFill>
              </a:rPr>
              <a:t>&gt;</a:t>
            </a:r>
          </a:p>
          <a:p>
            <a:endParaRPr lang="nl-BE" sz="2000" dirty="0">
              <a:solidFill>
                <a:srgbClr val="000000"/>
              </a:solidFill>
            </a:endParaRPr>
          </a:p>
          <a:p>
            <a:r>
              <a:rPr lang="nl-BE" sz="2000" dirty="0">
                <a:solidFill>
                  <a:srgbClr val="000000"/>
                </a:solidFill>
              </a:rPr>
              <a:t>&lt;/dl&gt;</a:t>
            </a:r>
            <a:endParaRPr lang="nl-NL" sz="2000" dirty="0">
              <a:solidFill>
                <a:srgbClr val="000000"/>
              </a:solidFill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475035"/>
            <a:ext cx="2952328" cy="1578360"/>
          </a:xfrm>
          <a:prstGeom prst="rect">
            <a:avLst/>
          </a:prstGeom>
          <a:ln w="28575">
            <a:solidFill>
              <a:srgbClr val="F04C25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Ordered list</a:t>
            </a:r>
            <a:endParaRPr lang="en-US" noProof="0" dirty="0" smtClean="0"/>
          </a:p>
        </p:txBody>
      </p:sp>
      <p:sp>
        <p:nvSpPr>
          <p:cNvPr id="3075" name="Tekstvak 8"/>
          <p:cNvSpPr txBox="1">
            <a:spLocks noChangeArrowheads="1"/>
          </p:cNvSpPr>
          <p:nvPr/>
        </p:nvSpPr>
        <p:spPr bwMode="auto">
          <a:xfrm>
            <a:off x="2452738" y="1268760"/>
            <a:ext cx="3949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BE" sz="2000" dirty="0" smtClean="0">
                <a:solidFill>
                  <a:srgbClr val="000000"/>
                </a:solidFill>
              </a:rPr>
              <a:t>&lt;</a:t>
            </a:r>
            <a:r>
              <a:rPr lang="nl-BE" sz="2000" dirty="0" err="1">
                <a:solidFill>
                  <a:srgbClr val="000000"/>
                </a:solidFill>
              </a:rPr>
              <a:t>ol</a:t>
            </a:r>
            <a:r>
              <a:rPr lang="nl-BE" sz="2000" dirty="0">
                <a:solidFill>
                  <a:srgbClr val="000000"/>
                </a:solidFill>
              </a:rPr>
              <a:t>&gt;</a:t>
            </a:r>
          </a:p>
          <a:p>
            <a:r>
              <a:rPr lang="nl-BE" sz="2000" dirty="0">
                <a:solidFill>
                  <a:srgbClr val="000000"/>
                </a:solidFill>
              </a:rPr>
              <a:t>	&lt;li&gt;item 1&lt;/li&gt;</a:t>
            </a:r>
          </a:p>
          <a:p>
            <a:r>
              <a:rPr lang="nl-BE" sz="2000" dirty="0">
                <a:solidFill>
                  <a:srgbClr val="000000"/>
                </a:solidFill>
              </a:rPr>
              <a:t>	&lt;li&gt;item 2&lt;/li&gt;</a:t>
            </a:r>
          </a:p>
          <a:p>
            <a:r>
              <a:rPr lang="nl-BE" sz="2000" dirty="0">
                <a:solidFill>
                  <a:srgbClr val="000000"/>
                </a:solidFill>
              </a:rPr>
              <a:t>&lt;/</a:t>
            </a:r>
            <a:r>
              <a:rPr lang="nl-BE" sz="2000" dirty="0" err="1">
                <a:solidFill>
                  <a:srgbClr val="000000"/>
                </a:solidFill>
              </a:rPr>
              <a:t>ol</a:t>
            </a:r>
            <a:r>
              <a:rPr lang="nl-BE" sz="2000" dirty="0">
                <a:solidFill>
                  <a:srgbClr val="000000"/>
                </a:solidFill>
              </a:rPr>
              <a:t>&gt;</a:t>
            </a:r>
            <a:endParaRPr lang="nl-NL" sz="2000" dirty="0">
              <a:solidFill>
                <a:srgbClr val="000000"/>
              </a:solidFill>
            </a:endParaRPr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0250" y="4402020"/>
            <a:ext cx="1567336" cy="90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Rechte verbindingslijn met pijl 9"/>
          <p:cNvCxnSpPr/>
          <p:nvPr/>
        </p:nvCxnSpPr>
        <p:spPr>
          <a:xfrm rot="5400000">
            <a:off x="3829844" y="3604171"/>
            <a:ext cx="1216025" cy="158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8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0927" y="4386377"/>
            <a:ext cx="1398290" cy="10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3919" y="4437341"/>
            <a:ext cx="1605844" cy="90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05490" y="4447979"/>
            <a:ext cx="1418065" cy="95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Unordered list</a:t>
            </a:r>
            <a:endParaRPr lang="en-US" noProof="0" dirty="0" smtClean="0"/>
          </a:p>
        </p:txBody>
      </p:sp>
      <p:sp>
        <p:nvSpPr>
          <p:cNvPr id="4099" name="Tekstvak 8"/>
          <p:cNvSpPr txBox="1">
            <a:spLocks noChangeArrowheads="1"/>
          </p:cNvSpPr>
          <p:nvPr/>
        </p:nvSpPr>
        <p:spPr bwMode="auto">
          <a:xfrm>
            <a:off x="2675545" y="1535796"/>
            <a:ext cx="379291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BE" sz="2000" dirty="0" smtClean="0">
                <a:solidFill>
                  <a:srgbClr val="000000"/>
                </a:solidFill>
              </a:rPr>
              <a:t>&lt;</a:t>
            </a:r>
            <a:r>
              <a:rPr lang="nl-BE" sz="2000" dirty="0" err="1">
                <a:solidFill>
                  <a:srgbClr val="000000"/>
                </a:solidFill>
              </a:rPr>
              <a:t>ul</a:t>
            </a:r>
            <a:r>
              <a:rPr lang="nl-BE" sz="2000" dirty="0">
                <a:solidFill>
                  <a:srgbClr val="000000"/>
                </a:solidFill>
              </a:rPr>
              <a:t>&gt;</a:t>
            </a:r>
          </a:p>
          <a:p>
            <a:r>
              <a:rPr lang="nl-BE" sz="2000" dirty="0">
                <a:solidFill>
                  <a:srgbClr val="000000"/>
                </a:solidFill>
              </a:rPr>
              <a:t>	&lt;</a:t>
            </a:r>
            <a:r>
              <a:rPr lang="nl-BE" sz="2000" dirty="0" err="1">
                <a:solidFill>
                  <a:srgbClr val="000000"/>
                </a:solidFill>
              </a:rPr>
              <a:t>li</a:t>
            </a:r>
            <a:r>
              <a:rPr lang="nl-BE" sz="2000" dirty="0">
                <a:solidFill>
                  <a:srgbClr val="000000"/>
                </a:solidFill>
              </a:rPr>
              <a:t>&gt;item 1&lt;/</a:t>
            </a:r>
            <a:r>
              <a:rPr lang="nl-BE" sz="2000" dirty="0" err="1">
                <a:solidFill>
                  <a:srgbClr val="000000"/>
                </a:solidFill>
              </a:rPr>
              <a:t>li</a:t>
            </a:r>
            <a:r>
              <a:rPr lang="nl-BE" sz="2000" dirty="0">
                <a:solidFill>
                  <a:srgbClr val="000000"/>
                </a:solidFill>
              </a:rPr>
              <a:t>&gt;</a:t>
            </a:r>
          </a:p>
          <a:p>
            <a:r>
              <a:rPr lang="nl-BE" sz="2000" dirty="0">
                <a:solidFill>
                  <a:srgbClr val="000000"/>
                </a:solidFill>
              </a:rPr>
              <a:t>	&lt;</a:t>
            </a:r>
            <a:r>
              <a:rPr lang="nl-BE" sz="2000" dirty="0" err="1">
                <a:solidFill>
                  <a:srgbClr val="000000"/>
                </a:solidFill>
              </a:rPr>
              <a:t>li</a:t>
            </a:r>
            <a:r>
              <a:rPr lang="nl-BE" sz="2000" dirty="0">
                <a:solidFill>
                  <a:srgbClr val="000000"/>
                </a:solidFill>
              </a:rPr>
              <a:t>&gt;item 2&lt;/</a:t>
            </a:r>
            <a:r>
              <a:rPr lang="nl-BE" sz="2000" dirty="0" err="1">
                <a:solidFill>
                  <a:srgbClr val="000000"/>
                </a:solidFill>
              </a:rPr>
              <a:t>li</a:t>
            </a:r>
            <a:r>
              <a:rPr lang="nl-BE" sz="2000" dirty="0">
                <a:solidFill>
                  <a:srgbClr val="000000"/>
                </a:solidFill>
              </a:rPr>
              <a:t>&gt;</a:t>
            </a:r>
          </a:p>
          <a:p>
            <a:r>
              <a:rPr lang="nl-BE" sz="2000" dirty="0">
                <a:solidFill>
                  <a:srgbClr val="000000"/>
                </a:solidFill>
              </a:rPr>
              <a:t>&lt;/</a:t>
            </a:r>
            <a:r>
              <a:rPr lang="nl-BE" sz="2000" dirty="0" err="1">
                <a:solidFill>
                  <a:srgbClr val="000000"/>
                </a:solidFill>
              </a:rPr>
              <a:t>ul</a:t>
            </a:r>
            <a:r>
              <a:rPr lang="nl-BE" sz="2000" dirty="0">
                <a:solidFill>
                  <a:srgbClr val="000000"/>
                </a:solidFill>
              </a:rPr>
              <a:t>&gt;</a:t>
            </a:r>
            <a:endParaRPr lang="nl-NL" sz="2000" dirty="0">
              <a:solidFill>
                <a:srgbClr val="000000"/>
              </a:solidFill>
            </a:endParaRPr>
          </a:p>
        </p:txBody>
      </p:sp>
      <p:cxnSp>
        <p:nvCxnSpPr>
          <p:cNvPr id="10" name="Rechte verbindingslijn met pijl 9"/>
          <p:cNvCxnSpPr/>
          <p:nvPr/>
        </p:nvCxnSpPr>
        <p:spPr>
          <a:xfrm rot="5400000">
            <a:off x="3963193" y="3748187"/>
            <a:ext cx="1216025" cy="15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0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2630" y="4437112"/>
            <a:ext cx="2595562" cy="1305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CSS for lists</a:t>
            </a:r>
            <a:endParaRPr lang="en-US" noProof="0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11142"/>
              </p:ext>
            </p:extLst>
          </p:nvPr>
        </p:nvGraphicFramePr>
        <p:xfrm>
          <a:off x="1115616" y="836712"/>
          <a:ext cx="6264696" cy="5040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567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rtl="0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property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list-style-type (&lt;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ul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&gt;)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none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6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 smtClean="0">
                          <a:solidFill>
                            <a:srgbClr val="000000"/>
                          </a:solidFill>
                        </a:rPr>
                        <a:t>disc, circle, square</a:t>
                      </a:r>
                      <a:endParaRPr lang="en-US" sz="16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list-style-type (&lt;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ol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&gt;)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decimal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decimal-leading-zero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lower-roman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upper-roman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lower-alpha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lower-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greek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lower-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latin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upper-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latin</a:t>
                      </a:r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list-style-image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 err="1">
                          <a:solidFill>
                            <a:srgbClr val="000000"/>
                          </a:solidFill>
                        </a:rPr>
                        <a:t>url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</a:rPr>
                        <a:t>(‘filename.gif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’)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list-style-position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outside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/>
                      <a:endParaRPr lang="en-US" sz="1600" dirty="0">
                        <a:solidFill>
                          <a:srgbClr val="000000"/>
                        </a:solidFill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000000"/>
                          </a:solidFill>
                        </a:rPr>
                        <a:t>inside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7166"/>
            <a:ext cx="44100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500042"/>
            <a:ext cx="33337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4469" y="4214833"/>
            <a:ext cx="4048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3000372"/>
            <a:ext cx="4038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5024469" y="71032"/>
            <a:ext cx="3956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 smtClean="0"/>
              <a:t>source: </a:t>
            </a:r>
            <a:r>
              <a:rPr lang="en-US" sz="1200" i="1" dirty="0" smtClean="0"/>
              <a:t>vandelaydesign.com + smashingmagazine.com</a:t>
            </a:r>
            <a:endParaRPr lang="en-US" sz="1200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81525" y="1285860"/>
            <a:ext cx="45624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419350"/>
            <a:ext cx="28860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857488" y="1976462"/>
            <a:ext cx="28479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kstvak 1"/>
          <p:cNvSpPr txBox="1"/>
          <p:nvPr/>
        </p:nvSpPr>
        <p:spPr>
          <a:xfrm>
            <a:off x="6084168" y="2019240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dirty="0">
                <a:hlinkClick r:id="rId9" action="ppaction://hlinkfile"/>
              </a:rPr>
              <a:t>L</a:t>
            </a:r>
            <a:r>
              <a:rPr lang="nl-NL" sz="2000" dirty="0" smtClean="0">
                <a:hlinkClick r:id="rId9" action="ppaction://hlinkfile"/>
              </a:rPr>
              <a:t>ist examples</a:t>
            </a:r>
            <a:endParaRPr lang="nl-B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33558"/>
              </p:ext>
            </p:extLst>
          </p:nvPr>
        </p:nvGraphicFramePr>
        <p:xfrm>
          <a:off x="3943816" y="836712"/>
          <a:ext cx="5021430" cy="396241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040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416"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Kenmerk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err="1">
                          <a:solidFill>
                            <a:schemeClr val="bg1"/>
                          </a:solidFill>
                        </a:rPr>
                        <a:t>waarde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list-style-type (&lt;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ul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&gt;)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/>
                        <a:t>none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0000"/>
                          </a:solidFill>
                        </a:rPr>
                        <a:t>disc, circle, square</a:t>
                      </a:r>
                      <a:endParaRPr lang="en-US" sz="14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rowSpan="8"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list-style-type (&lt;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ol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&gt;)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decimal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rtl="0"/>
                      <a:endParaRPr lang="en-US" sz="1400" dirty="0"/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decimal-leading-zero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rtl="0"/>
                      <a:endParaRPr lang="en-US" sz="1400" dirty="0"/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lower-roman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rtl="0"/>
                      <a:endParaRPr lang="en-US" sz="1400" dirty="0"/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upper-roman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rtl="0"/>
                      <a:endParaRPr lang="en-US" sz="1400" dirty="0"/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lower-alpha</a:t>
                      </a: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rtl="0"/>
                      <a:endParaRPr lang="en-US" sz="1400" dirty="0"/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lower-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greek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rtl="0"/>
                      <a:endParaRPr lang="en-US" sz="1400" dirty="0"/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lower-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latin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rtl="0"/>
                      <a:endParaRPr lang="en-US" sz="1400" dirty="0"/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upper-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</a:rPr>
                        <a:t>latin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29795" marR="29795" marT="29795" marB="2979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exercise 1</a:t>
            </a:r>
            <a:endParaRPr lang="en-US" noProof="0" dirty="0" smtClean="0"/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537" y="836712"/>
            <a:ext cx="1495644" cy="5030804"/>
          </a:xfrm>
          <a:prstGeom prst="rect">
            <a:avLst/>
          </a:prstGeom>
          <a:noFill/>
          <a:ln w="9525">
            <a:solidFill>
              <a:srgbClr val="F04C25"/>
            </a:solidFill>
            <a:miter lim="800000"/>
            <a:headEnd/>
            <a:tailEnd/>
          </a:ln>
        </p:spPr>
      </p:pic>
      <p:sp>
        <p:nvSpPr>
          <p:cNvPr id="2" name="Tekstvak 1"/>
          <p:cNvSpPr txBox="1"/>
          <p:nvPr/>
        </p:nvSpPr>
        <p:spPr>
          <a:xfrm>
            <a:off x="2288105" y="371703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3" action="ppaction://hlinkfile"/>
              </a:rPr>
              <a:t>solution</a:t>
            </a:r>
            <a:endParaRPr lang="nl-BE" dirty="0"/>
          </a:p>
        </p:txBody>
      </p:sp>
      <p:sp>
        <p:nvSpPr>
          <p:cNvPr id="5" name="Tekstvak 8"/>
          <p:cNvSpPr txBox="1">
            <a:spLocks noChangeArrowheads="1"/>
          </p:cNvSpPr>
          <p:nvPr/>
        </p:nvSpPr>
        <p:spPr bwMode="auto">
          <a:xfrm>
            <a:off x="1916890" y="836712"/>
            <a:ext cx="1944216" cy="1077218"/>
          </a:xfrm>
          <a:prstGeom prst="rect">
            <a:avLst/>
          </a:prstGeom>
          <a:noFill/>
          <a:ln w="9525">
            <a:solidFill>
              <a:srgbClr val="009CAB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BE" sz="1600" dirty="0" smtClean="0">
                <a:solidFill>
                  <a:srgbClr val="000000"/>
                </a:solidFill>
              </a:rPr>
              <a:t>&lt;</a:t>
            </a:r>
            <a:r>
              <a:rPr lang="nl-BE" sz="1600" dirty="0" err="1">
                <a:solidFill>
                  <a:srgbClr val="000000"/>
                </a:solidFill>
              </a:rPr>
              <a:t>ol</a:t>
            </a:r>
            <a:r>
              <a:rPr lang="nl-BE" sz="1600" dirty="0">
                <a:solidFill>
                  <a:srgbClr val="000000"/>
                </a:solidFill>
              </a:rPr>
              <a:t>&gt;</a:t>
            </a:r>
          </a:p>
          <a:p>
            <a:r>
              <a:rPr lang="nl-BE" sz="1600" dirty="0">
                <a:solidFill>
                  <a:srgbClr val="000000"/>
                </a:solidFill>
              </a:rPr>
              <a:t> </a:t>
            </a:r>
            <a:r>
              <a:rPr lang="nl-BE" sz="1600" dirty="0" smtClean="0">
                <a:solidFill>
                  <a:srgbClr val="000000"/>
                </a:solidFill>
              </a:rPr>
              <a:t>   &lt;</a:t>
            </a:r>
            <a:r>
              <a:rPr lang="nl-BE" sz="1600" dirty="0">
                <a:solidFill>
                  <a:srgbClr val="000000"/>
                </a:solidFill>
              </a:rPr>
              <a:t>li&gt;item 1&lt;/li&gt;</a:t>
            </a:r>
          </a:p>
          <a:p>
            <a:r>
              <a:rPr lang="nl-BE" sz="1600" dirty="0">
                <a:solidFill>
                  <a:srgbClr val="000000"/>
                </a:solidFill>
              </a:rPr>
              <a:t> </a:t>
            </a:r>
            <a:r>
              <a:rPr lang="nl-BE" sz="1600" dirty="0" smtClean="0">
                <a:solidFill>
                  <a:srgbClr val="000000"/>
                </a:solidFill>
              </a:rPr>
              <a:t>   &lt;</a:t>
            </a:r>
            <a:r>
              <a:rPr lang="nl-BE" sz="1600" dirty="0">
                <a:solidFill>
                  <a:srgbClr val="000000"/>
                </a:solidFill>
              </a:rPr>
              <a:t>li&gt;item 2&lt;/li&gt;</a:t>
            </a:r>
          </a:p>
          <a:p>
            <a:r>
              <a:rPr lang="nl-BE" sz="1600" dirty="0">
                <a:solidFill>
                  <a:srgbClr val="000000"/>
                </a:solidFill>
              </a:rPr>
              <a:t>&lt;/</a:t>
            </a:r>
            <a:r>
              <a:rPr lang="nl-BE" sz="1600" dirty="0" err="1">
                <a:solidFill>
                  <a:srgbClr val="000000"/>
                </a:solidFill>
              </a:rPr>
              <a:t>ol</a:t>
            </a:r>
            <a:r>
              <a:rPr lang="nl-BE" sz="1600" dirty="0">
                <a:solidFill>
                  <a:srgbClr val="000000"/>
                </a:solidFill>
              </a:rPr>
              <a:t>&gt;</a:t>
            </a:r>
            <a:endParaRPr lang="nl-NL" sz="1600" dirty="0">
              <a:solidFill>
                <a:srgbClr val="000000"/>
              </a:solidFill>
            </a:endParaRPr>
          </a:p>
        </p:txBody>
      </p:sp>
      <p:sp>
        <p:nvSpPr>
          <p:cNvPr id="6" name="Tekstvak 8"/>
          <p:cNvSpPr txBox="1">
            <a:spLocks noChangeArrowheads="1"/>
          </p:cNvSpPr>
          <p:nvPr/>
        </p:nvSpPr>
        <p:spPr bwMode="auto">
          <a:xfrm>
            <a:off x="1916890" y="2134953"/>
            <a:ext cx="1944216" cy="1077218"/>
          </a:xfrm>
          <a:prstGeom prst="rect">
            <a:avLst/>
          </a:prstGeom>
          <a:noFill/>
          <a:ln w="9525">
            <a:solidFill>
              <a:srgbClr val="009CAB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BE" sz="1600" dirty="0" smtClean="0">
                <a:solidFill>
                  <a:srgbClr val="000000"/>
                </a:solidFill>
              </a:rPr>
              <a:t>&lt;</a:t>
            </a:r>
            <a:r>
              <a:rPr lang="nl-BE" sz="1600" dirty="0" err="1" smtClean="0">
                <a:solidFill>
                  <a:srgbClr val="000000"/>
                </a:solidFill>
              </a:rPr>
              <a:t>ul</a:t>
            </a:r>
            <a:r>
              <a:rPr lang="nl-BE" sz="1600" dirty="0">
                <a:solidFill>
                  <a:srgbClr val="000000"/>
                </a:solidFill>
              </a:rPr>
              <a:t>&gt;</a:t>
            </a:r>
          </a:p>
          <a:p>
            <a:r>
              <a:rPr lang="nl-BE" sz="1600" dirty="0">
                <a:solidFill>
                  <a:srgbClr val="000000"/>
                </a:solidFill>
              </a:rPr>
              <a:t> </a:t>
            </a:r>
            <a:r>
              <a:rPr lang="nl-BE" sz="1600" dirty="0" smtClean="0">
                <a:solidFill>
                  <a:srgbClr val="000000"/>
                </a:solidFill>
              </a:rPr>
              <a:t>   &lt;</a:t>
            </a:r>
            <a:r>
              <a:rPr lang="nl-BE" sz="1600" dirty="0">
                <a:solidFill>
                  <a:srgbClr val="000000"/>
                </a:solidFill>
              </a:rPr>
              <a:t>li&gt;item 1&lt;/li&gt;</a:t>
            </a:r>
          </a:p>
          <a:p>
            <a:r>
              <a:rPr lang="nl-BE" sz="1600" dirty="0">
                <a:solidFill>
                  <a:srgbClr val="000000"/>
                </a:solidFill>
              </a:rPr>
              <a:t> </a:t>
            </a:r>
            <a:r>
              <a:rPr lang="nl-BE" sz="1600" dirty="0" smtClean="0">
                <a:solidFill>
                  <a:srgbClr val="000000"/>
                </a:solidFill>
              </a:rPr>
              <a:t>   &lt;</a:t>
            </a:r>
            <a:r>
              <a:rPr lang="nl-BE" sz="1600" dirty="0">
                <a:solidFill>
                  <a:srgbClr val="000000"/>
                </a:solidFill>
              </a:rPr>
              <a:t>li&gt;item 2&lt;/li&gt;</a:t>
            </a:r>
          </a:p>
          <a:p>
            <a:r>
              <a:rPr lang="nl-BE" sz="1600" dirty="0" smtClean="0">
                <a:solidFill>
                  <a:srgbClr val="000000"/>
                </a:solidFill>
              </a:rPr>
              <a:t>&lt;/</a:t>
            </a:r>
            <a:r>
              <a:rPr lang="nl-BE" sz="1600" dirty="0" err="1" smtClean="0">
                <a:solidFill>
                  <a:srgbClr val="000000"/>
                </a:solidFill>
              </a:rPr>
              <a:t>ul</a:t>
            </a:r>
            <a:r>
              <a:rPr lang="nl-BE" sz="1600" dirty="0">
                <a:solidFill>
                  <a:srgbClr val="000000"/>
                </a:solidFill>
              </a:rPr>
              <a:t>&gt;</a:t>
            </a:r>
            <a:endParaRPr lang="nl-NL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29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noProof="0" dirty="0" smtClean="0"/>
              <a:t>exercise 2</a:t>
            </a:r>
            <a:endParaRPr lang="en-US" noProof="0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980728"/>
            <a:ext cx="1512168" cy="4799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Rechte verbindingslijn met pijl 8"/>
          <p:cNvCxnSpPr/>
          <p:nvPr/>
        </p:nvCxnSpPr>
        <p:spPr>
          <a:xfrm>
            <a:off x="3707904" y="1960382"/>
            <a:ext cx="1417658" cy="1587"/>
          </a:xfrm>
          <a:prstGeom prst="straightConnector1">
            <a:avLst/>
          </a:prstGeom>
          <a:ln w="28575">
            <a:solidFill>
              <a:srgbClr val="F04C25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45" name="Tekstvak 9"/>
          <p:cNvSpPr txBox="1">
            <a:spLocks noChangeArrowheads="1"/>
          </p:cNvSpPr>
          <p:nvPr/>
        </p:nvSpPr>
        <p:spPr bwMode="auto">
          <a:xfrm>
            <a:off x="5194399" y="1766541"/>
            <a:ext cx="1673186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BE" dirty="0" err="1" smtClean="0"/>
              <a:t>Nested</a:t>
            </a:r>
            <a:r>
              <a:rPr lang="nl-BE" dirty="0" smtClean="0"/>
              <a:t> </a:t>
            </a:r>
            <a:r>
              <a:rPr lang="nl-BE" dirty="0" err="1" smtClean="0"/>
              <a:t>lists</a:t>
            </a:r>
            <a:r>
              <a:rPr lang="nl-BE" dirty="0" smtClean="0"/>
              <a:t>!</a:t>
            </a:r>
            <a:endParaRPr lang="nl-NL" dirty="0"/>
          </a:p>
        </p:txBody>
      </p:sp>
      <p:sp>
        <p:nvSpPr>
          <p:cNvPr id="7" name="Tekstvak 9"/>
          <p:cNvSpPr txBox="1">
            <a:spLocks noChangeArrowheads="1"/>
          </p:cNvSpPr>
          <p:nvPr/>
        </p:nvSpPr>
        <p:spPr bwMode="auto">
          <a:xfrm>
            <a:off x="4453212" y="3025465"/>
            <a:ext cx="34311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nl-BE" sz="2800" dirty="0" err="1" smtClean="0">
                <a:solidFill>
                  <a:srgbClr val="F04C25"/>
                </a:solidFill>
              </a:rPr>
              <a:t>Validate</a:t>
            </a:r>
            <a:r>
              <a:rPr lang="nl-BE" sz="2800" dirty="0" smtClean="0">
                <a:solidFill>
                  <a:srgbClr val="F04C25"/>
                </a:solidFill>
              </a:rPr>
              <a:t> code</a:t>
            </a:r>
            <a:r>
              <a:rPr lang="nl-BE" sz="2800" dirty="0" smtClean="0">
                <a:solidFill>
                  <a:srgbClr val="F04C25"/>
                </a:solidFill>
              </a:rPr>
              <a:t>!!!</a:t>
            </a:r>
            <a:endParaRPr lang="nl-NL" sz="2800" dirty="0">
              <a:solidFill>
                <a:srgbClr val="F04C25"/>
              </a:solidFill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5508104" y="43651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hlinkClick r:id="rId3" action="ppaction://hlinkfile"/>
              </a:rPr>
              <a:t>solution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8693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presentatie_nl-1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ThomasMoreNL</Template>
  <TotalTime>2128</TotalTime>
  <Words>229</Words>
  <Application>Microsoft Office PowerPoint</Application>
  <PresentationFormat>Diavoorstelling (4:3)</PresentationFormat>
  <Paragraphs>88</Paragraphs>
  <Slides>10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Verdana</vt:lpstr>
      <vt:lpstr>TM_presentatie_nl-1</vt:lpstr>
      <vt:lpstr>HTML and CSS</vt:lpstr>
      <vt:lpstr>Types of lists</vt:lpstr>
      <vt:lpstr>Definition list</vt:lpstr>
      <vt:lpstr>Ordered list</vt:lpstr>
      <vt:lpstr>Unordered list</vt:lpstr>
      <vt:lpstr>CSS for lists</vt:lpstr>
      <vt:lpstr>PowerPoint-presentatie</vt:lpstr>
      <vt:lpstr>exercise 1</vt:lpstr>
      <vt:lpstr>exercise 2</vt:lpstr>
      <vt:lpstr>exercise 3</vt:lpstr>
    </vt:vector>
  </TitlesOfParts>
  <Company>KHM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Karin</dc:creator>
  <cp:lastModifiedBy>Sofie Beerens</cp:lastModifiedBy>
  <cp:revision>127</cp:revision>
  <dcterms:created xsi:type="dcterms:W3CDTF">2011-09-28T08:54:59Z</dcterms:created>
  <dcterms:modified xsi:type="dcterms:W3CDTF">2020-02-05T08:52:42Z</dcterms:modified>
</cp:coreProperties>
</file>