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93" r:id="rId2"/>
    <p:sldId id="268" r:id="rId3"/>
    <p:sldId id="288" r:id="rId4"/>
    <p:sldId id="269" r:id="rId5"/>
    <p:sldId id="276" r:id="rId6"/>
    <p:sldId id="298" r:id="rId7"/>
    <p:sldId id="273" r:id="rId8"/>
    <p:sldId id="275" r:id="rId9"/>
    <p:sldId id="277" r:id="rId10"/>
    <p:sldId id="295" r:id="rId11"/>
    <p:sldId id="278" r:id="rId12"/>
    <p:sldId id="297" r:id="rId13"/>
    <p:sldId id="290" r:id="rId14"/>
    <p:sldId id="292" r:id="rId15"/>
    <p:sldId id="294" r:id="rId1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000000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6" autoAdjust="0"/>
    <p:restoredTop sz="96494" autoAdjust="0"/>
  </p:normalViewPr>
  <p:slideViewPr>
    <p:cSldViewPr>
      <p:cViewPr varScale="1">
        <p:scale>
          <a:sx n="113" d="100"/>
          <a:sy n="113" d="100"/>
        </p:scale>
        <p:origin x="166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1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2C3DB2-B2D0-43A2-B4BF-E04A10332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341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4E486-DF56-482D-B54B-C38A6E765517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5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BFD4E-A0EC-43EC-A931-65B162FF28E5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19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55B94-CABD-461F-A44F-60F4AD18BC84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973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55B94-CABD-461F-A44F-60F4AD18BC84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755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48181-4FDB-4CE8-8D17-D2A31D9DB292}" type="slidenum">
              <a:rPr lang="nl-NL" smtClean="0"/>
              <a:pPr/>
              <a:t>7</a:t>
            </a:fld>
            <a:endParaRPr lang="nl-NL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358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60E79-9113-424C-8009-7402A8349819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877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A3FAB-391A-4B52-9678-07049BAE61E1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734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A3FAB-391A-4B52-9678-07049BAE61E1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57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11592-B0EF-4B21-AB24-C277B57EC48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table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exercise_tab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example_table_cap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Tables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AND </a:t>
            </a:r>
            <a:r>
              <a:rPr lang="en-US" noProof="0" dirty="0" err="1" smtClean="0"/>
              <a:t>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06678" y="980728"/>
            <a:ext cx="8229600" cy="4525963"/>
          </a:xfrm>
        </p:spPr>
        <p:txBody>
          <a:bodyPr/>
          <a:lstStyle/>
          <a:p>
            <a:r>
              <a:rPr lang="en-US" noProof="0" dirty="0" smtClean="0">
                <a:solidFill>
                  <a:srgbClr val="FF0000"/>
                </a:solidFill>
              </a:rPr>
              <a:t>border-collapse</a:t>
            </a:r>
            <a:r>
              <a:rPr lang="en-US" noProof="0" dirty="0" smtClean="0"/>
              <a:t>: </a:t>
            </a:r>
          </a:p>
          <a:p>
            <a:pPr marL="355600" lvl="1" indent="0">
              <a:buNone/>
            </a:pPr>
            <a:r>
              <a:rPr lang="en-US" noProof="0" dirty="0" smtClean="0"/>
              <a:t>Collapse borders of adjacent cells into one border or keep them separate</a:t>
            </a:r>
            <a:endParaRPr lang="en-US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borders</a:t>
            </a:r>
          </a:p>
        </p:txBody>
      </p:sp>
      <p:sp>
        <p:nvSpPr>
          <p:cNvPr id="25609" name="Tekstvak 14"/>
          <p:cNvSpPr txBox="1">
            <a:spLocks noChangeArrowheads="1"/>
          </p:cNvSpPr>
          <p:nvPr/>
        </p:nvSpPr>
        <p:spPr bwMode="auto">
          <a:xfrm>
            <a:off x="214313" y="4857750"/>
            <a:ext cx="18473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200" b="1" dirty="0"/>
              <a:t/>
            </a:r>
            <a:br>
              <a:rPr lang="nl-BE" sz="2200" b="1" dirty="0"/>
            </a:br>
            <a:endParaRPr lang="nl-BE" sz="2200" b="1" dirty="0"/>
          </a:p>
          <a:p>
            <a:endParaRPr lang="nl-NL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85786" y="2666727"/>
            <a:ext cx="2864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border-collapse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separate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32752" y="2657203"/>
            <a:ext cx="2813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border-collapse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F04C25"/>
                </a:solidFill>
              </a:rPr>
              <a:t>collapse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827584" y="5157192"/>
            <a:ext cx="6705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9CAB"/>
                </a:solidFill>
                <a:latin typeface="Trebuchet MS" panose="020B0603020202020204" pitchFamily="34" charset="0"/>
              </a:rPr>
              <a:t>remark: borders must be defined per cell, </a:t>
            </a:r>
          </a:p>
          <a:p>
            <a:r>
              <a:rPr lang="en-US" sz="2000" dirty="0" smtClean="0">
                <a:solidFill>
                  <a:srgbClr val="009CAB"/>
                </a:solidFill>
                <a:latin typeface="Trebuchet MS" panose="020B0603020202020204" pitchFamily="34" charset="0"/>
              </a:rPr>
              <a:t>	 border-collapse is a property of the whole table</a:t>
            </a:r>
            <a:endParaRPr lang="en-US" sz="2000" dirty="0">
              <a:solidFill>
                <a:srgbClr val="009CAB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186711"/>
            <a:ext cx="3027851" cy="173141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70" y="3217132"/>
            <a:ext cx="3135354" cy="1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width and height</a:t>
            </a:r>
          </a:p>
          <a:p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		</a:t>
            </a:r>
            <a:r>
              <a:rPr lang="en-US" noProof="0" dirty="0" smtClean="0">
                <a:solidFill>
                  <a:srgbClr val="F04C25"/>
                </a:solidFill>
              </a:rPr>
              <a:t>width</a:t>
            </a:r>
            <a:r>
              <a:rPr lang="en-US" noProof="0" dirty="0" smtClean="0"/>
              <a:t>: 100px      -&gt; in pixels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		</a:t>
            </a:r>
            <a:r>
              <a:rPr lang="en-US" noProof="0" dirty="0" smtClean="0">
                <a:solidFill>
                  <a:srgbClr val="F04C25"/>
                </a:solidFill>
              </a:rPr>
              <a:t>height</a:t>
            </a:r>
            <a:r>
              <a:rPr lang="en-US" noProof="0" dirty="0" smtClean="0"/>
              <a:t>: 50%         -&gt; in % of height parent 				      	      element</a:t>
            </a:r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428000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F04C25"/>
                </a:solidFill>
              </a:rPr>
              <a:t>table-layout</a:t>
            </a:r>
            <a:r>
              <a:rPr lang="en-US" noProof="0" dirty="0" smtClean="0"/>
              <a:t>: auto or fixed;</a:t>
            </a:r>
          </a:p>
          <a:p>
            <a:pPr lvl="1"/>
            <a:r>
              <a:rPr lang="en-US" b="1" noProof="0" dirty="0" smtClean="0"/>
              <a:t>auto</a:t>
            </a:r>
            <a:r>
              <a:rPr lang="en-US" noProof="0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column </a:t>
            </a:r>
            <a:r>
              <a:rPr lang="en-US" dirty="0"/>
              <a:t>width is set by </a:t>
            </a:r>
            <a:r>
              <a:rPr lang="en-US" dirty="0" smtClean="0"/>
              <a:t>widest 				unbreakable </a:t>
            </a:r>
            <a:r>
              <a:rPr lang="en-US" dirty="0"/>
              <a:t>content in the cells. </a:t>
            </a:r>
            <a:r>
              <a:rPr lang="en-US" dirty="0" smtClean="0"/>
              <a:t>Content 		dictates </a:t>
            </a:r>
            <a:r>
              <a:rPr lang="en-US" dirty="0"/>
              <a:t>the layout.</a:t>
            </a:r>
            <a:endParaRPr lang="en-US" noProof="0" dirty="0" smtClean="0"/>
          </a:p>
          <a:p>
            <a:pPr lvl="1"/>
            <a:r>
              <a:rPr lang="en-US" b="1" noProof="0" dirty="0" smtClean="0"/>
              <a:t>fixed</a:t>
            </a:r>
            <a:r>
              <a:rPr lang="en-US" noProof="0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column </a:t>
            </a:r>
            <a:r>
              <a:rPr lang="en-US" dirty="0"/>
              <a:t>widths are divided equally across </a:t>
            </a:r>
            <a:r>
              <a:rPr lang="en-US" dirty="0" smtClean="0"/>
              <a:t>		table</a:t>
            </a:r>
            <a:r>
              <a:rPr lang="en-US" dirty="0"/>
              <a:t>, regardless of content inside </a:t>
            </a:r>
            <a:r>
              <a:rPr lang="en-US" dirty="0" smtClean="0"/>
              <a:t>cells</a:t>
            </a: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	</a:t>
            </a:r>
            <a:br>
              <a:rPr lang="en-US" noProof="0" dirty="0" smtClean="0"/>
            </a:br>
            <a:endParaRPr lang="en-US" noProof="0" dirty="0" smtClean="0"/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sizes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892" y="4146800"/>
            <a:ext cx="3895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5892" y="38610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table-layout</a:t>
            </a:r>
            <a:r>
              <a:rPr lang="nl-BE" dirty="0" smtClean="0">
                <a:solidFill>
                  <a:srgbClr val="009CAB"/>
                </a:solidFill>
              </a:rPr>
              <a:t>:auto; </a:t>
            </a:r>
            <a:r>
              <a:rPr lang="nl-BE" dirty="0" err="1" smtClean="0">
                <a:solidFill>
                  <a:srgbClr val="009CAB"/>
                </a:solidFill>
              </a:rPr>
              <a:t>width</a:t>
            </a:r>
            <a:r>
              <a:rPr lang="nl-BE" dirty="0" smtClean="0">
                <a:solidFill>
                  <a:srgbClr val="009CAB"/>
                </a:solidFill>
              </a:rPr>
              <a:t>: 400px;</a:t>
            </a:r>
            <a:endParaRPr lang="en-US" dirty="0">
              <a:solidFill>
                <a:srgbClr val="009CAB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610" y="4290789"/>
            <a:ext cx="38957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3610" y="39027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table-layout</a:t>
            </a:r>
            <a:r>
              <a:rPr lang="nl-BE" dirty="0" smtClean="0">
                <a:solidFill>
                  <a:srgbClr val="009CAB"/>
                </a:solidFill>
              </a:rPr>
              <a:t>:</a:t>
            </a:r>
            <a:r>
              <a:rPr lang="nl-BE" dirty="0" err="1" smtClean="0">
                <a:solidFill>
                  <a:srgbClr val="009CAB"/>
                </a:solidFill>
              </a:rPr>
              <a:t>fixed</a:t>
            </a:r>
            <a:r>
              <a:rPr lang="nl-BE" dirty="0" smtClean="0">
                <a:solidFill>
                  <a:srgbClr val="009CAB"/>
                </a:solidFill>
              </a:rPr>
              <a:t>; </a:t>
            </a:r>
            <a:r>
              <a:rPr lang="nl-BE" dirty="0" err="1" smtClean="0">
                <a:solidFill>
                  <a:srgbClr val="009CAB"/>
                </a:solidFill>
              </a:rPr>
              <a:t>width</a:t>
            </a:r>
            <a:r>
              <a:rPr lang="nl-BE" dirty="0" smtClean="0">
                <a:solidFill>
                  <a:srgbClr val="009CAB"/>
                </a:solidFill>
              </a:rPr>
              <a:t>: 400px;</a:t>
            </a:r>
            <a:endParaRPr lang="en-US" dirty="0">
              <a:solidFill>
                <a:srgbClr val="009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noProof="0" dirty="0" err="1" smtClean="0"/>
              <a:t>td,th</a:t>
            </a:r>
            <a:r>
              <a:rPr lang="en-US" sz="2000" noProof="0" dirty="0" smtClean="0"/>
              <a:t> {</a:t>
            </a:r>
          </a:p>
          <a:p>
            <a:pPr marL="0" indent="0">
              <a:buNone/>
            </a:pPr>
            <a:r>
              <a:rPr lang="en-US" sz="2000" noProof="0" dirty="0" smtClean="0"/>
              <a:t>	</a:t>
            </a:r>
            <a:r>
              <a:rPr lang="en-US" sz="2000" noProof="0" dirty="0" smtClean="0">
                <a:solidFill>
                  <a:srgbClr val="F04C25"/>
                </a:solidFill>
              </a:rPr>
              <a:t>color</a:t>
            </a:r>
            <a:r>
              <a:rPr lang="en-US" sz="2000" noProof="0" dirty="0" smtClean="0"/>
              <a:t>: white;			-&gt; </a:t>
            </a:r>
            <a:r>
              <a:rPr lang="en-US" sz="2000" dirty="0" err="1" smtClean="0"/>
              <a:t>te</a:t>
            </a:r>
            <a:r>
              <a:rPr lang="en-US" sz="2000" noProof="0" dirty="0" err="1" smtClean="0"/>
              <a:t>xt</a:t>
            </a:r>
            <a:r>
              <a:rPr lang="en-US" sz="2000" noProof="0" dirty="0" smtClean="0"/>
              <a:t> color</a:t>
            </a:r>
          </a:p>
          <a:p>
            <a:pPr marL="0" indent="0">
              <a:buNone/>
            </a:pPr>
            <a:r>
              <a:rPr lang="en-US" sz="2000" noProof="0" dirty="0" smtClean="0"/>
              <a:t>	</a:t>
            </a:r>
            <a:r>
              <a:rPr lang="en-US" sz="2000" noProof="0" dirty="0" smtClean="0">
                <a:solidFill>
                  <a:srgbClr val="F04C25"/>
                </a:solidFill>
              </a:rPr>
              <a:t>background-color</a:t>
            </a:r>
            <a:r>
              <a:rPr lang="en-US" sz="2000" noProof="0" dirty="0" smtClean="0"/>
              <a:t>: red;	 	-&gt; background of cell</a:t>
            </a:r>
          </a:p>
          <a:p>
            <a:pPr marL="0" indent="0">
              <a:buNone/>
            </a:pPr>
            <a:r>
              <a:rPr lang="en-US" sz="2000" noProof="0" dirty="0" smtClean="0"/>
              <a:t>    }</a:t>
            </a:r>
          </a:p>
          <a:p>
            <a:pPr marL="0" indent="0">
              <a:buNone/>
            </a:pPr>
            <a:endParaRPr lang="en-US" sz="2000" noProof="0" dirty="0" smtClean="0"/>
          </a:p>
          <a:p>
            <a:pPr marL="0" indent="0">
              <a:buNone/>
            </a:pPr>
            <a:endParaRPr lang="en-US" sz="2000" noProof="0" dirty="0" smtClean="0"/>
          </a:p>
          <a:p>
            <a:r>
              <a:rPr lang="en-US" sz="2000" noProof="0" dirty="0" err="1" smtClean="0"/>
              <a:t>tr</a:t>
            </a:r>
            <a:r>
              <a:rPr lang="en-US" sz="2000" noProof="0" dirty="0" err="1" smtClean="0">
                <a:solidFill>
                  <a:srgbClr val="F04C25"/>
                </a:solidFill>
              </a:rPr>
              <a:t>:nth-child</a:t>
            </a:r>
            <a:r>
              <a:rPr lang="en-US" sz="2000" noProof="0" dirty="0" smtClean="0">
                <a:solidFill>
                  <a:srgbClr val="F04C25"/>
                </a:solidFill>
              </a:rPr>
              <a:t>(even)</a:t>
            </a:r>
            <a:r>
              <a:rPr lang="en-US" sz="2000" noProof="0" dirty="0" smtClean="0"/>
              <a:t>{</a:t>
            </a:r>
          </a:p>
          <a:p>
            <a:pPr marL="0" indent="0">
              <a:buNone/>
            </a:pPr>
            <a:r>
              <a:rPr lang="en-US" sz="2000" noProof="0" dirty="0" smtClean="0"/>
              <a:t>	background-color: gray;</a:t>
            </a:r>
          </a:p>
          <a:p>
            <a:pPr marL="0" indent="0">
              <a:buNone/>
            </a:pPr>
            <a:r>
              <a:rPr lang="en-US" sz="2000" noProof="0" dirty="0" smtClean="0"/>
              <a:t>    }</a:t>
            </a:r>
            <a:endParaRPr lang="en-US" sz="2800" noProof="0" dirty="0" smtClean="0"/>
          </a:p>
          <a:p>
            <a:pPr marL="109728" indent="0">
              <a:buNone/>
            </a:pPr>
            <a:endParaRPr lang="en-US" noProof="0" dirty="0" smtClean="0"/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colors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74" y="4149080"/>
            <a:ext cx="4519491" cy="14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3762"/>
            <a:ext cx="8229600" cy="4525963"/>
          </a:xfrm>
        </p:spPr>
        <p:txBody>
          <a:bodyPr/>
          <a:lstStyle/>
          <a:p>
            <a:r>
              <a:rPr lang="en-US" noProof="0" dirty="0" smtClean="0">
                <a:solidFill>
                  <a:srgbClr val="F04C25"/>
                </a:solidFill>
              </a:rPr>
              <a:t>caption-side</a:t>
            </a:r>
            <a:r>
              <a:rPr lang="en-US" noProof="0" dirty="0" smtClean="0"/>
              <a:t>: top OR bottom</a:t>
            </a:r>
          </a:p>
          <a:p>
            <a:endParaRPr lang="en-US" sz="800" noProof="0" dirty="0" smtClean="0"/>
          </a:p>
          <a:p>
            <a:r>
              <a:rPr lang="en-US" noProof="0" dirty="0" smtClean="0">
                <a:hlinkClick r:id="rId3"/>
              </a:rPr>
              <a:t>Overview</a:t>
            </a:r>
            <a:endParaRPr lang="en-US" noProof="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for tables: other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table with following style: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the table width is 450px </a:t>
            </a:r>
          </a:p>
          <a:p>
            <a:pPr lvl="1"/>
            <a:r>
              <a:rPr lang="en-US" noProof="0" dirty="0" smtClean="0"/>
              <a:t>the width of the 2</a:t>
            </a:r>
            <a:r>
              <a:rPr lang="en-US" baseline="30000" noProof="0" dirty="0" smtClean="0"/>
              <a:t>nd</a:t>
            </a:r>
            <a:r>
              <a:rPr lang="en-US" noProof="0" dirty="0" smtClean="0"/>
              <a:t> column is half of the table width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5148064" y="508518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hlinkClick r:id="rId2" action="ppaction://hlinkfile"/>
              </a:rPr>
              <a:t>solution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90516"/>
            <a:ext cx="6012903" cy="13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table =</a:t>
            </a:r>
            <a:r>
              <a:rPr lang="en-US" dirty="0"/>
              <a:t>	rectangular grid of rows and columns</a:t>
            </a: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Cell = </a:t>
            </a:r>
            <a:r>
              <a:rPr lang="en-US" dirty="0"/>
              <a:t>	intersection of </a:t>
            </a:r>
            <a:r>
              <a:rPr lang="en-US" dirty="0" smtClean="0"/>
              <a:t>a row </a:t>
            </a:r>
            <a:r>
              <a:rPr lang="en-US" dirty="0"/>
              <a:t>and </a:t>
            </a:r>
            <a:r>
              <a:rPr lang="en-US" dirty="0" smtClean="0"/>
              <a:t>a column</a:t>
            </a:r>
            <a:endParaRPr lang="en-US" sz="1000" noProof="0" dirty="0" smtClean="0"/>
          </a:p>
          <a:p>
            <a:pPr>
              <a:lnSpc>
                <a:spcPct val="110000"/>
              </a:lnSpc>
            </a:pPr>
            <a:r>
              <a:rPr lang="en-US" dirty="0"/>
              <a:t>Each cell can contain text, images, forms, table</a:t>
            </a:r>
            <a:r>
              <a:rPr lang="en-US" dirty="0" smtClean="0"/>
              <a:t>,....</a:t>
            </a:r>
          </a:p>
          <a:p>
            <a:pPr>
              <a:lnSpc>
                <a:spcPct val="110000"/>
              </a:lnSpc>
            </a:pPr>
            <a:r>
              <a:rPr lang="en-US" dirty="0"/>
              <a:t>Each cell is </a:t>
            </a:r>
            <a:r>
              <a:rPr lang="en-US" dirty="0">
                <a:solidFill>
                  <a:srgbClr val="F04C25"/>
                </a:solidFill>
              </a:rPr>
              <a:t>independent</a:t>
            </a:r>
            <a:r>
              <a:rPr lang="en-US" dirty="0"/>
              <a:t> (e.g. text color is different everywhere)</a:t>
            </a:r>
            <a:endParaRPr lang="en-US" noProof="0" dirty="0" smtClean="0"/>
          </a:p>
          <a:p>
            <a:r>
              <a:rPr lang="en-US" dirty="0"/>
              <a:t>Previously: </a:t>
            </a:r>
            <a:r>
              <a:rPr lang="en-US" dirty="0" smtClean="0"/>
              <a:t>	tables were used for </a:t>
            </a:r>
            <a:r>
              <a:rPr lang="en-US" dirty="0"/>
              <a:t>design =&gt; not </a:t>
            </a:r>
            <a:r>
              <a:rPr lang="en-US" dirty="0" smtClean="0"/>
              <a:t>			usable </a:t>
            </a:r>
            <a:r>
              <a:rPr lang="en-US" dirty="0"/>
              <a:t>for responsive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Now</a:t>
            </a:r>
            <a:r>
              <a:rPr lang="en-US" noProof="0" dirty="0" smtClean="0"/>
              <a:t>: 		use CSS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noProof="0" dirty="0" smtClean="0"/>
              <a:t>&lt;table&gt;</a:t>
            </a:r>
          </a:p>
          <a:p>
            <a:pPr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&lt;</a:t>
            </a:r>
            <a:r>
              <a:rPr lang="en-US" noProof="0" dirty="0" err="1" smtClean="0"/>
              <a:t>thead</a:t>
            </a:r>
            <a:r>
              <a:rPr lang="en-US" noProof="0" dirty="0" smtClean="0"/>
              <a:t>&gt;</a:t>
            </a:r>
          </a:p>
          <a:p>
            <a:pPr>
              <a:buNone/>
            </a:pPr>
            <a:endParaRPr lang="en-US" sz="1300" noProof="0" dirty="0" smtClean="0"/>
          </a:p>
          <a:p>
            <a:pPr>
              <a:buNone/>
            </a:pPr>
            <a:r>
              <a:rPr lang="en-US" noProof="0" dirty="0"/>
              <a:t>	</a:t>
            </a:r>
            <a:r>
              <a:rPr lang="en-US" noProof="0" dirty="0" smtClean="0"/>
              <a:t>	&lt;</a:t>
            </a:r>
            <a:r>
              <a:rPr lang="en-US" noProof="0" dirty="0" err="1" smtClean="0"/>
              <a:t>tr</a:t>
            </a:r>
            <a:r>
              <a:rPr lang="en-US" noProof="0" dirty="0" smtClean="0"/>
              <a:t>&gt;</a:t>
            </a:r>
            <a:br>
              <a:rPr lang="en-US" noProof="0" dirty="0" smtClean="0"/>
            </a:br>
            <a:r>
              <a:rPr lang="en-US" noProof="0" dirty="0" smtClean="0"/>
              <a:t>  		&lt;</a:t>
            </a:r>
            <a:r>
              <a:rPr lang="en-US" noProof="0" dirty="0" err="1" smtClean="0"/>
              <a:t>th</a:t>
            </a:r>
            <a:r>
              <a:rPr lang="en-US" noProof="0" dirty="0" smtClean="0"/>
              <a:t>&gt;heading&lt;/</a:t>
            </a:r>
            <a:r>
              <a:rPr lang="en-US" noProof="0" dirty="0" err="1" smtClean="0"/>
              <a:t>th</a:t>
            </a:r>
            <a:r>
              <a:rPr lang="en-US" noProof="0" dirty="0" smtClean="0"/>
              <a:t>&gt;</a:t>
            </a:r>
          </a:p>
          <a:p>
            <a:pPr>
              <a:buNone/>
            </a:pPr>
            <a:r>
              <a:rPr lang="en-US" noProof="0" dirty="0"/>
              <a:t>	</a:t>
            </a:r>
            <a:r>
              <a:rPr lang="en-US" noProof="0" dirty="0" smtClean="0"/>
              <a:t>	&lt;/</a:t>
            </a:r>
            <a:r>
              <a:rPr lang="en-US" noProof="0" dirty="0" err="1" smtClean="0"/>
              <a:t>tr</a:t>
            </a:r>
            <a:r>
              <a:rPr lang="en-US" noProof="0" dirty="0" smtClean="0"/>
              <a:t>&gt;</a:t>
            </a:r>
          </a:p>
          <a:p>
            <a:pPr>
              <a:buNone/>
            </a:pPr>
            <a:r>
              <a:rPr lang="en-US" sz="1300" noProof="0" dirty="0" smtClean="0"/>
              <a:t/>
            </a:r>
            <a:br>
              <a:rPr lang="en-US" sz="1300" noProof="0" dirty="0" smtClean="0"/>
            </a:br>
            <a:r>
              <a:rPr lang="en-US" noProof="0" dirty="0" smtClean="0"/>
              <a:t>&lt;/</a:t>
            </a:r>
            <a:r>
              <a:rPr lang="en-US" noProof="0" dirty="0" err="1" smtClean="0"/>
              <a:t>thead</a:t>
            </a:r>
            <a:r>
              <a:rPr lang="en-US" noProof="0" dirty="0" smtClean="0"/>
              <a:t>&gt;</a:t>
            </a:r>
          </a:p>
          <a:p>
            <a:pPr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&lt;</a:t>
            </a:r>
            <a:r>
              <a:rPr lang="en-US" noProof="0" dirty="0" err="1" smtClean="0"/>
              <a:t>tbody</a:t>
            </a:r>
            <a:r>
              <a:rPr lang="en-US" noProof="0" dirty="0" smtClean="0"/>
              <a:t>&gt;</a:t>
            </a:r>
          </a:p>
          <a:p>
            <a:pPr>
              <a:buNone/>
            </a:pPr>
            <a:r>
              <a:rPr lang="en-US" sz="1100" noProof="0" dirty="0" smtClean="0"/>
              <a:t/>
            </a:r>
            <a:br>
              <a:rPr lang="en-US" sz="1100" noProof="0" dirty="0" smtClean="0"/>
            </a:br>
            <a:r>
              <a:rPr lang="en-US" noProof="0" dirty="0" smtClean="0"/>
              <a:t>  	&lt;</a:t>
            </a:r>
            <a:r>
              <a:rPr lang="en-US" noProof="0" dirty="0" err="1" smtClean="0"/>
              <a:t>tr</a:t>
            </a:r>
            <a:r>
              <a:rPr lang="en-US" noProof="0" dirty="0" smtClean="0"/>
              <a:t>&gt;</a:t>
            </a:r>
            <a:br>
              <a:rPr lang="en-US" noProof="0" dirty="0" smtClean="0"/>
            </a:br>
            <a:r>
              <a:rPr lang="en-US" noProof="0" dirty="0" smtClean="0"/>
              <a:t>    		&lt;td&gt;table cellen&lt;/td&gt;</a:t>
            </a:r>
            <a:br>
              <a:rPr lang="en-US" noProof="0" dirty="0" smtClean="0"/>
            </a:br>
            <a:r>
              <a:rPr lang="en-US" noProof="0" dirty="0" smtClean="0"/>
              <a:t>  	&lt;/</a:t>
            </a:r>
            <a:r>
              <a:rPr lang="en-US" noProof="0" dirty="0" err="1" smtClean="0"/>
              <a:t>tr</a:t>
            </a:r>
            <a:r>
              <a:rPr lang="en-US" noProof="0" dirty="0" smtClean="0"/>
              <a:t>&gt;</a:t>
            </a:r>
          </a:p>
          <a:p>
            <a:pPr>
              <a:buNone/>
            </a:pPr>
            <a:r>
              <a:rPr lang="en-US" sz="1100" noProof="0" dirty="0" smtClean="0"/>
              <a:t/>
            </a:r>
            <a:br>
              <a:rPr lang="en-US" sz="1100" noProof="0" dirty="0" smtClean="0"/>
            </a:br>
            <a:r>
              <a:rPr lang="en-US" noProof="0" dirty="0" smtClean="0"/>
              <a:t>&lt;/</a:t>
            </a:r>
            <a:r>
              <a:rPr lang="en-US" noProof="0" dirty="0" err="1" smtClean="0"/>
              <a:t>tbody</a:t>
            </a:r>
            <a:r>
              <a:rPr lang="en-US" noProof="0" dirty="0" smtClean="0"/>
              <a:t>&gt;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Table Structure</a:t>
            </a:r>
            <a:endParaRPr lang="en-US" noProof="0" dirty="0"/>
          </a:p>
        </p:txBody>
      </p:sp>
      <p:sp>
        <p:nvSpPr>
          <p:cNvPr id="4" name="Ovaal 3"/>
          <p:cNvSpPr/>
          <p:nvPr/>
        </p:nvSpPr>
        <p:spPr>
          <a:xfrm>
            <a:off x="740826" y="1616838"/>
            <a:ext cx="1080120" cy="360040"/>
          </a:xfrm>
          <a:prstGeom prst="ellipse">
            <a:avLst/>
          </a:prstGeom>
          <a:solidFill>
            <a:srgbClr val="F04C25">
              <a:alpha val="20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740826" y="3068960"/>
            <a:ext cx="1200224" cy="360040"/>
          </a:xfrm>
          <a:prstGeom prst="ellipse">
            <a:avLst/>
          </a:prstGeom>
          <a:solidFill>
            <a:srgbClr val="F04C25">
              <a:alpha val="20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767532" y="3639107"/>
            <a:ext cx="1080120" cy="360040"/>
          </a:xfrm>
          <a:prstGeom prst="ellipse">
            <a:avLst/>
          </a:prstGeom>
          <a:solidFill>
            <a:srgbClr val="F04C25">
              <a:alpha val="20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756023" y="4941168"/>
            <a:ext cx="1200224" cy="360040"/>
          </a:xfrm>
          <a:prstGeom prst="ellipse">
            <a:avLst/>
          </a:prstGeom>
          <a:solidFill>
            <a:srgbClr val="F04C25">
              <a:alpha val="20000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5868144" y="1614753"/>
            <a:ext cx="14173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04C25"/>
                </a:solidFill>
              </a:rPr>
              <a:t>Optional!</a:t>
            </a:r>
            <a:endParaRPr lang="en-US" sz="2400" dirty="0">
              <a:solidFill>
                <a:srgbClr val="F04C25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1187624" y="2129278"/>
            <a:ext cx="864096" cy="939682"/>
          </a:xfrm>
          <a:prstGeom prst="ellipse">
            <a:avLst/>
          </a:prstGeom>
          <a:solidFill>
            <a:srgbClr val="009CAB">
              <a:alpha val="20000"/>
            </a:srgbClr>
          </a:solidFill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1187624" y="3977691"/>
            <a:ext cx="864096" cy="939682"/>
          </a:xfrm>
          <a:prstGeom prst="ellipse">
            <a:avLst/>
          </a:prstGeom>
          <a:solidFill>
            <a:srgbClr val="009CAB">
              <a:alpha val="20000"/>
            </a:srgbClr>
          </a:solidFill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5868143" y="2340115"/>
            <a:ext cx="284084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CAB"/>
                </a:solidFill>
              </a:rPr>
              <a:t>Indicates beginning</a:t>
            </a:r>
          </a:p>
          <a:p>
            <a:r>
              <a:rPr lang="en-US" sz="2400" dirty="0" smtClean="0">
                <a:solidFill>
                  <a:srgbClr val="009CAB"/>
                </a:solidFill>
              </a:rPr>
              <a:t>and end of a row</a:t>
            </a:r>
            <a:endParaRPr lang="en-US" sz="2400" dirty="0">
              <a:solidFill>
                <a:srgbClr val="009CAB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2212977" y="2348880"/>
            <a:ext cx="630831" cy="36004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3779912" y="2348880"/>
            <a:ext cx="630831" cy="36004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5895836" y="3501008"/>
            <a:ext cx="292419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Defines a cell styled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s heading</a:t>
            </a:r>
          </a:p>
        </p:txBody>
      </p:sp>
      <p:sp>
        <p:nvSpPr>
          <p:cNvPr id="19" name="Ovaal 18"/>
          <p:cNvSpPr/>
          <p:nvPr/>
        </p:nvSpPr>
        <p:spPr>
          <a:xfrm>
            <a:off x="2212976" y="4256816"/>
            <a:ext cx="630831" cy="38143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/>
          <p:cNvSpPr/>
          <p:nvPr/>
        </p:nvSpPr>
        <p:spPr>
          <a:xfrm>
            <a:off x="4283968" y="4256816"/>
            <a:ext cx="630831" cy="38143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5919438" y="4885709"/>
            <a:ext cx="27703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Defines a standard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2814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&lt;table&gt;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&lt;td&gt;&lt;/td&gt; &lt;td&gt;&lt;/td&gt; &lt;td&gt;&lt;/td&gt; &lt;td&gt;&lt;/td&gt;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&lt;/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  <a:br>
              <a:rPr lang="en-US" sz="2100" noProof="0" dirty="0" smtClean="0"/>
            </a:br>
            <a:endParaRPr lang="en-US" sz="2100" noProof="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&lt;td&gt;&lt;/td&gt; &lt;td&gt;&lt;/td&gt; &lt;td&gt;&lt;/td&gt; &lt;td&gt;&lt;/td&gt;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&lt;/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  <a:br>
              <a:rPr lang="en-US" sz="2100" noProof="0" dirty="0" smtClean="0"/>
            </a:br>
            <a:endParaRPr lang="en-US" sz="2100" noProof="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&lt;td&gt;&lt;/td&gt; &lt;td&gt;&lt;/td&gt; &lt;td&gt;&lt;/td&gt; &lt;td&gt;&lt;/td&gt;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&lt;/</a:t>
            </a:r>
            <a:r>
              <a:rPr lang="en-US" sz="2100" noProof="0" dirty="0" err="1" smtClean="0"/>
              <a:t>tr</a:t>
            </a:r>
            <a:r>
              <a:rPr lang="en-US" sz="2100" noProof="0" dirty="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noProof="0" dirty="0" smtClean="0"/>
              <a:t>&lt;/table&gt;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noProof="0" dirty="0" smtClean="0"/>
          </a:p>
          <a:p>
            <a:pPr eaLnBrk="1" hangingPunct="1">
              <a:lnSpc>
                <a:spcPct val="90000"/>
              </a:lnSpc>
            </a:pPr>
            <a:endParaRPr lang="en-US" sz="2800" noProof="0" dirty="0" smtClean="0"/>
          </a:p>
          <a:p>
            <a:pPr eaLnBrk="1" hangingPunct="1">
              <a:lnSpc>
                <a:spcPct val="90000"/>
              </a:lnSpc>
            </a:pPr>
            <a:endParaRPr lang="en-US" sz="2800" noProof="0" dirty="0" smtClean="0"/>
          </a:p>
          <a:p>
            <a:pPr eaLnBrk="1" hangingPunct="1">
              <a:lnSpc>
                <a:spcPct val="90000"/>
              </a:lnSpc>
            </a:pPr>
            <a:endParaRPr lang="en-US" sz="2800" noProof="0" dirty="0" smtClean="0"/>
          </a:p>
          <a:p>
            <a:pPr eaLnBrk="1" hangingPunct="1">
              <a:lnSpc>
                <a:spcPct val="90000"/>
              </a:lnSpc>
            </a:pPr>
            <a:endParaRPr lang="en-US" sz="2800" noProof="0" dirty="0" smtClean="0"/>
          </a:p>
          <a:p>
            <a:pPr eaLnBrk="1" hangingPunct="1">
              <a:lnSpc>
                <a:spcPct val="90000"/>
              </a:lnSpc>
            </a:pPr>
            <a:endParaRPr lang="en-US" sz="2800" noProof="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Table Structure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006" y="4724401"/>
            <a:ext cx="3038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kstvak 1"/>
          <p:cNvSpPr txBox="1"/>
          <p:nvPr/>
        </p:nvSpPr>
        <p:spPr>
          <a:xfrm>
            <a:off x="5771654" y="962389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04C25"/>
                </a:solidFill>
              </a:rPr>
              <a:t>Keep the code readable: </a:t>
            </a:r>
          </a:p>
          <a:p>
            <a:r>
              <a:rPr lang="en-US" sz="2000" dirty="0" smtClean="0">
                <a:solidFill>
                  <a:srgbClr val="F04C25"/>
                </a:solidFill>
              </a:rPr>
              <a:t>use indentations</a:t>
            </a:r>
            <a:r>
              <a:rPr lang="nl-NL" sz="2000" dirty="0" smtClean="0">
                <a:solidFill>
                  <a:srgbClr val="F04C25"/>
                </a:solidFill>
              </a:rPr>
              <a:t>!</a:t>
            </a:r>
            <a:endParaRPr lang="nl-BE" sz="2000" dirty="0">
              <a:solidFill>
                <a:srgbClr val="F04C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489654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noProof="0" dirty="0" err="1" smtClean="0"/>
              <a:t>colspan</a:t>
            </a:r>
            <a:r>
              <a:rPr lang="en-US" noProof="0" dirty="0" smtClean="0"/>
              <a:t>:</a:t>
            </a:r>
          </a:p>
          <a:p>
            <a:pPr lvl="1"/>
            <a:r>
              <a:rPr lang="en-US" dirty="0"/>
              <a:t>j</a:t>
            </a:r>
            <a:r>
              <a:rPr lang="en-US" noProof="0" dirty="0" err="1" smtClean="0"/>
              <a:t>oin</a:t>
            </a:r>
            <a:r>
              <a:rPr lang="en-US" noProof="0" dirty="0" smtClean="0"/>
              <a:t> cells horizontally</a:t>
            </a:r>
          </a:p>
          <a:p>
            <a:pPr lvl="1"/>
            <a:r>
              <a:rPr lang="en-US" noProof="0" dirty="0" smtClean="0"/>
              <a:t>&lt;td </a:t>
            </a:r>
            <a:r>
              <a:rPr lang="en-US" noProof="0" dirty="0" err="1" smtClean="0"/>
              <a:t>colspan</a:t>
            </a:r>
            <a:r>
              <a:rPr lang="en-US" noProof="0" dirty="0" smtClean="0"/>
              <a:t>="x"&gt;text&lt;/td&gt;</a:t>
            </a:r>
          </a:p>
          <a:p>
            <a:pPr lvl="1"/>
            <a:r>
              <a:rPr lang="en-US" noProof="0" dirty="0" smtClean="0"/>
              <a:t>x= the number of columns a cell should span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err="1" smtClean="0"/>
              <a:t>rowspan</a:t>
            </a:r>
            <a:r>
              <a:rPr lang="en-US" noProof="0" dirty="0" smtClean="0"/>
              <a:t>:</a:t>
            </a:r>
          </a:p>
          <a:p>
            <a:pPr lvl="1"/>
            <a:r>
              <a:rPr lang="en-US" dirty="0"/>
              <a:t>j</a:t>
            </a:r>
            <a:r>
              <a:rPr lang="en-US" noProof="0" dirty="0" err="1" smtClean="0"/>
              <a:t>oin</a:t>
            </a:r>
            <a:r>
              <a:rPr lang="en-US" noProof="0" dirty="0" smtClean="0"/>
              <a:t> cells vertically</a:t>
            </a:r>
          </a:p>
          <a:p>
            <a:pPr lvl="1"/>
            <a:r>
              <a:rPr lang="en-US" noProof="0" dirty="0" smtClean="0"/>
              <a:t>&lt;td </a:t>
            </a:r>
            <a:r>
              <a:rPr lang="en-US" noProof="0" dirty="0" err="1" smtClean="0"/>
              <a:t>rowspan</a:t>
            </a:r>
            <a:r>
              <a:rPr lang="en-US" noProof="0" dirty="0" smtClean="0"/>
              <a:t>="x"&gt;text&lt;/td&gt;</a:t>
            </a:r>
          </a:p>
          <a:p>
            <a:pPr lvl="1"/>
            <a:r>
              <a:rPr lang="en-US" noProof="0" dirty="0" smtClean="0"/>
              <a:t>x= number of rows a cell should span</a:t>
            </a:r>
          </a:p>
          <a:p>
            <a:pPr lvl="1"/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Joining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Joining Cells</a:t>
            </a:r>
          </a:p>
        </p:txBody>
      </p:sp>
      <p:sp>
        <p:nvSpPr>
          <p:cNvPr id="5" name="Linkeraccolade 4"/>
          <p:cNvSpPr/>
          <p:nvPr/>
        </p:nvSpPr>
        <p:spPr>
          <a:xfrm>
            <a:off x="3491880" y="4991608"/>
            <a:ext cx="142875" cy="720080"/>
          </a:xfrm>
          <a:prstGeom prst="leftBrace">
            <a:avLst/>
          </a:prstGeom>
          <a:ln w="28575">
            <a:solidFill>
              <a:srgbClr val="F04C2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" name="Tekstvak 8"/>
          <p:cNvSpPr txBox="1">
            <a:spLocks noChangeArrowheads="1"/>
          </p:cNvSpPr>
          <p:nvPr/>
        </p:nvSpPr>
        <p:spPr bwMode="auto">
          <a:xfrm>
            <a:off x="1694045" y="5166982"/>
            <a:ext cx="1483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rgbClr val="F04C25"/>
                </a:solidFill>
              </a:rPr>
              <a:t>rowspan</a:t>
            </a:r>
            <a:r>
              <a:rPr lang="nl-BE" smtClean="0">
                <a:solidFill>
                  <a:srgbClr val="F04C25"/>
                </a:solidFill>
              </a:rPr>
              <a:t>="</a:t>
            </a:r>
            <a:r>
              <a:rPr lang="nl-BE" dirty="0" smtClean="0">
                <a:solidFill>
                  <a:srgbClr val="F04C25"/>
                </a:solidFill>
              </a:rPr>
              <a:t>2"</a:t>
            </a:r>
            <a:endParaRPr lang="nl-NL" dirty="0">
              <a:solidFill>
                <a:srgbClr val="F04C25"/>
              </a:solidFill>
            </a:endParaRPr>
          </a:p>
        </p:txBody>
      </p:sp>
      <p:sp>
        <p:nvSpPr>
          <p:cNvPr id="7" name="Tekstvak 12"/>
          <p:cNvSpPr txBox="1">
            <a:spLocks noChangeArrowheads="1"/>
          </p:cNvSpPr>
          <p:nvPr/>
        </p:nvSpPr>
        <p:spPr bwMode="auto">
          <a:xfrm>
            <a:off x="6588224" y="4149080"/>
            <a:ext cx="1730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dirty="0" err="1" smtClean="0">
                <a:solidFill>
                  <a:srgbClr val="F04C25"/>
                </a:solidFill>
              </a:rPr>
              <a:t>colspan</a:t>
            </a:r>
            <a:r>
              <a:rPr lang="nl-BE" dirty="0" smtClean="0">
                <a:solidFill>
                  <a:srgbClr val="F04C25"/>
                </a:solidFill>
              </a:rPr>
              <a:t>="</a:t>
            </a:r>
            <a:r>
              <a:rPr lang="nl-BE" dirty="0" smtClean="0">
                <a:solidFill>
                  <a:srgbClr val="F04C25"/>
                </a:solidFill>
              </a:rPr>
              <a:t>2"</a:t>
            </a:r>
            <a:endParaRPr lang="nl-NL" dirty="0">
              <a:solidFill>
                <a:srgbClr val="F04C25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15" y="4581128"/>
            <a:ext cx="5237179" cy="1253008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58982" y="1083508"/>
            <a:ext cx="5976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 smtClean="0">
                <a:solidFill>
                  <a:srgbClr val="F04C25"/>
                </a:solidFill>
                <a:latin typeface="Consolas" panose="020B0609020204030204" pitchFamily="49" charset="0"/>
              </a:rPr>
              <a:t>colspan</a:t>
            </a:r>
            <a:r>
              <a:rPr lang="nl-BE" sz="1600" dirty="0" smtClean="0">
                <a:solidFill>
                  <a:srgbClr val="F04C25"/>
                </a:solidFill>
                <a:latin typeface="Consolas" panose="020B0609020204030204" pitchFamily="49" charset="0"/>
              </a:rPr>
              <a:t>="</a:t>
            </a:r>
            <a:r>
              <a:rPr lang="nl-BE" sz="1600" dirty="0">
                <a:solidFill>
                  <a:srgbClr val="F04C25"/>
                </a:solidFill>
                <a:latin typeface="Consolas" panose="020B0609020204030204" pitchFamily="49" charset="0"/>
              </a:rPr>
              <a:t>2"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spans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2 columns&lt;/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 smtClean="0">
                <a:solidFill>
                  <a:srgbClr val="F04C25"/>
                </a:solidFill>
                <a:latin typeface="Consolas" panose="020B0609020204030204" pitchFamily="49" charset="0"/>
              </a:rPr>
              <a:t>rowspan</a:t>
            </a:r>
            <a:r>
              <a:rPr lang="nl-BE" sz="1600" dirty="0" smtClean="0">
                <a:solidFill>
                  <a:srgbClr val="F04C25"/>
                </a:solidFill>
                <a:latin typeface="Consolas" panose="020B0609020204030204" pitchFamily="49" charset="0"/>
              </a:rPr>
              <a:t>="</a:t>
            </a:r>
            <a:r>
              <a:rPr lang="nl-BE" sz="1600" dirty="0">
                <a:solidFill>
                  <a:srgbClr val="F04C25"/>
                </a:solidFill>
                <a:latin typeface="Consolas" panose="020B0609020204030204" pitchFamily="49" charset="0"/>
              </a:rPr>
              <a:t>2"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spans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&gt;Second column&lt;/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nl-B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3" action="ppaction://hlinkfile"/>
              </a:rPr>
              <a:t>add description to table:</a:t>
            </a:r>
            <a:r>
              <a:rPr lang="en-US" noProof="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	&lt;caption&gt;text&lt;/caption&gt;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r>
              <a:rPr lang="en-US" noProof="0" dirty="0" smtClean="0"/>
              <a:t>This tag is placed directly under the &lt;table&gt; open tag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/>
            <a:r>
              <a:rPr lang="en-US" noProof="0" dirty="0" smtClean="0"/>
              <a:t>Only 1 caption per table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Caption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4000" cy="475252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noProof="0" dirty="0" smtClean="0"/>
              <a:t>horizontal</a:t>
            </a:r>
            <a:r>
              <a:rPr lang="en-US" noProof="0" dirty="0" smtClean="0"/>
              <a:t> alignment in cell</a:t>
            </a:r>
          </a:p>
          <a:p>
            <a:pPr marL="355600" lvl="1" indent="0">
              <a:buNone/>
            </a:pPr>
            <a:r>
              <a:rPr lang="en-US" noProof="0" dirty="0" smtClean="0">
                <a:solidFill>
                  <a:srgbClr val="FF0000"/>
                </a:solidFill>
              </a:rPr>
              <a:t>text-align</a:t>
            </a:r>
            <a:r>
              <a:rPr lang="en-US" noProof="0" dirty="0" smtClean="0"/>
              <a:t> : 	left</a:t>
            </a:r>
          </a:p>
          <a:p>
            <a:pPr marL="355600" lvl="1" indent="0">
              <a:buNone/>
            </a:pPr>
            <a:r>
              <a:rPr lang="en-US" noProof="0" dirty="0" smtClean="0"/>
              <a:t>		       	right</a:t>
            </a:r>
          </a:p>
          <a:p>
            <a:pPr marL="393192" lvl="1" indent="0">
              <a:buNone/>
            </a:pPr>
            <a:endParaRPr lang="en-US" noProof="0" dirty="0" smtClean="0"/>
          </a:p>
          <a:p>
            <a:r>
              <a:rPr lang="en-US" b="1" noProof="0" dirty="0" smtClean="0"/>
              <a:t>vertical</a:t>
            </a:r>
            <a:r>
              <a:rPr lang="en-US" dirty="0"/>
              <a:t> alignment </a:t>
            </a:r>
            <a:r>
              <a:rPr lang="en-US" noProof="0" dirty="0" smtClean="0"/>
              <a:t>in cell</a:t>
            </a:r>
          </a:p>
          <a:p>
            <a:pPr marL="355600" lvl="1" indent="0">
              <a:buNone/>
            </a:pPr>
            <a:r>
              <a:rPr lang="en-US" noProof="0" dirty="0" smtClean="0">
                <a:solidFill>
                  <a:srgbClr val="FF0000"/>
                </a:solidFill>
              </a:rPr>
              <a:t>vertical-align </a:t>
            </a:r>
            <a:r>
              <a:rPr lang="en-US" noProof="0" dirty="0" smtClean="0"/>
              <a:t>:</a:t>
            </a:r>
            <a:r>
              <a:rPr lang="en-US" noProof="0" dirty="0" smtClean="0">
                <a:solidFill>
                  <a:srgbClr val="FF0000"/>
                </a:solidFill>
              </a:rPr>
              <a:t> 	</a:t>
            </a:r>
            <a:r>
              <a:rPr lang="en-US" noProof="0" dirty="0" smtClean="0"/>
              <a:t>top</a:t>
            </a:r>
          </a:p>
          <a:p>
            <a:pPr marL="393192" lvl="1" indent="0" eaLnBrk="1" hangingPunct="1">
              <a:buNone/>
            </a:pPr>
            <a:r>
              <a:rPr lang="en-US" noProof="0" dirty="0" smtClean="0"/>
              <a:t>		      	bottom</a:t>
            </a:r>
          </a:p>
          <a:p>
            <a:pPr marL="393192" lvl="1" indent="0" eaLnBrk="1" hangingPunct="1">
              <a:buNone/>
            </a:pPr>
            <a:r>
              <a:rPr lang="en-US" noProof="0" dirty="0" smtClean="0"/>
              <a:t>		      	middle</a:t>
            </a:r>
          </a:p>
          <a:p>
            <a:pPr lvl="1" eaLnBrk="1" hangingPunct="1"/>
            <a:endParaRPr lang="en-US" noProof="0" dirty="0" smtClean="0"/>
          </a:p>
          <a:p>
            <a:pPr lvl="1" eaLnBrk="1" hangingPunct="1">
              <a:buFontTx/>
              <a:buNone/>
            </a:pPr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align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06678" y="980728"/>
            <a:ext cx="8229600" cy="4525963"/>
          </a:xfrm>
        </p:spPr>
        <p:txBody>
          <a:bodyPr/>
          <a:lstStyle/>
          <a:p>
            <a:r>
              <a:rPr lang="en-US" noProof="0" dirty="0" smtClean="0">
                <a:solidFill>
                  <a:srgbClr val="FF0000"/>
                </a:solidFill>
              </a:rPr>
              <a:t>padding</a:t>
            </a:r>
            <a:r>
              <a:rPr lang="en-US" noProof="0" dirty="0" smtClean="0"/>
              <a:t> in cell: </a:t>
            </a:r>
          </a:p>
          <a:p>
            <a:pPr lvl="1"/>
            <a:r>
              <a:rPr lang="en-US" noProof="0" dirty="0" smtClean="0"/>
              <a:t>Defines space </a:t>
            </a:r>
            <a:r>
              <a:rPr lang="en-US" b="1" noProof="0" dirty="0" smtClean="0"/>
              <a:t>inside</a:t>
            </a:r>
            <a:r>
              <a:rPr lang="en-US" noProof="0" dirty="0" smtClean="0"/>
              <a:t> cells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solidFill>
                  <a:srgbClr val="FF0000"/>
                </a:solidFill>
              </a:rPr>
              <a:t>border-spacing</a:t>
            </a:r>
            <a:r>
              <a:rPr lang="en-US" noProof="0" dirty="0" smtClean="0"/>
              <a:t>: </a:t>
            </a:r>
          </a:p>
          <a:p>
            <a:pPr lvl="1"/>
            <a:r>
              <a:rPr lang="en-US" noProof="0" dirty="0" smtClean="0"/>
              <a:t>Defines space </a:t>
            </a:r>
            <a:r>
              <a:rPr lang="en-US" b="1" noProof="0" dirty="0" smtClean="0"/>
              <a:t>in between</a:t>
            </a:r>
            <a:r>
              <a:rPr lang="en-US" noProof="0" dirty="0" smtClean="0"/>
              <a:t> cells</a:t>
            </a:r>
            <a:endParaRPr lang="en-US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tables: spacing</a:t>
            </a:r>
          </a:p>
        </p:txBody>
      </p:sp>
      <p:sp>
        <p:nvSpPr>
          <p:cNvPr id="25609" name="Tekstvak 14"/>
          <p:cNvSpPr txBox="1">
            <a:spLocks noChangeArrowheads="1"/>
          </p:cNvSpPr>
          <p:nvPr/>
        </p:nvSpPr>
        <p:spPr bwMode="auto">
          <a:xfrm>
            <a:off x="214313" y="4857750"/>
            <a:ext cx="18473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200" b="1" dirty="0"/>
              <a:t/>
            </a:r>
            <a:br>
              <a:rPr lang="nl-BE" sz="2200" b="1" dirty="0"/>
            </a:br>
            <a:endParaRPr lang="nl-BE" sz="2200" b="1" dirty="0"/>
          </a:p>
          <a:p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7" y="3854136"/>
            <a:ext cx="5044877" cy="1905165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5868144" y="3703588"/>
            <a:ext cx="3189549" cy="2308324"/>
          </a:xfrm>
          <a:prstGeom prst="rect">
            <a:avLst/>
          </a:prstGeom>
          <a:noFill/>
          <a:ln>
            <a:solidFill>
              <a:srgbClr val="F04C25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rgbClr val="000000"/>
                </a:solidFill>
              </a:rPr>
              <a:t>table</a:t>
            </a:r>
            <a:r>
              <a:rPr lang="nl-BE" dirty="0" smtClean="0">
                <a:solidFill>
                  <a:srgbClr val="000000"/>
                </a:solidFill>
              </a:rPr>
              <a:t> {</a:t>
            </a:r>
            <a:endParaRPr lang="nl-BE" dirty="0">
              <a:solidFill>
                <a:srgbClr val="000000"/>
              </a:solidFill>
            </a:endParaRPr>
          </a:p>
          <a:p>
            <a:r>
              <a:rPr lang="nl-BE" dirty="0" smtClean="0">
                <a:solidFill>
                  <a:srgbClr val="000000"/>
                </a:solidFill>
              </a:rPr>
              <a:t>    border:1px </a:t>
            </a:r>
            <a:r>
              <a:rPr lang="nl-BE" dirty="0" err="1">
                <a:solidFill>
                  <a:srgbClr val="000000"/>
                </a:solidFill>
              </a:rPr>
              <a:t>solid</a:t>
            </a:r>
            <a:r>
              <a:rPr lang="nl-BE" dirty="0">
                <a:solidFill>
                  <a:srgbClr val="000000"/>
                </a:solidFill>
              </a:rPr>
              <a:t> black;</a:t>
            </a:r>
          </a:p>
          <a:p>
            <a:r>
              <a:rPr lang="nl-BE" dirty="0" smtClean="0">
                <a:solidFill>
                  <a:srgbClr val="000000"/>
                </a:solidFill>
              </a:rPr>
              <a:t>    border-</a:t>
            </a:r>
            <a:r>
              <a:rPr lang="nl-BE" dirty="0" err="1" smtClean="0">
                <a:solidFill>
                  <a:srgbClr val="000000"/>
                </a:solidFill>
              </a:rPr>
              <a:t>spacing</a:t>
            </a:r>
            <a:r>
              <a:rPr lang="nl-BE" dirty="0">
                <a:solidFill>
                  <a:srgbClr val="000000"/>
                </a:solidFill>
              </a:rPr>
              <a:t>: 10px;</a:t>
            </a:r>
          </a:p>
          <a:p>
            <a:r>
              <a:rPr lang="nl-BE" dirty="0">
                <a:solidFill>
                  <a:srgbClr val="000000"/>
                </a:solidFill>
              </a:rPr>
              <a:t>}</a:t>
            </a:r>
          </a:p>
          <a:p>
            <a:r>
              <a:rPr lang="nl-BE" dirty="0" err="1">
                <a:solidFill>
                  <a:srgbClr val="000000"/>
                </a:solidFill>
              </a:rPr>
              <a:t>td</a:t>
            </a:r>
            <a:r>
              <a:rPr lang="nl-BE" dirty="0">
                <a:solidFill>
                  <a:srgbClr val="000000"/>
                </a:solidFill>
              </a:rPr>
              <a:t> {</a:t>
            </a:r>
          </a:p>
          <a:p>
            <a:r>
              <a:rPr lang="nl-BE" dirty="0" smtClean="0">
                <a:solidFill>
                  <a:srgbClr val="000000"/>
                </a:solidFill>
              </a:rPr>
              <a:t>    border</a:t>
            </a:r>
            <a:r>
              <a:rPr lang="nl-BE" dirty="0">
                <a:solidFill>
                  <a:srgbClr val="000000"/>
                </a:solidFill>
              </a:rPr>
              <a:t>: 1px </a:t>
            </a:r>
            <a:r>
              <a:rPr lang="nl-BE" dirty="0" err="1">
                <a:solidFill>
                  <a:srgbClr val="000000"/>
                </a:solidFill>
              </a:rPr>
              <a:t>solid</a:t>
            </a:r>
            <a:r>
              <a:rPr lang="nl-BE" dirty="0">
                <a:solidFill>
                  <a:srgbClr val="000000"/>
                </a:solidFill>
              </a:rPr>
              <a:t> black;</a:t>
            </a:r>
          </a:p>
          <a:p>
            <a:r>
              <a:rPr lang="nl-BE" dirty="0" smtClean="0">
                <a:solidFill>
                  <a:srgbClr val="000000"/>
                </a:solidFill>
              </a:rPr>
              <a:t>    padding</a:t>
            </a:r>
            <a:r>
              <a:rPr lang="nl-BE" dirty="0">
                <a:solidFill>
                  <a:srgbClr val="000000"/>
                </a:solidFill>
              </a:rPr>
              <a:t>: 10px;</a:t>
            </a:r>
          </a:p>
          <a:p>
            <a:r>
              <a:rPr lang="nl-BE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569</TotalTime>
  <Words>761</Words>
  <Application>Microsoft Office PowerPoint</Application>
  <PresentationFormat>Diavoorstelling (4:3)</PresentationFormat>
  <Paragraphs>160</Paragraphs>
  <Slides>15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Verdana</vt:lpstr>
      <vt:lpstr>TM_presentatie_nl-1</vt:lpstr>
      <vt:lpstr>Html AND css</vt:lpstr>
      <vt:lpstr>tables</vt:lpstr>
      <vt:lpstr>Table Structure</vt:lpstr>
      <vt:lpstr>Table Structure</vt:lpstr>
      <vt:lpstr>Joining Cells</vt:lpstr>
      <vt:lpstr>Joining Cells</vt:lpstr>
      <vt:lpstr>Caption</vt:lpstr>
      <vt:lpstr>CSS for tables: align</vt:lpstr>
      <vt:lpstr>CSS for tables: spacing</vt:lpstr>
      <vt:lpstr>CSS for tables: borders</vt:lpstr>
      <vt:lpstr>CSS for tables: sizes</vt:lpstr>
      <vt:lpstr>CSS for tables: sizes</vt:lpstr>
      <vt:lpstr>CSS for tables: colors</vt:lpstr>
      <vt:lpstr>CSS for tables: other</vt:lpstr>
      <vt:lpstr>exercise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174</cp:revision>
  <dcterms:created xsi:type="dcterms:W3CDTF">2011-10-03T08:49:17Z</dcterms:created>
  <dcterms:modified xsi:type="dcterms:W3CDTF">2021-02-11T14:09:13Z</dcterms:modified>
</cp:coreProperties>
</file>