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1" r:id="rId2"/>
    <p:sldId id="256" r:id="rId3"/>
    <p:sldId id="266" r:id="rId4"/>
    <p:sldId id="280" r:id="rId5"/>
    <p:sldId id="265" r:id="rId6"/>
    <p:sldId id="286" r:id="rId7"/>
    <p:sldId id="288" r:id="rId8"/>
    <p:sldId id="257" r:id="rId9"/>
    <p:sldId id="258" r:id="rId10"/>
    <p:sldId id="282" r:id="rId11"/>
    <p:sldId id="259" r:id="rId12"/>
    <p:sldId id="260" r:id="rId13"/>
    <p:sldId id="261" r:id="rId14"/>
    <p:sldId id="263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299" r:id="rId2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4C24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94" autoAdjust="0"/>
  </p:normalViewPr>
  <p:slideViewPr>
    <p:cSldViewPr>
      <p:cViewPr varScale="1">
        <p:scale>
          <a:sx n="117" d="100"/>
          <a:sy n="117" d="100"/>
        </p:scale>
        <p:origin x="141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2C3DB2-B2D0-43A2-B4BF-E04A1033208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341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0EFC2-2B77-49F2-B5BE-A4A435AFBEF6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93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0A9EB-E918-4E11-B0E1-AC9EE9E05DFE}" type="slidenum">
              <a:rPr lang="nl-NL" smtClean="0"/>
              <a:pPr/>
              <a:t>14</a:t>
            </a:fld>
            <a:endParaRPr lang="nl-NL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41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0A9EB-E918-4E11-B0E1-AC9EE9E05DFE}" type="slidenum">
              <a:rPr lang="nl-NL" smtClean="0"/>
              <a:pPr/>
              <a:t>15</a:t>
            </a:fld>
            <a:endParaRPr lang="nl-NL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933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B247B-F5F1-4B97-AD28-399E439DC0B1}" type="slidenum">
              <a:rPr lang="nl-NL" smtClean="0"/>
              <a:pPr/>
              <a:t>16</a:t>
            </a:fld>
            <a:endParaRPr lang="nl-NL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241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9136C-53DF-4F15-A366-F5ACBF2172CD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288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5D5F9-10A2-4054-927C-04919D06F737}" type="slidenum">
              <a:rPr lang="nl-NL" smtClean="0"/>
              <a:pPr/>
              <a:t>7</a:t>
            </a:fld>
            <a:endParaRPr lang="nl-NL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2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5D5F9-10A2-4054-927C-04919D06F737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867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50A06-DCC8-4EE8-B042-2EA1C6110121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285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DBCE0-91F7-4F98-9252-87B48B89997C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644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37527-4BB5-4495-8A59-1949D2C05419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1128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3B615-8316-403E-83B5-E7E345DC0326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422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17997-9A65-4EBE-B7E2-8B35027B6FEC}" type="slidenum">
              <a:rPr lang="nl-NL" smtClean="0"/>
              <a:pPr/>
              <a:t>13</a:t>
            </a:fld>
            <a:endParaRPr lang="nl-NL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722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11592-B0EF-4B21-AB24-C277B57EC48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7E28632F-1B53-4C99-AABE-CEDD30566D1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example_textInput_labe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../exercise_textInput_labe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ample_checkbo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../exercise_checkbo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example_radiobutt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hyperlink" Target="../exercise_radiobutto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ample_butt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../exercise_butt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example_passwor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example_form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example_fieldse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example_design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example_HTML5_types.html" TargetMode="External"/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aniuse.com/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example_HTML5_elementen.html" TargetMode="External"/><Relationship Id="rId2" Type="http://schemas.openxmlformats.org/officeDocument/2006/relationships/hyperlink" Target="https://www.w3schools.com/html/html_form_elements.asp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Voorbeeld_HTML5_elementen2.htm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example_autocomplete.html" TargetMode="External"/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../example_override.html" TargetMode="External"/><Relationship Id="rId5" Type="http://schemas.openxmlformats.org/officeDocument/2006/relationships/hyperlink" Target="../example_form_attribute.html" TargetMode="External"/><Relationship Id="rId4" Type="http://schemas.openxmlformats.org/officeDocument/2006/relationships/hyperlink" Target="../example_autofocus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../example_required.html" TargetMode="External"/><Relationship Id="rId3" Type="http://schemas.openxmlformats.org/officeDocument/2006/relationships/hyperlink" Target="../example_min.html" TargetMode="External"/><Relationship Id="rId7" Type="http://schemas.openxmlformats.org/officeDocument/2006/relationships/hyperlink" Target="../example_placeholder.html" TargetMode="External"/><Relationship Id="rId2" Type="http://schemas.openxmlformats.org/officeDocument/2006/relationships/hyperlink" Target="../example_lis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../example_pattern.html" TargetMode="External"/><Relationship Id="rId5" Type="http://schemas.openxmlformats.org/officeDocument/2006/relationships/hyperlink" Target="../example_novalidate.html" TargetMode="External"/><Relationship Id="rId10" Type="http://schemas.openxmlformats.org/officeDocument/2006/relationships/image" Target="../media/image22.png"/><Relationship Id="rId4" Type="http://schemas.openxmlformats.org/officeDocument/2006/relationships/hyperlink" Target="../example_multiple.html" TargetMode="External"/><Relationship Id="rId9" Type="http://schemas.openxmlformats.org/officeDocument/2006/relationships/hyperlink" Target="../Voorbeeld_HTML5_elementen2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example_g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../example_pos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name.name@system.be?subject=formresul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../example_mai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xample_textInpu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hyperlink" Target="../exercise_textInpu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noProof="0" dirty="0" err="1" smtClean="0"/>
              <a:t>orms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AND </a:t>
            </a:r>
            <a:r>
              <a:rPr lang="en-US" noProof="0" dirty="0" err="1" smtClean="0"/>
              <a:t>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8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fields: text field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8861"/>
            <a:ext cx="9252520" cy="4890419"/>
          </a:xfrm>
        </p:spPr>
        <p:txBody>
          <a:bodyPr>
            <a:normAutofit/>
          </a:bodyPr>
          <a:lstStyle/>
          <a:p>
            <a:pPr eaLnBrk="1" hangingPunct="1"/>
            <a:r>
              <a:rPr lang="en-US" noProof="0" dirty="0" smtClean="0">
                <a:hlinkClick r:id="rId3" action="ppaction://hlinkfile"/>
              </a:rPr>
              <a:t>Text field with label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pPr marL="0" indent="0">
              <a:buNone/>
            </a:pP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&lt;label for="search</a:t>
            </a:r>
            <a:r>
              <a:rPr lang="en-US" sz="2000" noProof="0" smtClean="0">
                <a:latin typeface="Consolas" panose="020B0609020204030204" pitchFamily="49" charset="0"/>
                <a:cs typeface="Consolas" panose="020B0609020204030204" pitchFamily="49" charset="0"/>
              </a:rPr>
              <a:t>"&gt;Description&lt;/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label&gt;</a:t>
            </a:r>
          </a:p>
          <a:p>
            <a:pPr marL="0" indent="0">
              <a:buNone/>
            </a:pP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type="text"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id="search"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name="search" value="HTML5"/&gt;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dirty="0"/>
              <a:t>i</a:t>
            </a:r>
            <a:r>
              <a:rPr lang="en-US" noProof="0" dirty="0" smtClean="0"/>
              <a:t>d </a:t>
            </a:r>
            <a:r>
              <a:rPr lang="en-US" dirty="0" smtClean="0"/>
              <a:t>and</a:t>
            </a:r>
            <a:r>
              <a:rPr lang="en-US" noProof="0" dirty="0" smtClean="0"/>
              <a:t> for attributes must have </a:t>
            </a:r>
            <a:r>
              <a:rPr lang="en-US" dirty="0" smtClean="0"/>
              <a:t>the same value (here search) to indicate their relation</a:t>
            </a:r>
            <a:r>
              <a:rPr lang="en-US" noProof="0" dirty="0" smtClean="0"/>
              <a:t>.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Add </a:t>
            </a:r>
            <a:r>
              <a:rPr lang="en-US" noProof="0" dirty="0" smtClean="0">
                <a:hlinkClick r:id="rId4" action="ppaction://hlinkfile"/>
              </a:rPr>
              <a:t>label </a:t>
            </a:r>
            <a:r>
              <a:rPr lang="en-US" noProof="0" dirty="0" smtClean="0"/>
              <a:t>to text field of previous exercise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54944" y="2492896"/>
            <a:ext cx="1080120" cy="144016"/>
          </a:xfrm>
          <a:prstGeom prst="straightConnector1">
            <a:avLst/>
          </a:prstGeom>
          <a:ln>
            <a:solidFill>
              <a:srgbClr val="F04C24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3" y="3068960"/>
            <a:ext cx="5454921" cy="56932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 fields: </a:t>
            </a:r>
            <a:r>
              <a:rPr lang="en-US" noProof="0" dirty="0" smtClean="0">
                <a:hlinkClick r:id="rId3" action="ppaction://hlinkfile"/>
              </a:rPr>
              <a:t>checkboxes</a:t>
            </a:r>
            <a:endParaRPr lang="en-US" noProof="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type="checkbox"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name="name" </a:t>
            </a:r>
            <a:r>
              <a:rPr lang="en-US" sz="20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checked="checked" 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indent="0" eaLnBrk="1" hangingPunct="1">
              <a:buNone/>
            </a:pPr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/>
          </a:p>
          <a:p>
            <a:pPr marL="0" indent="0" eaLnBrk="1" hangingPunct="1">
              <a:buNone/>
            </a:pPr>
            <a:r>
              <a:rPr lang="en-US" noProof="0" dirty="0" smtClean="0"/>
              <a:t>Add 2 </a:t>
            </a:r>
            <a:r>
              <a:rPr lang="en-US" noProof="0" dirty="0" smtClean="0">
                <a:hlinkClick r:id="rId4" action="ppaction://hlinkfile"/>
              </a:rPr>
              <a:t>checkboxes</a:t>
            </a:r>
            <a:r>
              <a:rPr lang="en-US" noProof="0" dirty="0" smtClean="0"/>
              <a:t>. </a:t>
            </a:r>
          </a:p>
          <a:p>
            <a:pPr lvl="1">
              <a:buFontTx/>
              <a:buChar char="-"/>
            </a:pPr>
            <a:r>
              <a:rPr lang="en-US" noProof="0" dirty="0" smtClean="0"/>
              <a:t>Checkbox 1: label="choice 1" and empty</a:t>
            </a:r>
          </a:p>
          <a:p>
            <a:pPr lvl="1">
              <a:buFontTx/>
              <a:buChar char="-"/>
            </a:pPr>
            <a:r>
              <a:rPr lang="en-US" dirty="0"/>
              <a:t>Checkbox </a:t>
            </a:r>
            <a:r>
              <a:rPr lang="en-US" noProof="0" dirty="0" smtClean="0"/>
              <a:t>2: label</a:t>
            </a:r>
            <a:r>
              <a:rPr lang="en-US" dirty="0" smtClean="0"/>
              <a:t>="choice </a:t>
            </a:r>
            <a:r>
              <a:rPr lang="en-US" noProof="0" dirty="0" smtClean="0"/>
              <a:t>2" and checked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53" y="1966838"/>
            <a:ext cx="704652" cy="70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88840"/>
            <a:ext cx="658948" cy="6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71490"/>
            <a:ext cx="658948" cy="6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 FIELDS: </a:t>
            </a:r>
            <a:r>
              <a:rPr lang="en-US" noProof="0" dirty="0" smtClean="0">
                <a:hlinkClick r:id="rId3" action="ppaction://hlinkfile"/>
              </a:rPr>
              <a:t>radiobuttons</a:t>
            </a:r>
            <a:endParaRPr lang="en-US" noProof="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&lt;label for="female"&gt;female: &lt;/label&gt;</a:t>
            </a:r>
            <a:endParaRPr lang="en-US" sz="20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type="radio"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id="female" name=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"gender"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value="female" checked="checked" /&gt;</a:t>
            </a:r>
            <a:b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&lt;label for="male"&gt;male: &lt;/label&gt;</a:t>
            </a:r>
            <a:endParaRPr lang="en-US" sz="20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type="radio"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id="male" name=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"gender"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value="male"/&gt;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Add 3 coherent </a:t>
            </a:r>
            <a:r>
              <a:rPr lang="en-US" noProof="0" dirty="0" smtClean="0">
                <a:hlinkClick r:id="rId4" action="ppaction://hlinkfile"/>
              </a:rPr>
              <a:t>radiobuttons</a:t>
            </a:r>
            <a:r>
              <a:rPr lang="en-US" noProof="0" dirty="0" smtClean="0"/>
              <a:t>:</a:t>
            </a:r>
          </a:p>
          <a:p>
            <a:pPr lvl="1"/>
            <a:r>
              <a:rPr lang="en-US" noProof="0" dirty="0" smtClean="0"/>
              <a:t>1 with label "option 1" and empty</a:t>
            </a:r>
          </a:p>
          <a:p>
            <a:pPr lvl="1"/>
            <a:r>
              <a:rPr lang="en-US" noProof="0" dirty="0" smtClean="0"/>
              <a:t>1 with label "option 2" </a:t>
            </a:r>
            <a:r>
              <a:rPr lang="en-US" dirty="0"/>
              <a:t>and empty </a:t>
            </a:r>
            <a:endParaRPr lang="en-US" dirty="0" smtClean="0"/>
          </a:p>
          <a:p>
            <a:pPr lvl="1"/>
            <a:r>
              <a:rPr lang="en-US" dirty="0" smtClean="0"/>
              <a:t>1 </a:t>
            </a:r>
            <a:r>
              <a:rPr lang="en-US" dirty="0"/>
              <a:t>with </a:t>
            </a:r>
            <a:r>
              <a:rPr lang="en-US" noProof="0" dirty="0" smtClean="0"/>
              <a:t>label "option 3" and checked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2" name="Ovaal 1"/>
          <p:cNvSpPr/>
          <p:nvPr/>
        </p:nvSpPr>
        <p:spPr>
          <a:xfrm>
            <a:off x="4572000" y="1605599"/>
            <a:ext cx="1944216" cy="383242"/>
          </a:xfrm>
          <a:prstGeom prst="ellipse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4283968" y="2636912"/>
            <a:ext cx="1944216" cy="361174"/>
          </a:xfrm>
          <a:prstGeom prst="ellipse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140968"/>
            <a:ext cx="3024336" cy="63413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 fields: </a:t>
            </a:r>
            <a:r>
              <a:rPr lang="en-US" noProof="0" dirty="0" smtClean="0">
                <a:hlinkClick r:id="rId3" action="ppaction://hlinkfile"/>
              </a:rPr>
              <a:t>Buttons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type="submit" </a:t>
            </a:r>
            <a: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value="click here" /&gt;</a:t>
            </a:r>
            <a:b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6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type="reset"</a:t>
            </a:r>
            <a: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value="reset" /&gt;</a:t>
            </a:r>
            <a:b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6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6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type="button" </a:t>
            </a:r>
            <a:r>
              <a:rPr lang="en-US" sz="26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Add 2 </a:t>
            </a:r>
            <a:r>
              <a:rPr lang="en-US" noProof="0" dirty="0" smtClean="0">
                <a:hlinkClick r:id="rId4" action="ppaction://hlinkfile"/>
              </a:rPr>
              <a:t>buttons</a:t>
            </a:r>
            <a:r>
              <a:rPr lang="en-US" noProof="0" dirty="0" smtClean="0"/>
              <a:t>:</a:t>
            </a:r>
            <a:endParaRPr lang="en-US" sz="1200" noProof="0" dirty="0" smtClean="0"/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1 button "submit" with text "send"</a:t>
            </a:r>
          </a:p>
          <a:p>
            <a:pPr lvl="1">
              <a:lnSpc>
                <a:spcPct val="120000"/>
              </a:lnSpc>
            </a:pPr>
            <a:r>
              <a:rPr lang="en-US" noProof="0" dirty="0" smtClean="0"/>
              <a:t>1 button "reset" with text "reset"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sending, all data must be placed in a </a:t>
            </a:r>
            <a:r>
              <a:rPr lang="en-US" dirty="0" smtClean="0"/>
              <a:t>mail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happens if you place the send button outside the form tag?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Other fields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979" y="908720"/>
            <a:ext cx="9144000" cy="489654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noProof="0" dirty="0" smtClean="0">
                <a:hlinkClick r:id="rId3" action="ppaction://hlinkfile"/>
              </a:rPr>
              <a:t>Password field</a:t>
            </a:r>
            <a:endParaRPr lang="en-US" sz="2400" noProof="0" dirty="0" smtClean="0"/>
          </a:p>
          <a:p>
            <a:pPr>
              <a:buNone/>
            </a:pPr>
            <a:r>
              <a:rPr lang="en-US" sz="2400" noProof="0" dirty="0" smtClean="0"/>
              <a:t>	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400" noProof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type="password" 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name="password"/&gt;</a:t>
            </a:r>
            <a:r>
              <a:rPr lang="en-US" sz="2400" noProof="0" dirty="0" smtClean="0"/>
              <a:t/>
            </a:r>
            <a:br>
              <a:rPr lang="en-US" sz="2400" noProof="0" dirty="0" smtClean="0"/>
            </a:br>
            <a:endParaRPr lang="en-US" sz="1400" noProof="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noProof="0" dirty="0" smtClean="0"/>
              <a:t>Larger text boxes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noProof="0" dirty="0" smtClean="0"/>
              <a:t>	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noProof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name="remarks"&gt;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put here a standard starting text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US" sz="24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multiple choice </a:t>
            </a:r>
            <a:r>
              <a:rPr lang="en-US" sz="2400" dirty="0" smtClean="0"/>
              <a:t>list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noProof="0" dirty="0" smtClean="0"/>
              <a:t>&lt;</a:t>
            </a:r>
            <a:r>
              <a:rPr lang="en-US" sz="2400" noProof="0" dirty="0" smtClean="0">
                <a:solidFill>
                  <a:srgbClr val="FF0000"/>
                </a:solidFill>
              </a:rPr>
              <a:t>select</a:t>
            </a:r>
            <a:r>
              <a:rPr lang="en-US" sz="2400" noProof="0" dirty="0" smtClean="0"/>
              <a:t> name</a:t>
            </a:r>
            <a:r>
              <a:rPr lang="en-US" sz="2400" dirty="0"/>
              <a:t>="hometown"&gt;</a:t>
            </a:r>
            <a:endParaRPr lang="en-US" sz="2400" noProof="0" dirty="0" smtClean="0"/>
          </a:p>
          <a:p>
            <a:pPr>
              <a:buNone/>
            </a:pPr>
            <a:r>
              <a:rPr lang="en-US" sz="2400" noProof="0" dirty="0" smtClean="0"/>
              <a:t>		&lt;</a:t>
            </a:r>
            <a:r>
              <a:rPr lang="en-US" sz="2400" noProof="0" dirty="0" smtClean="0">
                <a:solidFill>
                  <a:srgbClr val="FF0000"/>
                </a:solidFill>
              </a:rPr>
              <a:t>option value</a:t>
            </a:r>
            <a:r>
              <a:rPr lang="en-US" sz="2400" noProof="0" dirty="0" smtClean="0"/>
              <a:t>="ME"&gt;Mechelen&lt;/option&gt;</a:t>
            </a:r>
          </a:p>
          <a:p>
            <a:pPr>
              <a:buNone/>
            </a:pPr>
            <a:r>
              <a:rPr lang="en-US" sz="2400" noProof="0" dirty="0" smtClean="0"/>
              <a:t>		&lt;</a:t>
            </a:r>
            <a:r>
              <a:rPr lang="en-US" sz="2400" noProof="0" dirty="0" smtClean="0">
                <a:solidFill>
                  <a:srgbClr val="FF0000"/>
                </a:solidFill>
              </a:rPr>
              <a:t>option</a:t>
            </a:r>
            <a:r>
              <a:rPr lang="en-US" sz="2400" noProof="0" dirty="0" smtClean="0"/>
              <a:t> </a:t>
            </a:r>
            <a:r>
              <a:rPr lang="en-US" sz="2400" noProof="0" dirty="0" smtClean="0">
                <a:solidFill>
                  <a:srgbClr val="FF0000"/>
                </a:solidFill>
              </a:rPr>
              <a:t>value</a:t>
            </a:r>
            <a:r>
              <a:rPr lang="en-US" sz="2400" noProof="0" dirty="0" smtClean="0"/>
              <a:t>=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noProof="0" dirty="0" smtClean="0"/>
              <a:t>BR"&gt;Brussels&lt;/option&gt;</a:t>
            </a:r>
          </a:p>
          <a:p>
            <a:pPr>
              <a:buNone/>
            </a:pPr>
            <a:r>
              <a:rPr lang="en-US" sz="2400" noProof="0" dirty="0" smtClean="0"/>
              <a:t>		&lt;</a:t>
            </a:r>
            <a:r>
              <a:rPr lang="en-US" sz="2400" noProof="0" dirty="0" smtClean="0">
                <a:solidFill>
                  <a:srgbClr val="FF0000"/>
                </a:solidFill>
              </a:rPr>
              <a:t>option value</a:t>
            </a:r>
            <a:r>
              <a:rPr lang="en-US" sz="2400" noProof="0" dirty="0" smtClean="0"/>
              <a:t>=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noProof="0" dirty="0" smtClean="0"/>
              <a:t>AN"&gt;Antwerp&lt;/option&gt;</a:t>
            </a:r>
          </a:p>
          <a:p>
            <a:pPr>
              <a:buNone/>
            </a:pPr>
            <a:r>
              <a:rPr lang="en-US" sz="2400" noProof="0" dirty="0" smtClean="0"/>
              <a:t>		&lt;</a:t>
            </a:r>
            <a:r>
              <a:rPr lang="en-US" sz="2400" noProof="0" dirty="0" smtClean="0">
                <a:solidFill>
                  <a:srgbClr val="FF0000"/>
                </a:solidFill>
              </a:rPr>
              <a:t>option value</a:t>
            </a:r>
            <a:r>
              <a:rPr lang="en-US" sz="2400" noProof="0" dirty="0" smtClean="0"/>
              <a:t>=</a:t>
            </a: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noProof="0" dirty="0" smtClean="0"/>
              <a:t>GE"&gt;Gent&lt;/option&gt;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noProof="0" dirty="0" smtClean="0"/>
              <a:t>	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92" y="980728"/>
            <a:ext cx="5325615" cy="5749327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07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err="1" smtClean="0"/>
              <a:t>Fieldset</a:t>
            </a:r>
            <a:endParaRPr lang="en-US" noProof="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/>
          </a:bodyPr>
          <a:lstStyle/>
          <a:p>
            <a:pPr eaLnBrk="1" hangingPunct="1"/>
            <a:r>
              <a:rPr lang="en-US" noProof="0" dirty="0" smtClean="0"/>
              <a:t>To visually group form-elements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		</a:t>
            </a:r>
            <a:r>
              <a:rPr lang="en-US" sz="2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2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sz="24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&lt;legend&gt;text&lt;/legend&gt;</a:t>
            </a:r>
          </a:p>
          <a:p>
            <a:pPr eaLnBrk="1" hangingPunct="1">
              <a:buFontTx/>
              <a:buNone/>
            </a:pPr>
            <a:endParaRPr lang="en-US" sz="28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endParaRPr lang="en-US" sz="2800" noProof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sz="2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&lt;/</a:t>
            </a:r>
            <a:r>
              <a:rPr lang="en-US" sz="2800" noProof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28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/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200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 </a:t>
            </a:r>
            <a:r>
              <a:rPr lang="en-US" noProof="0" dirty="0" err="1" smtClean="0"/>
              <a:t>fieldset</a:t>
            </a:r>
            <a:endParaRPr lang="en-US" noProof="0" dirty="0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852" y="837726"/>
            <a:ext cx="58721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89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Client-side / server-side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Client-side-scripting</a:t>
            </a:r>
          </a:p>
          <a:p>
            <a:pPr lvl="1"/>
            <a:r>
              <a:rPr lang="en-US" dirty="0"/>
              <a:t>carry out checks on data before sending </a:t>
            </a:r>
            <a:r>
              <a:rPr lang="en-US" dirty="0" smtClean="0"/>
              <a:t>them =&gt; </a:t>
            </a:r>
            <a:r>
              <a:rPr lang="en-US" noProof="0" dirty="0" smtClean="0"/>
              <a:t>e.g. JavaScript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Server-side-scripting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form data processed by program on server (</a:t>
            </a:r>
            <a:r>
              <a:rPr lang="en-US" noProof="0" dirty="0" smtClean="0"/>
              <a:t>PHP, ASP)</a:t>
            </a:r>
          </a:p>
          <a:p>
            <a:pPr lvl="1"/>
            <a:r>
              <a:rPr lang="en-US" noProof="0" dirty="0" smtClean="0"/>
              <a:t>E.g.: action="http://www.myserver.be/process.php"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6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layout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fields </a:t>
            </a:r>
            <a:r>
              <a:rPr lang="en-US" dirty="0"/>
              <a:t>below each other =&gt; use labels for corresponding text</a:t>
            </a:r>
            <a:r>
              <a:rPr lang="en-US" dirty="0" smtClean="0"/>
              <a:t>.</a:t>
            </a:r>
          </a:p>
          <a:p>
            <a:endParaRPr lang="en-US" noProof="0" dirty="0" smtClean="0"/>
          </a:p>
          <a:p>
            <a:r>
              <a:rPr lang="en-US" noProof="0" dirty="0" smtClean="0">
                <a:hlinkClick r:id="rId2" action="ppaction://hlinkfile"/>
              </a:rPr>
              <a:t>example</a:t>
            </a:r>
            <a:endParaRPr lang="en-US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73016"/>
            <a:ext cx="6146251" cy="1628987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forms are everywhere! Examples?</a:t>
            </a:r>
          </a:p>
          <a:p>
            <a:pPr eaLnBrk="1" hangingPunct="1"/>
            <a:endParaRPr lang="en-US" noProof="0" dirty="0" smtClean="0"/>
          </a:p>
          <a:p>
            <a:r>
              <a:rPr lang="en-US" dirty="0"/>
              <a:t>Surfer provides </a:t>
            </a:r>
            <a:r>
              <a:rPr lang="en-US" dirty="0" smtClean="0"/>
              <a:t>data through forms</a:t>
            </a:r>
          </a:p>
          <a:p>
            <a:endParaRPr lang="en-US" noProof="0" dirty="0" smtClean="0"/>
          </a:p>
          <a:p>
            <a:r>
              <a:rPr lang="en-US" dirty="0"/>
              <a:t>Processing data from form with server-sided programming </a:t>
            </a:r>
            <a:r>
              <a:rPr lang="en-US" dirty="0" smtClean="0"/>
              <a:t>language (</a:t>
            </a:r>
            <a:r>
              <a:rPr lang="en-US" dirty="0" err="1"/>
              <a:t>php</a:t>
            </a:r>
            <a:r>
              <a:rPr lang="en-US" noProof="0" dirty="0" smtClean="0"/>
              <a:t>, asp.net,..)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HTML5: </a:t>
            </a:r>
            <a:r>
              <a:rPr lang="en-US" noProof="0" dirty="0" smtClean="0">
                <a:hlinkClick r:id="rId2"/>
              </a:rPr>
              <a:t>new input types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72273"/>
            <a:ext cx="9144000" cy="4525963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sz="2000" noProof="0" dirty="0" err="1" smtClean="0"/>
              <a:t>tel</a:t>
            </a:r>
            <a:endParaRPr lang="en-US" sz="2000" noProof="0" dirty="0" smtClean="0"/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email</a:t>
            </a:r>
          </a:p>
          <a:p>
            <a:pPr lvl="0">
              <a:lnSpc>
                <a:spcPct val="120000"/>
              </a:lnSpc>
            </a:pPr>
            <a:r>
              <a:rPr lang="en-US" sz="2000" noProof="0" dirty="0" err="1" smtClean="0"/>
              <a:t>url</a:t>
            </a:r>
            <a:endParaRPr lang="en-US" sz="2000" noProof="0" dirty="0" smtClean="0"/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number</a:t>
            </a:r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range</a:t>
            </a:r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date </a:t>
            </a:r>
            <a:endParaRPr lang="en-US" sz="2000" noProof="0" dirty="0" smtClean="0"/>
          </a:p>
          <a:p>
            <a:pPr lvl="0">
              <a:lnSpc>
                <a:spcPct val="120000"/>
              </a:lnSpc>
            </a:pPr>
            <a:r>
              <a:rPr lang="en-US" sz="2000" noProof="0" dirty="0" err="1" smtClean="0"/>
              <a:t>datetime</a:t>
            </a:r>
            <a:r>
              <a:rPr lang="en-US" sz="2000" noProof="0" dirty="0" smtClean="0"/>
              <a:t>-local</a:t>
            </a:r>
            <a:endParaRPr lang="en-US" sz="2000" noProof="0" dirty="0" smtClean="0"/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other </a:t>
            </a:r>
            <a:r>
              <a:rPr lang="en-US" sz="2000" noProof="0" dirty="0" err="1" smtClean="0"/>
              <a:t>datepickers</a:t>
            </a:r>
            <a:endParaRPr lang="en-US" sz="2000" noProof="0" dirty="0" smtClean="0"/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search</a:t>
            </a:r>
          </a:p>
          <a:p>
            <a:pPr lvl="0">
              <a:lnSpc>
                <a:spcPct val="120000"/>
              </a:lnSpc>
            </a:pPr>
            <a:r>
              <a:rPr lang="en-US" sz="2000" noProof="0" dirty="0" smtClean="0"/>
              <a:t>color</a:t>
            </a:r>
          </a:p>
          <a:p>
            <a:pPr lvl="0"/>
            <a:endParaRPr lang="en-US" sz="1400" noProof="0" dirty="0" smtClean="0"/>
          </a:p>
          <a:p>
            <a:r>
              <a:rPr lang="en-US" sz="2200" noProof="0" dirty="0" smtClean="0">
                <a:hlinkClick r:id="rId3" action="ppaction://hlinkfile"/>
              </a:rPr>
              <a:t>example</a:t>
            </a:r>
            <a:endParaRPr lang="en-US" sz="2200" noProof="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052736"/>
            <a:ext cx="4365622" cy="5612942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5" name="Tekstvak 4"/>
          <p:cNvSpPr txBox="1"/>
          <p:nvPr/>
        </p:nvSpPr>
        <p:spPr>
          <a:xfrm>
            <a:off x="2267744" y="4797152"/>
            <a:ext cx="29594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04C24"/>
                </a:solidFill>
                <a:latin typeface="Trebuchet MS" panose="020B0603020202020204" pitchFamily="34" charset="0"/>
                <a:hlinkClick r:id="rId5"/>
              </a:rPr>
              <a:t>Support information</a:t>
            </a:r>
            <a:endParaRPr lang="en-US" sz="2400" dirty="0">
              <a:solidFill>
                <a:srgbClr val="F04C24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HTML5: </a:t>
            </a:r>
            <a:r>
              <a:rPr lang="en-US" noProof="0" dirty="0" smtClean="0">
                <a:hlinkClick r:id="rId2"/>
              </a:rPr>
              <a:t>new form elements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24744"/>
            <a:ext cx="9143999" cy="4824536"/>
          </a:xfrm>
        </p:spPr>
        <p:txBody>
          <a:bodyPr>
            <a:normAutofit/>
          </a:bodyPr>
          <a:lstStyle/>
          <a:p>
            <a:r>
              <a:rPr lang="en-US" sz="2800" noProof="0" dirty="0" smtClean="0"/>
              <a:t>&lt;</a:t>
            </a:r>
            <a:r>
              <a:rPr lang="en-US" sz="2800" noProof="0" dirty="0" err="1" smtClean="0"/>
              <a:t>datalist</a:t>
            </a:r>
            <a:r>
              <a:rPr lang="en-US" sz="2800" noProof="0" dirty="0" smtClean="0"/>
              <a:t>&gt;			</a:t>
            </a:r>
            <a:r>
              <a:rPr lang="en-US" sz="2200" noProof="0" dirty="0" smtClean="0">
                <a:solidFill>
                  <a:srgbClr val="F04C24"/>
                </a:solidFill>
              </a:rPr>
              <a:t>!!not in Safari</a:t>
            </a:r>
            <a:endParaRPr lang="en-US" sz="2800" noProof="0" dirty="0" smtClean="0">
              <a:solidFill>
                <a:srgbClr val="F04C24"/>
              </a:solidFill>
            </a:endParaRPr>
          </a:p>
          <a:p>
            <a:pPr lvl="1"/>
            <a:r>
              <a:rPr lang="en-US" sz="2000" dirty="0"/>
              <a:t>list of predefined options for &lt;input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provides "</a:t>
            </a:r>
            <a:r>
              <a:rPr lang="en-US" sz="2000" noProof="0" dirty="0" smtClean="0"/>
              <a:t>autocomplete" on &lt;input&gt; element</a:t>
            </a:r>
          </a:p>
          <a:p>
            <a:pPr lvl="1"/>
            <a:r>
              <a:rPr lang="en-US" sz="2000" noProof="0" dirty="0" smtClean="0"/>
              <a:t>&lt;input&gt;: use list attribute to bind &lt;input&gt; and &lt;</a:t>
            </a:r>
            <a:r>
              <a:rPr lang="en-US" sz="2000" noProof="0" dirty="0" err="1" smtClean="0"/>
              <a:t>datalist</a:t>
            </a:r>
            <a:r>
              <a:rPr lang="en-US" sz="2000" noProof="0" dirty="0" smtClean="0"/>
              <a:t>&gt;</a:t>
            </a:r>
          </a:p>
          <a:p>
            <a:pPr lvl="1"/>
            <a:endParaRPr lang="en-US" sz="2000" noProof="0" dirty="0" smtClean="0"/>
          </a:p>
          <a:p>
            <a:r>
              <a:rPr lang="en-US" sz="2800" noProof="0" dirty="0" smtClean="0"/>
              <a:t>&lt;output&gt;</a:t>
            </a:r>
          </a:p>
          <a:p>
            <a:pPr lvl="1"/>
            <a:r>
              <a:rPr lang="en-US" sz="2000" noProof="0" dirty="0" smtClean="0"/>
              <a:t>Result of a calculation</a:t>
            </a:r>
          </a:p>
          <a:p>
            <a:pPr marL="355600" lvl="1" indent="0">
              <a:buNone/>
            </a:pPr>
            <a:endParaRPr lang="en-US" sz="2000" noProof="0" dirty="0" smtClean="0"/>
          </a:p>
          <a:p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5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HTML5: new form Attributes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endParaRPr lang="en-US" sz="2800" noProof="0" dirty="0" smtClean="0"/>
          </a:p>
          <a:p>
            <a:r>
              <a:rPr lang="en-US" sz="2800" noProof="0" dirty="0" smtClean="0"/>
              <a:t>autocomplete</a:t>
            </a:r>
          </a:p>
          <a:p>
            <a:pPr lvl="1"/>
            <a:r>
              <a:rPr lang="en-US" sz="2400" noProof="0" dirty="0" smtClean="0"/>
              <a:t>"on" / "off"</a:t>
            </a:r>
          </a:p>
          <a:p>
            <a:pPr lvl="1"/>
            <a:endParaRPr lang="en-US" sz="2400" noProof="0" dirty="0" smtClean="0"/>
          </a:p>
          <a:p>
            <a:r>
              <a:rPr lang="en-US" sz="2800" noProof="0" dirty="0" smtClean="0"/>
              <a:t>novalidate</a:t>
            </a:r>
          </a:p>
          <a:p>
            <a:pPr lvl="1"/>
            <a:r>
              <a:rPr lang="en-US" sz="2000" noProof="0" dirty="0" smtClean="0"/>
              <a:t>No validation of form data before </a:t>
            </a:r>
            <a:r>
              <a:rPr lang="en-US" sz="2000" noProof="0" dirty="0" err="1" smtClean="0"/>
              <a:t>submittin</a:t>
            </a:r>
            <a:r>
              <a:rPr lang="en-US" sz="2000" dirty="0" smtClean="0"/>
              <a:t>g </a:t>
            </a:r>
            <a:r>
              <a:rPr lang="en-US" sz="2000" noProof="0" dirty="0" smtClean="0"/>
              <a:t>form</a:t>
            </a:r>
          </a:p>
          <a:p>
            <a:endParaRPr lang="en-US" noProof="0" dirty="0" smtClean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31582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HTML5: </a:t>
            </a:r>
            <a:r>
              <a:rPr lang="en-US" noProof="0" dirty="0" smtClean="0">
                <a:hlinkClick r:id="rId2"/>
              </a:rPr>
              <a:t>new input Attributes</a:t>
            </a:r>
            <a:endParaRPr lang="en-US" noProof="0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813995"/>
          </a:xfrm>
        </p:spPr>
        <p:txBody>
          <a:bodyPr>
            <a:normAutofit/>
          </a:bodyPr>
          <a:lstStyle/>
          <a:p>
            <a:r>
              <a:rPr lang="en-US" sz="2400" noProof="0" dirty="0" smtClean="0">
                <a:hlinkClick r:id="rId3" action="ppaction://hlinkfile"/>
              </a:rPr>
              <a:t>autocomplete</a:t>
            </a:r>
            <a:endParaRPr lang="en-US" sz="2400" noProof="0" dirty="0" smtClean="0"/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4" action="ppaction://hlinkfile"/>
              </a:rPr>
              <a:t>autofocus</a:t>
            </a:r>
            <a:r>
              <a:rPr lang="en-US" sz="2400" noProof="0" dirty="0" smtClean="0">
                <a:ea typeface="+mn-ea"/>
                <a:cs typeface="+mn-cs"/>
              </a:rPr>
              <a:t> </a:t>
            </a:r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5" action="ppaction://hlinkfile"/>
              </a:rPr>
              <a:t>form attribute</a:t>
            </a:r>
            <a:r>
              <a:rPr lang="en-US" sz="2400" noProof="0" dirty="0" smtClean="0">
                <a:ea typeface="+mn-ea"/>
                <a:cs typeface="+mn-cs"/>
              </a:rPr>
              <a:t> </a:t>
            </a:r>
            <a:r>
              <a:rPr lang="en-US" sz="2400" noProof="0" dirty="0" smtClean="0"/>
              <a:t>(</a:t>
            </a:r>
            <a:r>
              <a:rPr lang="en-US" sz="2400" noProof="0" dirty="0" err="1" smtClean="0"/>
              <a:t>niet</a:t>
            </a:r>
            <a:r>
              <a:rPr lang="en-US" sz="2400" noProof="0" dirty="0" smtClean="0"/>
              <a:t> IE)</a:t>
            </a:r>
            <a:endParaRPr lang="en-US" sz="2400" noProof="0" dirty="0" smtClean="0">
              <a:ea typeface="+mn-ea"/>
              <a:cs typeface="+mn-cs"/>
            </a:endParaRPr>
          </a:p>
          <a:p>
            <a:pPr marL="342900" lvl="1" indent="-342900">
              <a:buFontTx/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6" action="ppaction://hlinkfile"/>
              </a:rPr>
              <a:t>Override</a:t>
            </a:r>
            <a:endParaRPr lang="en-US" sz="2400" noProof="0" dirty="0" smtClean="0">
              <a:ea typeface="+mn-ea"/>
              <a:cs typeface="+mn-cs"/>
            </a:endParaRPr>
          </a:p>
          <a:p>
            <a:pPr marL="742950" lvl="2" indent="-342900"/>
            <a:r>
              <a:rPr lang="en-US" sz="2000" noProof="0" dirty="0" err="1" smtClean="0">
                <a:ea typeface="+mn-ea"/>
                <a:cs typeface="+mn-cs"/>
              </a:rPr>
              <a:t>formaction</a:t>
            </a:r>
            <a:r>
              <a:rPr lang="en-US" sz="2000" noProof="0" dirty="0" smtClean="0">
                <a:ea typeface="+mn-ea"/>
                <a:cs typeface="+mn-cs"/>
              </a:rPr>
              <a:t>: overrides form action </a:t>
            </a:r>
            <a:r>
              <a:rPr lang="en-US" sz="2000" noProof="0" dirty="0" err="1" smtClean="0">
                <a:ea typeface="+mn-ea"/>
                <a:cs typeface="+mn-cs"/>
              </a:rPr>
              <a:t>attribuut</a:t>
            </a:r>
            <a:endParaRPr lang="en-US" sz="2000" noProof="0" dirty="0" smtClean="0">
              <a:ea typeface="+mn-ea"/>
              <a:cs typeface="+mn-cs"/>
            </a:endParaRPr>
          </a:p>
          <a:p>
            <a:pPr marL="742950" lvl="2" indent="-342900"/>
            <a:r>
              <a:rPr lang="en-US" sz="2000" noProof="0" dirty="0" err="1" smtClean="0"/>
              <a:t>formenctype</a:t>
            </a:r>
            <a:r>
              <a:rPr lang="en-US" sz="2000" noProof="0" dirty="0" smtClean="0"/>
              <a:t>: overrides form </a:t>
            </a:r>
            <a:r>
              <a:rPr lang="en-US" sz="2000" noProof="0" dirty="0" err="1" smtClean="0"/>
              <a:t>enctype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attribuut</a:t>
            </a:r>
            <a:endParaRPr lang="en-US" sz="2000" noProof="0" dirty="0" smtClean="0"/>
          </a:p>
          <a:p>
            <a:pPr marL="742950" lvl="2" indent="-342900"/>
            <a:r>
              <a:rPr lang="en-US" sz="2000" noProof="0" dirty="0" err="1" smtClean="0"/>
              <a:t>formmethod</a:t>
            </a:r>
            <a:r>
              <a:rPr lang="en-US" sz="2000" noProof="0" dirty="0" smtClean="0"/>
              <a:t>: overrides form method </a:t>
            </a:r>
            <a:r>
              <a:rPr lang="en-US" sz="2000" noProof="0" dirty="0" err="1" smtClean="0"/>
              <a:t>attribuut</a:t>
            </a:r>
            <a:endParaRPr lang="en-US" sz="2000" noProof="0" dirty="0" smtClean="0"/>
          </a:p>
          <a:p>
            <a:pPr marL="742950" lvl="2" indent="-342900"/>
            <a:r>
              <a:rPr lang="en-US" sz="2000" noProof="0" dirty="0" err="1" smtClean="0"/>
              <a:t>formnovalidate</a:t>
            </a:r>
            <a:r>
              <a:rPr lang="en-US" sz="2000" noProof="0" dirty="0" smtClean="0"/>
              <a:t>: overrides form novalidate </a:t>
            </a:r>
            <a:r>
              <a:rPr lang="en-US" sz="2000" noProof="0" dirty="0" err="1" smtClean="0"/>
              <a:t>attribuut</a:t>
            </a:r>
            <a:r>
              <a:rPr lang="en-US" sz="2000" noProof="0" dirty="0" smtClean="0"/>
              <a:t> </a:t>
            </a:r>
          </a:p>
          <a:p>
            <a:pPr marL="742950" lvl="2" indent="-342900"/>
            <a:r>
              <a:rPr lang="en-US" sz="2000" noProof="0" dirty="0" err="1" smtClean="0"/>
              <a:t>formtarget</a:t>
            </a:r>
            <a:r>
              <a:rPr lang="en-US" sz="2000" noProof="0" dirty="0" smtClean="0"/>
              <a:t>: overrides form target </a:t>
            </a:r>
            <a:r>
              <a:rPr lang="en-US" sz="2000" noProof="0" dirty="0" err="1" smtClean="0"/>
              <a:t>attribuut</a:t>
            </a:r>
            <a:endParaRPr lang="en-US" sz="2000" noProof="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3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HTML5: new input Attributes</a:t>
            </a:r>
            <a:endParaRPr lang="en-US" noProof="0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741987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2" action="ppaction://hlinkfile"/>
              </a:rPr>
              <a:t>List</a:t>
            </a:r>
            <a:r>
              <a:rPr lang="en-US" sz="2400" noProof="0" dirty="0" smtClean="0">
                <a:ea typeface="+mn-ea"/>
                <a:cs typeface="+mn-cs"/>
              </a:rPr>
              <a:t> (not: Safari)</a:t>
            </a:r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3" action="ppaction://hlinkfile"/>
              </a:rPr>
              <a:t>min, max en step</a:t>
            </a:r>
            <a:endParaRPr lang="en-US" sz="2400" noProof="0" dirty="0" smtClean="0">
              <a:ea typeface="+mn-ea"/>
              <a:cs typeface="+mn-cs"/>
            </a:endParaRPr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4" action="ppaction://hlinkfile"/>
              </a:rPr>
              <a:t>multiple</a:t>
            </a:r>
            <a:r>
              <a:rPr lang="en-US" sz="2400" noProof="0" dirty="0" smtClean="0">
                <a:ea typeface="+mn-ea"/>
                <a:cs typeface="+mn-cs"/>
              </a:rPr>
              <a:t> </a:t>
            </a:r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5" action="ppaction://hlinkfile"/>
              </a:rPr>
              <a:t>novalidate</a:t>
            </a:r>
            <a:r>
              <a:rPr lang="en-US" sz="2400" noProof="0" dirty="0" smtClean="0">
                <a:ea typeface="+mn-ea"/>
                <a:cs typeface="+mn-cs"/>
              </a:rPr>
              <a:t> </a:t>
            </a:r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6" action="ppaction://hlinkfile"/>
              </a:rPr>
              <a:t>pattern</a:t>
            </a:r>
            <a:r>
              <a:rPr lang="en-US" sz="2400" noProof="0" dirty="0" smtClean="0">
                <a:ea typeface="+mn-ea"/>
                <a:cs typeface="+mn-cs"/>
              </a:rPr>
              <a:t> </a:t>
            </a:r>
          </a:p>
          <a:p>
            <a:pPr marL="342900" lvl="1" indent="-342900"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7" action="ppaction://hlinkfile"/>
              </a:rPr>
              <a:t>placeholder</a:t>
            </a:r>
            <a:r>
              <a:rPr lang="en-US" sz="2400" noProof="0" dirty="0" smtClean="0">
                <a:ea typeface="+mn-ea"/>
                <a:cs typeface="+mn-cs"/>
              </a:rPr>
              <a:t> </a:t>
            </a:r>
          </a:p>
          <a:p>
            <a:pPr marL="342900" lvl="1" indent="-342900">
              <a:buFontTx/>
              <a:buChar char="•"/>
            </a:pPr>
            <a:r>
              <a:rPr lang="en-US" sz="2400" noProof="0" dirty="0" smtClean="0">
                <a:ea typeface="+mn-ea"/>
                <a:cs typeface="+mn-cs"/>
                <a:hlinkClick r:id="rId8" action="ppaction://hlinkfile"/>
              </a:rPr>
              <a:t>Required</a:t>
            </a:r>
            <a:endParaRPr lang="en-US" sz="2400" noProof="0" dirty="0" smtClean="0">
              <a:ea typeface="+mn-ea"/>
              <a:cs typeface="+mn-cs"/>
            </a:endParaRPr>
          </a:p>
          <a:p>
            <a:endParaRPr lang="en-US" noProof="0" dirty="0" smtClean="0">
              <a:hlinkClick r:id="rId9" action="ppaction://hlinkfile"/>
            </a:endParaRPr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3491880" y="2132856"/>
            <a:ext cx="1872208" cy="23889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8104" y="1962118"/>
            <a:ext cx="2486372" cy="819264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698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6072" y="116632"/>
            <a:ext cx="2295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8640"/>
            <a:ext cx="4724400" cy="5537200"/>
          </a:xfrm>
          <a:prstGeom prst="rect">
            <a:avLst/>
          </a:prstGeom>
        </p:spPr>
      </p:pic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671901"/>
            <a:ext cx="23812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8640"/>
            <a:ext cx="3162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140968"/>
            <a:ext cx="3500438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1-09-22 at 13.18.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83" y="304800"/>
            <a:ext cx="4521200" cy="478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0"/>
            <a:ext cx="9558027" cy="704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9409451" cy="730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structure form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196752"/>
            <a:ext cx="9108504" cy="475252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noProof="0" dirty="0" smtClean="0"/>
              <a:t>&lt;form&gt;…&lt;/form&gt;</a:t>
            </a:r>
          </a:p>
          <a:p>
            <a:pPr eaLnBrk="1" hangingPunct="1">
              <a:buFontTx/>
              <a:buNone/>
            </a:pPr>
            <a:endParaRPr lang="en-US" sz="800" noProof="0" dirty="0" smtClean="0"/>
          </a:p>
          <a:p>
            <a:pPr marL="0" indent="0" eaLnBrk="1" hangingPunct="1">
              <a:buNone/>
            </a:pPr>
            <a:r>
              <a:rPr lang="en-US" sz="2800" noProof="0" dirty="0" smtClean="0"/>
              <a:t>Attributes</a:t>
            </a:r>
          </a:p>
          <a:p>
            <a:pPr lvl="1" eaLnBrk="1" hangingPunct="1"/>
            <a:r>
              <a:rPr lang="en-US" sz="2400" noProof="0" dirty="0" smtClean="0"/>
              <a:t>method: defines how the data is sent to server</a:t>
            </a:r>
          </a:p>
          <a:p>
            <a:pPr lvl="2">
              <a:lnSpc>
                <a:spcPct val="100000"/>
              </a:lnSpc>
            </a:pPr>
            <a:r>
              <a:rPr lang="en-US" sz="2000" noProof="0" dirty="0" smtClean="0">
                <a:hlinkClick r:id="rId3" action="ppaction://hlinkfile"/>
              </a:rPr>
              <a:t>get</a:t>
            </a:r>
            <a:r>
              <a:rPr lang="en-US" sz="2000" noProof="0" dirty="0" smtClean="0"/>
              <a:t> = 	appends data to the </a:t>
            </a:r>
            <a:r>
              <a:rPr lang="en-US" sz="2000" dirty="0"/>
              <a:t>URL </a:t>
            </a:r>
            <a:r>
              <a:rPr lang="en-US" sz="2000" dirty="0" smtClean="0"/>
              <a:t>as </a:t>
            </a:r>
            <a:r>
              <a:rPr lang="en-US" sz="2000" noProof="0" dirty="0" smtClean="0"/>
              <a:t>name/value pairs</a:t>
            </a:r>
            <a:endParaRPr lang="en-US" sz="2000" dirty="0"/>
          </a:p>
          <a:p>
            <a:pPr lvl="3">
              <a:lnSpc>
                <a:spcPct val="100000"/>
              </a:lnSpc>
            </a:pPr>
            <a:r>
              <a:rPr lang="en-US" sz="1700" noProof="0" dirty="0" smtClean="0"/>
              <a:t>visible in URL.</a:t>
            </a:r>
          </a:p>
          <a:p>
            <a:pPr lvl="3">
              <a:lnSpc>
                <a:spcPct val="110000"/>
              </a:lnSpc>
            </a:pPr>
            <a:r>
              <a:rPr lang="en-US" sz="1700" dirty="0" smtClean="0"/>
              <a:t>max </a:t>
            </a:r>
            <a:r>
              <a:rPr lang="en-US" sz="1700" dirty="0"/>
              <a:t>8192 characters, only for non-secure data</a:t>
            </a:r>
          </a:p>
          <a:p>
            <a:pPr lvl="3">
              <a:lnSpc>
                <a:spcPct val="110000"/>
              </a:lnSpc>
            </a:pPr>
            <a:r>
              <a:rPr lang="en-US" sz="1700" dirty="0" smtClean="0"/>
              <a:t>can </a:t>
            </a:r>
            <a:r>
              <a:rPr lang="en-US" sz="1700" dirty="0"/>
              <a:t>be bookmarked</a:t>
            </a:r>
          </a:p>
          <a:p>
            <a:pPr lvl="2" eaLnBrk="1" hangingPunct="1"/>
            <a:r>
              <a:rPr lang="en-US" sz="2000" noProof="0" dirty="0" smtClean="0">
                <a:hlinkClick r:id="rId4" action="ppaction://hlinkfile"/>
              </a:rPr>
              <a:t>post</a:t>
            </a:r>
            <a:r>
              <a:rPr lang="en-US" sz="2000" noProof="0" dirty="0" smtClean="0"/>
              <a:t> = 	appends data in the </a:t>
            </a:r>
            <a:r>
              <a:rPr lang="en-US" sz="2000" dirty="0" smtClean="0"/>
              <a:t>body of the </a:t>
            </a:r>
            <a:r>
              <a:rPr lang="en-US" sz="2000" noProof="0" dirty="0" smtClean="0"/>
              <a:t>HTTP request </a:t>
            </a:r>
          </a:p>
          <a:p>
            <a:pPr lvl="3">
              <a:lnSpc>
                <a:spcPct val="110000"/>
              </a:lnSpc>
            </a:pPr>
            <a:r>
              <a:rPr lang="en-US" sz="1700" dirty="0" smtClean="0"/>
              <a:t>not </a:t>
            </a:r>
            <a:r>
              <a:rPr lang="en-US" sz="1700" dirty="0"/>
              <a:t>visible in URL</a:t>
            </a:r>
          </a:p>
          <a:p>
            <a:pPr lvl="3">
              <a:lnSpc>
                <a:spcPct val="110000"/>
              </a:lnSpc>
            </a:pPr>
            <a:r>
              <a:rPr lang="en-US" sz="1700" dirty="0" smtClean="0"/>
              <a:t>no </a:t>
            </a:r>
            <a:r>
              <a:rPr lang="en-US" sz="1700" dirty="0"/>
              <a:t>size limitations and safer</a:t>
            </a:r>
          </a:p>
          <a:p>
            <a:pPr lvl="3">
              <a:lnSpc>
                <a:spcPct val="110000"/>
              </a:lnSpc>
            </a:pPr>
            <a:r>
              <a:rPr lang="en-US" sz="1700" dirty="0" smtClean="0"/>
              <a:t>cannot </a:t>
            </a:r>
            <a:r>
              <a:rPr lang="en-US" sz="1700" dirty="0"/>
              <a:t>be bookmarked</a:t>
            </a:r>
          </a:p>
        </p:txBody>
      </p:sp>
    </p:spTree>
    <p:extLst>
      <p:ext uri="{BB962C8B-B14F-4D97-AF65-F5344CB8AC3E}">
        <p14:creationId xmlns:p14="http://schemas.microsoft.com/office/powerpoint/2010/main" val="2660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structure form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noProof="0" dirty="0" smtClean="0"/>
              <a:t>Attributes</a:t>
            </a:r>
          </a:p>
          <a:p>
            <a:pPr lvl="1" eaLnBrk="1" hangingPunct="1"/>
            <a:r>
              <a:rPr lang="en-US" sz="2400" noProof="0" dirty="0" smtClean="0"/>
              <a:t>action: specifies where to send form-data after submit</a:t>
            </a:r>
          </a:p>
          <a:p>
            <a:pPr lvl="2" eaLnBrk="1" hangingPunct="1"/>
            <a:r>
              <a:rPr lang="en-US" sz="2000" noProof="0" dirty="0" smtClean="0"/>
              <a:t>data to script on server, often PHP/asp.net page</a:t>
            </a:r>
          </a:p>
          <a:p>
            <a:pPr lvl="2" eaLnBrk="1" hangingPunct="1"/>
            <a:r>
              <a:rPr lang="en-US" sz="2000" noProof="0" dirty="0" smtClean="0"/>
              <a:t>data to email:</a:t>
            </a:r>
            <a:r>
              <a:rPr lang="en-US" sz="1600" noProof="0" dirty="0" smtClean="0"/>
              <a:t> action="</a:t>
            </a:r>
            <a:r>
              <a:rPr lang="en-US" sz="1600" noProof="0" dirty="0" smtClean="0">
                <a:hlinkClick r:id="rId3"/>
              </a:rPr>
              <a:t>mailto:firstname.name@system.be?subject=formresult</a:t>
            </a:r>
            <a:r>
              <a:rPr lang="en-US" sz="1600" noProof="0" dirty="0" smtClean="0"/>
              <a:t>"</a:t>
            </a:r>
          </a:p>
          <a:p>
            <a:pPr lvl="1" eaLnBrk="1" hangingPunct="1"/>
            <a:endParaRPr lang="en-US" sz="2400" noProof="0" dirty="0" smtClean="0"/>
          </a:p>
          <a:p>
            <a:pPr lvl="1"/>
            <a:r>
              <a:rPr lang="en-US" sz="2400" noProof="0" dirty="0" smtClean="0">
                <a:hlinkClick r:id="rId4" action="ppaction://hlinkfile"/>
              </a:rPr>
              <a:t>enctype</a:t>
            </a:r>
            <a:r>
              <a:rPr lang="en-US" sz="2400" dirty="0"/>
              <a:t>: </a:t>
            </a:r>
            <a:r>
              <a:rPr lang="en-US" sz="2400" dirty="0" smtClean="0"/>
              <a:t>specifies </a:t>
            </a:r>
            <a:r>
              <a:rPr lang="en-US" sz="2400" dirty="0"/>
              <a:t>how </a:t>
            </a:r>
            <a:r>
              <a:rPr lang="en-US" sz="2400" dirty="0" smtClean="0"/>
              <a:t>to encode the </a:t>
            </a:r>
            <a:r>
              <a:rPr lang="en-US" sz="2400" dirty="0"/>
              <a:t>form-data </a:t>
            </a:r>
            <a:r>
              <a:rPr lang="en-US" sz="2400" dirty="0" smtClean="0"/>
              <a:t>when 		  submitting </a:t>
            </a:r>
            <a:r>
              <a:rPr lang="en-US" sz="2400" dirty="0"/>
              <a:t>it to the server</a:t>
            </a:r>
            <a:endParaRPr lang="en-US" sz="2400" noProof="0" dirty="0" smtClean="0"/>
          </a:p>
          <a:p>
            <a:pPr lvl="2" eaLnBrk="1" hangingPunct="1"/>
            <a:r>
              <a:rPr lang="en-US" sz="1600" noProof="0" dirty="0" smtClean="0"/>
              <a:t>Only for method : post</a:t>
            </a:r>
          </a:p>
          <a:p>
            <a:pPr lvl="2" eaLnBrk="1" hangingPunct="1"/>
            <a:r>
              <a:rPr lang="en-US" sz="1600" noProof="0" dirty="0" smtClean="0"/>
              <a:t>Used if data is sent to email</a:t>
            </a:r>
          </a:p>
          <a:p>
            <a:pPr lvl="2" eaLnBrk="1" hangingPunct="1"/>
            <a:r>
              <a:rPr lang="en-US" sz="1600" noProof="0" dirty="0" smtClean="0"/>
              <a:t>Example enctype="text/plain" : form-data is encoded as ASCII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Form fields: text field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>
                <a:hlinkClick r:id="rId3" action="ppaction://hlinkfile"/>
              </a:rPr>
              <a:t>Text field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pPr marL="0" indent="0">
              <a:buNone/>
            </a:pP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type="text"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name="search" </a:t>
            </a:r>
            <a:r>
              <a:rPr lang="en-US" sz="2000" noProof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id="search" value="test"/&gt;</a:t>
            </a:r>
          </a:p>
          <a:p>
            <a:pPr marL="0" indent="0" eaLnBrk="1" hangingPunct="1">
              <a:buNone/>
            </a:pPr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dirty="0"/>
              <a:t>Create a web page with a text field. Give this text field the name "</a:t>
            </a:r>
            <a:r>
              <a:rPr lang="en-US" dirty="0" smtClean="0"/>
              <a:t>textfield1</a:t>
            </a:r>
            <a:r>
              <a:rPr lang="en-US" dirty="0"/>
              <a:t>" and make sure that at startup </a:t>
            </a:r>
            <a:r>
              <a:rPr lang="en-US" dirty="0" smtClean="0"/>
              <a:t>the text "Your question?" is </a:t>
            </a:r>
            <a:r>
              <a:rPr lang="en-US" dirty="0" smtClean="0">
                <a:hlinkClick r:id="rId4" action="ppaction://hlinkfile"/>
              </a:rPr>
              <a:t>shown</a:t>
            </a:r>
            <a:r>
              <a:rPr lang="en-US" dirty="0"/>
              <a:t>.</a:t>
            </a:r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924944"/>
            <a:ext cx="3024337" cy="6720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Ovaal 2"/>
          <p:cNvSpPr/>
          <p:nvPr/>
        </p:nvSpPr>
        <p:spPr>
          <a:xfrm>
            <a:off x="6660231" y="2295630"/>
            <a:ext cx="1728193" cy="360040"/>
          </a:xfrm>
          <a:prstGeom prst="ellipse">
            <a:avLst/>
          </a:prstGeom>
          <a:noFill/>
          <a:ln>
            <a:solidFill>
              <a:srgbClr val="009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" name="Rechte verbindingslijn met pijl 4"/>
          <p:cNvCxnSpPr/>
          <p:nvPr/>
        </p:nvCxnSpPr>
        <p:spPr>
          <a:xfrm flipH="1">
            <a:off x="5076056" y="2668346"/>
            <a:ext cx="2422093" cy="592635"/>
          </a:xfrm>
          <a:prstGeom prst="straightConnector1">
            <a:avLst/>
          </a:prstGeom>
          <a:ln w="28575">
            <a:solidFill>
              <a:srgbClr val="009C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5631</TotalTime>
  <Words>872</Words>
  <Application>Microsoft Office PowerPoint</Application>
  <PresentationFormat>Diavoorstelling (4:3)</PresentationFormat>
  <Paragraphs>176</Paragraphs>
  <Slides>24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Consolas</vt:lpstr>
      <vt:lpstr>Trebuchet MS</vt:lpstr>
      <vt:lpstr>Verdana</vt:lpstr>
      <vt:lpstr>TM_presentatie_nl-1</vt:lpstr>
      <vt:lpstr>Html AND css</vt:lpstr>
      <vt:lpstr>forms</vt:lpstr>
      <vt:lpstr>PowerPoint-presentatie</vt:lpstr>
      <vt:lpstr>PowerPoint-presentatie</vt:lpstr>
      <vt:lpstr>forms</vt:lpstr>
      <vt:lpstr>PowerPoint-presentatie</vt:lpstr>
      <vt:lpstr>structure form</vt:lpstr>
      <vt:lpstr>structure form</vt:lpstr>
      <vt:lpstr>Form fields: text field</vt:lpstr>
      <vt:lpstr>Form fields: text field</vt:lpstr>
      <vt:lpstr>Form fields: checkboxes</vt:lpstr>
      <vt:lpstr>FORM FIELDS: radiobuttons</vt:lpstr>
      <vt:lpstr>Form fields: Buttons</vt:lpstr>
      <vt:lpstr>Other fields</vt:lpstr>
      <vt:lpstr>example</vt:lpstr>
      <vt:lpstr>Fieldset</vt:lpstr>
      <vt:lpstr>example fieldset</vt:lpstr>
      <vt:lpstr>Client-side / server-side</vt:lpstr>
      <vt:lpstr>layout</vt:lpstr>
      <vt:lpstr>HTML5: new input types</vt:lpstr>
      <vt:lpstr>HTML5: new form elements</vt:lpstr>
      <vt:lpstr>HTML5: new form Attributes</vt:lpstr>
      <vt:lpstr>HTML5: new input Attributes</vt:lpstr>
      <vt:lpstr>HTML5: new input Attributes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312</cp:revision>
  <dcterms:created xsi:type="dcterms:W3CDTF">2011-10-03T08:49:17Z</dcterms:created>
  <dcterms:modified xsi:type="dcterms:W3CDTF">2021-02-15T15:28:59Z</dcterms:modified>
</cp:coreProperties>
</file>