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sldIdLst>
    <p:sldId id="396" r:id="rId2"/>
    <p:sldId id="306" r:id="rId3"/>
    <p:sldId id="410" r:id="rId4"/>
    <p:sldId id="307" r:id="rId5"/>
    <p:sldId id="308" r:id="rId6"/>
    <p:sldId id="310" r:id="rId7"/>
    <p:sldId id="397" r:id="rId8"/>
    <p:sldId id="398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9" r:id="rId18"/>
    <p:sldId id="40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n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000000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186" autoAdjust="0"/>
  </p:normalViewPr>
  <p:slideViewPr>
    <p:cSldViewPr>
      <p:cViewPr varScale="1">
        <p:scale>
          <a:sx n="53" d="100"/>
          <a:sy n="53" d="100"/>
        </p:scale>
        <p:origin x="13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1CD-0B20-4B22-B0DD-0DE4051A5F2B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3361-C6CA-41D5-9407-C3F7EAC824E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B0A-CE4B-41A9-90E4-E86DD41AD25A}" type="datetimeFigureOut">
              <a:rPr lang="nl-BE" smtClean="0"/>
              <a:t>22/02/2021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560A-DFEC-4303-A3AA-15F5CA381A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0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F5FA7FFA-C1EB-4251-949F-1E77258D5EA9}" type="datetimeFigureOut">
              <a:rPr lang="en-US" smtClean="0"/>
              <a:pPr/>
              <a:t>2/22/2021</a:t>
            </a:fld>
            <a:endParaRPr lang="en-US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Example_display_none.html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Example_margin.html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Example_padding.html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Example_box_size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Example_boxmodel.html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Exercise_border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Example_display_block.ht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box model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 is the </a:t>
            </a:r>
            <a:r>
              <a:rPr lang="en-US" noProof="0" dirty="0" smtClean="0">
                <a:hlinkClick r:id="rId2" action="ppaction://hlinkfile"/>
              </a:rPr>
              <a:t>difference</a:t>
            </a:r>
            <a:r>
              <a:rPr lang="en-US" noProof="0" dirty="0" smtClean="0"/>
              <a:t>?</a:t>
            </a:r>
          </a:p>
          <a:p>
            <a:endParaRPr lang="en-US" noProof="0" dirty="0" smtClean="0"/>
          </a:p>
          <a:p>
            <a:r>
              <a:rPr lang="en-US" noProof="0" dirty="0" err="1" smtClean="0"/>
              <a:t>display:none</a:t>
            </a:r>
            <a:r>
              <a:rPr lang="en-US" noProof="0" dirty="0" smtClean="0"/>
              <a:t>;</a:t>
            </a:r>
          </a:p>
          <a:p>
            <a:endParaRPr lang="en-US" noProof="0" dirty="0" smtClean="0"/>
          </a:p>
          <a:p>
            <a:r>
              <a:rPr lang="en-US" noProof="0" dirty="0" err="1" smtClean="0"/>
              <a:t>visibility:hidden</a:t>
            </a:r>
            <a:r>
              <a:rPr lang="en-US" noProof="0" dirty="0" smtClean="0"/>
              <a:t>;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remark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r>
              <a:rPr lang="en-US" noProof="0" dirty="0" smtClean="0"/>
              <a:t>combined:</a:t>
            </a:r>
          </a:p>
          <a:p>
            <a:pPr lvl="1"/>
            <a:r>
              <a:rPr lang="en-US" noProof="0" dirty="0" smtClean="0"/>
              <a:t>p {margin: 5px 2px 5px 3px}</a:t>
            </a:r>
          </a:p>
          <a:p>
            <a:pPr marL="355600" lvl="1" indent="0">
              <a:buNone/>
            </a:pPr>
            <a:r>
              <a:rPr lang="en-US" noProof="0" dirty="0"/>
              <a:t>		 </a:t>
            </a:r>
            <a:r>
              <a:rPr lang="en-US" noProof="0" dirty="0" smtClean="0"/>
              <a:t>   top right bottom left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Margin</a:t>
            </a:r>
            <a:endParaRPr lang="en-US" noProof="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15655"/>
              </p:ext>
            </p:extLst>
          </p:nvPr>
        </p:nvGraphicFramePr>
        <p:xfrm>
          <a:off x="3131840" y="590928"/>
          <a:ext cx="3394664" cy="352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9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66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9909">
                <a:tc>
                  <a:txBody>
                    <a:bodyPr/>
                    <a:lstStyle/>
                    <a:p>
                      <a:r>
                        <a:rPr lang="nl-BE" sz="1600" dirty="0" err="1" smtClean="0"/>
                        <a:t>margin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… </a:t>
                      </a:r>
                      <a:r>
                        <a:rPr lang="nl-BE" sz="1600" dirty="0" err="1" smtClean="0"/>
                        <a:t>px</a:t>
                      </a:r>
                      <a:endParaRPr lang="nl-BE" sz="1600" dirty="0" smtClean="0"/>
                    </a:p>
                    <a:p>
                      <a:r>
                        <a:rPr lang="nl-BE" sz="1600" dirty="0" smtClean="0"/>
                        <a:t>… cm</a:t>
                      </a:r>
                    </a:p>
                    <a:p>
                      <a:r>
                        <a:rPr lang="nl-BE" sz="1600" dirty="0" smtClean="0"/>
                        <a:t>… in</a:t>
                      </a:r>
                    </a:p>
                    <a:p>
                      <a:r>
                        <a:rPr lang="nl-BE" sz="1600" dirty="0" smtClean="0"/>
                        <a:t>… mm</a:t>
                      </a:r>
                    </a:p>
                    <a:p>
                      <a:r>
                        <a:rPr lang="nl-BE" sz="1600" dirty="0" smtClean="0"/>
                        <a:t>… %</a:t>
                      </a:r>
                    </a:p>
                    <a:p>
                      <a:r>
                        <a:rPr lang="nl-BE" sz="1600" dirty="0" smtClean="0"/>
                        <a:t>auto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717">
                <a:tc>
                  <a:txBody>
                    <a:bodyPr/>
                    <a:lstStyle/>
                    <a:p>
                      <a:r>
                        <a:rPr lang="nl-BE" sz="1600" dirty="0" err="1" smtClean="0"/>
                        <a:t>margin-left</a:t>
                      </a:r>
                      <a:endParaRPr lang="nl-BE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err="1" smtClean="0"/>
                        <a:t>margin</a:t>
                      </a:r>
                      <a:r>
                        <a:rPr lang="nl-BE" sz="1600" dirty="0" smtClean="0"/>
                        <a:t>-right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err="1" smtClean="0"/>
                        <a:t>margin</a:t>
                      </a:r>
                      <a:r>
                        <a:rPr lang="nl-BE" sz="1600" dirty="0" smtClean="0"/>
                        <a:t>-top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err="1" smtClean="0"/>
                        <a:t>margin-bottom</a:t>
                      </a:r>
                      <a:endParaRPr lang="nl-BE" sz="1600" dirty="0" smtClean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…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0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Border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8784976" cy="48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Border</a:t>
            </a:r>
            <a:endParaRPr lang="en-US" noProof="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4955"/>
              </p:ext>
            </p:extLst>
          </p:nvPr>
        </p:nvGraphicFramePr>
        <p:xfrm>
          <a:off x="467544" y="980728"/>
          <a:ext cx="5904656" cy="460851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4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36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</a:t>
                      </a:r>
                      <a:r>
                        <a:rPr lang="nl-BE" sz="1600" kern="150" dirty="0" err="1">
                          <a:effectLst/>
                        </a:rPr>
                        <a:t>width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 err="1" smtClean="0">
                          <a:effectLst/>
                        </a:rPr>
                        <a:t>px</a:t>
                      </a:r>
                      <a:r>
                        <a:rPr lang="nl-BE" sz="1600" kern="150" dirty="0" smtClean="0">
                          <a:effectLst/>
                        </a:rPr>
                        <a:t>, cm, in, mm, %, auto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460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</a:t>
                      </a:r>
                      <a:r>
                        <a:rPr lang="nl-BE" sz="1600" kern="150" dirty="0" err="1">
                          <a:effectLst/>
                        </a:rPr>
                        <a:t>left</a:t>
                      </a:r>
                      <a:r>
                        <a:rPr lang="nl-BE" sz="1600" kern="150" dirty="0">
                          <a:effectLst/>
                        </a:rPr>
                        <a:t>-</a:t>
                      </a:r>
                      <a:r>
                        <a:rPr lang="nl-BE" sz="1600" kern="150" dirty="0" err="1">
                          <a:effectLst/>
                        </a:rPr>
                        <a:t>width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border-right-</a:t>
                      </a:r>
                      <a:r>
                        <a:rPr lang="nl-BE" sz="1600" kern="150" dirty="0" err="1">
                          <a:effectLst/>
                        </a:rPr>
                        <a:t>width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border-top-</a:t>
                      </a:r>
                      <a:r>
                        <a:rPr lang="nl-BE" sz="1600" kern="150" dirty="0" err="1">
                          <a:effectLst/>
                        </a:rPr>
                        <a:t>width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</a:t>
                      </a:r>
                      <a:r>
                        <a:rPr lang="nl-BE" sz="1600" kern="150" dirty="0" err="1">
                          <a:effectLst/>
                        </a:rPr>
                        <a:t>bottom</a:t>
                      </a:r>
                      <a:r>
                        <a:rPr lang="nl-BE" sz="1600" kern="150" dirty="0">
                          <a:effectLst/>
                        </a:rPr>
                        <a:t>-</a:t>
                      </a:r>
                      <a:r>
                        <a:rPr lang="nl-BE" sz="1600" kern="150" dirty="0" err="1">
                          <a:effectLst/>
                        </a:rPr>
                        <a:t>width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97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border-color</a:t>
                      </a:r>
                      <a:endParaRPr lang="nl-BE" sz="1600" kern="15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#000000 ... #FFFFFF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460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border-left-color</a:t>
                      </a: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border-right-color</a:t>
                      </a: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border-top-color</a:t>
                      </a: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border-bottom-color</a:t>
                      </a:r>
                      <a:endParaRPr lang="nl-BE" sz="1600" kern="15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00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>
                          <a:effectLst/>
                        </a:rPr>
                        <a:t>border-style</a:t>
                      </a:r>
                      <a:endParaRPr lang="nl-BE" sz="1600" kern="15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 smtClean="0">
                          <a:effectLst/>
                        </a:rPr>
                        <a:t>none, </a:t>
                      </a:r>
                      <a:r>
                        <a:rPr lang="nl-BE" sz="1600" kern="150" dirty="0" err="1" smtClean="0">
                          <a:effectLst/>
                        </a:rPr>
                        <a:t>dotted</a:t>
                      </a:r>
                      <a:r>
                        <a:rPr lang="nl-BE" sz="1600" kern="150" dirty="0" smtClean="0">
                          <a:effectLst/>
                        </a:rPr>
                        <a:t>, </a:t>
                      </a:r>
                      <a:r>
                        <a:rPr lang="nl-BE" sz="1600" kern="150" dirty="0" err="1" smtClean="0">
                          <a:effectLst/>
                        </a:rPr>
                        <a:t>dashed</a:t>
                      </a:r>
                      <a:r>
                        <a:rPr lang="nl-BE" sz="1600" kern="150" dirty="0" smtClean="0">
                          <a:effectLst/>
                        </a:rPr>
                        <a:t>, </a:t>
                      </a:r>
                      <a:r>
                        <a:rPr lang="nl-BE" sz="1600" kern="150" dirty="0" err="1" smtClean="0">
                          <a:effectLst/>
                        </a:rPr>
                        <a:t>solid</a:t>
                      </a:r>
                      <a:r>
                        <a:rPr lang="nl-BE" sz="1600" kern="150" dirty="0" smtClean="0">
                          <a:effectLst/>
                        </a:rPr>
                        <a:t>, double, </a:t>
                      </a:r>
                      <a:r>
                        <a:rPr lang="nl-BE" sz="1600" kern="150" dirty="0" err="1" smtClean="0">
                          <a:effectLst/>
                        </a:rPr>
                        <a:t>groove</a:t>
                      </a:r>
                      <a:r>
                        <a:rPr lang="nl-BE" sz="1600" kern="150" dirty="0" smtClean="0">
                          <a:effectLst/>
                        </a:rPr>
                        <a:t>, </a:t>
                      </a:r>
                      <a:r>
                        <a:rPr lang="nl-BE" sz="1600" kern="150" dirty="0" err="1" smtClean="0">
                          <a:effectLst/>
                        </a:rPr>
                        <a:t>ridge</a:t>
                      </a:r>
                      <a:r>
                        <a:rPr lang="nl-BE" sz="1600" kern="150" dirty="0" smtClean="0">
                          <a:effectLst/>
                        </a:rPr>
                        <a:t>, </a:t>
                      </a:r>
                      <a:r>
                        <a:rPr lang="nl-BE" sz="1600" kern="150" dirty="0" err="1" smtClean="0">
                          <a:effectLst/>
                        </a:rPr>
                        <a:t>inset</a:t>
                      </a:r>
                      <a:r>
                        <a:rPr lang="nl-BE" sz="1600" kern="150" dirty="0" smtClean="0">
                          <a:effectLst/>
                        </a:rPr>
                        <a:t>, </a:t>
                      </a:r>
                      <a:r>
                        <a:rPr lang="nl-BE" sz="1600" kern="150" dirty="0" err="1" smtClean="0">
                          <a:effectLst/>
                        </a:rPr>
                        <a:t>outset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4460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</a:t>
                      </a:r>
                      <a:r>
                        <a:rPr lang="nl-BE" sz="1600" kern="150" dirty="0" err="1">
                          <a:effectLst/>
                        </a:rPr>
                        <a:t>left</a:t>
                      </a:r>
                      <a:r>
                        <a:rPr lang="nl-BE" sz="1600" kern="150" dirty="0">
                          <a:effectLst/>
                        </a:rPr>
                        <a:t>-</a:t>
                      </a:r>
                      <a:r>
                        <a:rPr lang="nl-BE" sz="1600" kern="150" dirty="0" err="1">
                          <a:effectLst/>
                        </a:rPr>
                        <a:t>style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border-right-</a:t>
                      </a:r>
                      <a:r>
                        <a:rPr lang="nl-BE" sz="1600" kern="150" dirty="0" err="1">
                          <a:effectLst/>
                        </a:rPr>
                        <a:t>style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border-top-</a:t>
                      </a:r>
                      <a:r>
                        <a:rPr lang="nl-BE" sz="1600" kern="150" dirty="0" err="1">
                          <a:effectLst/>
                        </a:rPr>
                        <a:t>style</a:t>
                      </a:r>
                      <a:endParaRPr lang="nl-BE" sz="1600" kern="150" dirty="0">
                        <a:effectLst/>
                      </a:endParaRPr>
                    </a:p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600" kern="150" dirty="0">
                          <a:effectLst/>
                        </a:rPr>
                        <a:t>border-</a:t>
                      </a:r>
                      <a:r>
                        <a:rPr lang="nl-BE" sz="1600" kern="150" dirty="0" err="1">
                          <a:effectLst/>
                        </a:rPr>
                        <a:t>bottom</a:t>
                      </a:r>
                      <a:r>
                        <a:rPr lang="nl-BE" sz="1600" kern="150" dirty="0">
                          <a:effectLst/>
                        </a:rPr>
                        <a:t>-</a:t>
                      </a:r>
                      <a:r>
                        <a:rPr lang="nl-BE" sz="1600" kern="150" dirty="0" err="1">
                          <a:effectLst/>
                        </a:rPr>
                        <a:t>style</a:t>
                      </a: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nl-BE" sz="1600" kern="150" dirty="0">
                        <a:solidFill>
                          <a:srgbClr val="000000"/>
                        </a:solidFill>
                        <a:effectLst/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4799" marR="5479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4895528" y="5085184"/>
            <a:ext cx="388843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9CAB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Shorthand </a:t>
            </a:r>
            <a:r>
              <a:rPr lang="nl-BE" dirty="0" err="1" smtClean="0"/>
              <a:t>notation</a:t>
            </a:r>
            <a:r>
              <a:rPr lang="nl-BE" dirty="0" smtClean="0"/>
              <a:t>: </a:t>
            </a:r>
          </a:p>
          <a:p>
            <a:r>
              <a:rPr lang="nl-BE" dirty="0"/>
              <a:t>b</a:t>
            </a:r>
            <a:r>
              <a:rPr lang="nl-BE" dirty="0" smtClean="0"/>
              <a:t>order: 1px </a:t>
            </a:r>
            <a:r>
              <a:rPr lang="nl-BE" dirty="0" err="1" smtClean="0"/>
              <a:t>solid</a:t>
            </a:r>
            <a:r>
              <a:rPr lang="nl-BE" dirty="0" smtClean="0"/>
              <a:t> blue;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54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Padding</a:t>
            </a:r>
            <a:endParaRPr lang="en-US" noProof="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2245"/>
              </p:ext>
            </p:extLst>
          </p:nvPr>
        </p:nvGraphicFramePr>
        <p:xfrm>
          <a:off x="2411760" y="908720"/>
          <a:ext cx="4680520" cy="35157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798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098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/>
                        <a:t>padding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/>
                        <a:t>… </a:t>
                      </a:r>
                      <a:r>
                        <a:rPr lang="nl-BE" sz="1600" dirty="0" err="1" smtClean="0"/>
                        <a:t>px</a:t>
                      </a:r>
                      <a:endParaRPr lang="nl-BE" sz="1600" dirty="0" smtClean="0"/>
                    </a:p>
                    <a:p>
                      <a:pPr algn="l"/>
                      <a:r>
                        <a:rPr lang="nl-BE" sz="1600" dirty="0" smtClean="0"/>
                        <a:t>… cm</a:t>
                      </a:r>
                    </a:p>
                    <a:p>
                      <a:pPr algn="l"/>
                      <a:r>
                        <a:rPr lang="nl-BE" sz="1600" dirty="0" smtClean="0"/>
                        <a:t>… in</a:t>
                      </a:r>
                    </a:p>
                    <a:p>
                      <a:pPr algn="l"/>
                      <a:r>
                        <a:rPr lang="nl-BE" sz="1600" dirty="0" smtClean="0"/>
                        <a:t>… mm</a:t>
                      </a:r>
                    </a:p>
                    <a:p>
                      <a:pPr algn="l"/>
                      <a:r>
                        <a:rPr lang="nl-BE" sz="1600" dirty="0" smtClean="0"/>
                        <a:t>… %</a:t>
                      </a:r>
                    </a:p>
                    <a:p>
                      <a:pPr algn="l"/>
                      <a:r>
                        <a:rPr lang="nl-BE" sz="1600" dirty="0" smtClean="0"/>
                        <a:t>auto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902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/>
                        <a:t>padding-</a:t>
                      </a:r>
                      <a:r>
                        <a:rPr lang="nl-BE" sz="1600" dirty="0" err="1" smtClean="0"/>
                        <a:t>left</a:t>
                      </a:r>
                      <a:endParaRPr lang="nl-BE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/>
                        <a:t>padding-right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/>
                        <a:t>padding-top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 smtClean="0"/>
                        <a:t>padding-</a:t>
                      </a:r>
                      <a:r>
                        <a:rPr lang="nl-BE" sz="1600" dirty="0" err="1" smtClean="0"/>
                        <a:t>bottom</a:t>
                      </a:r>
                      <a:endParaRPr lang="nl-BE" sz="1600" dirty="0" smtClean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/>
                        <a:t>…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hthoek 4"/>
          <p:cNvSpPr/>
          <p:nvPr/>
        </p:nvSpPr>
        <p:spPr>
          <a:xfrm>
            <a:off x="360040" y="4230253"/>
            <a:ext cx="6408712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combined: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p {padding: 5px 2px 5px 3px}</a:t>
            </a:r>
          </a:p>
          <a:p>
            <a:pPr marL="355600" lvl="1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		top right bottom left</a:t>
            </a:r>
          </a:p>
        </p:txBody>
      </p:sp>
    </p:spTree>
    <p:extLst>
      <p:ext uri="{BB962C8B-B14F-4D97-AF65-F5344CB8AC3E}">
        <p14:creationId xmlns:p14="http://schemas.microsoft.com/office/powerpoint/2010/main" val="32831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content</a:t>
            </a:r>
            <a:endParaRPr lang="en-US" noProof="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05709"/>
              </p:ext>
            </p:extLst>
          </p:nvPr>
        </p:nvGraphicFramePr>
        <p:xfrm>
          <a:off x="611560" y="1052736"/>
          <a:ext cx="3394664" cy="234844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9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27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>
                          <a:solidFill>
                            <a:schemeClr val="bg1"/>
                          </a:solidFill>
                        </a:rPr>
                        <a:t>Kenmerk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316">
                <a:tc>
                  <a:txBody>
                    <a:bodyPr/>
                    <a:lstStyle/>
                    <a:p>
                      <a:r>
                        <a:rPr lang="nl-BE" sz="1600" dirty="0" err="1" smtClean="0"/>
                        <a:t>width</a:t>
                      </a:r>
                      <a:endParaRPr lang="nl-BE" sz="1600" dirty="0" smtClean="0"/>
                    </a:p>
                    <a:p>
                      <a:r>
                        <a:rPr lang="nl-BE" sz="1600" dirty="0" err="1" smtClean="0"/>
                        <a:t>height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… </a:t>
                      </a:r>
                      <a:r>
                        <a:rPr lang="nl-BE" sz="1600" dirty="0" err="1" smtClean="0"/>
                        <a:t>px</a:t>
                      </a:r>
                      <a:endParaRPr lang="nl-BE" sz="1600" dirty="0" smtClean="0"/>
                    </a:p>
                    <a:p>
                      <a:r>
                        <a:rPr lang="nl-BE" sz="1600" dirty="0" smtClean="0"/>
                        <a:t>… cm</a:t>
                      </a:r>
                    </a:p>
                    <a:p>
                      <a:r>
                        <a:rPr lang="nl-BE" sz="1600" dirty="0" smtClean="0"/>
                        <a:t>… in</a:t>
                      </a:r>
                    </a:p>
                    <a:p>
                      <a:r>
                        <a:rPr lang="nl-BE" sz="1600" dirty="0" smtClean="0"/>
                        <a:t>… mm</a:t>
                      </a:r>
                    </a:p>
                    <a:p>
                      <a:r>
                        <a:rPr lang="nl-BE" sz="1600" dirty="0" smtClean="0"/>
                        <a:t>… %</a:t>
                      </a:r>
                    </a:p>
                    <a:p>
                      <a:r>
                        <a:rPr lang="nl-BE" sz="1600" dirty="0" smtClean="0"/>
                        <a:t>auto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3508" y="4797152"/>
            <a:ext cx="8856983" cy="369332"/>
          </a:xfrm>
          <a:prstGeom prst="rect">
            <a:avLst/>
          </a:prstGeom>
          <a:noFill/>
          <a:ln w="19050">
            <a:solidFill>
              <a:srgbClr val="F04C25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/>
              <a:t>width</a:t>
            </a:r>
            <a:r>
              <a:rPr lang="nl-BE" dirty="0" smtClean="0"/>
              <a:t> box= </a:t>
            </a:r>
            <a:r>
              <a:rPr lang="nl-BE" dirty="0" err="1" smtClean="0"/>
              <a:t>width</a:t>
            </a:r>
            <a:r>
              <a:rPr lang="nl-BE" dirty="0" smtClean="0"/>
              <a:t> + padding (l and r) + border (l and r) + </a:t>
            </a:r>
            <a:r>
              <a:rPr lang="nl-BE" dirty="0" err="1" smtClean="0"/>
              <a:t>margin</a:t>
            </a:r>
            <a:r>
              <a:rPr lang="nl-BE" dirty="0" smtClean="0"/>
              <a:t> (l and r)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899591" y="3621830"/>
            <a:ext cx="808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% is </a:t>
            </a:r>
            <a:r>
              <a:rPr lang="nl-BE" dirty="0" err="1" smtClean="0"/>
              <a:t>with</a:t>
            </a:r>
            <a:r>
              <a:rPr lang="nl-BE" dirty="0" smtClean="0"/>
              <a:t> respect </a:t>
            </a:r>
            <a:r>
              <a:rPr lang="nl-BE" dirty="0" err="1" smtClean="0"/>
              <a:t>to</a:t>
            </a:r>
            <a:r>
              <a:rPr lang="nl-BE" dirty="0" smtClean="0"/>
              <a:t> first block-element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surrounds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element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06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5251757" y="4869160"/>
            <a:ext cx="2920643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04C25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/>
              <a:t>Predict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page layout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179512" y="1055685"/>
            <a:ext cx="8487182" cy="4524315"/>
          </a:xfrm>
          <a:prstGeom prst="rect">
            <a:avLst/>
          </a:prstGeom>
          <a:ln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CSS-box-model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"style_boxmodel.css"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stylesheet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CSS box model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"mapOfBelgium.gif"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"map of Belgium;"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"map of Belgium"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Map of Belgium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850270" y="299987"/>
            <a:ext cx="3816424" cy="2031325"/>
          </a:xfrm>
          <a:prstGeom prst="rect">
            <a:avLst/>
          </a:prstGeom>
          <a:solidFill>
            <a:schemeClr val="bg1"/>
          </a:solidFill>
          <a:ln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l-B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 smtClean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nl-BE" smtClean="0">
                <a:solidFill>
                  <a:srgbClr val="0451A5"/>
                </a:solidFill>
                <a:latin typeface="Consolas" panose="020B0609020204030204" pitchFamily="49" charset="0"/>
              </a:rPr>
              <a:t> red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6" y="908720"/>
            <a:ext cx="90852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422108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create 3 paragraphs with different borders</a:t>
            </a:r>
          </a:p>
          <a:p>
            <a:pPr>
              <a:buFontTx/>
              <a:buChar char="-"/>
            </a:pPr>
            <a:r>
              <a:rPr lang="en-US" dirty="0" smtClean="0"/>
              <a:t> all paragraphs have a 20px padding</a:t>
            </a:r>
          </a:p>
          <a:p>
            <a:pPr>
              <a:buFontTx/>
              <a:buChar char="-"/>
            </a:pPr>
            <a:r>
              <a:rPr lang="en-US" dirty="0" smtClean="0"/>
              <a:t> the spaces around the paragraphs (margin) are: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top&amp;bottom</a:t>
            </a:r>
            <a:r>
              <a:rPr lang="en-US" dirty="0" smtClean="0"/>
              <a:t>: 40px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left&amp;right</a:t>
            </a:r>
            <a:r>
              <a:rPr lang="en-US" dirty="0" smtClean="0"/>
              <a:t>: 10px;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332656"/>
            <a:ext cx="9144000" cy="8103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all" baseline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BE" dirty="0" smtClean="0">
                <a:hlinkClick r:id="rId3" action="ppaction://hlinkfile"/>
              </a:rPr>
              <a:t>exercise</a:t>
            </a:r>
            <a:r>
              <a:rPr lang="nl-BE" dirty="0" smtClean="0"/>
              <a:t> </a:t>
            </a:r>
            <a:r>
              <a:rPr lang="nl-BE" dirty="0"/>
              <a:t>Borders, padding, </a:t>
            </a:r>
            <a:r>
              <a:rPr lang="nl-BE" dirty="0" err="1" smtClean="0"/>
              <a:t>margin</a:t>
            </a:r>
            <a:endParaRPr lang="en-US" dirty="0"/>
          </a:p>
        </p:txBody>
      </p:sp>
      <p:sp>
        <p:nvSpPr>
          <p:cNvPr id="3" name="Rechthoek 2"/>
          <p:cNvSpPr/>
          <p:nvPr/>
        </p:nvSpPr>
        <p:spPr>
          <a:xfrm>
            <a:off x="3816424" y="530120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Write </a:t>
            </a:r>
            <a:r>
              <a:rPr lang="en-US" b="1" u="sng" dirty="0">
                <a:solidFill>
                  <a:srgbClr val="FF0000"/>
                </a:solidFill>
              </a:rPr>
              <a:t>as little CSS as possible</a:t>
            </a:r>
            <a:endParaRPr lang="nl-BE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5706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&lt;!DOCTYPE HTML&gt;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&lt;html&gt;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…</a:t>
            </a:r>
          </a:p>
          <a:p>
            <a:pPr marL="0" indent="0">
              <a:buNone/>
            </a:pPr>
            <a:endParaRPr lang="en-US" sz="1600" noProof="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&lt;body&gt;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&lt;div class="wrapper"&gt;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	&lt;div class="div1"&gt;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		&lt;</a:t>
            </a:r>
            <a:r>
              <a:rPr lang="en-US" sz="1600" noProof="0" dirty="0" err="1" smtClean="0">
                <a:latin typeface="+mj-lt"/>
              </a:rPr>
              <a:t>img</a:t>
            </a:r>
            <a:r>
              <a:rPr lang="en-US" sz="1600" noProof="0" dirty="0" smtClean="0">
                <a:latin typeface="+mj-lt"/>
              </a:rPr>
              <a:t> id="img1" </a:t>
            </a:r>
            <a:r>
              <a:rPr lang="en-US" sz="1600" noProof="0" dirty="0" err="1" smtClean="0">
                <a:latin typeface="+mj-lt"/>
              </a:rPr>
              <a:t>src</a:t>
            </a:r>
            <a:r>
              <a:rPr lang="en-US" sz="1600" noProof="0" dirty="0" smtClean="0">
                <a:latin typeface="+mj-lt"/>
              </a:rPr>
              <a:t>="rect1.jpg" alt="rectangle 1" /&gt;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		&lt;</a:t>
            </a:r>
            <a:r>
              <a:rPr lang="en-US" sz="1600" noProof="0" dirty="0" err="1" smtClean="0">
                <a:latin typeface="+mj-lt"/>
              </a:rPr>
              <a:t>img</a:t>
            </a:r>
            <a:r>
              <a:rPr lang="en-US" sz="1600" noProof="0" dirty="0" smtClean="0">
                <a:latin typeface="+mj-lt"/>
              </a:rPr>
              <a:t> id="img2" </a:t>
            </a:r>
            <a:r>
              <a:rPr lang="en-US" sz="1600" noProof="0" dirty="0" err="1" smtClean="0">
                <a:latin typeface="+mj-lt"/>
              </a:rPr>
              <a:t>src</a:t>
            </a:r>
            <a:r>
              <a:rPr lang="en-US" sz="1600" noProof="0" dirty="0" smtClean="0">
                <a:latin typeface="+mj-lt"/>
              </a:rPr>
              <a:t>="rect2.jpg" alt="rectangle 2" /&gt;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	&lt;/div&gt;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	&lt;div class="div2"&gt;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		&lt;</a:t>
            </a:r>
            <a:r>
              <a:rPr lang="en-US" sz="1600" noProof="0" dirty="0" err="1" smtClean="0">
                <a:latin typeface="+mj-lt"/>
              </a:rPr>
              <a:t>img</a:t>
            </a:r>
            <a:r>
              <a:rPr lang="en-US" sz="1600" noProof="0" dirty="0" smtClean="0">
                <a:latin typeface="+mj-lt"/>
              </a:rPr>
              <a:t> id="img3" </a:t>
            </a:r>
            <a:r>
              <a:rPr lang="en-US" sz="1600" noProof="0" dirty="0" err="1" smtClean="0">
                <a:latin typeface="+mj-lt"/>
              </a:rPr>
              <a:t>src</a:t>
            </a:r>
            <a:r>
              <a:rPr lang="en-US" sz="1600" noProof="0" dirty="0" smtClean="0">
                <a:latin typeface="+mj-lt"/>
              </a:rPr>
              <a:t>="rect1.jpg" alt="rectangle 1" /&gt;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    		Text is placed here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    	&lt;/div&gt;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&lt;/div&gt;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&lt;/body&gt;</a:t>
            </a:r>
          </a:p>
          <a:p>
            <a:pPr marL="0" indent="0">
              <a:buNone/>
            </a:pPr>
            <a:r>
              <a:rPr lang="en-US" sz="1600" noProof="0" dirty="0" smtClean="0">
                <a:latin typeface="+mj-lt"/>
              </a:rPr>
              <a:t>&lt;/html&gt;</a:t>
            </a:r>
            <a:endParaRPr lang="en-US" sz="1600" noProof="0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7" name="Rechthoek 6"/>
          <p:cNvSpPr/>
          <p:nvPr/>
        </p:nvSpPr>
        <p:spPr>
          <a:xfrm>
            <a:off x="2843808" y="121131"/>
            <a:ext cx="6048672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 smtClean="0"/>
              <a:t>In </a:t>
            </a:r>
            <a:r>
              <a:rPr lang="nl-BE" sz="1600" dirty="0" err="1" smtClean="0"/>
              <a:t>css</a:t>
            </a:r>
            <a:r>
              <a:rPr lang="nl-BE" sz="1600" dirty="0" smtClean="0"/>
              <a:t>:</a:t>
            </a:r>
            <a:endParaRPr lang="nl-BE" sz="1600" dirty="0"/>
          </a:p>
          <a:p>
            <a:r>
              <a:rPr lang="en-US" sz="1600" dirty="0"/>
              <a:t>	.wrapper{width:600px;margin:auto;border:1px </a:t>
            </a:r>
            <a:r>
              <a:rPr lang="en-US" sz="1600" dirty="0" smtClean="0"/>
              <a:t>	               solid </a:t>
            </a:r>
            <a:r>
              <a:rPr lang="en-US" sz="1600" dirty="0"/>
              <a:t>black;}</a:t>
            </a:r>
            <a:r>
              <a:rPr lang="nl-BE" sz="1600" dirty="0"/>
              <a:t> </a:t>
            </a:r>
            <a:r>
              <a:rPr lang="en-US" sz="1600" dirty="0"/>
              <a:t>	</a:t>
            </a:r>
          </a:p>
          <a:p>
            <a:r>
              <a:rPr lang="en-US" sz="1600" dirty="0"/>
              <a:t>	.div1{border:1px solid black}</a:t>
            </a:r>
            <a:endParaRPr lang="nl-BE" sz="1600" dirty="0"/>
          </a:p>
          <a:p>
            <a:r>
              <a:rPr lang="en-US" sz="1600" dirty="0"/>
              <a:t>	.div2{height:100px;border:1px solid black;}</a:t>
            </a:r>
            <a:endParaRPr lang="nl-BE" sz="1600" dirty="0"/>
          </a:p>
          <a:p>
            <a:r>
              <a:rPr lang="en-US" sz="1600" dirty="0"/>
              <a:t>	</a:t>
            </a:r>
            <a:r>
              <a:rPr lang="en-US" sz="1600" dirty="0" err="1"/>
              <a:t>img</a:t>
            </a:r>
            <a:r>
              <a:rPr lang="en-US" sz="1600" dirty="0"/>
              <a:t>{width:200px;height:100px;border:1px </a:t>
            </a:r>
            <a:r>
              <a:rPr lang="en-US" sz="1600" dirty="0" smtClean="0"/>
              <a:t>			solid </a:t>
            </a:r>
            <a:r>
              <a:rPr lang="en-US" sz="1600" dirty="0"/>
              <a:t>black;}</a:t>
            </a:r>
            <a:endParaRPr lang="nl-BE" sz="1600" dirty="0"/>
          </a:p>
          <a:p>
            <a:r>
              <a:rPr lang="en-US" sz="1600" dirty="0"/>
              <a:t>	#img1{padding:50px;}</a:t>
            </a:r>
            <a:endParaRPr lang="nl-BE" sz="1600" dirty="0"/>
          </a:p>
          <a:p>
            <a:r>
              <a:rPr lang="en-US" sz="1600" dirty="0"/>
              <a:t>	#img2{margin-left:100px}</a:t>
            </a:r>
            <a:endParaRPr lang="nl-BE" sz="1600" dirty="0"/>
          </a:p>
          <a:p>
            <a:r>
              <a:rPr lang="en-US" sz="1600" dirty="0" smtClean="0"/>
              <a:t>	#img3{</a:t>
            </a:r>
            <a:r>
              <a:rPr lang="en-US" sz="1600" dirty="0" err="1" smtClean="0"/>
              <a:t>float:left</a:t>
            </a:r>
            <a:r>
              <a:rPr lang="en-US" sz="1600" dirty="0" smtClean="0"/>
              <a:t>}</a:t>
            </a:r>
            <a:endParaRPr lang="nl-BE" sz="1600" dirty="0"/>
          </a:p>
        </p:txBody>
      </p: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6077160" y="4293095"/>
            <a:ext cx="2741613" cy="549275"/>
            <a:chOff x="1596" y="11208"/>
            <a:chExt cx="4316" cy="864"/>
          </a:xfrm>
        </p:grpSpPr>
        <p:sp>
          <p:nvSpPr>
            <p:cNvPr id="33" name="Rectangle 35" descr="Lichte diagonaal omhoog"/>
            <p:cNvSpPr>
              <a:spLocks noChangeArrowheads="1"/>
            </p:cNvSpPr>
            <p:nvPr/>
          </p:nvSpPr>
          <p:spPr bwMode="auto">
            <a:xfrm>
              <a:off x="1596" y="11208"/>
              <a:ext cx="1992" cy="86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4" name="Tekstvak 2"/>
            <p:cNvSpPr txBox="1">
              <a:spLocks noChangeArrowheads="1"/>
            </p:cNvSpPr>
            <p:nvPr/>
          </p:nvSpPr>
          <p:spPr bwMode="auto">
            <a:xfrm>
              <a:off x="2283" y="11334"/>
              <a:ext cx="3629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nl-BE" alt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1" name="Group 34"/>
          <p:cNvGrpSpPr>
            <a:grpSpLocks/>
          </p:cNvGrpSpPr>
          <p:nvPr/>
        </p:nvGrpSpPr>
        <p:grpSpPr bwMode="auto">
          <a:xfrm>
            <a:off x="6077160" y="2962911"/>
            <a:ext cx="2741613" cy="549275"/>
            <a:chOff x="1596" y="11208"/>
            <a:chExt cx="4316" cy="864"/>
          </a:xfrm>
        </p:grpSpPr>
        <p:sp>
          <p:nvSpPr>
            <p:cNvPr id="42" name="Rectangle 35" descr="Lichte diagonaal omhoog"/>
            <p:cNvSpPr>
              <a:spLocks noChangeArrowheads="1"/>
            </p:cNvSpPr>
            <p:nvPr/>
          </p:nvSpPr>
          <p:spPr bwMode="auto">
            <a:xfrm>
              <a:off x="1596" y="11208"/>
              <a:ext cx="1992" cy="86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3" name="Tekstvak 2"/>
            <p:cNvSpPr txBox="1">
              <a:spLocks noChangeArrowheads="1"/>
            </p:cNvSpPr>
            <p:nvPr/>
          </p:nvSpPr>
          <p:spPr bwMode="auto">
            <a:xfrm>
              <a:off x="2283" y="11334"/>
              <a:ext cx="362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45" name="Rechte verbindingslijn met pijl 44"/>
          <p:cNvCxnSpPr/>
          <p:nvPr/>
        </p:nvCxnSpPr>
        <p:spPr>
          <a:xfrm flipV="1">
            <a:off x="5292080" y="3284984"/>
            <a:ext cx="785080" cy="360040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>
            <a:off x="5292080" y="4149080"/>
            <a:ext cx="785080" cy="418652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9"/>
          <p:cNvSpPr/>
          <p:nvPr/>
        </p:nvSpPr>
        <p:spPr>
          <a:xfrm>
            <a:off x="2354053" y="5805264"/>
            <a:ext cx="6661134" cy="923330"/>
          </a:xfrm>
          <a:prstGeom prst="rect">
            <a:avLst/>
          </a:prstGeom>
          <a:ln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04C25"/>
                </a:solidFill>
              </a:rPr>
              <a:t>Sketch in the browser window below, with dimensions 800px X</a:t>
            </a:r>
            <a:r>
              <a:rPr lang="en-US" dirty="0" smtClean="0">
                <a:solidFill>
                  <a:srgbClr val="F04C25"/>
                </a:solidFill>
              </a:rPr>
              <a:t> </a:t>
            </a:r>
            <a:r>
              <a:rPr lang="en-US" dirty="0">
                <a:solidFill>
                  <a:srgbClr val="F04C25"/>
                </a:solidFill>
              </a:rPr>
              <a:t>600px, </a:t>
            </a:r>
            <a:r>
              <a:rPr lang="en-US" dirty="0" smtClean="0">
                <a:solidFill>
                  <a:srgbClr val="F04C25"/>
                </a:solidFill>
              </a:rPr>
              <a:t>what </a:t>
            </a:r>
            <a:r>
              <a:rPr lang="en-US" dirty="0">
                <a:solidFill>
                  <a:srgbClr val="F04C25"/>
                </a:solidFill>
              </a:rPr>
              <a:t>will be shown when opening the HTML file above in Chrome or Firefox.</a:t>
            </a:r>
            <a:endParaRPr lang="nl-BE" dirty="0">
              <a:solidFill>
                <a:srgbClr val="F04C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noProof="0" dirty="0" smtClean="0"/>
              <a:t>All elements on a web page can be considered as blocks or boxes!</a:t>
            </a:r>
          </a:p>
          <a:p>
            <a:endParaRPr lang="en-US" sz="800" noProof="0" dirty="0" smtClean="0"/>
          </a:p>
          <a:p>
            <a:r>
              <a:rPr lang="en-US" noProof="0" dirty="0" smtClean="0"/>
              <a:t>2 types of boxes:</a:t>
            </a:r>
          </a:p>
          <a:p>
            <a:pPr lvl="1"/>
            <a:r>
              <a:rPr lang="en-US" sz="2800" noProof="0" dirty="0" smtClean="0"/>
              <a:t>block level</a:t>
            </a:r>
          </a:p>
          <a:p>
            <a:pPr lvl="1"/>
            <a:r>
              <a:rPr lang="en-US" sz="2800" dirty="0" smtClean="0"/>
              <a:t>inline</a:t>
            </a:r>
            <a:endParaRPr lang="en-US" sz="2800" noProof="0" dirty="0" smtClean="0"/>
          </a:p>
          <a:p>
            <a:pPr lvl="1">
              <a:buFontTx/>
              <a:buNone/>
            </a:pPr>
            <a:r>
              <a:rPr lang="en-US" sz="2400" noProof="0" dirty="0" smtClean="0"/>
              <a:t>	</a:t>
            </a: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box model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takes up the full width available</a:t>
            </a:r>
          </a:p>
          <a:p>
            <a:r>
              <a:rPr lang="en-US" dirty="0" smtClean="0"/>
              <a:t>automatically preceded and </a:t>
            </a:r>
            <a:r>
              <a:rPr lang="en-US" dirty="0"/>
              <a:t>followed by a line break</a:t>
            </a:r>
          </a:p>
          <a:p>
            <a:endParaRPr lang="en-US" sz="800" noProof="0" dirty="0" smtClean="0"/>
          </a:p>
          <a:p>
            <a:r>
              <a:rPr lang="en-US" noProof="0" dirty="0" smtClean="0"/>
              <a:t>examples:</a:t>
            </a:r>
          </a:p>
          <a:p>
            <a:pPr lvl="1"/>
            <a:r>
              <a:rPr lang="en-US" dirty="0"/>
              <a:t>&lt;div&gt;</a:t>
            </a:r>
          </a:p>
          <a:p>
            <a:pPr lvl="1"/>
            <a:r>
              <a:rPr lang="en-US" dirty="0"/>
              <a:t>&lt;h1&gt; - &lt;h6&gt;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&lt;form&gt;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&lt;footer&gt;</a:t>
            </a:r>
          </a:p>
          <a:p>
            <a:pPr lvl="1"/>
            <a:r>
              <a:rPr lang="en-US" dirty="0"/>
              <a:t>&lt;section&gt;</a:t>
            </a:r>
          </a:p>
          <a:p>
            <a:pPr lvl="1">
              <a:buFontTx/>
              <a:buNone/>
            </a:pPr>
            <a:r>
              <a:rPr lang="en-US" sz="2400" noProof="0" dirty="0" smtClean="0"/>
              <a:t>	</a:t>
            </a: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Block level elements</a:t>
            </a:r>
            <a:endParaRPr lang="en-US" noProof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52936"/>
            <a:ext cx="5944430" cy="2305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565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only takes up as much width as </a:t>
            </a:r>
            <a:r>
              <a:rPr lang="en-US" dirty="0" smtClean="0"/>
              <a:t>necessary</a:t>
            </a:r>
          </a:p>
          <a:p>
            <a:r>
              <a:rPr lang="en-US" dirty="0"/>
              <a:t>d</a:t>
            </a:r>
            <a:r>
              <a:rPr lang="en-US" noProof="0" dirty="0" err="1" smtClean="0"/>
              <a:t>oes</a:t>
            </a:r>
            <a:r>
              <a:rPr lang="en-US" noProof="0" dirty="0" smtClean="0"/>
              <a:t> not </a:t>
            </a:r>
            <a:r>
              <a:rPr lang="en-US" dirty="0" smtClean="0"/>
              <a:t>enforce </a:t>
            </a:r>
            <a:r>
              <a:rPr lang="en-US" noProof="0" dirty="0" smtClean="0"/>
              <a:t>line breaks.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nl-BE" dirty="0"/>
              <a:t>&lt;span&gt;</a:t>
            </a:r>
          </a:p>
          <a:p>
            <a:pPr lvl="1"/>
            <a:r>
              <a:rPr lang="nl-BE" dirty="0"/>
              <a:t>&lt;a&gt;</a:t>
            </a:r>
          </a:p>
          <a:p>
            <a:pPr lvl="1"/>
            <a:r>
              <a:rPr lang="nl-BE" dirty="0"/>
              <a:t>&lt;</a:t>
            </a:r>
            <a:r>
              <a:rPr lang="nl-BE" dirty="0" err="1"/>
              <a:t>img</a:t>
            </a:r>
            <a:r>
              <a:rPr lang="nl-BE" dirty="0"/>
              <a:t>&gt;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Inline </a:t>
            </a:r>
            <a:r>
              <a:rPr lang="en-US" noProof="0" dirty="0" err="1" smtClean="0"/>
              <a:t>elementen</a:t>
            </a:r>
            <a:endParaRPr lang="en-US" noProof="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24944"/>
            <a:ext cx="5944430" cy="2305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box model</a:t>
            </a:r>
            <a:endParaRPr lang="en-US" noProof="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566" y="1568305"/>
            <a:ext cx="4181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kstvak 2"/>
          <p:cNvSpPr txBox="1"/>
          <p:nvPr/>
        </p:nvSpPr>
        <p:spPr>
          <a:xfrm>
            <a:off x="-17264" y="2997266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text</a:t>
            </a:r>
            <a:r>
              <a:rPr lang="nl-BE" dirty="0" smtClean="0"/>
              <a:t> and/or </a:t>
            </a:r>
            <a:br>
              <a:rPr lang="nl-BE" dirty="0" smtClean="0"/>
            </a:br>
            <a:r>
              <a:rPr lang="nl-BE" dirty="0" smtClean="0"/>
              <a:t>images</a:t>
            </a:r>
          </a:p>
        </p:txBody>
      </p:sp>
      <p:cxnSp>
        <p:nvCxnSpPr>
          <p:cNvPr id="5" name="Rechte verbindingslijn met pijl 4"/>
          <p:cNvCxnSpPr>
            <a:stCxn id="3" idx="3"/>
          </p:cNvCxnSpPr>
          <p:nvPr/>
        </p:nvCxnSpPr>
        <p:spPr>
          <a:xfrm flipV="1">
            <a:off x="1557206" y="3081194"/>
            <a:ext cx="1233842" cy="239238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49363" y="205007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10000"/>
                  </a:schemeClr>
                </a:solidFill>
              </a:rPr>
              <a:t>Border</a:t>
            </a:r>
          </a:p>
        </p:txBody>
      </p:sp>
      <p:cxnSp>
        <p:nvCxnSpPr>
          <p:cNvPr id="8" name="Rechte verbindingslijn met pijl 7"/>
          <p:cNvCxnSpPr>
            <a:stCxn id="6" idx="3"/>
          </p:cNvCxnSpPr>
          <p:nvPr/>
        </p:nvCxnSpPr>
        <p:spPr>
          <a:xfrm flipV="1">
            <a:off x="1309882" y="2145089"/>
            <a:ext cx="905102" cy="89654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raccolade 10"/>
          <p:cNvSpPr/>
          <p:nvPr/>
        </p:nvSpPr>
        <p:spPr>
          <a:xfrm>
            <a:off x="5671368" y="2649144"/>
            <a:ext cx="282351" cy="8260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4285855" y="2278061"/>
            <a:ext cx="13855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4303216" y="3475174"/>
            <a:ext cx="13018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956376" y="2481029"/>
            <a:ext cx="112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Height</a:t>
            </a:r>
            <a:r>
              <a:rPr lang="nl-BE" dirty="0" smtClean="0"/>
              <a:t> </a:t>
            </a:r>
          </a:p>
          <a:p>
            <a:r>
              <a:rPr lang="nl-BE" dirty="0" smtClean="0"/>
              <a:t>of </a:t>
            </a:r>
          </a:p>
          <a:p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18" name="Rechteraccolade 17"/>
          <p:cNvSpPr/>
          <p:nvPr/>
        </p:nvSpPr>
        <p:spPr>
          <a:xfrm rot="5400000">
            <a:off x="3251977" y="4433328"/>
            <a:ext cx="282351" cy="1854849"/>
          </a:xfrm>
          <a:prstGeom prst="rightBrace">
            <a:avLst>
              <a:gd name="adj1" fmla="val 10857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" name="Rechte verbindingslijn 18"/>
          <p:cNvCxnSpPr/>
          <p:nvPr/>
        </p:nvCxnSpPr>
        <p:spPr>
          <a:xfrm flipH="1">
            <a:off x="2448367" y="3475174"/>
            <a:ext cx="17361" cy="18590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85855" y="3492466"/>
            <a:ext cx="17361" cy="18590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259440" y="5508436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Width</a:t>
            </a:r>
            <a:r>
              <a:rPr lang="nl-BE" dirty="0" smtClean="0"/>
              <a:t> of element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4369543" y="2649144"/>
            <a:ext cx="13018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raccolade 28"/>
          <p:cNvSpPr/>
          <p:nvPr/>
        </p:nvSpPr>
        <p:spPr>
          <a:xfrm>
            <a:off x="5682592" y="2278060"/>
            <a:ext cx="282351" cy="36160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5975694" y="2134826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Padding of </a:t>
            </a:r>
          </a:p>
          <a:p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31" name="Rechteraccolade 30"/>
          <p:cNvSpPr/>
          <p:nvPr/>
        </p:nvSpPr>
        <p:spPr>
          <a:xfrm rot="16200000">
            <a:off x="3261940" y="-560892"/>
            <a:ext cx="282351" cy="3816423"/>
          </a:xfrm>
          <a:prstGeom prst="rightBrace">
            <a:avLst>
              <a:gd name="adj1" fmla="val 1162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/>
          <p:cNvSpPr txBox="1"/>
          <p:nvPr/>
        </p:nvSpPr>
        <p:spPr>
          <a:xfrm>
            <a:off x="1873689" y="8368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Width</a:t>
            </a:r>
            <a:r>
              <a:rPr lang="nl-BE" dirty="0" smtClean="0"/>
              <a:t> of </a:t>
            </a:r>
            <a:r>
              <a:rPr lang="nl-BE" dirty="0" err="1" smtClean="0"/>
              <a:t>parent</a:t>
            </a:r>
            <a:r>
              <a:rPr lang="nl-BE" dirty="0" smtClean="0"/>
              <a:t> element</a:t>
            </a:r>
            <a:endParaRPr lang="nl-BE" dirty="0"/>
          </a:p>
        </p:txBody>
      </p:sp>
      <p:sp>
        <p:nvSpPr>
          <p:cNvPr id="22" name="Rechteraccolade 21"/>
          <p:cNvSpPr/>
          <p:nvPr/>
        </p:nvSpPr>
        <p:spPr>
          <a:xfrm>
            <a:off x="5718354" y="1635008"/>
            <a:ext cx="282351" cy="36160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5951082" y="148849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Margin</a:t>
            </a:r>
            <a:r>
              <a:rPr lang="nl-BE" dirty="0" smtClean="0"/>
              <a:t> of </a:t>
            </a:r>
          </a:p>
          <a:p>
            <a:r>
              <a:rPr lang="nl-BE" dirty="0" smtClean="0"/>
              <a:t>element</a:t>
            </a:r>
            <a:endParaRPr lang="nl-BE" dirty="0"/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4932540" y="1996613"/>
            <a:ext cx="7735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raccolade 27"/>
          <p:cNvSpPr/>
          <p:nvPr/>
        </p:nvSpPr>
        <p:spPr>
          <a:xfrm>
            <a:off x="7494058" y="1625103"/>
            <a:ext cx="407783" cy="2874112"/>
          </a:xfrm>
          <a:prstGeom prst="rightBrace">
            <a:avLst>
              <a:gd name="adj1" fmla="val 9877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32"/>
          <p:cNvSpPr txBox="1"/>
          <p:nvPr/>
        </p:nvSpPr>
        <p:spPr>
          <a:xfrm>
            <a:off x="6043564" y="275802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Height</a:t>
            </a:r>
            <a:r>
              <a:rPr lang="nl-BE" dirty="0" smtClean="0"/>
              <a:t> </a:t>
            </a:r>
          </a:p>
          <a:p>
            <a:r>
              <a:rPr lang="nl-BE" dirty="0" smtClean="0"/>
              <a:t>of element</a:t>
            </a:r>
            <a:endParaRPr lang="nl-BE" dirty="0"/>
          </a:p>
        </p:txBody>
      </p:sp>
      <p:cxnSp>
        <p:nvCxnSpPr>
          <p:cNvPr id="34" name="Rechte verbindingslijn 33"/>
          <p:cNvCxnSpPr/>
          <p:nvPr/>
        </p:nvCxnSpPr>
        <p:spPr>
          <a:xfrm>
            <a:off x="5300169" y="4458303"/>
            <a:ext cx="21938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5252939" y="1635008"/>
            <a:ext cx="21938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4996680" y="1635008"/>
            <a:ext cx="7735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  <p:bldP spid="14" grpId="0"/>
      <p:bldP spid="18" grpId="0" animBg="1"/>
      <p:bldP spid="25" grpId="0"/>
      <p:bldP spid="29" grpId="0" animBg="1"/>
      <p:bldP spid="30" grpId="0"/>
      <p:bldP spid="31" grpId="0" animBg="1"/>
      <p:bldP spid="32" grpId="0"/>
      <p:bldP spid="22" grpId="0" animBg="1"/>
      <p:bldP spid="23" grpId="0"/>
      <p:bldP spid="28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Het box model</a:t>
            </a:r>
            <a:endParaRPr lang="en-US" noProof="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08720"/>
            <a:ext cx="327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49903"/>
              </p:ext>
            </p:extLst>
          </p:nvPr>
        </p:nvGraphicFramePr>
        <p:xfrm>
          <a:off x="3491022" y="980728"/>
          <a:ext cx="5289944" cy="1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Image" r:id="rId5" imgW="7800000" imgH="2866667" progId="">
                  <p:embed/>
                </p:oleObj>
              </mc:Choice>
              <mc:Fallback>
                <p:oleObj name="Image" r:id="rId5" imgW="7800000" imgH="28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022" y="980728"/>
                        <a:ext cx="5289944" cy="1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-456" y="3356992"/>
            <a:ext cx="4572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9CAB"/>
              </a:solidFill>
            </a:endParaRPr>
          </a:p>
          <a:p>
            <a:r>
              <a:rPr lang="en-US" dirty="0" err="1">
                <a:solidFill>
                  <a:srgbClr val="009CAB"/>
                </a:solidFill>
              </a:rPr>
              <a:t>img</a:t>
            </a:r>
            <a:endParaRPr lang="en-US" dirty="0">
              <a:solidFill>
                <a:srgbClr val="009CAB"/>
              </a:solidFill>
            </a:endParaRPr>
          </a:p>
          <a:p>
            <a:r>
              <a:rPr lang="en-US" dirty="0">
                <a:solidFill>
                  <a:srgbClr val="009CAB"/>
                </a:solidFill>
              </a:rPr>
              <a:t>{</a:t>
            </a:r>
          </a:p>
          <a:p>
            <a:r>
              <a:rPr lang="en-US" dirty="0">
                <a:solidFill>
                  <a:srgbClr val="009CAB"/>
                </a:solidFill>
              </a:rPr>
              <a:t>   width: 40px;</a:t>
            </a:r>
          </a:p>
          <a:p>
            <a:r>
              <a:rPr lang="en-US" dirty="0">
                <a:solidFill>
                  <a:srgbClr val="009CAB"/>
                </a:solidFill>
              </a:rPr>
              <a:t>   border: 5px solid yellow;</a:t>
            </a:r>
          </a:p>
          <a:p>
            <a:r>
              <a:rPr lang="en-US" dirty="0">
                <a:solidFill>
                  <a:srgbClr val="009CAB"/>
                </a:solidFill>
              </a:rPr>
              <a:t>   padding: 10px;</a:t>
            </a:r>
          </a:p>
          <a:p>
            <a:r>
              <a:rPr lang="en-US" dirty="0">
                <a:solidFill>
                  <a:srgbClr val="009CAB"/>
                </a:solidFill>
              </a:rPr>
              <a:t>   margin: 20px</a:t>
            </a:r>
            <a:r>
              <a:rPr lang="en-US" dirty="0" smtClean="0">
                <a:solidFill>
                  <a:srgbClr val="009CAB"/>
                </a:solidFill>
              </a:rPr>
              <a:t>;</a:t>
            </a:r>
          </a:p>
          <a:p>
            <a:r>
              <a:rPr lang="en-US" dirty="0">
                <a:solidFill>
                  <a:srgbClr val="009CAB"/>
                </a:solidFill>
              </a:rPr>
              <a:t> </a:t>
            </a:r>
            <a:r>
              <a:rPr lang="en-US" dirty="0" smtClean="0">
                <a:solidFill>
                  <a:srgbClr val="009CAB"/>
                </a:solidFill>
              </a:rPr>
              <a:t>  background-color: purple</a:t>
            </a:r>
            <a:endParaRPr lang="en-US" dirty="0">
              <a:solidFill>
                <a:srgbClr val="009CAB"/>
              </a:solidFill>
            </a:endParaRPr>
          </a:p>
          <a:p>
            <a:r>
              <a:rPr lang="en-US" dirty="0">
                <a:solidFill>
                  <a:srgbClr val="009CAB"/>
                </a:solidFill>
              </a:rPr>
              <a:t>}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76600" y="3861048"/>
            <a:ext cx="51608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l-BE" sz="2200" dirty="0" err="1" smtClean="0">
                <a:solidFill>
                  <a:srgbClr val="009CAB"/>
                </a:solidFill>
              </a:rPr>
              <a:t>What</a:t>
            </a:r>
            <a:r>
              <a:rPr lang="nl-BE" sz="2200" dirty="0" smtClean="0">
                <a:solidFill>
                  <a:srgbClr val="009CAB"/>
                </a:solidFill>
              </a:rPr>
              <a:t> is </a:t>
            </a:r>
            <a:r>
              <a:rPr lang="nl-BE" sz="2200" dirty="0" err="1" smtClean="0">
                <a:solidFill>
                  <a:srgbClr val="009CAB"/>
                </a:solidFill>
              </a:rPr>
              <a:t>the</a:t>
            </a:r>
            <a:r>
              <a:rPr lang="nl-BE" sz="2200" dirty="0" smtClean="0">
                <a:solidFill>
                  <a:srgbClr val="009CAB"/>
                </a:solidFill>
              </a:rPr>
              <a:t> </a:t>
            </a:r>
            <a:r>
              <a:rPr lang="nl-BE" sz="2200" dirty="0" err="1" smtClean="0">
                <a:solidFill>
                  <a:srgbClr val="009CAB"/>
                </a:solidFill>
              </a:rPr>
              <a:t>total</a:t>
            </a:r>
            <a:r>
              <a:rPr lang="nl-BE" sz="2200" dirty="0" smtClean="0">
                <a:solidFill>
                  <a:srgbClr val="009CAB"/>
                </a:solidFill>
              </a:rPr>
              <a:t> </a:t>
            </a:r>
            <a:r>
              <a:rPr lang="nl-BE" sz="2200" dirty="0" err="1" smtClean="0">
                <a:solidFill>
                  <a:srgbClr val="009CAB"/>
                </a:solidFill>
              </a:rPr>
              <a:t>width</a:t>
            </a:r>
            <a:r>
              <a:rPr lang="nl-BE" sz="2200" dirty="0" smtClean="0">
                <a:solidFill>
                  <a:srgbClr val="009CAB"/>
                </a:solidFill>
              </a:rPr>
              <a:t> of </a:t>
            </a:r>
            <a:r>
              <a:rPr lang="nl-BE" sz="2200" dirty="0" err="1" smtClean="0">
                <a:solidFill>
                  <a:srgbClr val="009CAB"/>
                </a:solidFill>
              </a:rPr>
              <a:t>this</a:t>
            </a:r>
            <a:r>
              <a:rPr lang="nl-BE" sz="2200" dirty="0" smtClean="0">
                <a:solidFill>
                  <a:srgbClr val="009CAB"/>
                </a:solidFill>
              </a:rPr>
              <a:t> box?</a:t>
            </a:r>
            <a:endParaRPr lang="en-US" sz="2200" dirty="0">
              <a:solidFill>
                <a:srgbClr val="009CAB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851920" y="4620801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F04C25"/>
                </a:solidFill>
              </a:rPr>
              <a:t>w</a:t>
            </a:r>
            <a:r>
              <a:rPr lang="nl-BE" dirty="0" err="1" smtClean="0">
                <a:solidFill>
                  <a:srgbClr val="F04C25"/>
                </a:solidFill>
              </a:rPr>
              <a:t>idth</a:t>
            </a:r>
            <a:r>
              <a:rPr lang="nl-BE" dirty="0" smtClean="0">
                <a:solidFill>
                  <a:srgbClr val="F04C25"/>
                </a:solidFill>
              </a:rPr>
              <a:t>= 40px +2*10px+2*5px+2*20px</a:t>
            </a:r>
          </a:p>
          <a:p>
            <a:r>
              <a:rPr lang="nl-BE" dirty="0">
                <a:solidFill>
                  <a:srgbClr val="F04C25"/>
                </a:solidFill>
              </a:rPr>
              <a:t> </a:t>
            </a:r>
            <a:r>
              <a:rPr lang="nl-BE" dirty="0" smtClean="0">
                <a:solidFill>
                  <a:srgbClr val="F04C25"/>
                </a:solidFill>
              </a:rPr>
              <a:t>        = 110 </a:t>
            </a:r>
            <a:r>
              <a:rPr lang="nl-BE" dirty="0" err="1" smtClean="0">
                <a:solidFill>
                  <a:srgbClr val="F04C25"/>
                </a:solidFill>
              </a:rPr>
              <a:t>px</a:t>
            </a:r>
            <a:endParaRPr lang="nl-BE" dirty="0">
              <a:solidFill>
                <a:srgbClr val="F04C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2664296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block: </a:t>
            </a:r>
          </a:p>
          <a:p>
            <a:pPr lvl="1"/>
            <a:r>
              <a:rPr lang="en-US" dirty="0"/>
              <a:t>s</a:t>
            </a:r>
            <a:r>
              <a:rPr lang="en-US" noProof="0" dirty="0" smtClean="0"/>
              <a:t>tarts on a new line, starting from the left side of the page</a:t>
            </a:r>
          </a:p>
          <a:p>
            <a:pPr lvl="1"/>
            <a:r>
              <a:rPr lang="en-US" dirty="0"/>
              <a:t>t</a:t>
            </a:r>
            <a:r>
              <a:rPr lang="en-US" noProof="0" dirty="0" err="1" smtClean="0"/>
              <a:t>akes</a:t>
            </a:r>
            <a:r>
              <a:rPr lang="en-US" noProof="0" dirty="0" smtClean="0"/>
              <a:t> up full width of page</a:t>
            </a:r>
          </a:p>
          <a:p>
            <a:endParaRPr lang="en-US" noProof="0" dirty="0" smtClean="0"/>
          </a:p>
          <a:p>
            <a:r>
              <a:rPr lang="en-US" noProof="0" dirty="0" smtClean="0"/>
              <a:t>inline: </a:t>
            </a:r>
          </a:p>
          <a:p>
            <a:pPr lvl="1"/>
            <a:r>
              <a:rPr lang="en-US" noProof="0" dirty="0" smtClean="0"/>
              <a:t>shown ‘on </a:t>
            </a:r>
            <a:r>
              <a:rPr lang="en-US" dirty="0" smtClean="0"/>
              <a:t>the</a:t>
            </a:r>
            <a:r>
              <a:rPr lang="en-US" noProof="0" dirty="0" smtClean="0"/>
              <a:t> line’ </a:t>
            </a:r>
          </a:p>
          <a:p>
            <a:pPr lvl="1"/>
            <a:r>
              <a:rPr lang="en-US" dirty="0"/>
              <a:t>m</a:t>
            </a:r>
            <a:r>
              <a:rPr lang="en-US" noProof="0" dirty="0" err="1" smtClean="0"/>
              <a:t>ultiple</a:t>
            </a:r>
            <a:r>
              <a:rPr lang="en-US" noProof="0" dirty="0" smtClean="0"/>
              <a:t> adjacent boxes are possible as long as there is space left on the line</a:t>
            </a: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Visual formatting model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234"/>
              </p:ext>
            </p:extLst>
          </p:nvPr>
        </p:nvGraphicFramePr>
        <p:xfrm>
          <a:off x="179512" y="1268760"/>
          <a:ext cx="8640960" cy="20179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9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707">
                <a:tc>
                  <a:txBody>
                    <a:bodyPr/>
                    <a:lstStyle/>
                    <a:p>
                      <a:pPr algn="l"/>
                      <a:r>
                        <a:rPr lang="nl-BE" sz="1600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6">
                <a:tc rowSpan="3">
                  <a:txBody>
                    <a:bodyPr/>
                    <a:lstStyle/>
                    <a:p>
                      <a:r>
                        <a:rPr lang="nl-BE" sz="1600" smtClean="0"/>
                        <a:t>display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none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element will not be displayed at all</a:t>
                      </a:r>
                      <a:endParaRPr lang="en-US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6">
                <a:tc vMerge="1"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657" marR="64657" marT="32328" marB="32328" anchor="ctr"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block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element is displayed as a block-level element (like paragraphs and headers)</a:t>
                      </a:r>
                      <a:endParaRPr lang="en-US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6">
                <a:tc vMerge="1">
                  <a:txBody>
                    <a:bodyPr/>
                    <a:lstStyle/>
                    <a:p>
                      <a:endParaRPr lang="nl-BE" sz="1300" dirty="0"/>
                    </a:p>
                  </a:txBody>
                  <a:tcPr marL="64657" marR="64657" marT="32328" marB="32328" anchor="ctr"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inline</a:t>
                      </a:r>
                      <a:endParaRPr lang="nl-BE" sz="1600" dirty="0"/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is default. The element is displayed as an inline-level element (like span)</a:t>
                      </a:r>
                    </a:p>
                  </a:txBody>
                  <a:tcPr marL="64657" marR="64657" marT="32328" marB="3232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in CSS define the type of box</a:t>
            </a:r>
          </a:p>
          <a:p>
            <a:r>
              <a:rPr lang="en-US" noProof="0" dirty="0" smtClean="0"/>
              <a:t>a{</a:t>
            </a:r>
            <a:r>
              <a:rPr lang="en-US" noProof="0" dirty="0" err="1" smtClean="0"/>
              <a:t>display:inline</a:t>
            </a:r>
            <a:r>
              <a:rPr lang="en-US" noProof="0" dirty="0" smtClean="0"/>
              <a:t>;} -&gt; inline is standard </a:t>
            </a:r>
          </a:p>
          <a:p>
            <a:r>
              <a:rPr lang="en-US" b="1" noProof="0" dirty="0" smtClean="0"/>
              <a:t>a{</a:t>
            </a:r>
            <a:r>
              <a:rPr lang="en-US" b="1" noProof="0" dirty="0" err="1" smtClean="0"/>
              <a:t>display:block</a:t>
            </a:r>
            <a:r>
              <a:rPr lang="en-US" b="1" noProof="0" dirty="0" smtClean="0"/>
              <a:t>;}</a:t>
            </a:r>
          </a:p>
          <a:p>
            <a:endParaRPr lang="en-US" noProof="0" dirty="0" smtClean="0"/>
          </a:p>
          <a:p>
            <a:r>
              <a:rPr lang="en-US" noProof="0" dirty="0" smtClean="0"/>
              <a:t>By default, links are inline elements (are placed next to each other)</a:t>
            </a:r>
          </a:p>
          <a:p>
            <a:endParaRPr lang="en-US" noProof="0" dirty="0" smtClean="0"/>
          </a:p>
          <a:p>
            <a:r>
              <a:rPr lang="en-US" noProof="0" dirty="0" smtClean="0"/>
              <a:t>using </a:t>
            </a:r>
            <a:r>
              <a:rPr lang="en-US" b="1" noProof="0" dirty="0" err="1" smtClean="0"/>
              <a:t>display:block</a:t>
            </a:r>
            <a:r>
              <a:rPr lang="en-US" b="1" noProof="0" dirty="0" smtClean="0"/>
              <a:t>;</a:t>
            </a:r>
            <a:r>
              <a:rPr lang="en-US" noProof="0" dirty="0" smtClean="0"/>
              <a:t> changed the behavior of links and places them under each other (e.g.: menu)</a:t>
            </a:r>
          </a:p>
          <a:p>
            <a:endParaRPr lang="en-US" noProof="0" dirty="0" smtClean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  <a:hlinkClick r:id="rId2" action="ppaction://hlinkfile"/>
              </a:rPr>
              <a:t>Visual formatting model</a:t>
            </a:r>
            <a:endParaRPr lang="en-US" noProof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4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display: none;</a:t>
            </a:r>
          </a:p>
          <a:p>
            <a:pPr lvl="1"/>
            <a:r>
              <a:rPr lang="en-US" dirty="0"/>
              <a:t>h</a:t>
            </a:r>
            <a:r>
              <a:rPr lang="en-US" noProof="0" dirty="0" smtClean="0"/>
              <a:t>ides the element</a:t>
            </a:r>
          </a:p>
          <a:p>
            <a:pPr lvl="1"/>
            <a:r>
              <a:rPr lang="en-US" dirty="0" smtClean="0"/>
              <a:t>element d</a:t>
            </a:r>
            <a:r>
              <a:rPr lang="en-US" noProof="0" dirty="0" err="1" smtClean="0"/>
              <a:t>oes</a:t>
            </a:r>
            <a:r>
              <a:rPr lang="en-US" noProof="0" dirty="0" smtClean="0"/>
              <a:t> not take up any space on the page</a:t>
            </a:r>
          </a:p>
          <a:p>
            <a:pPr lvl="1"/>
            <a:r>
              <a:rPr lang="en-US" noProof="0" dirty="0" smtClean="0"/>
              <a:t>as if it has never existed</a:t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visibility: visible; (standard value)</a:t>
            </a:r>
          </a:p>
          <a:p>
            <a:r>
              <a:rPr lang="en-US" noProof="0" dirty="0" smtClean="0"/>
              <a:t>visibility: hidden;</a:t>
            </a:r>
          </a:p>
          <a:p>
            <a:pPr lvl="1"/>
            <a:r>
              <a:rPr lang="en-US" noProof="0" dirty="0" smtClean="0"/>
              <a:t>hides an element</a:t>
            </a:r>
            <a:endParaRPr lang="en-US" dirty="0"/>
          </a:p>
          <a:p>
            <a:pPr lvl="1"/>
            <a:r>
              <a:rPr lang="en-US" noProof="0" dirty="0" smtClean="0"/>
              <a:t>element does take up space on the page</a:t>
            </a:r>
          </a:p>
          <a:p>
            <a:pPr lvl="1"/>
            <a:r>
              <a:rPr lang="en-US" noProof="0" dirty="0" smtClean="0"/>
              <a:t>as if it were present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Visual formatting model</a:t>
            </a:r>
          </a:p>
        </p:txBody>
      </p:sp>
    </p:spTree>
    <p:extLst>
      <p:ext uri="{BB962C8B-B14F-4D97-AF65-F5344CB8AC3E}">
        <p14:creationId xmlns:p14="http://schemas.microsoft.com/office/powerpoint/2010/main" val="42120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3449</TotalTime>
  <Words>987</Words>
  <Application>Microsoft Office PowerPoint</Application>
  <PresentationFormat>Diavoorstelling (4:3)</PresentationFormat>
  <Paragraphs>255</Paragraphs>
  <Slides>18</Slides>
  <Notes>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DejaVu Sans</vt:lpstr>
      <vt:lpstr>Liberation Serif</vt:lpstr>
      <vt:lpstr>Trebuchet MS</vt:lpstr>
      <vt:lpstr>Verdana</vt:lpstr>
      <vt:lpstr>TM_presentatie_nl-1</vt:lpstr>
      <vt:lpstr>Image</vt:lpstr>
      <vt:lpstr>CSS</vt:lpstr>
      <vt:lpstr>the box model</vt:lpstr>
      <vt:lpstr>Block level elements</vt:lpstr>
      <vt:lpstr>Inline elementen</vt:lpstr>
      <vt:lpstr>the box model</vt:lpstr>
      <vt:lpstr>Het box model</vt:lpstr>
      <vt:lpstr>Visual formatting model</vt:lpstr>
      <vt:lpstr>Visual formatting model</vt:lpstr>
      <vt:lpstr>Visual formatting model</vt:lpstr>
      <vt:lpstr>remark</vt:lpstr>
      <vt:lpstr>Margin</vt:lpstr>
      <vt:lpstr>Border</vt:lpstr>
      <vt:lpstr>Border</vt:lpstr>
      <vt:lpstr>Padding</vt:lpstr>
      <vt:lpstr>content</vt:lpstr>
      <vt:lpstr>example</vt:lpstr>
      <vt:lpstr>PowerPoint-presentatie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282</cp:revision>
  <dcterms:created xsi:type="dcterms:W3CDTF">2008-09-13T08:58:01Z</dcterms:created>
  <dcterms:modified xsi:type="dcterms:W3CDTF">2021-02-22T10:48:20Z</dcterms:modified>
</cp:coreProperties>
</file>