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6"/>
  </p:notesMasterIdLst>
  <p:sldIdLst>
    <p:sldId id="318" r:id="rId2"/>
    <p:sldId id="257" r:id="rId3"/>
    <p:sldId id="285" r:id="rId4"/>
    <p:sldId id="259" r:id="rId5"/>
    <p:sldId id="325" r:id="rId6"/>
    <p:sldId id="260" r:id="rId7"/>
    <p:sldId id="264" r:id="rId8"/>
    <p:sldId id="304" r:id="rId9"/>
    <p:sldId id="305" r:id="rId10"/>
    <p:sldId id="268" r:id="rId11"/>
    <p:sldId id="269" r:id="rId12"/>
    <p:sldId id="321" r:id="rId13"/>
    <p:sldId id="270" r:id="rId14"/>
    <p:sldId id="271" r:id="rId15"/>
    <p:sldId id="265" r:id="rId16"/>
    <p:sldId id="266" r:id="rId17"/>
    <p:sldId id="272" r:id="rId18"/>
    <p:sldId id="273" r:id="rId19"/>
    <p:sldId id="275" r:id="rId20"/>
    <p:sldId id="295" r:id="rId21"/>
    <p:sldId id="296" r:id="rId22"/>
    <p:sldId id="297" r:id="rId23"/>
    <p:sldId id="298" r:id="rId24"/>
    <p:sldId id="322" r:id="rId25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C25"/>
    <a:srgbClr val="80C5EC"/>
    <a:srgbClr val="0A0AFF"/>
    <a:srgbClr val="7171FF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0" autoAdjust="0"/>
    <p:restoredTop sz="94720" autoAdjust="0"/>
  </p:normalViewPr>
  <p:slideViewPr>
    <p:cSldViewPr>
      <p:cViewPr varScale="1">
        <p:scale>
          <a:sx n="111" d="100"/>
          <a:sy n="111" d="100"/>
        </p:scale>
        <p:origin x="16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CEAE0-CE66-432A-B3BD-7AC272A127F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829C1-2D61-4CE4-BE23-6DB51A6521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6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FD593-21C7-4D19-81D7-4E9E73B0714A}" type="datetimeFigureOut">
              <a:rPr lang="nl-NL"/>
              <a:pPr>
                <a:defRPr/>
              </a:pPr>
              <a:t>22-2-2021</a:t>
            </a:fld>
            <a:endParaRPr lang="nl-NL"/>
          </a:p>
        </p:txBody>
      </p:sp>
      <p:sp>
        <p:nvSpPr>
          <p:cNvPr id="5" name="Tijdelijke aanduiding voor voettekst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8DE6-4326-449B-9A64-7F7E18592D3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80462E19-C0E0-456C-872B-8185A6124673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6738C705-7658-4AE5-8204-F6091B367246}" type="datetimeFigureOut">
              <a:rPr lang="nl-NL" smtClean="0"/>
              <a:pPr>
                <a:defRPr/>
              </a:pPr>
              <a:t>22-2-2021</a:t>
            </a:fld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tryit.asp?filename=trycss_float_elements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Exercise_floating_twitter.html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tryit.asp?filename=trycss_float_clear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Example_Positioning_relative.html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Example_Positioning_absolute.html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../Example_Positioning_fixed.html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../Example_z_index.html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ss-tricks.com/margin-0-padding-0-no-longer-cool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eyerweb.com/eric/tools/css/reset/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Exercise_floating_twitter_reset.html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Example_Positioning_float.html" TargetMode="External"/><Relationship Id="rId2" Type="http://schemas.openxmlformats.org/officeDocument/2006/relationships/hyperlink" Target="../Example_Positioning.html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positioning of boxes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noProof="0" dirty="0" smtClean="0"/>
              <a:t>menu{</a:t>
            </a:r>
            <a:r>
              <a:rPr lang="en-US" noProof="0" dirty="0" err="1" smtClean="0"/>
              <a:t>float:right</a:t>
            </a:r>
            <a:r>
              <a:rPr lang="en-US" noProof="0" dirty="0" smtClean="0"/>
              <a:t>;}</a:t>
            </a:r>
          </a:p>
          <a:p>
            <a:endParaRPr lang="en-US" noProof="0" dirty="0" smtClean="0"/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float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28825"/>
            <a:ext cx="90773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211638" y="1773238"/>
            <a:ext cx="252095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float: right;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noProof="0" dirty="0" smtClean="0"/>
              <a:t>shifts the element to the right 	                	side of the box (no vertical shift)</a:t>
            </a:r>
          </a:p>
          <a:p>
            <a:r>
              <a:rPr lang="en-US" noProof="0" dirty="0" smtClean="0"/>
              <a:t>note: the floating element must have a defined 	   	    width.</a:t>
            </a:r>
          </a:p>
          <a:p>
            <a:r>
              <a:rPr lang="en-US" dirty="0" smtClean="0"/>
              <a:t>e.g.</a:t>
            </a:r>
            <a:r>
              <a:rPr lang="en-US" noProof="0" dirty="0" smtClean="0"/>
              <a:t>:  </a:t>
            </a:r>
            <a:r>
              <a:rPr lang="en-US" dirty="0"/>
              <a:t>.</a:t>
            </a:r>
            <a:r>
              <a:rPr lang="en-US" noProof="0" dirty="0" smtClean="0"/>
              <a:t>menu{width: 300px;}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What if the line contains </a:t>
            </a:r>
            <a:r>
              <a:rPr lang="en-US" noProof="0" dirty="0" smtClean="0">
                <a:hlinkClick r:id="rId2"/>
              </a:rPr>
              <a:t>multiple</a:t>
            </a:r>
            <a:r>
              <a:rPr lang="en-US" noProof="0" dirty="0" smtClean="0"/>
              <a:t> boxes with float:left?</a:t>
            </a:r>
          </a:p>
          <a:p>
            <a:endParaRPr lang="en-US" noProof="0" dirty="0" smtClean="0"/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float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4355976" y="45811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/>
          </a:p>
        </p:txBody>
      </p:sp>
      <p:sp>
        <p:nvSpPr>
          <p:cNvPr id="6" name="Rechthoek 5"/>
          <p:cNvSpPr/>
          <p:nvPr/>
        </p:nvSpPr>
        <p:spPr>
          <a:xfrm rot="20542497">
            <a:off x="5611974" y="3492774"/>
            <a:ext cx="2414444" cy="584775"/>
          </a:xfrm>
          <a:prstGeom prst="rect">
            <a:avLst/>
          </a:prstGeom>
          <a:solidFill>
            <a:schemeClr val="bg1"/>
          </a:solidFill>
          <a:ln>
            <a:solidFill>
              <a:srgbClr val="F04C25"/>
            </a:solidFill>
          </a:ln>
        </p:spPr>
        <p:txBody>
          <a:bodyPr wrap="none">
            <a:spAutoFit/>
          </a:bodyPr>
          <a:lstStyle/>
          <a:p>
            <a:r>
              <a:rPr lang="nl-BE" sz="3200" b="1" dirty="0" smtClean="0">
                <a:solidFill>
                  <a:srgbClr val="F04C25"/>
                </a:solidFill>
              </a:rPr>
              <a:t>volgorde??</a:t>
            </a:r>
            <a:endParaRPr lang="nl-BE" sz="3200" b="1" dirty="0">
              <a:solidFill>
                <a:srgbClr val="F04C2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 </a:t>
            </a:r>
            <a:r>
              <a:rPr lang="en-US" noProof="0" dirty="0" smtClean="0">
                <a:effectLst/>
                <a:hlinkClick r:id="rId2" action="ppaction://hlinkfile"/>
              </a:rPr>
              <a:t>exercise</a:t>
            </a:r>
            <a:r>
              <a:rPr lang="en-US" noProof="0" dirty="0" smtClean="0">
                <a:effectLst/>
              </a:rPr>
              <a:t> floatingtwitter.html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6135838" cy="3539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6917617" y="785728"/>
            <a:ext cx="2133982" cy="1200329"/>
          </a:xfrm>
          <a:prstGeom prst="rect">
            <a:avLst/>
          </a:prstGeom>
          <a:noFill/>
          <a:ln>
            <a:solidFill>
              <a:srgbClr val="0A0AFF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0A0AFF"/>
                </a:solidFill>
              </a:rPr>
              <a:t>div:</a:t>
            </a:r>
            <a:br>
              <a:rPr lang="nl-BE" dirty="0" smtClean="0">
                <a:solidFill>
                  <a:srgbClr val="0A0AFF"/>
                </a:solidFill>
              </a:rPr>
            </a:br>
            <a:r>
              <a:rPr lang="nl-BE" dirty="0" smtClean="0">
                <a:solidFill>
                  <a:srgbClr val="0A0AFF"/>
                </a:solidFill>
              </a:rPr>
              <a:t>   </a:t>
            </a:r>
            <a:r>
              <a:rPr lang="nl-BE" dirty="0" err="1" smtClean="0">
                <a:solidFill>
                  <a:srgbClr val="0A0AFF"/>
                </a:solidFill>
              </a:rPr>
              <a:t>width</a:t>
            </a:r>
            <a:r>
              <a:rPr lang="nl-BE" dirty="0" smtClean="0">
                <a:solidFill>
                  <a:srgbClr val="0A0AFF"/>
                </a:solidFill>
              </a:rPr>
              <a:t>, border</a:t>
            </a:r>
            <a:br>
              <a:rPr lang="nl-BE" dirty="0" smtClean="0">
                <a:solidFill>
                  <a:srgbClr val="0A0AFF"/>
                </a:solidFill>
              </a:rPr>
            </a:br>
            <a:r>
              <a:rPr lang="nl-BE" dirty="0" smtClean="0">
                <a:solidFill>
                  <a:srgbClr val="0A0AFF"/>
                </a:solidFill>
              </a:rPr>
              <a:t>   </a:t>
            </a:r>
            <a:r>
              <a:rPr lang="nl-BE" dirty="0" err="1" smtClean="0">
                <a:solidFill>
                  <a:srgbClr val="0A0AFF"/>
                </a:solidFill>
              </a:rPr>
              <a:t>text-align</a:t>
            </a:r>
            <a:r>
              <a:rPr lang="nl-BE" dirty="0" smtClean="0">
                <a:solidFill>
                  <a:srgbClr val="0A0AFF"/>
                </a:solidFill>
              </a:rPr>
              <a:t>: center,</a:t>
            </a:r>
            <a:br>
              <a:rPr lang="nl-BE" dirty="0" smtClean="0">
                <a:solidFill>
                  <a:srgbClr val="0A0AFF"/>
                </a:solidFill>
              </a:rPr>
            </a:br>
            <a:r>
              <a:rPr lang="nl-BE" dirty="0" smtClean="0">
                <a:solidFill>
                  <a:srgbClr val="0A0AFF"/>
                </a:solidFill>
              </a:rPr>
              <a:t>   </a:t>
            </a:r>
            <a:r>
              <a:rPr lang="nl-BE" dirty="0" err="1" smtClean="0">
                <a:solidFill>
                  <a:srgbClr val="0A0AFF"/>
                </a:solidFill>
              </a:rPr>
              <a:t>margin</a:t>
            </a:r>
            <a:r>
              <a:rPr lang="nl-BE" dirty="0" smtClean="0">
                <a:solidFill>
                  <a:srgbClr val="0A0AFF"/>
                </a:solidFill>
              </a:rPr>
              <a:t>, </a:t>
            </a:r>
            <a:r>
              <a:rPr lang="nl-BE" dirty="0" err="1" smtClean="0">
                <a:solidFill>
                  <a:srgbClr val="0A0AFF"/>
                </a:solidFill>
              </a:rPr>
              <a:t>float</a:t>
            </a:r>
            <a:endParaRPr lang="nl-BE" dirty="0">
              <a:solidFill>
                <a:srgbClr val="0A0AFF"/>
              </a:solidFill>
            </a:endParaRPr>
          </a:p>
        </p:txBody>
      </p:sp>
      <p:cxnSp>
        <p:nvCxnSpPr>
          <p:cNvPr id="4" name="Rechte verbindingslijn met pijl 3"/>
          <p:cNvCxnSpPr>
            <a:stCxn id="2" idx="1"/>
          </p:cNvCxnSpPr>
          <p:nvPr/>
        </p:nvCxnSpPr>
        <p:spPr>
          <a:xfrm flipH="1">
            <a:off x="6459366" y="1385893"/>
            <a:ext cx="458251" cy="271964"/>
          </a:xfrm>
          <a:prstGeom prst="straightConnector1">
            <a:avLst/>
          </a:prstGeom>
          <a:ln w="19050">
            <a:solidFill>
              <a:srgbClr val="0A0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6948264" y="2164214"/>
            <a:ext cx="576064" cy="369332"/>
          </a:xfrm>
          <a:prstGeom prst="rect">
            <a:avLst/>
          </a:prstGeom>
          <a:noFill/>
          <a:ln>
            <a:solidFill>
              <a:srgbClr val="80C5EC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rgbClr val="80C5EC"/>
                </a:solidFill>
              </a:rPr>
              <a:t>img</a:t>
            </a:r>
            <a:endParaRPr lang="nl-BE" dirty="0">
              <a:solidFill>
                <a:srgbClr val="80C5EC"/>
              </a:solidFill>
            </a:endParaRPr>
          </a:p>
        </p:txBody>
      </p:sp>
      <p:cxnSp>
        <p:nvCxnSpPr>
          <p:cNvPr id="9" name="Rechte verbindingslijn met pijl 8"/>
          <p:cNvCxnSpPr/>
          <p:nvPr/>
        </p:nvCxnSpPr>
        <p:spPr>
          <a:xfrm flipH="1" flipV="1">
            <a:off x="6228184" y="2348880"/>
            <a:ext cx="720080" cy="0"/>
          </a:xfrm>
          <a:prstGeom prst="straightConnector1">
            <a:avLst/>
          </a:prstGeom>
          <a:ln w="19050">
            <a:solidFill>
              <a:srgbClr val="80C5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7236296" y="2924944"/>
            <a:ext cx="1008112" cy="369332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chemeClr val="accent6">
                    <a:lumMod val="10000"/>
                  </a:schemeClr>
                </a:solidFill>
              </a:rPr>
              <a:t>text</a:t>
            </a:r>
            <a:r>
              <a:rPr lang="nl-BE" dirty="0" smtClean="0">
                <a:solidFill>
                  <a:schemeClr val="accent6">
                    <a:lumMod val="10000"/>
                  </a:schemeClr>
                </a:solidFill>
              </a:rPr>
              <a:t> in p</a:t>
            </a:r>
            <a:endParaRPr lang="nl-BE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17" name="Rechte verbindingslijn met pijl 16"/>
          <p:cNvCxnSpPr/>
          <p:nvPr/>
        </p:nvCxnSpPr>
        <p:spPr>
          <a:xfrm flipH="1" flipV="1">
            <a:off x="6516216" y="3109610"/>
            <a:ext cx="720080" cy="0"/>
          </a:xfrm>
          <a:prstGeom prst="straightConnector1">
            <a:avLst/>
          </a:prstGeom>
          <a:ln w="1905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0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noProof="0" dirty="0" smtClean="0"/>
              <a:t>Elements behind floating element are placed besides that element =&gt; to avoid, use clear</a:t>
            </a:r>
          </a:p>
          <a:p>
            <a:pPr>
              <a:lnSpc>
                <a:spcPct val="110000"/>
              </a:lnSpc>
            </a:pPr>
            <a:endParaRPr lang="en-US" noProof="0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</a:t>
            </a:r>
            <a:r>
              <a:rPr lang="en-US" noProof="0" dirty="0" err="1" smtClean="0"/>
              <a:t>lear:left</a:t>
            </a:r>
            <a:r>
              <a:rPr lang="en-US" noProof="0" dirty="0" smtClean="0"/>
              <a:t>/right</a:t>
            </a:r>
            <a:r>
              <a:rPr lang="en-US" dirty="0" smtClean="0"/>
              <a:t> =&gt;</a:t>
            </a:r>
            <a:r>
              <a:rPr lang="en-US" noProof="0" dirty="0" smtClean="0"/>
              <a:t> no floating elements allowed on the </a:t>
            </a:r>
            <a:br>
              <a:rPr lang="en-US" noProof="0" dirty="0" smtClean="0"/>
            </a:br>
            <a:r>
              <a:rPr lang="en-US" noProof="0" dirty="0" smtClean="0"/>
              <a:t>			 left / right side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clear:both</a:t>
            </a:r>
            <a:r>
              <a:rPr lang="en-US" dirty="0" smtClean="0"/>
              <a:t> </a:t>
            </a:r>
            <a:r>
              <a:rPr lang="en-US" dirty="0"/>
              <a:t>=&gt; no floating elements allowed on </a:t>
            </a:r>
            <a:r>
              <a:rPr lang="en-US" dirty="0" smtClean="0"/>
              <a:t>either side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noProof="0" dirty="0" smtClean="0"/>
          </a:p>
          <a:p>
            <a:pPr>
              <a:lnSpc>
                <a:spcPct val="110000"/>
              </a:lnSpc>
            </a:pPr>
            <a:r>
              <a:rPr lang="en-US" noProof="0" dirty="0" smtClean="0"/>
              <a:t>e.g. footer needs to be placed below all other elements</a:t>
            </a:r>
          </a:p>
          <a:p>
            <a:pPr lvl="1">
              <a:lnSpc>
                <a:spcPct val="110000"/>
              </a:lnSpc>
            </a:pPr>
            <a:r>
              <a:rPr lang="en-US" noProof="0" dirty="0" err="1" smtClean="0"/>
              <a:t>div.footer</a:t>
            </a:r>
            <a:r>
              <a:rPr lang="en-US" noProof="0" dirty="0" smtClean="0"/>
              <a:t>{clear: both;} -&gt; makes sure footer positioned below all </a:t>
            </a:r>
            <a:r>
              <a:rPr lang="en-US" dirty="0" smtClean="0"/>
              <a:t>floating elements</a:t>
            </a:r>
            <a:r>
              <a:rPr lang="en-US" noProof="0" dirty="0" smtClean="0"/>
              <a:t>.</a:t>
            </a: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  <a:hlinkClick r:id="rId2"/>
              </a:rPr>
              <a:t>clear</a:t>
            </a:r>
            <a:r>
              <a:rPr lang="en-US" noProof="0" dirty="0" smtClean="0">
                <a:effectLst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US" noProof="0" dirty="0" smtClean="0">
              <a:effectLst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62"/>
            <a:ext cx="9144000" cy="68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968552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position: static;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noProof="0" dirty="0" smtClean="0"/>
              <a:t>standard, depending on order source code</a:t>
            </a:r>
          </a:p>
          <a:p>
            <a:pPr marL="0" indent="0">
              <a:buNone/>
            </a:pPr>
            <a:endParaRPr lang="en-US" noProof="0" dirty="0" smtClean="0"/>
          </a:p>
          <a:p>
            <a:r>
              <a:rPr lang="en-US" noProof="0" dirty="0" smtClean="0"/>
              <a:t>position: relative; </a:t>
            </a:r>
            <a:br>
              <a:rPr lang="en-US" noProof="0" dirty="0" smtClean="0"/>
            </a:br>
            <a:r>
              <a:rPr lang="en-US" noProof="0" dirty="0" smtClean="0"/>
              <a:t>	</a:t>
            </a:r>
            <a:r>
              <a:rPr lang="en-US" dirty="0"/>
              <a:t>-&gt; relative shift from normal position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position: absolute; </a:t>
            </a:r>
            <a:br>
              <a:rPr lang="en-US" noProof="0" dirty="0" smtClean="0"/>
            </a:br>
            <a:r>
              <a:rPr lang="en-US" noProof="0" dirty="0" smtClean="0"/>
              <a:t>	-&gt; defined spot</a:t>
            </a:r>
          </a:p>
          <a:p>
            <a:endParaRPr lang="en-US" noProof="0" dirty="0" smtClean="0"/>
          </a:p>
          <a:p>
            <a:r>
              <a:rPr lang="en-US" noProof="0" dirty="0" smtClean="0"/>
              <a:t>position: fixed; </a:t>
            </a:r>
            <a:br>
              <a:rPr lang="en-US" noProof="0" dirty="0" smtClean="0"/>
            </a:br>
            <a:r>
              <a:rPr lang="en-US" noProof="0" dirty="0" smtClean="0"/>
              <a:t>	-&gt; fixed also when you scroll</a:t>
            </a: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top, right, bottom, left</a:t>
            </a:r>
          </a:p>
          <a:p>
            <a:r>
              <a:rPr lang="en-US" dirty="0"/>
              <a:t>relative shift from normal </a:t>
            </a:r>
            <a:r>
              <a:rPr lang="en-US" dirty="0" smtClean="0"/>
              <a:t>position </a:t>
            </a:r>
            <a:r>
              <a:rPr lang="en-US" noProof="0" dirty="0" smtClean="0"/>
              <a:t>(static)</a:t>
            </a:r>
          </a:p>
          <a:p>
            <a:endParaRPr lang="en-US" noProof="0" dirty="0" smtClean="0"/>
          </a:p>
          <a:p>
            <a:r>
              <a:rPr lang="en-US" dirty="0" smtClean="0"/>
              <a:t>e.g.</a:t>
            </a:r>
            <a:r>
              <a:rPr lang="en-US" noProof="0" dirty="0" smtClean="0"/>
              <a:t>:</a:t>
            </a:r>
          </a:p>
          <a:p>
            <a:pPr lvl="1"/>
            <a:r>
              <a:rPr lang="en-US" noProof="0" dirty="0" smtClean="0"/>
              <a:t>left: 50px;  -&gt; shifts element 50px to the right</a:t>
            </a:r>
          </a:p>
          <a:p>
            <a:pPr lvl="1"/>
            <a:r>
              <a:rPr lang="en-US" noProof="0" dirty="0" smtClean="0"/>
              <a:t>right: -50px; -&gt; exactly the same</a:t>
            </a:r>
          </a:p>
          <a:p>
            <a:pPr lvl="1"/>
            <a:r>
              <a:rPr lang="en-US" dirty="0"/>
              <a:t>d</a:t>
            </a:r>
            <a:r>
              <a:rPr lang="en-US" noProof="0" dirty="0" smtClean="0"/>
              <a:t>o not define left </a:t>
            </a:r>
            <a:r>
              <a:rPr lang="en-US" b="1" noProof="0" dirty="0" smtClean="0"/>
              <a:t>and</a:t>
            </a:r>
            <a:r>
              <a:rPr lang="en-US" noProof="0" dirty="0" smtClean="0"/>
              <a:t> right, choose</a:t>
            </a: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Position: </a:t>
            </a:r>
            <a:r>
              <a:rPr lang="en-US" noProof="0" dirty="0" smtClean="0">
                <a:effectLst/>
                <a:hlinkClick r:id="rId2" action="ppaction://hlinkfile"/>
              </a:rPr>
              <a:t>relative</a:t>
            </a:r>
            <a:endParaRPr lang="en-US" noProof="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noProof="0" dirty="0" smtClean="0"/>
              <a:t>her</a:t>
            </a:r>
            <a:r>
              <a:rPr lang="en-US" dirty="0" smtClean="0"/>
              <a:t>e is no</a:t>
            </a:r>
            <a:r>
              <a:rPr lang="en-US" noProof="0" dirty="0" smtClean="0"/>
              <a:t> “normal” position</a:t>
            </a:r>
          </a:p>
          <a:p>
            <a:r>
              <a:rPr lang="en-US" dirty="0"/>
              <a:t>e</a:t>
            </a:r>
            <a:r>
              <a:rPr lang="en-US" noProof="0" dirty="0" err="1" smtClean="0"/>
              <a:t>lement</a:t>
            </a:r>
            <a:r>
              <a:rPr lang="en-US" noProof="0" dirty="0" smtClean="0"/>
              <a:t> is placed on the spot defined in CSS, regardless of any other content</a:t>
            </a:r>
          </a:p>
          <a:p>
            <a:r>
              <a:rPr lang="en-US" dirty="0"/>
              <a:t>o</a:t>
            </a:r>
            <a:r>
              <a:rPr lang="en-US" noProof="0" dirty="0" err="1" smtClean="0"/>
              <a:t>verlap</a:t>
            </a:r>
            <a:r>
              <a:rPr lang="en-US" noProof="0" dirty="0" smtClean="0"/>
              <a:t> is possible:</a:t>
            </a:r>
          </a:p>
          <a:p>
            <a:pPr lvl="1"/>
            <a:r>
              <a:rPr lang="en-US" noProof="0" dirty="0" smtClean="0"/>
              <a:t>elements defined later in source code overlap previous elements</a:t>
            </a:r>
          </a:p>
          <a:p>
            <a:pPr lvl="1"/>
            <a:r>
              <a:rPr lang="en-US" noProof="0" dirty="0" smtClean="0"/>
              <a:t>change “stacking order” with </a:t>
            </a:r>
            <a:r>
              <a:rPr lang="en-US" b="1" noProof="0" dirty="0" smtClean="0"/>
              <a:t>z-index</a:t>
            </a: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position: </a:t>
            </a:r>
            <a:r>
              <a:rPr lang="en-US" noProof="0" dirty="0" smtClean="0">
                <a:effectLst/>
                <a:hlinkClick r:id="rId2" action="ppaction://hlinkfile"/>
              </a:rPr>
              <a:t>absolute</a:t>
            </a:r>
            <a:endParaRPr lang="en-US" noProof="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noProof="0" dirty="0" err="1" smtClean="0"/>
              <a:t>ame</a:t>
            </a:r>
            <a:r>
              <a:rPr lang="en-US" noProof="0" dirty="0" smtClean="0"/>
              <a:t> position as absolute</a:t>
            </a:r>
          </a:p>
          <a:p>
            <a:r>
              <a:rPr lang="en-US" dirty="0"/>
              <a:t>p</a:t>
            </a:r>
            <a:r>
              <a:rPr lang="en-US" noProof="0" dirty="0" err="1" smtClean="0"/>
              <a:t>osition</a:t>
            </a:r>
            <a:r>
              <a:rPr lang="en-US" noProof="0" dirty="0" smtClean="0"/>
              <a:t> is fixed at all times, even if you scroll</a:t>
            </a:r>
          </a:p>
          <a:p>
            <a:endParaRPr lang="en-US" noProof="0" dirty="0" smtClean="0"/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position: </a:t>
            </a:r>
            <a:r>
              <a:rPr lang="en-US" noProof="0" dirty="0" smtClean="0">
                <a:effectLst/>
                <a:hlinkClick r:id="rId2" action="ppaction://hlinkfile"/>
              </a:rPr>
              <a:t>fixed</a:t>
            </a:r>
            <a:r>
              <a:rPr lang="en-US" noProof="0" dirty="0" smtClean="0">
                <a:effectLst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noProof="0" dirty="0" smtClean="0"/>
              <a:t>Elements that are positioned with position (relative, absolute or fixed) can be “stacked” using z-index</a:t>
            </a:r>
            <a:endParaRPr lang="en-US" b="1" noProof="0" dirty="0" smtClean="0"/>
          </a:p>
          <a:p>
            <a:pPr>
              <a:lnSpc>
                <a:spcPct val="100000"/>
              </a:lnSpc>
            </a:pPr>
            <a:r>
              <a:rPr lang="en-US" b="1" noProof="0" dirty="0" smtClean="0"/>
              <a:t>z-index: auto; </a:t>
            </a:r>
            <a:r>
              <a:rPr lang="en-US" noProof="0" dirty="0" smtClean="0"/>
              <a:t>-&gt; standard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further the </a:t>
            </a:r>
            <a:r>
              <a:rPr lang="en-US" dirty="0" smtClean="0"/>
              <a:t>element </a:t>
            </a:r>
            <a:r>
              <a:rPr lang="en-US" dirty="0"/>
              <a:t>appears in the HTML, the higher </a:t>
            </a:r>
            <a:r>
              <a:rPr lang="en-US" dirty="0" smtClean="0"/>
              <a:t>its level in the stack</a:t>
            </a:r>
            <a:endParaRPr lang="en-US" b="1" noProof="0" dirty="0" smtClean="0"/>
          </a:p>
          <a:p>
            <a:pPr>
              <a:lnSpc>
                <a:spcPct val="100000"/>
              </a:lnSpc>
            </a:pPr>
            <a:r>
              <a:rPr lang="en-US" b="1" noProof="0" dirty="0" smtClean="0">
                <a:hlinkClick r:id="rId2" action="ppaction://hlinkfile"/>
              </a:rPr>
              <a:t>z-index: </a:t>
            </a:r>
            <a:r>
              <a:rPr lang="en-US" b="1" i="1" noProof="0" dirty="0" smtClean="0">
                <a:hlinkClick r:id="rId2" action="ppaction://hlinkfile"/>
              </a:rPr>
              <a:t>integer</a:t>
            </a:r>
            <a:r>
              <a:rPr lang="en-US" b="1" i="1" noProof="0" dirty="0" smtClean="0"/>
              <a:t>; </a:t>
            </a:r>
            <a:r>
              <a:rPr lang="en-US" noProof="0" dirty="0" smtClean="0"/>
              <a:t>-&gt; number</a:t>
            </a:r>
            <a:r>
              <a:rPr lang="en-US" dirty="0"/>
              <a:t>, the higher the number, the higher the element </a:t>
            </a:r>
            <a:r>
              <a:rPr lang="en-US" dirty="0" smtClean="0"/>
              <a:t>level in </a:t>
            </a:r>
            <a:r>
              <a:rPr lang="en-US" dirty="0"/>
              <a:t>the stack</a:t>
            </a:r>
            <a:endParaRPr lang="en-US" noProof="0" dirty="0" smtClean="0"/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3700" noProof="0" dirty="0" smtClean="0">
                <a:effectLst/>
              </a:rPr>
              <a:t>“depth” in a page: z-index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in code determines order on screen</a:t>
            </a:r>
          </a:p>
          <a:p>
            <a:r>
              <a:rPr lang="en-US" dirty="0"/>
              <a:t>Two text columns next to each other?</a:t>
            </a:r>
          </a:p>
          <a:p>
            <a:r>
              <a:rPr lang="en-US" dirty="0" smtClean="0"/>
              <a:t>Display </a:t>
            </a:r>
            <a:r>
              <a:rPr lang="en-US" dirty="0"/>
              <a:t>menu on the right side of the screen 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-&gt; not possible without complicated tables</a:t>
            </a:r>
            <a:endParaRPr lang="en-US" noProof="0" dirty="0" smtClean="0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0" y="7219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positioning HTML </a:t>
            </a:r>
            <a:r>
              <a:rPr lang="nl-BE" sz="3600" b="1" cap="all" dirty="0" err="1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elements</a:t>
            </a:r>
            <a:endParaRPr lang="en-US" sz="3600" b="1" cap="all" dirty="0">
              <a:solidFill>
                <a:srgbClr val="009CAB"/>
              </a:solidFill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0429"/>
            <a:ext cx="9144000" cy="4428000"/>
          </a:xfrm>
        </p:spPr>
        <p:txBody>
          <a:bodyPr>
            <a:normAutofit/>
          </a:bodyPr>
          <a:lstStyle/>
          <a:p>
            <a:r>
              <a:rPr lang="en-US" sz="2800" dirty="0"/>
              <a:t>Professional web design = </a:t>
            </a:r>
            <a:r>
              <a:rPr lang="en-US" sz="2800" dirty="0" smtClean="0"/>
              <a:t>looks </a:t>
            </a:r>
            <a:r>
              <a:rPr lang="en-US" sz="2800" dirty="0"/>
              <a:t>the same </a:t>
            </a:r>
            <a:r>
              <a:rPr lang="en-US" sz="2800" dirty="0" smtClean="0"/>
              <a:t>on every </a:t>
            </a:r>
            <a:r>
              <a:rPr lang="en-US" sz="2800" dirty="0"/>
              <a:t>browser</a:t>
            </a:r>
            <a:endParaRPr lang="en-US" sz="800" noProof="0" dirty="0" smtClean="0"/>
          </a:p>
          <a:p>
            <a:r>
              <a:rPr lang="en-US" sz="2800" noProof="0" dirty="0" smtClean="0"/>
              <a:t>problem: default settings browsers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 Reset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2147" y="2874069"/>
            <a:ext cx="5286412" cy="304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638857"/>
            <a:ext cx="428628" cy="485239"/>
          </a:xfrm>
          <a:prstGeom prst="rect">
            <a:avLst/>
          </a:prstGeom>
          <a:noFill/>
          <a:ln w="9525">
            <a:solidFill>
              <a:srgbClr val="F04C25"/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5325" y="2631449"/>
            <a:ext cx="500056" cy="500056"/>
          </a:xfrm>
          <a:prstGeom prst="rect">
            <a:avLst/>
          </a:prstGeom>
          <a:noFill/>
          <a:ln w="9525">
            <a:solidFill>
              <a:srgbClr val="F04C25"/>
            </a:solidFill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8795" y="2711243"/>
            <a:ext cx="447670" cy="442166"/>
          </a:xfrm>
          <a:prstGeom prst="rect">
            <a:avLst/>
          </a:prstGeom>
          <a:noFill/>
          <a:ln w="9525">
            <a:solidFill>
              <a:srgbClr val="F04C25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 smtClean="0"/>
              <a:t>Old solution:</a:t>
            </a:r>
          </a:p>
          <a:p>
            <a:pPr marL="0" indent="0">
              <a:buNone/>
            </a:pPr>
            <a:r>
              <a:rPr lang="en-US" noProof="0" dirty="0" smtClean="0"/>
              <a:t>	*{margin:0; padding: 0;}</a:t>
            </a:r>
            <a:br>
              <a:rPr lang="en-US" noProof="0" dirty="0" smtClean="0"/>
            </a:br>
            <a:endParaRPr lang="en-US" noProof="0" dirty="0" smtClean="0"/>
          </a:p>
          <a:p>
            <a:pPr lvl="1"/>
            <a:r>
              <a:rPr lang="en-US" noProof="0" dirty="0" smtClean="0"/>
              <a:t>what does this do </a:t>
            </a:r>
            <a:r>
              <a:rPr lang="en-US" noProof="0" dirty="0" err="1" smtClean="0"/>
              <a:t>exaclty</a:t>
            </a:r>
            <a:r>
              <a:rPr lang="en-US" noProof="0" dirty="0" smtClean="0"/>
              <a:t>?</a:t>
            </a:r>
          </a:p>
          <a:p>
            <a:pPr lvl="1"/>
            <a:r>
              <a:rPr lang="en-US" noProof="0" dirty="0" smtClean="0"/>
              <a:t>what could be </a:t>
            </a:r>
            <a:r>
              <a:rPr lang="en-US" noProof="0" dirty="0" err="1" smtClean="0"/>
              <a:t>th</a:t>
            </a:r>
            <a:r>
              <a:rPr lang="en-US" dirty="0" smtClean="0"/>
              <a:t>e problem?</a:t>
            </a:r>
            <a:endParaRPr lang="en-US" noProof="0" dirty="0" smtClean="0"/>
          </a:p>
          <a:p>
            <a:pPr lvl="2"/>
            <a:r>
              <a:rPr lang="en-US" noProof="0" dirty="0" smtClean="0"/>
              <a:t>browser rendering agent</a:t>
            </a:r>
          </a:p>
          <a:p>
            <a:endParaRPr lang="en-US" noProof="0" dirty="0" smtClean="0"/>
          </a:p>
          <a:p>
            <a:r>
              <a:rPr lang="en-US" noProof="0" dirty="0" smtClean="0">
                <a:hlinkClick r:id="rId2"/>
              </a:rPr>
              <a:t>http://css-tricks.com/margin-0-padding-0-no-longer-cool/</a:t>
            </a:r>
            <a:endParaRPr lang="en-US" noProof="0" dirty="0" smtClean="0"/>
          </a:p>
          <a:p>
            <a:r>
              <a:rPr lang="en-US" noProof="0" dirty="0" smtClean="0"/>
              <a:t>No Longer Cool!</a:t>
            </a:r>
          </a:p>
          <a:p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 Reset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Good solution:</a:t>
            </a:r>
          </a:p>
          <a:p>
            <a:r>
              <a:rPr lang="en-US" noProof="0" dirty="0" smtClean="0"/>
              <a:t>CSS RESET</a:t>
            </a:r>
          </a:p>
          <a:p>
            <a:endParaRPr lang="en-US" noProof="0" dirty="0" smtClean="0"/>
          </a:p>
          <a:p>
            <a:r>
              <a:rPr lang="en-US" noProof="0" dirty="0" smtClean="0"/>
              <a:t>example of good CSS reset:</a:t>
            </a:r>
          </a:p>
          <a:p>
            <a:r>
              <a:rPr lang="en-US" noProof="0" dirty="0" smtClean="0">
                <a:hlinkClick r:id="rId2"/>
              </a:rPr>
              <a:t>http://meyerweb.com/eric/tools/css/reset/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 Reset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80728"/>
            <a:ext cx="9120807" cy="4968552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good practice to use CSS RESET from the start of the project</a:t>
            </a:r>
          </a:p>
          <a:p>
            <a:pPr lvl="8"/>
            <a:endParaRPr lang="en-US" sz="600" noProof="0" dirty="0" smtClean="0"/>
          </a:p>
          <a:p>
            <a:r>
              <a:rPr lang="en-US" noProof="0" dirty="0" smtClean="0"/>
              <a:t>implementation:</a:t>
            </a:r>
          </a:p>
          <a:p>
            <a:pPr lvl="1"/>
            <a:r>
              <a:rPr lang="en-US" noProof="0" dirty="0" smtClean="0"/>
              <a:t>First link RESET CSS file (make all browsers behave equally)</a:t>
            </a:r>
          </a:p>
          <a:p>
            <a:pPr lvl="1"/>
            <a:r>
              <a:rPr lang="en-US" b="1" u="sng" noProof="0" dirty="0" smtClean="0"/>
              <a:t>then</a:t>
            </a:r>
            <a:r>
              <a:rPr lang="en-US" noProof="0" dirty="0" smtClean="0"/>
              <a:t> link own CSS file – </a:t>
            </a:r>
            <a:r>
              <a:rPr lang="en-US" b="1" noProof="0" dirty="0" smtClean="0">
                <a:solidFill>
                  <a:srgbClr val="F04C25"/>
                </a:solidFill>
              </a:rPr>
              <a:t>Why!?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Implement CSS reset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871" y="4293096"/>
            <a:ext cx="877093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 </a:t>
            </a:r>
            <a:r>
              <a:rPr lang="en-US" noProof="0" dirty="0" smtClean="0">
                <a:effectLst/>
                <a:hlinkClick r:id="rId2" action="ppaction://hlinkfile"/>
              </a:rPr>
              <a:t>exercise</a:t>
            </a:r>
            <a:r>
              <a:rPr lang="en-US" noProof="0" dirty="0" smtClean="0">
                <a:effectLst/>
              </a:rPr>
              <a:t> </a:t>
            </a:r>
            <a:r>
              <a:rPr lang="en-US" noProof="0" dirty="0" err="1" smtClean="0">
                <a:effectLst/>
              </a:rPr>
              <a:t>floatingtwitter</a:t>
            </a:r>
            <a:r>
              <a:rPr lang="en-US" noProof="0" dirty="0" smtClean="0"/>
              <a:t> + reset</a:t>
            </a:r>
            <a:endParaRPr lang="en-US" noProof="0" dirty="0" smtClean="0"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1" y="1196752"/>
            <a:ext cx="837425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al 1"/>
          <p:cNvSpPr/>
          <p:nvPr/>
        </p:nvSpPr>
        <p:spPr>
          <a:xfrm>
            <a:off x="2267744" y="2720044"/>
            <a:ext cx="2304256" cy="504056"/>
          </a:xfrm>
          <a:prstGeom prst="ellipse">
            <a:avLst/>
          </a:prstGeom>
          <a:solidFill>
            <a:srgbClr val="F04C25">
              <a:alpha val="18824"/>
            </a:srgbClr>
          </a:solidFill>
          <a:ln>
            <a:solidFill>
              <a:srgbClr val="F04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2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standard document flow</a:t>
            </a:r>
          </a:p>
          <a:p>
            <a:pPr lvl="1"/>
            <a:r>
              <a:rPr lang="en-US" noProof="0" dirty="0" smtClean="0"/>
              <a:t>top to bottom</a:t>
            </a:r>
          </a:p>
          <a:p>
            <a:pPr lvl="1"/>
            <a:r>
              <a:rPr lang="en-US" dirty="0"/>
              <a:t>l</a:t>
            </a:r>
            <a:r>
              <a:rPr lang="en-US" noProof="0" dirty="0" smtClean="0"/>
              <a:t>eft to right</a:t>
            </a:r>
          </a:p>
          <a:p>
            <a:pPr lvl="1"/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 flow</a:t>
            </a:r>
            <a:endParaRPr lang="en-US" noProof="0" dirty="0"/>
          </a:p>
        </p:txBody>
      </p:sp>
      <p:grpSp>
        <p:nvGrpSpPr>
          <p:cNvPr id="4" name="Groep 3"/>
          <p:cNvGrpSpPr/>
          <p:nvPr/>
        </p:nvGrpSpPr>
        <p:grpSpPr>
          <a:xfrm>
            <a:off x="1115616" y="3212976"/>
            <a:ext cx="5832648" cy="2160240"/>
            <a:chOff x="1115616" y="3212976"/>
            <a:chExt cx="5832648" cy="576064"/>
          </a:xfrm>
        </p:grpSpPr>
        <p:cxnSp>
          <p:nvCxnSpPr>
            <p:cNvPr id="5" name="Rechte verbindingslijn met pijl 4"/>
            <p:cNvCxnSpPr/>
            <p:nvPr/>
          </p:nvCxnSpPr>
          <p:spPr>
            <a:xfrm>
              <a:off x="1115616" y="3212976"/>
              <a:ext cx="5832648" cy="0"/>
            </a:xfrm>
            <a:prstGeom prst="straightConnector1">
              <a:avLst/>
            </a:prstGeom>
            <a:ln w="28575">
              <a:solidFill>
                <a:srgbClr val="F04C2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met pijl 6"/>
            <p:cNvCxnSpPr/>
            <p:nvPr/>
          </p:nvCxnSpPr>
          <p:spPr>
            <a:xfrm flipH="1">
              <a:off x="1115616" y="3284984"/>
              <a:ext cx="5832648" cy="144016"/>
            </a:xfrm>
            <a:prstGeom prst="straightConnector1">
              <a:avLst/>
            </a:prstGeom>
            <a:ln w="28575">
              <a:solidFill>
                <a:srgbClr val="F04C2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met pijl 7"/>
            <p:cNvCxnSpPr/>
            <p:nvPr/>
          </p:nvCxnSpPr>
          <p:spPr>
            <a:xfrm>
              <a:off x="1115616" y="3509392"/>
              <a:ext cx="5832648" cy="0"/>
            </a:xfrm>
            <a:prstGeom prst="straightConnector1">
              <a:avLst/>
            </a:prstGeom>
            <a:ln w="28575">
              <a:solidFill>
                <a:srgbClr val="F04C2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/>
            <p:nvPr/>
          </p:nvCxnSpPr>
          <p:spPr>
            <a:xfrm flipH="1">
              <a:off x="1115616" y="3581400"/>
              <a:ext cx="5832648" cy="144016"/>
            </a:xfrm>
            <a:prstGeom prst="straightConnector1">
              <a:avLst/>
            </a:prstGeom>
            <a:ln w="28575">
              <a:solidFill>
                <a:srgbClr val="F04C2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met pijl 12"/>
            <p:cNvCxnSpPr/>
            <p:nvPr/>
          </p:nvCxnSpPr>
          <p:spPr>
            <a:xfrm>
              <a:off x="1115616" y="3789040"/>
              <a:ext cx="3024336" cy="0"/>
            </a:xfrm>
            <a:prstGeom prst="straightConnector1">
              <a:avLst/>
            </a:prstGeom>
            <a:ln w="28575">
              <a:solidFill>
                <a:srgbClr val="F04C25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0" dirty="0" smtClean="0"/>
              <a:t>= “table-less” layout</a:t>
            </a:r>
          </a:p>
          <a:p>
            <a:endParaRPr lang="en-US" sz="1000" noProof="0" dirty="0" smtClean="0"/>
          </a:p>
          <a:p>
            <a:r>
              <a:rPr lang="en-US" noProof="0" dirty="0" smtClean="0">
                <a:solidFill>
                  <a:srgbClr val="F04C25"/>
                </a:solidFill>
              </a:rPr>
              <a:t>box model: </a:t>
            </a:r>
          </a:p>
          <a:p>
            <a:pPr lvl="1"/>
            <a:r>
              <a:rPr lang="en-US" noProof="0" dirty="0" smtClean="0"/>
              <a:t>dimensions of each box</a:t>
            </a:r>
          </a:p>
          <a:p>
            <a:endParaRPr lang="en-US" sz="1000" noProof="0" dirty="0" smtClean="0"/>
          </a:p>
          <a:p>
            <a:r>
              <a:rPr lang="en-US" noProof="0" dirty="0" smtClean="0">
                <a:solidFill>
                  <a:srgbClr val="F04C25"/>
                </a:solidFill>
              </a:rPr>
              <a:t>Visual formatting model: </a:t>
            </a:r>
          </a:p>
          <a:p>
            <a:pPr lvl="1"/>
            <a:r>
              <a:rPr lang="en-US" noProof="0" dirty="0" smtClean="0"/>
              <a:t>2 types boxes: determine display</a:t>
            </a:r>
          </a:p>
          <a:p>
            <a:pPr lvl="2"/>
            <a:r>
              <a:rPr lang="en-US" noProof="0" dirty="0" smtClean="0"/>
              <a:t>block-box (e.g.: &lt;h1&gt;, &lt;p&gt;, …)</a:t>
            </a:r>
          </a:p>
          <a:p>
            <a:pPr lvl="2"/>
            <a:r>
              <a:rPr lang="en-US" dirty="0"/>
              <a:t>inline-box (e.g.: </a:t>
            </a:r>
            <a:r>
              <a:rPr lang="en-US" noProof="0" dirty="0" smtClean="0"/>
              <a:t>&lt;</a:t>
            </a:r>
            <a:r>
              <a:rPr lang="en-US" noProof="0" dirty="0" err="1" smtClean="0"/>
              <a:t>img</a:t>
            </a:r>
            <a:r>
              <a:rPr lang="en-US" noProof="0" dirty="0" smtClean="0"/>
              <a:t>&gt;, &lt;span&gt;, …)</a:t>
            </a:r>
          </a:p>
          <a:p>
            <a:endParaRPr lang="en-US" sz="900" noProof="0" dirty="0" smtClean="0"/>
          </a:p>
          <a:p>
            <a:r>
              <a:rPr lang="en-US" noProof="0" dirty="0" smtClean="0">
                <a:solidFill>
                  <a:srgbClr val="F04C25"/>
                </a:solidFill>
              </a:rPr>
              <a:t>positioning of each box</a:t>
            </a:r>
          </a:p>
          <a:p>
            <a:pPr marL="0" indent="0">
              <a:buNone/>
            </a:pPr>
            <a:r>
              <a:rPr lang="en-US" noProof="0" dirty="0" smtClean="0">
                <a:solidFill>
                  <a:srgbClr val="009CAB"/>
                </a:solidFill>
              </a:rPr>
              <a:t> </a:t>
            </a:r>
          </a:p>
          <a:p>
            <a:pPr marL="109537" indent="0">
              <a:buNone/>
            </a:pPr>
            <a:endParaRPr lang="en-US" noProof="0" dirty="0" smtClean="0"/>
          </a:p>
          <a:p>
            <a:endParaRPr lang="en-US" noProof="0" dirty="0" smtClean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Layout with CSS instead of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box model</a:t>
            </a:r>
            <a:endParaRPr lang="en-US" noProof="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3566" y="1568305"/>
            <a:ext cx="41814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kstvak 2"/>
          <p:cNvSpPr txBox="1"/>
          <p:nvPr/>
        </p:nvSpPr>
        <p:spPr>
          <a:xfrm>
            <a:off x="-17264" y="2997266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text</a:t>
            </a:r>
            <a:r>
              <a:rPr lang="nl-BE" dirty="0" smtClean="0"/>
              <a:t> and/or </a:t>
            </a:r>
            <a:br>
              <a:rPr lang="nl-BE" dirty="0" smtClean="0"/>
            </a:br>
            <a:r>
              <a:rPr lang="nl-BE" dirty="0" smtClean="0"/>
              <a:t>images</a:t>
            </a:r>
          </a:p>
        </p:txBody>
      </p:sp>
      <p:cxnSp>
        <p:nvCxnSpPr>
          <p:cNvPr id="5" name="Rechte verbindingslijn met pijl 4"/>
          <p:cNvCxnSpPr>
            <a:stCxn id="3" idx="3"/>
          </p:cNvCxnSpPr>
          <p:nvPr/>
        </p:nvCxnSpPr>
        <p:spPr>
          <a:xfrm flipV="1">
            <a:off x="1557206" y="3081194"/>
            <a:ext cx="1233842" cy="239238"/>
          </a:xfrm>
          <a:prstGeom prst="straightConnector1">
            <a:avLst/>
          </a:prstGeom>
          <a:ln w="19050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49363" y="205007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accent6">
                    <a:lumMod val="10000"/>
                  </a:schemeClr>
                </a:solidFill>
              </a:rPr>
              <a:t>Border</a:t>
            </a:r>
          </a:p>
        </p:txBody>
      </p:sp>
      <p:cxnSp>
        <p:nvCxnSpPr>
          <p:cNvPr id="8" name="Rechte verbindingslijn met pijl 7"/>
          <p:cNvCxnSpPr>
            <a:stCxn id="6" idx="3"/>
          </p:cNvCxnSpPr>
          <p:nvPr/>
        </p:nvCxnSpPr>
        <p:spPr>
          <a:xfrm flipV="1">
            <a:off x="1309882" y="2145089"/>
            <a:ext cx="905102" cy="89654"/>
          </a:xfrm>
          <a:prstGeom prst="straightConnector1">
            <a:avLst/>
          </a:prstGeom>
          <a:ln w="19050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raccolade 10"/>
          <p:cNvSpPr/>
          <p:nvPr/>
        </p:nvSpPr>
        <p:spPr>
          <a:xfrm>
            <a:off x="5671368" y="2649144"/>
            <a:ext cx="282351" cy="82603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" name="Rechte verbindingslijn 12"/>
          <p:cNvCxnSpPr/>
          <p:nvPr/>
        </p:nvCxnSpPr>
        <p:spPr>
          <a:xfrm>
            <a:off x="4285855" y="2278061"/>
            <a:ext cx="138551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>
            <a:off x="4303216" y="3475174"/>
            <a:ext cx="130182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956376" y="2481029"/>
            <a:ext cx="1124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Height</a:t>
            </a:r>
            <a:r>
              <a:rPr lang="nl-BE" dirty="0" smtClean="0"/>
              <a:t> </a:t>
            </a:r>
          </a:p>
          <a:p>
            <a:r>
              <a:rPr lang="nl-BE" dirty="0" smtClean="0"/>
              <a:t>of </a:t>
            </a:r>
          </a:p>
          <a:p>
            <a:r>
              <a:rPr lang="nl-BE" dirty="0" err="1" smtClean="0"/>
              <a:t>parent</a:t>
            </a:r>
            <a:endParaRPr lang="nl-BE" dirty="0" smtClean="0"/>
          </a:p>
          <a:p>
            <a:r>
              <a:rPr lang="nl-BE" dirty="0" smtClean="0"/>
              <a:t>element</a:t>
            </a:r>
            <a:endParaRPr lang="nl-BE" dirty="0"/>
          </a:p>
        </p:txBody>
      </p:sp>
      <p:sp>
        <p:nvSpPr>
          <p:cNvPr id="18" name="Rechteraccolade 17"/>
          <p:cNvSpPr/>
          <p:nvPr/>
        </p:nvSpPr>
        <p:spPr>
          <a:xfrm rot="5400000">
            <a:off x="3251977" y="4433328"/>
            <a:ext cx="282351" cy="1854849"/>
          </a:xfrm>
          <a:prstGeom prst="rightBrace">
            <a:avLst>
              <a:gd name="adj1" fmla="val 10857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" name="Rechte verbindingslijn 18"/>
          <p:cNvCxnSpPr/>
          <p:nvPr/>
        </p:nvCxnSpPr>
        <p:spPr>
          <a:xfrm flipH="1">
            <a:off x="2448367" y="3475174"/>
            <a:ext cx="17361" cy="18590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285855" y="3492466"/>
            <a:ext cx="17361" cy="18590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259440" y="5508436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Width</a:t>
            </a:r>
            <a:r>
              <a:rPr lang="nl-BE" dirty="0" smtClean="0"/>
              <a:t> of element</a:t>
            </a:r>
            <a:endParaRPr lang="nl-BE" dirty="0"/>
          </a:p>
        </p:txBody>
      </p:sp>
      <p:cxnSp>
        <p:nvCxnSpPr>
          <p:cNvPr id="26" name="Rechte verbindingslijn 25"/>
          <p:cNvCxnSpPr/>
          <p:nvPr/>
        </p:nvCxnSpPr>
        <p:spPr>
          <a:xfrm>
            <a:off x="4369543" y="2649144"/>
            <a:ext cx="130182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raccolade 28"/>
          <p:cNvSpPr/>
          <p:nvPr/>
        </p:nvSpPr>
        <p:spPr>
          <a:xfrm>
            <a:off x="5682592" y="2278060"/>
            <a:ext cx="282351" cy="36160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Tekstvak 29"/>
          <p:cNvSpPr txBox="1"/>
          <p:nvPr/>
        </p:nvSpPr>
        <p:spPr>
          <a:xfrm>
            <a:off x="5975694" y="2134826"/>
            <a:ext cx="148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Padding of </a:t>
            </a:r>
          </a:p>
          <a:p>
            <a:r>
              <a:rPr lang="nl-BE" dirty="0" smtClean="0"/>
              <a:t>element</a:t>
            </a:r>
            <a:endParaRPr lang="nl-BE" dirty="0"/>
          </a:p>
        </p:txBody>
      </p:sp>
      <p:sp>
        <p:nvSpPr>
          <p:cNvPr id="31" name="Rechteraccolade 30"/>
          <p:cNvSpPr/>
          <p:nvPr/>
        </p:nvSpPr>
        <p:spPr>
          <a:xfrm rot="16200000">
            <a:off x="3261940" y="-560892"/>
            <a:ext cx="282351" cy="3816423"/>
          </a:xfrm>
          <a:prstGeom prst="rightBrace">
            <a:avLst>
              <a:gd name="adj1" fmla="val 1162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Tekstvak 31"/>
          <p:cNvSpPr txBox="1"/>
          <p:nvPr/>
        </p:nvSpPr>
        <p:spPr>
          <a:xfrm>
            <a:off x="1873689" y="83681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Width</a:t>
            </a:r>
            <a:r>
              <a:rPr lang="nl-BE" dirty="0" smtClean="0"/>
              <a:t> of </a:t>
            </a:r>
            <a:r>
              <a:rPr lang="nl-BE" dirty="0" err="1" smtClean="0"/>
              <a:t>parent</a:t>
            </a:r>
            <a:r>
              <a:rPr lang="nl-BE" dirty="0" smtClean="0"/>
              <a:t> element</a:t>
            </a:r>
            <a:endParaRPr lang="nl-BE" dirty="0"/>
          </a:p>
        </p:txBody>
      </p:sp>
      <p:sp>
        <p:nvSpPr>
          <p:cNvPr id="22" name="Rechteraccolade 21"/>
          <p:cNvSpPr/>
          <p:nvPr/>
        </p:nvSpPr>
        <p:spPr>
          <a:xfrm>
            <a:off x="5718354" y="1635008"/>
            <a:ext cx="282351" cy="36160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/>
          <p:cNvSpPr txBox="1"/>
          <p:nvPr/>
        </p:nvSpPr>
        <p:spPr>
          <a:xfrm>
            <a:off x="5951082" y="1488495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Margin</a:t>
            </a:r>
            <a:r>
              <a:rPr lang="nl-BE" dirty="0" smtClean="0"/>
              <a:t> of </a:t>
            </a:r>
          </a:p>
          <a:p>
            <a:r>
              <a:rPr lang="nl-BE" dirty="0" smtClean="0"/>
              <a:t>element</a:t>
            </a:r>
            <a:endParaRPr lang="nl-BE" dirty="0"/>
          </a:p>
        </p:txBody>
      </p:sp>
      <p:cxnSp>
        <p:nvCxnSpPr>
          <p:cNvPr id="27" name="Rechte verbindingslijn 26"/>
          <p:cNvCxnSpPr/>
          <p:nvPr/>
        </p:nvCxnSpPr>
        <p:spPr>
          <a:xfrm>
            <a:off x="4932540" y="1996613"/>
            <a:ext cx="7735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raccolade 27"/>
          <p:cNvSpPr/>
          <p:nvPr/>
        </p:nvSpPr>
        <p:spPr>
          <a:xfrm>
            <a:off x="7494058" y="1625103"/>
            <a:ext cx="407783" cy="2874112"/>
          </a:xfrm>
          <a:prstGeom prst="rightBrace">
            <a:avLst>
              <a:gd name="adj1" fmla="val 9877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Tekstvak 32"/>
          <p:cNvSpPr txBox="1"/>
          <p:nvPr/>
        </p:nvSpPr>
        <p:spPr>
          <a:xfrm>
            <a:off x="6043564" y="2758028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Height</a:t>
            </a:r>
            <a:r>
              <a:rPr lang="nl-BE" dirty="0" smtClean="0"/>
              <a:t> </a:t>
            </a:r>
          </a:p>
          <a:p>
            <a:r>
              <a:rPr lang="nl-BE" dirty="0" smtClean="0"/>
              <a:t>of element</a:t>
            </a:r>
            <a:endParaRPr lang="nl-BE" dirty="0"/>
          </a:p>
        </p:txBody>
      </p:sp>
      <p:cxnSp>
        <p:nvCxnSpPr>
          <p:cNvPr id="34" name="Rechte verbindingslijn 33"/>
          <p:cNvCxnSpPr/>
          <p:nvPr/>
        </p:nvCxnSpPr>
        <p:spPr>
          <a:xfrm>
            <a:off x="5300169" y="4458303"/>
            <a:ext cx="219388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>
            <a:off x="5252939" y="1635008"/>
            <a:ext cx="219388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>
            <a:off x="4996680" y="1635008"/>
            <a:ext cx="7735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35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 animBg="1"/>
      <p:bldP spid="14" grpId="0"/>
      <p:bldP spid="18" grpId="0" animBg="1"/>
      <p:bldP spid="25" grpId="0"/>
      <p:bldP spid="29" grpId="0" animBg="1"/>
      <p:bldP spid="30" grpId="0"/>
      <p:bldP spid="31" grpId="0" animBg="1"/>
      <p:bldP spid="32" grpId="0"/>
      <p:bldP spid="22" grpId="0" animBg="1"/>
      <p:bldP spid="23" grpId="0"/>
      <p:bldP spid="28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block-box: </a:t>
            </a:r>
          </a:p>
          <a:p>
            <a:pPr lvl="1"/>
            <a:r>
              <a:rPr lang="en-US" dirty="0"/>
              <a:t>starts on a new line, starting from the left side of the page</a:t>
            </a:r>
          </a:p>
          <a:p>
            <a:pPr lvl="1"/>
            <a:r>
              <a:rPr lang="en-US" dirty="0"/>
              <a:t>takes up full width of </a:t>
            </a:r>
            <a:r>
              <a:rPr lang="en-US" dirty="0" smtClean="0"/>
              <a:t>page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r>
              <a:rPr lang="en-US" noProof="0" dirty="0" smtClean="0"/>
              <a:t>inline-box: </a:t>
            </a:r>
          </a:p>
          <a:p>
            <a:pPr lvl="1"/>
            <a:r>
              <a:rPr lang="en-US" dirty="0" smtClean="0"/>
              <a:t>shown </a:t>
            </a:r>
            <a:r>
              <a:rPr lang="en-US" dirty="0"/>
              <a:t>‘on the line’ 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adjacent boxes are possible as long as there is space left on the line</a:t>
            </a: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Visual formatting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 smtClean="0"/>
              <a:t>1. box model: dimensions van box </a:t>
            </a:r>
            <a:r>
              <a:rPr lang="en-US" noProof="0" dirty="0" err="1" smtClean="0"/>
              <a:t>bepalen</a:t>
            </a:r>
            <a:endParaRPr lang="en-US" noProof="0" dirty="0" smtClean="0"/>
          </a:p>
          <a:p>
            <a:pPr>
              <a:lnSpc>
                <a:spcPct val="100000"/>
              </a:lnSpc>
            </a:pPr>
            <a:r>
              <a:rPr lang="en-US" noProof="0" dirty="0" smtClean="0"/>
              <a:t>2. visual formatting model: </a:t>
            </a:r>
            <a:r>
              <a:rPr lang="en-US" noProof="0" dirty="0" err="1" smtClean="0"/>
              <a:t>weergave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bepalen</a:t>
            </a:r>
            <a:endParaRPr lang="en-US" noProof="0" dirty="0" smtClean="0"/>
          </a:p>
          <a:p>
            <a:pPr>
              <a:lnSpc>
                <a:spcPct val="100000"/>
              </a:lnSpc>
            </a:pPr>
            <a:r>
              <a:rPr lang="en-US" noProof="0" dirty="0" smtClean="0"/>
              <a:t>3. </a:t>
            </a:r>
            <a:r>
              <a:rPr lang="en-US" b="1" noProof="0" dirty="0" smtClean="0">
                <a:solidFill>
                  <a:srgbClr val="F04C25"/>
                </a:solidFill>
              </a:rPr>
              <a:t>positioning schemes</a:t>
            </a:r>
            <a:r>
              <a:rPr lang="en-US" noProof="0" dirty="0" smtClean="0"/>
              <a:t>: </a:t>
            </a:r>
          </a:p>
          <a:p>
            <a:pPr marL="0" indent="0">
              <a:buNone/>
            </a:pPr>
            <a:r>
              <a:rPr lang="en-US" noProof="0" dirty="0" smtClean="0"/>
              <a:t>	determine how the content is shown</a:t>
            </a:r>
          </a:p>
          <a:p>
            <a:pPr marL="723900" lvl="2" indent="0">
              <a:buNone/>
            </a:pPr>
            <a:r>
              <a:rPr lang="en-US" noProof="0" dirty="0" smtClean="0"/>
              <a:t>		1. normal view</a:t>
            </a:r>
          </a:p>
          <a:p>
            <a:pPr marL="723900" lvl="2" indent="0">
              <a:buNone/>
            </a:pPr>
            <a:r>
              <a:rPr lang="en-US" noProof="0" dirty="0" smtClean="0"/>
              <a:t>		2. floating blocks</a:t>
            </a:r>
          </a:p>
          <a:p>
            <a:pPr marL="723900" lvl="2" indent="0">
              <a:buNone/>
            </a:pPr>
            <a:r>
              <a:rPr lang="en-US" noProof="0" dirty="0" smtClean="0"/>
              <a:t>		3. positioning</a:t>
            </a:r>
          </a:p>
          <a:p>
            <a:pPr lvl="1"/>
            <a:endParaRPr lang="en-US" noProof="0" dirty="0" smtClean="0"/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err="1" smtClean="0">
                <a:effectLst/>
              </a:rPr>
              <a:t>positioningsschema’s</a:t>
            </a:r>
            <a:endParaRPr lang="en-US" noProof="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example: HTML</a:t>
            </a:r>
          </a:p>
        </p:txBody>
      </p:sp>
      <p:sp>
        <p:nvSpPr>
          <p:cNvPr id="2" name="Tekstvak 1"/>
          <p:cNvSpPr txBox="1"/>
          <p:nvPr/>
        </p:nvSpPr>
        <p:spPr>
          <a:xfrm rot="1399211">
            <a:off x="5153573" y="912151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err="1" smtClean="0">
                <a:solidFill>
                  <a:srgbClr val="F04C25"/>
                </a:solidFill>
              </a:rPr>
              <a:t>What</a:t>
            </a:r>
            <a:r>
              <a:rPr lang="nl-BE" sz="2400" dirty="0" smtClean="0">
                <a:solidFill>
                  <a:srgbClr val="F04C25"/>
                </a:solidFill>
              </a:rPr>
              <a:t> is </a:t>
            </a:r>
            <a:r>
              <a:rPr lang="nl-BE" sz="2400" dirty="0" err="1" smtClean="0">
                <a:solidFill>
                  <a:srgbClr val="F04C25"/>
                </a:solidFill>
              </a:rPr>
              <a:t>shown</a:t>
            </a:r>
            <a:r>
              <a:rPr lang="nl-BE" sz="2400" dirty="0" smtClean="0">
                <a:solidFill>
                  <a:srgbClr val="F04C25"/>
                </a:solidFill>
              </a:rPr>
              <a:t> in browser?</a:t>
            </a:r>
            <a:endParaRPr lang="nl-BE" sz="2400" dirty="0">
              <a:solidFill>
                <a:srgbClr val="F04C25"/>
              </a:solidFill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0" y="1024855"/>
            <a:ext cx="9144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"mapOfBelgium.gif"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"Map of Belgium"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"Map of Belgium"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Belgium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(French: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Belgique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German: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Belgien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the southeast and     	France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in the south.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Belgium is made up of three communities: the Dutch-speaking, the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the Brussels-Capital Region.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The capital is Brussels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…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European Union.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The name "Belgae"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until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1830.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2"/>
          </a:xfrm>
        </p:spPr>
        <p:txBody>
          <a:bodyPr/>
          <a:lstStyle/>
          <a:p>
            <a:pPr marL="566737" indent="-457200">
              <a:buFont typeface="+mj-lt"/>
              <a:buAutoNum type="arabicPeriod"/>
            </a:pPr>
            <a:r>
              <a:rPr lang="en-US" sz="2400" noProof="0" dirty="0" smtClean="0">
                <a:hlinkClick r:id="rId2" action="ppaction://hlinkfile"/>
              </a:rPr>
              <a:t>Normal view</a:t>
            </a:r>
            <a:endParaRPr lang="en-US" sz="2400" noProof="0" dirty="0" smtClean="0"/>
          </a:p>
          <a:p>
            <a:pPr marL="566737" indent="-457200">
              <a:buFont typeface="+mj-lt"/>
              <a:buAutoNum type="arabicPeriod"/>
            </a:pPr>
            <a:endParaRPr lang="en-US" sz="2400" noProof="0" dirty="0" smtClean="0"/>
          </a:p>
          <a:p>
            <a:pPr marL="566737" indent="-457200">
              <a:buFont typeface="+mj-lt"/>
              <a:buAutoNum type="arabicPeriod"/>
            </a:pPr>
            <a:r>
              <a:rPr lang="en-US" sz="2400" noProof="0" dirty="0" smtClean="0"/>
              <a:t>Floats</a:t>
            </a:r>
          </a:p>
          <a:p>
            <a:pPr marL="822325" lvl="1" indent="-457200"/>
            <a:r>
              <a:rPr lang="en-US" sz="2000" noProof="0" dirty="0" smtClean="0">
                <a:hlinkClick r:id="rId3" action="ppaction://hlinkfile"/>
              </a:rPr>
              <a:t>float:left</a:t>
            </a:r>
            <a:endParaRPr lang="en-US" sz="2000" noProof="0" dirty="0" smtClean="0"/>
          </a:p>
          <a:p>
            <a:pPr marL="822325" lvl="1" indent="-457200"/>
            <a:r>
              <a:rPr lang="en-US" sz="2000" noProof="0" dirty="0" err="1" smtClean="0"/>
              <a:t>float:right</a:t>
            </a:r>
            <a:endParaRPr lang="en-US" sz="2000" noProof="0" dirty="0" smtClean="0"/>
          </a:p>
          <a:p>
            <a:pPr marL="566737" indent="-457200"/>
            <a:endParaRPr lang="en-US" sz="2400" noProof="0" dirty="0" smtClean="0"/>
          </a:p>
          <a:p>
            <a:pPr marL="566737" indent="-457200"/>
            <a:r>
              <a:rPr lang="en-US" sz="2400" noProof="0" dirty="0" smtClean="0"/>
              <a:t>Possible with all boxes! </a:t>
            </a:r>
          </a:p>
          <a:p>
            <a:pPr marL="822325" lvl="1" indent="-457200"/>
            <a:r>
              <a:rPr lang="en-US" sz="2000" dirty="0" smtClean="0"/>
              <a:t>e.g.</a:t>
            </a:r>
            <a:r>
              <a:rPr lang="en-US" sz="2000" noProof="0" dirty="0" smtClean="0"/>
              <a:t>: list</a:t>
            </a:r>
          </a:p>
          <a:p>
            <a:pPr marL="566737" indent="-457200">
              <a:buFont typeface="+mj-lt"/>
              <a:buAutoNum type="arabicPeriod"/>
            </a:pPr>
            <a:endParaRPr lang="en-US" sz="2400" noProof="0" dirty="0"/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noProof="0" dirty="0" smtClean="0">
                <a:effectLst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7196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1762</TotalTime>
  <Words>945</Words>
  <Application>Microsoft Office PowerPoint</Application>
  <PresentationFormat>Diavoorstelling (4:3)</PresentationFormat>
  <Paragraphs>163</Paragraphs>
  <Slides>24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Verdana</vt:lpstr>
      <vt:lpstr>TM_presentatie_nl-1</vt:lpstr>
      <vt:lpstr>CSS</vt:lpstr>
      <vt:lpstr>PowerPoint-presentatie</vt:lpstr>
      <vt:lpstr>Document flow</vt:lpstr>
      <vt:lpstr>Layout with CSS instead of tables</vt:lpstr>
      <vt:lpstr>the box model</vt:lpstr>
      <vt:lpstr>Visual formatting model</vt:lpstr>
      <vt:lpstr>positioningsschema’s</vt:lpstr>
      <vt:lpstr>example: HTML</vt:lpstr>
      <vt:lpstr>Position</vt:lpstr>
      <vt:lpstr>float</vt:lpstr>
      <vt:lpstr>float</vt:lpstr>
      <vt:lpstr> exercise floatingtwitter.html</vt:lpstr>
      <vt:lpstr>clear </vt:lpstr>
      <vt:lpstr>PowerPoint-presentatie</vt:lpstr>
      <vt:lpstr>position</vt:lpstr>
      <vt:lpstr>Position: relative</vt:lpstr>
      <vt:lpstr>position: absolute</vt:lpstr>
      <vt:lpstr>position: fixed;</vt:lpstr>
      <vt:lpstr>“depth” in a page: z-index</vt:lpstr>
      <vt:lpstr>CSS Reset</vt:lpstr>
      <vt:lpstr>CSS Reset</vt:lpstr>
      <vt:lpstr>CSS Reset</vt:lpstr>
      <vt:lpstr>Implement CSS reset</vt:lpstr>
      <vt:lpstr> exercise floatingtwitter + reset</vt:lpstr>
    </vt:vector>
  </TitlesOfParts>
  <Company>Lemargi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Jorre</dc:creator>
  <cp:lastModifiedBy>Sofie Beerens</cp:lastModifiedBy>
  <cp:revision>285</cp:revision>
  <dcterms:created xsi:type="dcterms:W3CDTF">2007-10-19T11:16:55Z</dcterms:created>
  <dcterms:modified xsi:type="dcterms:W3CDTF">2021-02-22T12:36:54Z</dcterms:modified>
</cp:coreProperties>
</file>