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0"/>
  </p:notesMasterIdLst>
  <p:sldIdLst>
    <p:sldId id="318" r:id="rId2"/>
    <p:sldId id="326" r:id="rId3"/>
    <p:sldId id="327" r:id="rId4"/>
    <p:sldId id="307" r:id="rId5"/>
    <p:sldId id="308" r:id="rId6"/>
    <p:sldId id="324" r:id="rId7"/>
    <p:sldId id="320" r:id="rId8"/>
    <p:sldId id="309" r:id="rId9"/>
    <p:sldId id="312" r:id="rId10"/>
    <p:sldId id="311" r:id="rId11"/>
    <p:sldId id="313" r:id="rId12"/>
    <p:sldId id="310" r:id="rId13"/>
    <p:sldId id="314" r:id="rId14"/>
    <p:sldId id="319" r:id="rId15"/>
    <p:sldId id="315" r:id="rId16"/>
    <p:sldId id="316" r:id="rId17"/>
    <p:sldId id="317" r:id="rId18"/>
    <p:sldId id="323" r:id="rId1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80C5EC"/>
    <a:srgbClr val="0A0AFF"/>
    <a:srgbClr val="7171FF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94720" autoAdjust="0"/>
  </p:normalViewPr>
  <p:slideViewPr>
    <p:cSldViewPr>
      <p:cViewPr varScale="1">
        <p:scale>
          <a:sx n="111" d="100"/>
          <a:sy n="111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CEAE0-CE66-432A-B3BD-7AC272A127F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29C1-2D61-4CE4-BE23-6DB51A6521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FD593-21C7-4D19-81D7-4E9E73B0714A}" type="datetimeFigureOut">
              <a:rPr lang="nl-NL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8DE6-4326-449B-9A64-7F7E18592D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box-shadow" TargetMode="External"/><Relationship Id="rId2" Type="http://schemas.openxmlformats.org/officeDocument/2006/relationships/hyperlink" Target="../Example_box_shadow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3schools.com/cssref/tryit.asp?filename=trycss3_border-image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layit.asp?filename=playcss_border-image" TargetMode="External"/><Relationship Id="rId2" Type="http://schemas.openxmlformats.org/officeDocument/2006/relationships/hyperlink" Target="../Example_border_image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Example_background_size_relative.html" TargetMode="External"/><Relationship Id="rId2" Type="http://schemas.openxmlformats.org/officeDocument/2006/relationships/hyperlink" Target="../Example_background_size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w3schools.com/css/tryit.asp?filename=trycss3_background_multiple" TargetMode="External"/><Relationship Id="rId4" Type="http://schemas.openxmlformats.org/officeDocument/2006/relationships/hyperlink" Target="../Example_background_origin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w3schools.com/css/css3_text_effects.asp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Example_form.html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Example_form_CSS.html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Exercise_series_9_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pos_overflow.asp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3/tryit.asp?filename=trycss3_transform_skew" TargetMode="External"/><Relationship Id="rId3" Type="http://schemas.openxmlformats.org/officeDocument/2006/relationships/hyperlink" Target="http://www.w3schools.com/css/tryit.asp?filename=trycss3_transform_translate" TargetMode="External"/><Relationship Id="rId7" Type="http://schemas.openxmlformats.org/officeDocument/2006/relationships/hyperlink" Target="http://www.w3schools.com/css/tryit.asp?filename=trycss3_transform_skew" TargetMode="External"/><Relationship Id="rId2" Type="http://schemas.openxmlformats.org/officeDocument/2006/relationships/hyperlink" Target="http://www.w3schools.com/css/css3_2dtransforms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css/tryit.asp?filename=trycss3_transform_scale" TargetMode="External"/><Relationship Id="rId5" Type="http://schemas.openxmlformats.org/officeDocument/2006/relationships/hyperlink" Target="http://www.w3schools.com/css3/tryit.asp?filename=trycss3_transform_rotate" TargetMode="External"/><Relationship Id="rId4" Type="http://schemas.openxmlformats.org/officeDocument/2006/relationships/hyperlink" Target="http://www.w3schools.com/css/tryit.asp?filename=trycss3_transform_rotate" TargetMode="External"/><Relationship Id="rId9" Type="http://schemas.openxmlformats.org/officeDocument/2006/relationships/hyperlink" Target="http://www.w3schools.com/css/tryit.asp?filename=trycss3_transform_matrix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tryit.asp?filename=trycss3_transform_rotateX" TargetMode="External"/><Relationship Id="rId2" Type="http://schemas.openxmlformats.org/officeDocument/2006/relationships/hyperlink" Target="http://www.w3schools.com/css/css3_3dtransforms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w3schools.com/css/tryit.asp?filename=trycss3_transform_rotateZ" TargetMode="External"/><Relationship Id="rId4" Type="http://schemas.openxmlformats.org/officeDocument/2006/relationships/hyperlink" Target="http://www.w3schools.com/css/tryit.asp?filename=trycss3_transform_rotate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Exercise_series_9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Example_border_radius.ht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Styling </a:t>
            </a:r>
            <a:r>
              <a:rPr lang="en-US" noProof="0" dirty="0" smtClean="0"/>
              <a:t>boxes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8229600" cy="4525962"/>
          </a:xfrm>
        </p:spPr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box-shadow</a:t>
            </a:r>
            <a:endParaRPr lang="en-US" noProof="0" dirty="0" smtClean="0"/>
          </a:p>
          <a:p>
            <a:r>
              <a:rPr lang="en-US" noProof="0" dirty="0" smtClean="0">
                <a:hlinkClick r:id="rId3"/>
              </a:rPr>
              <a:t>Syntax</a:t>
            </a:r>
            <a:r>
              <a:rPr lang="en-US" noProof="0" dirty="0" smtClean="0"/>
              <a:t>:</a:t>
            </a:r>
          </a:p>
          <a:p>
            <a:pPr marL="392113" lvl="1" indent="0">
              <a:buNone/>
            </a:pPr>
            <a:r>
              <a:rPr lang="en-US" sz="2000" noProof="0" dirty="0" smtClean="0"/>
              <a:t>Box-shadow: </a:t>
            </a:r>
            <a:r>
              <a:rPr lang="en-US" sz="2000" noProof="0" dirty="0" err="1" smtClean="0"/>
              <a:t>h_shadow</a:t>
            </a:r>
            <a:r>
              <a:rPr lang="en-US" sz="2000" noProof="0" dirty="0" smtClean="0"/>
              <a:t> </a:t>
            </a:r>
            <a:r>
              <a:rPr lang="en-US" sz="2000" noProof="0" dirty="0" err="1" smtClean="0"/>
              <a:t>v_shadow</a:t>
            </a:r>
            <a:r>
              <a:rPr lang="en-US" sz="2000" noProof="0" dirty="0" smtClean="0"/>
              <a:t> blur spread color inset;</a:t>
            </a:r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borders</a:t>
            </a:r>
            <a:endParaRPr lang="en-US" noProof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992907"/>
            <a:ext cx="4495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29117"/>
              </p:ext>
            </p:extLst>
          </p:nvPr>
        </p:nvGraphicFramePr>
        <p:xfrm>
          <a:off x="251520" y="2492896"/>
          <a:ext cx="8568952" cy="34266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953">
                <a:tc>
                  <a:txBody>
                    <a:bodyPr/>
                    <a:lstStyle/>
                    <a:p>
                      <a:r>
                        <a:rPr lang="nl-BE" sz="1800" dirty="0" smtClean="0"/>
                        <a:t>h-</a:t>
                      </a:r>
                      <a:r>
                        <a:rPr lang="nl-BE" sz="1800" dirty="0" err="1" smtClean="0"/>
                        <a:t>shadow</a:t>
                      </a:r>
                      <a:endParaRPr lang="nl-BE" sz="1800" dirty="0"/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Required</a:t>
                      </a:r>
                      <a:r>
                        <a:rPr lang="en-US" sz="1800" dirty="0" smtClean="0"/>
                        <a:t>. The position of the horizontal shadow. Negative values are allowed</a:t>
                      </a:r>
                      <a:endParaRPr lang="en-US" sz="1800" dirty="0"/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r>
                        <a:rPr lang="nl-BE" sz="1800" dirty="0"/>
                        <a:t>v-</a:t>
                      </a:r>
                      <a:r>
                        <a:rPr lang="nl-BE" sz="1800" dirty="0" err="1"/>
                        <a:t>shadow</a:t>
                      </a:r>
                      <a:endParaRPr lang="nl-BE" sz="1800" dirty="0"/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Required</a:t>
                      </a:r>
                      <a:r>
                        <a:rPr lang="en-US" sz="1800" dirty="0"/>
                        <a:t>. The position of the vertical shadow. Negative values are allowed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55">
                <a:tc>
                  <a:txBody>
                    <a:bodyPr/>
                    <a:lstStyle/>
                    <a:p>
                      <a:r>
                        <a:rPr lang="nl-BE" sz="1800"/>
                        <a:t>blur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 err="1">
                          <a:solidFill>
                            <a:srgbClr val="00B050"/>
                          </a:solidFill>
                        </a:rPr>
                        <a:t>Optional</a:t>
                      </a:r>
                      <a:r>
                        <a:rPr lang="nl-BE" sz="1800" dirty="0"/>
                        <a:t>. The </a:t>
                      </a:r>
                      <a:r>
                        <a:rPr lang="nl-BE" sz="1800" dirty="0" err="1"/>
                        <a:t>blur</a:t>
                      </a:r>
                      <a:r>
                        <a:rPr lang="nl-BE" sz="1800" dirty="0"/>
                        <a:t> </a:t>
                      </a:r>
                      <a:r>
                        <a:rPr lang="nl-BE" sz="1800" dirty="0" err="1"/>
                        <a:t>distance</a:t>
                      </a:r>
                      <a:endParaRPr lang="nl-BE" sz="1800" dirty="0"/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604">
                <a:tc>
                  <a:txBody>
                    <a:bodyPr/>
                    <a:lstStyle/>
                    <a:p>
                      <a:r>
                        <a:rPr lang="nl-BE" sz="1800"/>
                        <a:t>spread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Optional</a:t>
                      </a:r>
                      <a:r>
                        <a:rPr lang="en-US" sz="1800" dirty="0"/>
                        <a:t>. The size of shadow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29">
                <a:tc>
                  <a:txBody>
                    <a:bodyPr/>
                    <a:lstStyle/>
                    <a:p>
                      <a:r>
                        <a:rPr lang="nl-BE" sz="1800"/>
                        <a:t>color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Optional</a:t>
                      </a:r>
                      <a:r>
                        <a:rPr lang="en-US" sz="1800" dirty="0"/>
                        <a:t>. The color of the shadow. Look at CSS Color Values for a complete list of possible color values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29">
                <a:tc>
                  <a:txBody>
                    <a:bodyPr/>
                    <a:lstStyle/>
                    <a:p>
                      <a:r>
                        <a:rPr lang="nl-BE" sz="1800"/>
                        <a:t>inset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Optional</a:t>
                      </a:r>
                      <a:r>
                        <a:rPr lang="en-US" sz="1800" dirty="0"/>
                        <a:t>. Changes the shadow from an outer shadow (outset) to an inner shadow</a:t>
                      </a:r>
                    </a:p>
                  </a:txBody>
                  <a:tcPr marL="34815" marR="34815" marT="17408" marB="17408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border-image</a:t>
            </a:r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borders</a:t>
            </a:r>
            <a:endParaRPr lang="en-US" noProof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584" y="2348880"/>
            <a:ext cx="49911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784" y="4005064"/>
            <a:ext cx="4838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9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28000"/>
          </a:xfrm>
        </p:spPr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border-image</a:t>
            </a:r>
            <a:endParaRPr lang="en-US" noProof="0" dirty="0" smtClean="0"/>
          </a:p>
          <a:p>
            <a:r>
              <a:rPr lang="en-US" noProof="0" dirty="0" smtClean="0"/>
              <a:t>Syntax:</a:t>
            </a:r>
          </a:p>
          <a:p>
            <a:pPr lvl="1"/>
            <a:r>
              <a:rPr lang="en-US" noProof="0" dirty="0" smtClean="0"/>
              <a:t>border-image: source slice width outset repeat;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borders</a:t>
            </a:r>
            <a:endParaRPr lang="en-US" noProof="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6125"/>
              </p:ext>
            </p:extLst>
          </p:nvPr>
        </p:nvGraphicFramePr>
        <p:xfrm>
          <a:off x="179512" y="2564904"/>
          <a:ext cx="8784976" cy="2743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source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path to the image to be used as a border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slice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inward offsets of the image-border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width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widths of the image-border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outset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amount by which the border image area extends beyond the border box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>
                          <a:hlinkClick r:id="rId3"/>
                        </a:rPr>
                        <a:t>repeat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image-border should be repeated, rounded or stretched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979712" y="5495743"/>
            <a:ext cx="54006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04C25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Default: slice =100% (image </a:t>
            </a:r>
            <a:r>
              <a:rPr lang="nl-BE" dirty="0" err="1" smtClean="0"/>
              <a:t>completely</a:t>
            </a:r>
            <a:r>
              <a:rPr lang="nl-BE" dirty="0" smtClean="0"/>
              <a:t> </a:t>
            </a:r>
            <a:r>
              <a:rPr lang="nl-BE" dirty="0" err="1" smtClean="0"/>
              <a:t>inside</a:t>
            </a:r>
            <a:r>
              <a:rPr lang="nl-BE" dirty="0" smtClean="0"/>
              <a:t> box)</a:t>
            </a:r>
          </a:p>
          <a:p>
            <a:r>
              <a:rPr lang="nl-BE" dirty="0"/>
              <a:t> </a:t>
            </a:r>
            <a:r>
              <a:rPr lang="nl-BE" dirty="0" smtClean="0"/>
              <a:t>            </a:t>
            </a:r>
            <a:r>
              <a:rPr lang="nl-BE" dirty="0" err="1" smtClean="0"/>
              <a:t>width</a:t>
            </a:r>
            <a:r>
              <a:rPr lang="nl-BE" dirty="0" smtClean="0"/>
              <a:t> = 1</a:t>
            </a:r>
          </a:p>
          <a:p>
            <a:r>
              <a:rPr lang="nl-BE" dirty="0"/>
              <a:t> </a:t>
            </a:r>
            <a:r>
              <a:rPr lang="nl-BE" dirty="0" smtClean="0"/>
              <a:t>            </a:t>
            </a:r>
            <a:r>
              <a:rPr lang="nl-BE" dirty="0" err="1" smtClean="0"/>
              <a:t>outset</a:t>
            </a:r>
            <a:r>
              <a:rPr lang="nl-BE" dirty="0" smtClean="0"/>
              <a:t> = 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79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backgrounds</a:t>
            </a:r>
            <a:endParaRPr lang="en-US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" y="1947470"/>
            <a:ext cx="9115195" cy="27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Background-size</a:t>
            </a:r>
          </a:p>
          <a:p>
            <a:pPr lvl="1"/>
            <a:r>
              <a:rPr lang="en-US" noProof="0" dirty="0" smtClean="0">
                <a:hlinkClick r:id="rId2" action="ppaction://hlinkfile"/>
              </a:rPr>
              <a:t>absolute</a:t>
            </a:r>
            <a:endParaRPr lang="en-US" noProof="0" dirty="0" smtClean="0"/>
          </a:p>
          <a:p>
            <a:pPr lvl="1"/>
            <a:r>
              <a:rPr lang="en-US" dirty="0">
                <a:hlinkClick r:id="rId3" action="ppaction://hlinkfile"/>
              </a:rPr>
              <a:t>r</a:t>
            </a:r>
            <a:r>
              <a:rPr lang="en-US" noProof="0" dirty="0" smtClean="0">
                <a:hlinkClick r:id="rId3" action="ppaction://hlinkfile"/>
              </a:rPr>
              <a:t>elative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4" action="ppaction://hlinkfile"/>
              </a:rPr>
              <a:t>Background-origin</a:t>
            </a:r>
            <a:endParaRPr lang="en-US" noProof="0" dirty="0" smtClean="0"/>
          </a:p>
          <a:p>
            <a:pPr lvl="1"/>
            <a:r>
              <a:rPr lang="en-US" noProof="0" dirty="0" smtClean="0"/>
              <a:t>border-box</a:t>
            </a:r>
          </a:p>
          <a:p>
            <a:pPr lvl="1"/>
            <a:r>
              <a:rPr lang="en-US" noProof="0" dirty="0" smtClean="0"/>
              <a:t>content-box</a:t>
            </a:r>
          </a:p>
          <a:p>
            <a:pPr lvl="1"/>
            <a:r>
              <a:rPr lang="en-US" noProof="0" dirty="0" smtClean="0"/>
              <a:t>padding-box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5"/>
              </a:rPr>
              <a:t>Multiple backgrounds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backgrounds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27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</a:t>
            </a:r>
            <a:r>
              <a:rPr lang="en-US" noProof="0" dirty="0" smtClean="0">
                <a:hlinkClick r:id="rId2"/>
              </a:rPr>
              <a:t>text effects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0" y="1628800"/>
            <a:ext cx="8818519" cy="21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			  </a:t>
            </a:r>
            <a:r>
              <a:rPr lang="en-US" noProof="0" dirty="0" smtClean="0">
                <a:hlinkClick r:id="rId2" action="ppaction://hlinkfile"/>
              </a:rPr>
              <a:t>example</a:t>
            </a:r>
            <a:r>
              <a:rPr lang="en-US" noProof="0" dirty="0" smtClean="0"/>
              <a:t>: FORM layout</a:t>
            </a:r>
            <a:endParaRPr lang="en-US" noProof="0" dirty="0"/>
          </a:p>
        </p:txBody>
      </p:sp>
      <p:sp>
        <p:nvSpPr>
          <p:cNvPr id="4" name="Rechthoek 3"/>
          <p:cNvSpPr/>
          <p:nvPr/>
        </p:nvSpPr>
        <p:spPr>
          <a:xfrm>
            <a:off x="0" y="538724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legend&gt;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personal data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textfield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street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Street and no.: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street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street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textfield</a:t>
            </a:r>
            <a:r>
              <a:rPr lang="nl-BE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"ZIP"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ZIP: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"ZIP"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"ZIP"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textfield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hometown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Hometown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hometown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hometown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textfield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Form</a:t>
            </a:r>
            <a:r>
              <a:rPr lang="en-US" noProof="0" dirty="0" smtClean="0"/>
              <a:t> layout CSS</a:t>
            </a:r>
            <a:endParaRPr lang="en-US" noProof="0" dirty="0"/>
          </a:p>
        </p:txBody>
      </p:sp>
      <p:sp>
        <p:nvSpPr>
          <p:cNvPr id="4" name="Rechthoek 3"/>
          <p:cNvSpPr/>
          <p:nvPr/>
        </p:nvSpPr>
        <p:spPr>
          <a:xfrm>
            <a:off x="323528" y="908720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body{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font-family:Arial</a:t>
            </a:r>
            <a:r>
              <a:rPr lang="en-US" dirty="0"/>
              <a:t>, Helvetica, </a:t>
            </a:r>
            <a:r>
              <a:rPr lang="en-US" dirty="0" smtClean="0"/>
              <a:t>Sans-serif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fieldset</a:t>
            </a:r>
            <a:r>
              <a:rPr lang="en-US" dirty="0">
                <a:solidFill>
                  <a:srgbClr val="FF0000"/>
                </a:solidFill>
              </a:rPr>
              <a:t>{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/>
              <a:t>  width:22em;</a:t>
            </a:r>
            <a:endParaRPr lang="nl-BE" dirty="0"/>
          </a:p>
          <a:p>
            <a:r>
              <a:rPr lang="en-US" dirty="0"/>
              <a:t>  margin:1em;</a:t>
            </a:r>
            <a:endParaRPr lang="nl-BE" dirty="0"/>
          </a:p>
          <a:p>
            <a:r>
              <a:rPr lang="en-US" dirty="0"/>
              <a:t>  </a:t>
            </a:r>
            <a:r>
              <a:rPr lang="nl-BE" dirty="0"/>
              <a:t>padding:1em;</a:t>
            </a:r>
          </a:p>
          <a:p>
            <a:r>
              <a:rPr lang="nl-BE" dirty="0"/>
              <a:t>  border:1px </a:t>
            </a:r>
            <a:r>
              <a:rPr lang="nl-BE" dirty="0" err="1"/>
              <a:t>solid</a:t>
            </a:r>
            <a:r>
              <a:rPr lang="nl-BE" dirty="0"/>
              <a:t> #</a:t>
            </a:r>
            <a:r>
              <a:rPr lang="nl-BE" dirty="0" smtClean="0"/>
              <a:t>006699 </a:t>
            </a:r>
            <a:r>
              <a:rPr lang="nl-BE" dirty="0" smtClean="0">
                <a:solidFill>
                  <a:srgbClr val="FF0000"/>
                </a:solidFill>
              </a:rPr>
              <a:t>}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label</a:t>
            </a:r>
            <a:r>
              <a:rPr lang="nl-BE" dirty="0">
                <a:solidFill>
                  <a:srgbClr val="FF0000"/>
                </a:solidFill>
              </a:rPr>
              <a:t>{</a:t>
            </a:r>
          </a:p>
          <a:p>
            <a:r>
              <a:rPr lang="nl-BE" dirty="0"/>
              <a:t>  </a:t>
            </a:r>
            <a:r>
              <a:rPr lang="en-US" dirty="0"/>
              <a:t>width:6em;</a:t>
            </a:r>
            <a:endParaRPr lang="nl-BE" dirty="0"/>
          </a:p>
          <a:p>
            <a:r>
              <a:rPr lang="en-US" dirty="0"/>
              <a:t>  float:left;</a:t>
            </a:r>
            <a:endParaRPr lang="nl-BE" dirty="0"/>
          </a:p>
          <a:p>
            <a:r>
              <a:rPr lang="en-US" dirty="0"/>
              <a:t>  </a:t>
            </a:r>
            <a:r>
              <a:rPr lang="en-US" dirty="0" err="1"/>
              <a:t>text-align:right</a:t>
            </a:r>
            <a:r>
              <a:rPr lang="en-US" dirty="0"/>
              <a:t>;</a:t>
            </a:r>
            <a:endParaRPr lang="nl-BE" dirty="0"/>
          </a:p>
          <a:p>
            <a:r>
              <a:rPr lang="en-US" dirty="0"/>
              <a:t>  </a:t>
            </a:r>
            <a:r>
              <a:rPr lang="en-US" dirty="0" smtClean="0"/>
              <a:t>margin-right:0.5em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input.textfield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/>
              <a:t>  width:18em;</a:t>
            </a:r>
            <a:endParaRPr lang="nl-BE" dirty="0"/>
          </a:p>
          <a:p>
            <a:r>
              <a:rPr lang="en-US" dirty="0"/>
              <a:t>  border:1px solid #</a:t>
            </a:r>
            <a:r>
              <a:rPr lang="en-US" dirty="0" smtClean="0"/>
              <a:t>999999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input.textfield:focus</a:t>
            </a:r>
            <a:r>
              <a:rPr lang="en-US" dirty="0">
                <a:solidFill>
                  <a:srgbClr val="FF0000"/>
                </a:solidFill>
              </a:rPr>
              <a:t>{</a:t>
            </a:r>
            <a:endParaRPr lang="nl-BE" dirty="0">
              <a:solidFill>
                <a:srgbClr val="FF0000"/>
              </a:solidFill>
            </a:endParaRPr>
          </a:p>
          <a:p>
            <a:r>
              <a:rPr lang="en-US" dirty="0"/>
              <a:t>  background-color:#FFFFCC;</a:t>
            </a:r>
            <a:endParaRPr lang="nl-BE" dirty="0"/>
          </a:p>
          <a:p>
            <a:r>
              <a:rPr lang="en-US" dirty="0"/>
              <a:t>  border:1px solid #</a:t>
            </a:r>
            <a:r>
              <a:rPr lang="en-US" dirty="0" smtClean="0"/>
              <a:t>FFCC99 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hlinkClick r:id="rId2" action="ppaction://hlinkfile"/>
              </a:rPr>
              <a:t>exercise</a:t>
            </a:r>
            <a:r>
              <a:rPr lang="en-US" noProof="0" dirty="0" smtClean="0"/>
              <a:t>: form layout</a:t>
            </a:r>
            <a:endParaRPr lang="en-US" noProof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68" y="1142984"/>
            <a:ext cx="5147064" cy="5390059"/>
          </a:xfrm>
          <a:prstGeom prst="rect">
            <a:avLst/>
          </a:prstGeom>
          <a:ln>
            <a:solidFill>
              <a:srgbClr val="F04C25"/>
            </a:solidFill>
          </a:ln>
        </p:spPr>
      </p:pic>
    </p:spTree>
    <p:extLst>
      <p:ext uri="{BB962C8B-B14F-4D97-AF65-F5344CB8AC3E}">
        <p14:creationId xmlns:p14="http://schemas.microsoft.com/office/powerpoint/2010/main" val="753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lnSpcReduction="10000"/>
          </a:bodyPr>
          <a:lstStyle/>
          <a:p>
            <a:r>
              <a:rPr lang="en-US" b="1" noProof="0" dirty="0" smtClean="0"/>
              <a:t>overflow: visible</a:t>
            </a:r>
            <a:r>
              <a:rPr lang="en-US" noProof="0" dirty="0" smtClean="0"/>
              <a:t>  	-&gt; </a:t>
            </a:r>
            <a:r>
              <a:rPr lang="en-US" noProof="0" dirty="0" err="1" smtClean="0"/>
              <a:t>conten</a:t>
            </a:r>
            <a:r>
              <a:rPr lang="en-US" dirty="0" smtClean="0"/>
              <a:t>t show even if 					    too large for box</a:t>
            </a:r>
            <a:endParaRPr lang="en-US" noProof="0" dirty="0" smtClean="0"/>
          </a:p>
          <a:p>
            <a:r>
              <a:rPr lang="en-US" b="1" noProof="0" dirty="0" smtClean="0"/>
              <a:t>overflow: hidden</a:t>
            </a:r>
            <a:r>
              <a:rPr lang="en-US" noProof="0" dirty="0" smtClean="0"/>
              <a:t> 	-&gt; overflow never shown</a:t>
            </a:r>
          </a:p>
          <a:p>
            <a:r>
              <a:rPr lang="en-US" b="1" noProof="0" dirty="0" smtClean="0"/>
              <a:t>overflow: scroll</a:t>
            </a:r>
            <a:r>
              <a:rPr lang="en-US" noProof="0" dirty="0" smtClean="0"/>
              <a:t> 	-&gt; always scrollbars 						    present</a:t>
            </a:r>
          </a:p>
          <a:p>
            <a:r>
              <a:rPr lang="en-US" b="1" noProof="0" dirty="0" smtClean="0"/>
              <a:t>overflow: auto</a:t>
            </a:r>
            <a:r>
              <a:rPr lang="en-US" noProof="0" dirty="0" smtClean="0"/>
              <a:t> 	-&gt; scrollbars </a:t>
            </a:r>
            <a:r>
              <a:rPr lang="en-US" dirty="0" smtClean="0"/>
              <a:t>only shown if 					    content too large for 					    box</a:t>
            </a:r>
            <a:endParaRPr lang="en-US" noProof="0" dirty="0" smtClean="0"/>
          </a:p>
          <a:p>
            <a:endParaRPr lang="en-US" sz="2000" noProof="0" dirty="0" smtClean="0"/>
          </a:p>
          <a:p>
            <a:r>
              <a:rPr lang="en-US" b="1" dirty="0">
                <a:hlinkClick r:id="rId2"/>
              </a:rPr>
              <a:t>http://www.w3schools.com/cssref/pr_pos_overflow.asp</a:t>
            </a:r>
            <a:endParaRPr lang="en-US" b="1" dirty="0"/>
          </a:p>
          <a:p>
            <a:endParaRPr lang="en-US" noProof="0" dirty="0" smtClean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700" noProof="0" dirty="0" smtClean="0">
                <a:effectLst/>
              </a:rPr>
              <a:t>overflow: content doesn’t fit Box</a:t>
            </a:r>
          </a:p>
        </p:txBody>
      </p:sp>
    </p:spTree>
    <p:extLst>
      <p:ext uri="{BB962C8B-B14F-4D97-AF65-F5344CB8AC3E}">
        <p14:creationId xmlns:p14="http://schemas.microsoft.com/office/powerpoint/2010/main" val="6367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148" y="1152525"/>
            <a:ext cx="7759704" cy="4427538"/>
          </a:xfrm>
        </p:spPr>
      </p:pic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overflow: hidden;</a:t>
            </a:r>
          </a:p>
        </p:txBody>
      </p:sp>
    </p:spTree>
    <p:extLst>
      <p:ext uri="{BB962C8B-B14F-4D97-AF65-F5344CB8AC3E}">
        <p14:creationId xmlns:p14="http://schemas.microsoft.com/office/powerpoint/2010/main" val="1455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transforms</a:t>
            </a:r>
          </a:p>
          <a:p>
            <a:endParaRPr lang="en-US" noProof="0" dirty="0" smtClean="0"/>
          </a:p>
          <a:p>
            <a:r>
              <a:rPr lang="en-US" noProof="0" dirty="0" smtClean="0"/>
              <a:t>Older browser versions need prefix:</a:t>
            </a:r>
          </a:p>
          <a:p>
            <a:pPr lvl="2"/>
            <a:r>
              <a:rPr lang="en-US" noProof="0" dirty="0" smtClean="0"/>
              <a:t>-</a:t>
            </a:r>
            <a:r>
              <a:rPr lang="en-US" noProof="0" dirty="0" err="1" smtClean="0"/>
              <a:t>moz</a:t>
            </a:r>
            <a:r>
              <a:rPr lang="en-US" noProof="0" dirty="0" smtClean="0"/>
              <a:t>-		Firefox</a:t>
            </a:r>
          </a:p>
          <a:p>
            <a:pPr lvl="2"/>
            <a:r>
              <a:rPr lang="en-US" noProof="0" dirty="0" smtClean="0"/>
              <a:t>-</a:t>
            </a:r>
            <a:r>
              <a:rPr lang="en-US" noProof="0" dirty="0" err="1" smtClean="0"/>
              <a:t>webkit</a:t>
            </a:r>
            <a:r>
              <a:rPr lang="en-US" noProof="0" dirty="0" smtClean="0"/>
              <a:t>-	Safari en Chrome</a:t>
            </a:r>
          </a:p>
          <a:p>
            <a:pPr lvl="2"/>
            <a:r>
              <a:rPr lang="en-US" noProof="0" dirty="0" smtClean="0"/>
              <a:t>-o-		Opera</a:t>
            </a:r>
          </a:p>
          <a:p>
            <a:pPr lvl="2"/>
            <a:r>
              <a:rPr lang="en-US" noProof="0" dirty="0" smtClean="0"/>
              <a:t>-</a:t>
            </a:r>
            <a:r>
              <a:rPr lang="en-US" noProof="0" dirty="0" err="1" smtClean="0"/>
              <a:t>ms</a:t>
            </a:r>
            <a:r>
              <a:rPr lang="en-US" noProof="0" dirty="0" smtClean="0"/>
              <a:t>-		IE9</a:t>
            </a:r>
          </a:p>
          <a:p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How can you take older browsers into account in your CSS?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</a:t>
            </a:r>
            <a:r>
              <a:rPr lang="en-US" noProof="0" dirty="0" err="1" smtClean="0"/>
              <a:t>blok</a:t>
            </a:r>
            <a:r>
              <a:rPr lang="en-US" noProof="0" dirty="0" smtClean="0"/>
              <a:t> manipulations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4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noProof="0" dirty="0" smtClean="0">
                <a:hlinkClick r:id="rId2"/>
              </a:rPr>
              <a:t>2D transforms</a:t>
            </a:r>
            <a:endParaRPr lang="en-US" sz="3200" noProof="0" dirty="0" smtClean="0"/>
          </a:p>
          <a:p>
            <a:pPr lvl="1"/>
            <a:r>
              <a:rPr lang="en-US" sz="2800" noProof="0" dirty="0" smtClean="0">
                <a:hlinkClick r:id="rId3"/>
              </a:rPr>
              <a:t>translate(</a:t>
            </a:r>
            <a:r>
              <a:rPr lang="en-US" sz="2800" noProof="0" dirty="0" err="1" smtClean="0">
                <a:hlinkClick r:id="rId3"/>
              </a:rPr>
              <a:t>x,y</a:t>
            </a:r>
            <a:r>
              <a:rPr lang="en-US" sz="2800" noProof="0" dirty="0" smtClean="0">
                <a:hlinkClick r:id="rId3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dirty="0" smtClean="0"/>
              <a:t>Moves element </a:t>
            </a:r>
            <a:r>
              <a:rPr lang="en-US" sz="2000" noProof="0" dirty="0" smtClean="0"/>
              <a:t>x (</a:t>
            </a:r>
            <a:r>
              <a:rPr lang="en-US" sz="2000" noProof="0" dirty="0" err="1" smtClean="0"/>
              <a:t>hor</a:t>
            </a:r>
            <a:r>
              <a:rPr lang="en-US" sz="2000" noProof="0" dirty="0" smtClean="0"/>
              <a:t>) and y (</a:t>
            </a:r>
            <a:r>
              <a:rPr lang="en-US" sz="2000" noProof="0" dirty="0" err="1" smtClean="0"/>
              <a:t>vert</a:t>
            </a:r>
            <a:r>
              <a:rPr lang="en-US" sz="2000" noProof="0" dirty="0" smtClean="0"/>
              <a:t>)</a:t>
            </a:r>
          </a:p>
          <a:p>
            <a:pPr lvl="1"/>
            <a:r>
              <a:rPr lang="en-US" sz="2800" noProof="0" dirty="0" smtClean="0">
                <a:hlinkClick r:id="rId4"/>
              </a:rPr>
              <a:t>rotate(</a:t>
            </a:r>
            <a:r>
              <a:rPr lang="en-US" sz="2800" noProof="0" dirty="0" err="1" smtClean="0">
                <a:hlinkClick r:id="rId4"/>
              </a:rPr>
              <a:t>xdeg</a:t>
            </a:r>
            <a:r>
              <a:rPr lang="en-US" sz="2800" noProof="0" dirty="0" smtClean="0">
                <a:hlinkClick r:id="rId5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noProof="0" dirty="0" smtClean="0"/>
              <a:t>Rotates element x degrees clockwise</a:t>
            </a:r>
          </a:p>
          <a:p>
            <a:pPr lvl="1"/>
            <a:r>
              <a:rPr lang="en-US" sz="2800" noProof="0" dirty="0" smtClean="0">
                <a:hlinkClick r:id="rId6"/>
              </a:rPr>
              <a:t>scale(</a:t>
            </a:r>
            <a:r>
              <a:rPr lang="en-US" sz="2800" noProof="0" dirty="0" err="1" smtClean="0">
                <a:hlinkClick r:id="rId6"/>
              </a:rPr>
              <a:t>x,y</a:t>
            </a:r>
            <a:r>
              <a:rPr lang="en-US" sz="2800" noProof="0" dirty="0" smtClean="0">
                <a:hlinkClick r:id="rId6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noProof="0" dirty="0" smtClean="0"/>
              <a:t>width * x, </a:t>
            </a:r>
            <a:r>
              <a:rPr lang="en-US" sz="2000" noProof="0" dirty="0" err="1" smtClean="0"/>
              <a:t>heigth</a:t>
            </a:r>
            <a:r>
              <a:rPr lang="en-US" sz="2000" noProof="0" dirty="0" smtClean="0"/>
              <a:t> * y</a:t>
            </a:r>
          </a:p>
          <a:p>
            <a:pPr lvl="1"/>
            <a:r>
              <a:rPr lang="en-US" sz="2800" noProof="0" dirty="0" smtClean="0">
                <a:hlinkClick r:id="rId7"/>
              </a:rPr>
              <a:t>skew(</a:t>
            </a:r>
            <a:r>
              <a:rPr lang="en-US" sz="2800" noProof="0" dirty="0" err="1" smtClean="0">
                <a:hlinkClick r:id="rId7"/>
              </a:rPr>
              <a:t>xdeg,ydeg</a:t>
            </a:r>
            <a:r>
              <a:rPr lang="en-US" sz="2800" noProof="0" dirty="0" smtClean="0">
                <a:hlinkClick r:id="rId8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noProof="0" dirty="0" smtClean="0"/>
              <a:t>Skews element x degrees along X-axis </a:t>
            </a:r>
            <a:r>
              <a:rPr lang="en-US" sz="2000" dirty="0" smtClean="0"/>
              <a:t>a</a:t>
            </a:r>
            <a:r>
              <a:rPr lang="en-US" sz="2000" noProof="0" dirty="0" err="1" smtClean="0"/>
              <a:t>nd</a:t>
            </a:r>
            <a:r>
              <a:rPr lang="en-US" sz="2000" noProof="0" dirty="0" smtClean="0"/>
              <a:t> y degrees along Y-axis</a:t>
            </a:r>
          </a:p>
          <a:p>
            <a:pPr lvl="1"/>
            <a:r>
              <a:rPr lang="en-US" sz="2800" noProof="0" dirty="0" smtClean="0">
                <a:hlinkClick r:id="rId9"/>
              </a:rPr>
              <a:t>matrix()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noProof="0" dirty="0" err="1" smtClean="0"/>
              <a:t>Comination</a:t>
            </a:r>
            <a:r>
              <a:rPr lang="en-US" sz="2000" noProof="0" dirty="0" smtClean="0"/>
              <a:t> of previous transforms (6 parameters)</a:t>
            </a:r>
            <a:endParaRPr lang="en-US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</a:t>
            </a:r>
            <a:r>
              <a:rPr lang="en-US" noProof="0" dirty="0" err="1" smtClean="0"/>
              <a:t>blok</a:t>
            </a:r>
            <a:r>
              <a:rPr lang="en-US" noProof="0" dirty="0" smtClean="0"/>
              <a:t> manipulations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5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 smtClean="0">
                <a:hlinkClick r:id="rId2"/>
              </a:rPr>
              <a:t>3D transforms</a:t>
            </a:r>
            <a:endParaRPr lang="en-US" sz="3200" noProof="0" dirty="0" smtClean="0"/>
          </a:p>
          <a:p>
            <a:pPr lvl="1"/>
            <a:r>
              <a:rPr lang="en-US" sz="2800" noProof="0" dirty="0" err="1" smtClean="0">
                <a:hlinkClick r:id="rId3"/>
              </a:rPr>
              <a:t>rotateX</a:t>
            </a:r>
            <a:r>
              <a:rPr lang="en-US" sz="2800" noProof="0" dirty="0" smtClean="0">
                <a:hlinkClick r:id="rId3"/>
              </a:rPr>
              <a:t>(x </a:t>
            </a:r>
            <a:r>
              <a:rPr lang="en-US" sz="2800" noProof="0" dirty="0" err="1" smtClean="0">
                <a:hlinkClick r:id="rId3"/>
              </a:rPr>
              <a:t>deg</a:t>
            </a:r>
            <a:r>
              <a:rPr lang="en-US" sz="2800" noProof="0" dirty="0" smtClean="0">
                <a:hlinkClick r:id="rId3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noProof="0" dirty="0" smtClean="0"/>
              <a:t>Rotate element x degrees around its X-axis</a:t>
            </a:r>
          </a:p>
          <a:p>
            <a:pPr lvl="1"/>
            <a:r>
              <a:rPr lang="en-US" sz="2800" noProof="0" dirty="0" err="1" smtClean="0">
                <a:hlinkClick r:id="rId4"/>
              </a:rPr>
              <a:t>rotateY</a:t>
            </a:r>
            <a:r>
              <a:rPr lang="en-US" sz="2800" noProof="0" dirty="0" smtClean="0">
                <a:hlinkClick r:id="rId4"/>
              </a:rPr>
              <a:t>(y </a:t>
            </a:r>
            <a:r>
              <a:rPr lang="en-US" sz="2800" noProof="0" dirty="0" err="1" smtClean="0">
                <a:hlinkClick r:id="rId4"/>
              </a:rPr>
              <a:t>deg</a:t>
            </a:r>
            <a:r>
              <a:rPr lang="en-US" sz="2800" noProof="0" dirty="0" smtClean="0">
                <a:hlinkClick r:id="rId4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dirty="0"/>
              <a:t>Rotate element </a:t>
            </a:r>
            <a:r>
              <a:rPr lang="en-US" sz="2000" dirty="0" smtClean="0"/>
              <a:t>y </a:t>
            </a:r>
            <a:r>
              <a:rPr lang="en-US" sz="2000" dirty="0"/>
              <a:t>degrees around its </a:t>
            </a:r>
            <a:r>
              <a:rPr lang="en-US" sz="2000" dirty="0" smtClean="0"/>
              <a:t>Y-axis</a:t>
            </a:r>
            <a:endParaRPr lang="en-US" sz="2000" dirty="0"/>
          </a:p>
          <a:p>
            <a:pPr lvl="1"/>
            <a:r>
              <a:rPr lang="en-US" sz="2800" noProof="0" dirty="0" err="1" smtClean="0">
                <a:hlinkClick r:id="rId5"/>
              </a:rPr>
              <a:t>rotateZ</a:t>
            </a:r>
            <a:r>
              <a:rPr lang="en-US" sz="2800" noProof="0" dirty="0" smtClean="0">
                <a:hlinkClick r:id="rId5"/>
              </a:rPr>
              <a:t>(z </a:t>
            </a:r>
            <a:r>
              <a:rPr lang="en-US" sz="2800" noProof="0" dirty="0" err="1" smtClean="0">
                <a:hlinkClick r:id="rId5"/>
              </a:rPr>
              <a:t>deg</a:t>
            </a:r>
            <a:r>
              <a:rPr lang="en-US" sz="2800" noProof="0" dirty="0" smtClean="0">
                <a:hlinkClick r:id="rId5"/>
              </a:rPr>
              <a:t>)</a:t>
            </a:r>
            <a:r>
              <a:rPr lang="en-US" sz="2800" noProof="0" dirty="0" smtClean="0"/>
              <a:t>:</a:t>
            </a:r>
          </a:p>
          <a:p>
            <a:pPr lvl="2"/>
            <a:r>
              <a:rPr lang="en-US" sz="2000" dirty="0"/>
              <a:t>Rotate element </a:t>
            </a:r>
            <a:r>
              <a:rPr lang="en-US" sz="2000" dirty="0" smtClean="0"/>
              <a:t>z </a:t>
            </a:r>
            <a:r>
              <a:rPr lang="en-US" sz="2000" dirty="0"/>
              <a:t>degrees around its </a:t>
            </a:r>
            <a:r>
              <a:rPr lang="en-US" sz="2000" dirty="0" smtClean="0"/>
              <a:t>Z-axis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</a:t>
            </a:r>
            <a:r>
              <a:rPr lang="en-US" noProof="0" dirty="0" err="1" smtClean="0"/>
              <a:t>blok</a:t>
            </a:r>
            <a:r>
              <a:rPr lang="en-US" noProof="0" dirty="0" smtClean="0"/>
              <a:t> </a:t>
            </a:r>
            <a:r>
              <a:rPr lang="en-US" noProof="0" dirty="0" err="1" smtClean="0"/>
              <a:t>manipulatie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0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54244"/>
            <a:ext cx="8280920" cy="4906843"/>
          </a:xfrm>
          <a:prstGeom prst="rect">
            <a:avLst/>
          </a:prstGeom>
        </p:spPr>
      </p:pic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 exercise tower of Pisa (</a:t>
            </a:r>
            <a:r>
              <a:rPr lang="en-US" noProof="0" dirty="0" smtClean="0">
                <a:effectLst/>
                <a:hlinkClick r:id="rId3" action="ppaction://hlinkfile"/>
              </a:rPr>
              <a:t>reeks 9.1</a:t>
            </a:r>
            <a:r>
              <a:rPr lang="en-US" noProof="0" dirty="0" smtClean="0">
                <a:effectLst/>
              </a:rPr>
              <a:t>)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162522" y="6090592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/>
              <a:t>#3366CC</a:t>
            </a:r>
          </a:p>
        </p:txBody>
      </p:sp>
      <p:sp>
        <p:nvSpPr>
          <p:cNvPr id="3" name="Rechthoek 2"/>
          <p:cNvSpPr/>
          <p:nvPr/>
        </p:nvSpPr>
        <p:spPr>
          <a:xfrm>
            <a:off x="121924" y="1484784"/>
            <a:ext cx="736099" cy="369332"/>
          </a:xfrm>
          <a:prstGeom prst="rect">
            <a:avLst/>
          </a:prstGeom>
          <a:solidFill>
            <a:schemeClr val="bg1"/>
          </a:solidFill>
          <a:ln>
            <a:solidFill>
              <a:srgbClr val="F04C25"/>
            </a:solidFill>
          </a:ln>
        </p:spPr>
        <p:txBody>
          <a:bodyPr wrap="none">
            <a:spAutoFit/>
          </a:bodyPr>
          <a:lstStyle/>
          <a:p>
            <a:r>
              <a:rPr lang="nl-BE" dirty="0"/>
              <a:t>#39C</a:t>
            </a:r>
          </a:p>
        </p:txBody>
      </p:sp>
      <p:cxnSp>
        <p:nvCxnSpPr>
          <p:cNvPr id="5" name="Rechte verbindingslijn met pijl 4"/>
          <p:cNvCxnSpPr>
            <a:stCxn id="3" idx="3"/>
          </p:cNvCxnSpPr>
          <p:nvPr/>
        </p:nvCxnSpPr>
        <p:spPr>
          <a:xfrm flipV="1">
            <a:off x="858023" y="1556792"/>
            <a:ext cx="1049681" cy="112658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 flipV="1">
            <a:off x="742168" y="5373216"/>
            <a:ext cx="579646" cy="648072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/>
          <p:cNvSpPr txBox="1"/>
          <p:nvPr/>
        </p:nvSpPr>
        <p:spPr>
          <a:xfrm>
            <a:off x="3283730" y="6090592"/>
            <a:ext cx="409599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dirty="0" err="1" smtClean="0"/>
              <a:t>Rotated</a:t>
            </a:r>
            <a:r>
              <a:rPr lang="nl-BE" dirty="0" smtClean="0"/>
              <a:t> 5 </a:t>
            </a:r>
            <a:r>
              <a:rPr lang="nl-BE" dirty="0" err="1" smtClean="0"/>
              <a:t>degrees</a:t>
            </a:r>
            <a:r>
              <a:rPr lang="nl-BE" dirty="0" smtClean="0"/>
              <a:t> counter-</a:t>
            </a:r>
            <a:r>
              <a:rPr lang="nl-BE" dirty="0" err="1" smtClean="0"/>
              <a:t>clockwise</a:t>
            </a:r>
            <a:endParaRPr lang="nl-BE" dirty="0" smtClean="0"/>
          </a:p>
          <a:p>
            <a:r>
              <a:rPr lang="nl-BE" dirty="0" smtClean="0"/>
              <a:t>Mouse </a:t>
            </a:r>
            <a:r>
              <a:rPr lang="nl-BE" dirty="0" err="1" smtClean="0"/>
              <a:t>hover</a:t>
            </a:r>
            <a:r>
              <a:rPr lang="nl-BE" dirty="0" smtClean="0"/>
              <a:t> =&gt; </a:t>
            </a:r>
            <a:r>
              <a:rPr lang="nl-BE" dirty="0" err="1" smtClean="0"/>
              <a:t>rotated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0 </a:t>
            </a:r>
            <a:r>
              <a:rPr lang="nl-BE" dirty="0" err="1" smtClean="0"/>
              <a:t>degrees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V="1">
            <a:off x="4716016" y="4797152"/>
            <a:ext cx="1152128" cy="1197244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1382863" y="5157192"/>
            <a:ext cx="6501505" cy="0"/>
          </a:xfrm>
          <a:prstGeom prst="straightConnector1">
            <a:avLst/>
          </a:prstGeom>
          <a:ln w="19050">
            <a:solidFill>
              <a:srgbClr val="F04C2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3275856" y="4834026"/>
            <a:ext cx="1467068" cy="646331"/>
          </a:xfrm>
          <a:prstGeom prst="rect">
            <a:avLst/>
          </a:prstGeom>
          <a:solidFill>
            <a:schemeClr val="bg1"/>
          </a:solidFill>
          <a:ln>
            <a:solidFill>
              <a:srgbClr val="F04C25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/>
              <a:t>w</a:t>
            </a:r>
            <a:r>
              <a:rPr lang="nl-BE" dirty="0" err="1" smtClean="0"/>
              <a:t>idth</a:t>
            </a:r>
            <a:r>
              <a:rPr lang="nl-BE" dirty="0" smtClean="0"/>
              <a:t>: 75%</a:t>
            </a:r>
          </a:p>
          <a:p>
            <a:r>
              <a:rPr lang="nl-BE" dirty="0" err="1" smtClean="0"/>
              <a:t>margin</a:t>
            </a:r>
            <a:r>
              <a:rPr lang="nl-BE" dirty="0" smtClean="0"/>
              <a:t>: auto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07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borders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20743"/>
            <a:ext cx="7948613" cy="420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3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810"/>
            <a:ext cx="9144000" cy="4428000"/>
          </a:xfrm>
        </p:spPr>
        <p:txBody>
          <a:bodyPr/>
          <a:lstStyle/>
          <a:p>
            <a:r>
              <a:rPr lang="en-US" noProof="0" dirty="0" smtClean="0"/>
              <a:t>border-radius</a:t>
            </a:r>
          </a:p>
          <a:p>
            <a:pPr lvl="1"/>
            <a:r>
              <a:rPr lang="en-US" noProof="0" dirty="0" smtClean="0">
                <a:hlinkClick r:id="rId2" action="ppaction://hlinkfile"/>
              </a:rPr>
              <a:t>Rounded</a:t>
            </a:r>
            <a:r>
              <a:rPr lang="en-US" noProof="0" dirty="0" smtClean="0"/>
              <a:t> corners</a:t>
            </a:r>
          </a:p>
          <a:p>
            <a:r>
              <a:rPr lang="en-US" noProof="0" dirty="0" smtClean="0"/>
              <a:t>border-radius: 6px;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CSS3 borders</a:t>
            </a:r>
            <a:endParaRPr lang="en-US" noProof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7" y="2636912"/>
            <a:ext cx="7732713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24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1759</TotalTime>
  <Words>886</Words>
  <Application>Microsoft Office PowerPoint</Application>
  <PresentationFormat>Diavoorstelling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Verdana</vt:lpstr>
      <vt:lpstr>TM_presentatie_nl-1</vt:lpstr>
      <vt:lpstr>CSS</vt:lpstr>
      <vt:lpstr>overflow: content doesn’t fit Box</vt:lpstr>
      <vt:lpstr>overflow: hidden;</vt:lpstr>
      <vt:lpstr>CSS3 blok manipulations</vt:lpstr>
      <vt:lpstr>CSS3 blok manipulations</vt:lpstr>
      <vt:lpstr>CSS3 blok manipulatie</vt:lpstr>
      <vt:lpstr> exercise tower of Pisa (reeks 9.1)</vt:lpstr>
      <vt:lpstr>CSS3 borders</vt:lpstr>
      <vt:lpstr>CSS3 borders</vt:lpstr>
      <vt:lpstr>CSS3 borders</vt:lpstr>
      <vt:lpstr>CSS3 borders</vt:lpstr>
      <vt:lpstr>CSS3 borders</vt:lpstr>
      <vt:lpstr>CSS3 backgrounds</vt:lpstr>
      <vt:lpstr>CSS3 backgrounds</vt:lpstr>
      <vt:lpstr>CSS3 text effects</vt:lpstr>
      <vt:lpstr>      example: FORM layout</vt:lpstr>
      <vt:lpstr>Form layout CSS</vt:lpstr>
      <vt:lpstr>exercise: form layout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287</cp:revision>
  <dcterms:created xsi:type="dcterms:W3CDTF">2007-10-19T11:16:55Z</dcterms:created>
  <dcterms:modified xsi:type="dcterms:W3CDTF">2021-02-22T12:35:06Z</dcterms:modified>
</cp:coreProperties>
</file>