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396" r:id="rId2"/>
    <p:sldId id="306" r:id="rId3"/>
    <p:sldId id="397" r:id="rId4"/>
    <p:sldId id="398" r:id="rId5"/>
    <p:sldId id="399" r:id="rId6"/>
    <p:sldId id="417" r:id="rId7"/>
    <p:sldId id="418" r:id="rId8"/>
    <p:sldId id="419" r:id="rId9"/>
    <p:sldId id="421" r:id="rId10"/>
    <p:sldId id="422" r:id="rId11"/>
    <p:sldId id="403" r:id="rId12"/>
    <p:sldId id="405" r:id="rId13"/>
    <p:sldId id="407" r:id="rId14"/>
    <p:sldId id="420" r:id="rId15"/>
    <p:sldId id="423" r:id="rId16"/>
    <p:sldId id="425" r:id="rId17"/>
    <p:sldId id="424" r:id="rId18"/>
    <p:sldId id="426" r:id="rId19"/>
    <p:sldId id="427" r:id="rId20"/>
    <p:sldId id="428" r:id="rId21"/>
    <p:sldId id="429" r:id="rId22"/>
    <p:sldId id="430" r:id="rId23"/>
    <p:sldId id="43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in" initials="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B2F"/>
    <a:srgbClr val="F04C25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494" autoAdjust="0"/>
  </p:normalViewPr>
  <p:slideViewPr>
    <p:cSldViewPr>
      <p:cViewPr varScale="1">
        <p:scale>
          <a:sx n="83" d="100"/>
          <a:sy n="83" d="100"/>
        </p:scale>
        <p:origin x="145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4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941CD-0B20-4B22-B0DD-0DE4051A5F2B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23361-C6CA-41D5-9407-C3F7EAC824E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6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70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76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90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18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8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4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14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83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05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4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98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0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4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3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1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6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4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example_site_html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example_site_rese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hyperlink" Target="../example_site_generalCs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example_site_wrapper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example_site_headerClear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hyperlink" Target="../example_site_header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example_site_headerFinal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example_site_menu1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example_site_menu2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example_site_menu3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example_site_menuFinal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example_site_content1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example_site_contentFinal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../example_site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Website layout</a:t>
            </a:r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xfrm>
            <a:off x="0" y="998976"/>
            <a:ext cx="9144000" cy="4428000"/>
          </a:xfrm>
          <a:noFill/>
          <a:ln/>
        </p:spPr>
        <p:txBody>
          <a:bodyPr/>
          <a:lstStyle/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-4125" y="0"/>
            <a:ext cx="9144000" cy="1142984"/>
          </a:xfrm>
        </p:spPr>
        <p:txBody>
          <a:bodyPr/>
          <a:lstStyle/>
          <a:p>
            <a:r>
              <a:rPr lang="en-US" noProof="0" dirty="0" smtClean="0"/>
              <a:t>right column</a:t>
            </a:r>
            <a:endParaRPr lang="en-US" noProof="0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570" y="201162"/>
            <a:ext cx="2263920" cy="5706749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-8250" y="1000314"/>
            <a:ext cx="6858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"rightcolumn"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"card"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About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Me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/ImageSmall.png"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fakeimg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Some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about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me in </a:t>
            </a:r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nl-B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anim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"card"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h3&gt;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Images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/ImageSmall.png"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fakeimg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/ImageSmall.png"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fakeimg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/ImageSmall.png"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fakeimg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footer</a:t>
            </a:r>
            <a:endParaRPr lang="en-US" noProof="0" dirty="0"/>
          </a:p>
        </p:txBody>
      </p:sp>
      <p:sp>
        <p:nvSpPr>
          <p:cNvPr id="4" name="Tekstvak 3"/>
          <p:cNvSpPr txBox="1"/>
          <p:nvPr/>
        </p:nvSpPr>
        <p:spPr>
          <a:xfrm>
            <a:off x="629815" y="5013176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hlinkClick r:id="rId3" action="ppaction://hlinkfile"/>
              </a:rPr>
              <a:t>result</a:t>
            </a:r>
            <a:endParaRPr lang="nl-BE" sz="2400" dirty="0"/>
          </a:p>
        </p:txBody>
      </p:sp>
      <p:sp>
        <p:nvSpPr>
          <p:cNvPr id="2" name="Rechthoek 1"/>
          <p:cNvSpPr/>
          <p:nvPr/>
        </p:nvSpPr>
        <p:spPr>
          <a:xfrm>
            <a:off x="629814" y="2449187"/>
            <a:ext cx="8046641" cy="175432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nl-B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copy;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Thomasmore </a:t>
            </a:r>
            <a:endParaRPr lang="nl-B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"mailto</a:t>
            </a:r>
            <a:r>
              <a:rPr lang="nl-B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:"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 </a:t>
            </a:r>
            <a:r>
              <a:rPr lang="nl-B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you</a:t>
            </a:r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want </a:t>
            </a:r>
            <a:r>
              <a:rPr lang="nl-B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know</a:t>
            </a:r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more,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mail </a:t>
            </a:r>
            <a:r>
              <a:rPr lang="nl-B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101000"/>
            <a:ext cx="9144000" cy="7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797280"/>
          </a:xfrm>
          <a:noFill/>
          <a:ln/>
        </p:spPr>
        <p:txBody>
          <a:bodyPr>
            <a:normAutofit/>
          </a:bodyPr>
          <a:lstStyle/>
          <a:p>
            <a:r>
              <a:rPr lang="en-US" noProof="0" dirty="0" smtClean="0"/>
              <a:t>CSS reset</a:t>
            </a:r>
          </a:p>
          <a:p>
            <a:pPr lvl="1">
              <a:buFont typeface="Symbol"/>
              <a:buChar char="Þ"/>
            </a:pPr>
            <a:r>
              <a:rPr lang="en-US" noProof="0" dirty="0" smtClean="0">
                <a:hlinkClick r:id="rId3" action="ppaction://hlinkfile"/>
              </a:rPr>
              <a:t>why</a:t>
            </a:r>
            <a:r>
              <a:rPr lang="en-US" noProof="0" dirty="0" smtClean="0"/>
              <a:t>?</a:t>
            </a:r>
          </a:p>
          <a:p>
            <a:pPr lvl="1">
              <a:buFont typeface="Symbol"/>
              <a:buChar char="Þ"/>
            </a:pPr>
            <a:endParaRPr lang="en-US" noProof="0" dirty="0" smtClean="0"/>
          </a:p>
          <a:p>
            <a:r>
              <a:rPr lang="en-US" dirty="0" smtClean="0"/>
              <a:t>Overall settings</a:t>
            </a:r>
            <a:r>
              <a:rPr lang="en-US" noProof="0" dirty="0" smtClean="0"/>
              <a:t>:</a:t>
            </a:r>
          </a:p>
          <a:p>
            <a:pPr marL="355600" lvl="1" indent="0">
              <a:buNone/>
            </a:pPr>
            <a:r>
              <a:rPr lang="en-US" noProof="0" dirty="0" smtClean="0"/>
              <a:t>Define font type, </a:t>
            </a:r>
            <a:r>
              <a:rPr lang="en-US" dirty="0" smtClean="0"/>
              <a:t>font-size for </a:t>
            </a:r>
            <a:r>
              <a:rPr lang="en-US" noProof="0" dirty="0" smtClean="0"/>
              <a:t>paragraphs and headings, insert padding </a:t>
            </a:r>
            <a:r>
              <a:rPr lang="en-US" dirty="0" smtClean="0"/>
              <a:t>a</a:t>
            </a:r>
            <a:r>
              <a:rPr lang="en-US" noProof="0" dirty="0" err="1" smtClean="0"/>
              <a:t>nd</a:t>
            </a:r>
            <a:r>
              <a:rPr lang="en-US" noProof="0" dirty="0" smtClean="0"/>
              <a:t> margin</a:t>
            </a:r>
          </a:p>
          <a:p>
            <a:pPr marL="355600" lvl="1" indent="0">
              <a:buNone/>
            </a:pPr>
            <a:endParaRPr lang="en-US" noProof="0" dirty="0" smtClean="0"/>
          </a:p>
          <a:p>
            <a:endParaRPr lang="en-US" noProof="0" dirty="0" smtClean="0"/>
          </a:p>
          <a:p>
            <a:pPr marL="355600" lvl="1" indent="0">
              <a:buNone/>
            </a:pPr>
            <a:endParaRPr lang="en-US" noProof="0" dirty="0" smtClean="0"/>
          </a:p>
          <a:p>
            <a:pPr marL="355600" lvl="1" indent="0">
              <a:buNone/>
            </a:pPr>
            <a:endParaRPr lang="en-US" noProof="0" dirty="0" smtClean="0">
              <a:solidFill>
                <a:srgbClr val="F04C25"/>
              </a:solidFill>
            </a:endParaRPr>
          </a:p>
          <a:p>
            <a:pPr marL="109728" indent="0"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2. CSS: overall layout settings</a:t>
            </a:r>
            <a:endParaRPr lang="en-US" noProof="0" dirty="0"/>
          </a:p>
        </p:txBody>
      </p:sp>
      <p:sp>
        <p:nvSpPr>
          <p:cNvPr id="4" name="Tekstvak 3"/>
          <p:cNvSpPr txBox="1"/>
          <p:nvPr/>
        </p:nvSpPr>
        <p:spPr>
          <a:xfrm>
            <a:off x="755576" y="4725144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hlinkClick r:id="rId4" action="ppaction://hlinkfile"/>
              </a:rPr>
              <a:t>result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459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noProof="0" dirty="0" smtClean="0"/>
              <a:t>Wrapper</a:t>
            </a:r>
          </a:p>
          <a:p>
            <a:pPr lvl="1"/>
            <a:r>
              <a:rPr lang="en-US" noProof="0" dirty="0" smtClean="0"/>
              <a:t>&lt;div&gt; surrounding the full page</a:t>
            </a:r>
          </a:p>
          <a:p>
            <a:pPr lvl="1"/>
            <a:r>
              <a:rPr lang="en-US" noProof="0" dirty="0" smtClean="0"/>
              <a:t>Why?</a:t>
            </a:r>
          </a:p>
          <a:p>
            <a:pPr lvl="2"/>
            <a:r>
              <a:rPr lang="en-US" dirty="0"/>
              <a:t>Set page width within </a:t>
            </a:r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Center page </a:t>
            </a:r>
            <a:r>
              <a:rPr lang="en-US" noProof="0" dirty="0" smtClean="0"/>
              <a:t>in browser</a:t>
            </a:r>
          </a:p>
          <a:p>
            <a:pPr lvl="2"/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CSS: add Wrapper</a:t>
            </a:r>
            <a:endParaRPr lang="en-US" noProof="0" dirty="0"/>
          </a:p>
        </p:txBody>
      </p:sp>
      <p:sp>
        <p:nvSpPr>
          <p:cNvPr id="4" name="Tekstvak 3"/>
          <p:cNvSpPr txBox="1"/>
          <p:nvPr/>
        </p:nvSpPr>
        <p:spPr>
          <a:xfrm>
            <a:off x="6804248" y="2027172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hlinkClick r:id="rId3" action="ppaction://hlinkfile"/>
              </a:rPr>
              <a:t>result</a:t>
            </a:r>
            <a:endParaRPr lang="nl-BE" sz="2400" dirty="0"/>
          </a:p>
        </p:txBody>
      </p:sp>
      <p:sp>
        <p:nvSpPr>
          <p:cNvPr id="2" name="Rechthoek 1"/>
          <p:cNvSpPr/>
          <p:nvPr/>
        </p:nvSpPr>
        <p:spPr>
          <a:xfrm>
            <a:off x="1105933" y="3825674"/>
            <a:ext cx="6932133" cy="1754326"/>
          </a:xfrm>
          <a:prstGeom prst="rect">
            <a:avLst/>
          </a:prstGeom>
          <a:ln>
            <a:solidFill>
              <a:srgbClr val="F04C25"/>
            </a:solidFill>
          </a:ln>
        </p:spPr>
        <p:txBody>
          <a:bodyPr wrap="square">
            <a:spAutoFit/>
          </a:bodyPr>
          <a:lstStyle/>
          <a:p>
            <a:r>
              <a:rPr lang="nl-BE" dirty="0"/>
              <a:t>.</a:t>
            </a:r>
            <a:r>
              <a:rPr lang="nl-BE" dirty="0" err="1" smtClean="0"/>
              <a:t>wrapper</a:t>
            </a:r>
            <a:r>
              <a:rPr lang="nl-BE" dirty="0" smtClean="0"/>
              <a:t> {</a:t>
            </a:r>
            <a:endParaRPr lang="nl-BE" dirty="0"/>
          </a:p>
          <a:p>
            <a:r>
              <a:rPr lang="nl-BE" dirty="0"/>
              <a:t>    min-width:500px;</a:t>
            </a:r>
          </a:p>
          <a:p>
            <a:r>
              <a:rPr lang="nl-BE" dirty="0"/>
              <a:t>    max-width:1200px;</a:t>
            </a:r>
          </a:p>
          <a:p>
            <a:r>
              <a:rPr lang="nl-BE" dirty="0"/>
              <a:t>    margin:0px auto 0px auto;</a:t>
            </a:r>
          </a:p>
          <a:p>
            <a:r>
              <a:rPr lang="nl-BE" dirty="0"/>
              <a:t>    background-image: </a:t>
            </a:r>
            <a:r>
              <a:rPr lang="nl-BE" dirty="0" err="1"/>
              <a:t>url</a:t>
            </a:r>
            <a:r>
              <a:rPr lang="nl-BE" dirty="0"/>
              <a:t>('../</a:t>
            </a:r>
            <a:r>
              <a:rPr lang="nl-BE" dirty="0" err="1"/>
              <a:t>img</a:t>
            </a:r>
            <a:r>
              <a:rPr lang="nl-BE" dirty="0"/>
              <a:t>/background-tile.png');</a:t>
            </a:r>
          </a:p>
          <a:p>
            <a:r>
              <a:rPr lang="nl-B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727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428000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 smtClean="0"/>
              <a:t>Background tile generator:</a:t>
            </a:r>
          </a:p>
          <a:p>
            <a:pPr marL="0" indent="0">
              <a:buNone/>
            </a:pPr>
            <a:r>
              <a:rPr lang="en-US" sz="1800" noProof="0" dirty="0" smtClean="0"/>
              <a:t>https://webdesign-assistant.com/background-editor/background-generator.php</a:t>
            </a:r>
            <a:endParaRPr lang="en-US" sz="1800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Create Background tile</a:t>
            </a:r>
            <a:endParaRPr lang="en-US" noProof="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7" y="2021209"/>
            <a:ext cx="8914826" cy="391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797280"/>
          </a:xfrm>
          <a:noFill/>
          <a:ln/>
        </p:spPr>
        <p:txBody>
          <a:bodyPr>
            <a:normAutofit/>
          </a:bodyPr>
          <a:lstStyle/>
          <a:p>
            <a:r>
              <a:rPr lang="en-US" noProof="0" dirty="0" smtClean="0"/>
              <a:t>Adjust logo size and move title next to logo:</a:t>
            </a:r>
          </a:p>
          <a:p>
            <a:pPr lvl="1"/>
            <a:r>
              <a:rPr lang="en-US" noProof="0" dirty="0" smtClean="0"/>
              <a:t>HTML: add class logo to </a:t>
            </a:r>
            <a:r>
              <a:rPr lang="en-US" noProof="0" dirty="0" err="1" smtClean="0"/>
              <a:t>img</a:t>
            </a:r>
            <a:r>
              <a:rPr lang="en-US" noProof="0" dirty="0" smtClean="0"/>
              <a:t> in header</a:t>
            </a:r>
          </a:p>
          <a:p>
            <a:pPr lvl="1"/>
            <a:r>
              <a:rPr lang="en-US" noProof="0" dirty="0" smtClean="0">
                <a:solidFill>
                  <a:srgbClr val="F04C25"/>
                </a:solidFill>
              </a:rPr>
              <a:t>CSS: .logo {width:150px;float: left}</a:t>
            </a:r>
          </a:p>
          <a:p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r>
              <a:rPr lang="en-US" noProof="0" dirty="0" smtClean="0"/>
              <a:t>Push menu bar under header:</a:t>
            </a:r>
          </a:p>
          <a:p>
            <a:pPr lvl="1"/>
            <a:r>
              <a:rPr lang="en-US" noProof="0" dirty="0" smtClean="0">
                <a:solidFill>
                  <a:srgbClr val="F04C25"/>
                </a:solidFill>
              </a:rPr>
              <a:t>set header </a:t>
            </a:r>
            <a:r>
              <a:rPr lang="en-US" noProof="0" dirty="0" err="1" smtClean="0">
                <a:solidFill>
                  <a:srgbClr val="F04C25"/>
                </a:solidFill>
              </a:rPr>
              <a:t>hight</a:t>
            </a:r>
            <a:r>
              <a:rPr lang="en-US" noProof="0" dirty="0" smtClean="0">
                <a:solidFill>
                  <a:srgbClr val="F04C25"/>
                </a:solidFill>
              </a:rPr>
              <a:t> via </a:t>
            </a:r>
            <a:r>
              <a:rPr lang="en-US" noProof="0" dirty="0" smtClean="0">
                <a:solidFill>
                  <a:srgbClr val="F04C25"/>
                </a:solidFill>
              </a:rPr>
              <a:t>::after</a:t>
            </a:r>
            <a:endParaRPr lang="en-US" noProof="0" dirty="0" smtClean="0">
              <a:solidFill>
                <a:srgbClr val="F04C25"/>
              </a:solidFill>
            </a:endParaRPr>
          </a:p>
          <a:p>
            <a:pPr marL="355600" lvl="1" indent="0">
              <a:buNone/>
            </a:pPr>
            <a:endParaRPr lang="en-US" noProof="0" dirty="0" smtClean="0">
              <a:solidFill>
                <a:srgbClr val="F04C25"/>
              </a:solidFill>
            </a:endParaRPr>
          </a:p>
          <a:p>
            <a:pPr marL="109728" indent="0"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CSS: header</a:t>
            </a:r>
            <a:endParaRPr lang="en-US" noProof="0" dirty="0"/>
          </a:p>
        </p:txBody>
      </p:sp>
      <p:sp>
        <p:nvSpPr>
          <p:cNvPr id="4" name="Tekstvak 3"/>
          <p:cNvSpPr txBox="1"/>
          <p:nvPr/>
        </p:nvSpPr>
        <p:spPr>
          <a:xfrm>
            <a:off x="4572000" y="5048016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hlinkClick r:id="rId3" action="ppaction://hlinkfile"/>
              </a:rPr>
              <a:t>result</a:t>
            </a:r>
            <a:endParaRPr lang="nl-BE" sz="2400" dirty="0"/>
          </a:p>
        </p:txBody>
      </p:sp>
      <p:sp>
        <p:nvSpPr>
          <p:cNvPr id="5" name="Tekstvak 4"/>
          <p:cNvSpPr txBox="1"/>
          <p:nvPr/>
        </p:nvSpPr>
        <p:spPr>
          <a:xfrm>
            <a:off x="683568" y="2865261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hlinkClick r:id="rId4" action="ppaction://hlinkfile"/>
              </a:rPr>
              <a:t>result</a:t>
            </a:r>
            <a:endParaRPr lang="nl-BE" sz="2400" dirty="0"/>
          </a:p>
        </p:txBody>
      </p:sp>
      <p:sp>
        <p:nvSpPr>
          <p:cNvPr id="2" name="Rechthoek 1"/>
          <p:cNvSpPr/>
          <p:nvPr/>
        </p:nvSpPr>
        <p:spPr>
          <a:xfrm>
            <a:off x="1115616" y="4894128"/>
            <a:ext cx="3024336" cy="1631216"/>
          </a:xfrm>
          <a:prstGeom prst="rect">
            <a:avLst/>
          </a:prstGeom>
          <a:solidFill>
            <a:schemeClr val="bg1"/>
          </a:solidFill>
          <a:ln>
            <a:solidFill>
              <a:srgbClr val="EC4B2F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header::after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both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55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uiExpand="1" build="p"/>
      <p:bldP spid="4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xfrm>
            <a:off x="0" y="858244"/>
            <a:ext cx="9144000" cy="5163044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n-US" noProof="0" dirty="0" smtClean="0"/>
              <a:t>Enlarge title text, add shadows, …:</a:t>
            </a:r>
          </a:p>
          <a:p>
            <a:pPr marL="355600" lvl="1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Logo: round corners and add shadow:</a:t>
            </a:r>
            <a:endParaRPr lang="en-US" noProof="0" dirty="0" smtClean="0">
              <a:solidFill>
                <a:srgbClr val="F04C25"/>
              </a:solidFill>
            </a:endParaRPr>
          </a:p>
          <a:p>
            <a:pPr marL="109728" indent="0">
              <a:buNone/>
            </a:pPr>
            <a:endParaRPr lang="en-US" noProof="0" dirty="0" smtClean="0"/>
          </a:p>
          <a:p>
            <a:pPr marL="109728" indent="0">
              <a:buNone/>
            </a:pPr>
            <a:endParaRPr lang="en-US" noProof="0" dirty="0" smtClean="0"/>
          </a:p>
          <a:p>
            <a:pPr marL="109728" indent="0">
              <a:buNone/>
            </a:pPr>
            <a:endParaRPr lang="en-US" noProof="0" dirty="0" smtClean="0"/>
          </a:p>
          <a:p>
            <a:pPr marL="109728" indent="0">
              <a:buNone/>
            </a:pPr>
            <a:endParaRPr lang="en-US" noProof="0" dirty="0" smtClean="0"/>
          </a:p>
          <a:p>
            <a:pPr marL="109728" indent="0">
              <a:buNone/>
            </a:pPr>
            <a:r>
              <a:rPr lang="en-US" noProof="0" dirty="0" smtClean="0"/>
              <a:t>Move logo away from edge of header:</a:t>
            </a:r>
          </a:p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CSS: header</a:t>
            </a:r>
            <a:endParaRPr lang="en-US" noProof="0" dirty="0"/>
          </a:p>
        </p:txBody>
      </p:sp>
      <p:sp>
        <p:nvSpPr>
          <p:cNvPr id="4" name="Tekstvak 3"/>
          <p:cNvSpPr txBox="1"/>
          <p:nvPr/>
        </p:nvSpPr>
        <p:spPr>
          <a:xfrm>
            <a:off x="6588224" y="5325651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hlinkClick r:id="rId3" action="ppaction://hlinkfile"/>
              </a:rPr>
              <a:t>result</a:t>
            </a:r>
            <a:endParaRPr lang="nl-BE" sz="2400" dirty="0"/>
          </a:p>
        </p:txBody>
      </p:sp>
      <p:sp>
        <p:nvSpPr>
          <p:cNvPr id="2" name="Rechthoek 1"/>
          <p:cNvSpPr/>
          <p:nvPr/>
        </p:nvSpPr>
        <p:spPr>
          <a:xfrm>
            <a:off x="821460" y="1484784"/>
            <a:ext cx="5598368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40px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text-shadow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7px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098658"/>
                </a:solidFill>
                <a:latin typeface="Consolas" panose="020B0609020204030204" pitchFamily="49" charset="0"/>
              </a:rPr>
              <a:t>7px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0px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683568" y="364502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.logo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box-shadow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821460" y="5556484"/>
            <a:ext cx="3427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nl-B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6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0" y="742624"/>
            <a:ext cx="9144000" cy="5163044"/>
          </a:xfrm>
          <a:prstGeom prst="rect">
            <a:avLst/>
          </a:prstGeom>
          <a:noFill/>
          <a:ln/>
        </p:spPr>
        <p:txBody>
          <a:bodyPr vert="horz" lIns="432000" tIns="252000" rIns="432000" bIns="0" rtlCol="0">
            <a:normAutofit/>
          </a:bodyPr>
          <a:lstStyle>
            <a:lvl1pPr marL="355600" indent="-355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7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1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itchFamily="34" charset="0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Set </a:t>
            </a:r>
            <a:r>
              <a:rPr lang="nl-BE" dirty="0" err="1" smtClean="0"/>
              <a:t>navbar</a:t>
            </a:r>
            <a:r>
              <a:rPr lang="nl-BE" dirty="0" smtClean="0"/>
              <a:t> background </a:t>
            </a:r>
            <a:r>
              <a:rPr lang="nl-BE" dirty="0" err="1" smtClean="0"/>
              <a:t>color</a:t>
            </a:r>
            <a:r>
              <a:rPr lang="nl-BE" dirty="0"/>
              <a:t>,</a:t>
            </a:r>
            <a:r>
              <a:rPr lang="nl-BE" dirty="0" smtClean="0"/>
              <a:t> put list </a:t>
            </a:r>
            <a:r>
              <a:rPr lang="nl-BE" dirty="0" err="1" smtClean="0"/>
              <a:t>elements</a:t>
            </a:r>
            <a:r>
              <a:rPr lang="nl-BE" dirty="0" smtClean="0"/>
              <a:t> next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each</a:t>
            </a:r>
            <a:r>
              <a:rPr lang="nl-BE" dirty="0" smtClean="0"/>
              <a:t> </a:t>
            </a:r>
            <a:r>
              <a:rPr lang="nl-BE" dirty="0" err="1" smtClean="0"/>
              <a:t>other</a:t>
            </a:r>
            <a:r>
              <a:rPr lang="nl-BE" dirty="0" smtClean="0"/>
              <a:t>, put last </a:t>
            </a:r>
            <a:r>
              <a:rPr lang="nl-BE" dirty="0" err="1" smtClean="0"/>
              <a:t>one</a:t>
            </a:r>
            <a:r>
              <a:rPr lang="nl-BE" dirty="0" smtClean="0"/>
              <a:t> on </a:t>
            </a:r>
            <a:r>
              <a:rPr lang="nl-BE" dirty="0" err="1" smtClean="0"/>
              <a:t>the</a:t>
            </a:r>
            <a:r>
              <a:rPr lang="nl-BE" dirty="0" smtClean="0"/>
              <a:t> right without border</a:t>
            </a:r>
          </a:p>
          <a:p>
            <a:pPr marL="355600" lvl="1" indent="0">
              <a:buFont typeface="Arial" pitchFamily="34" charset="0"/>
              <a:buNone/>
            </a:pPr>
            <a:endParaRPr lang="nl-BE" dirty="0" smtClean="0"/>
          </a:p>
          <a:p>
            <a:pPr marL="0" indent="0">
              <a:buFont typeface="Verdana" pitchFamily="34" charset="0"/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109728" indent="0">
              <a:buFont typeface="Verdana" pitchFamily="34" charset="0"/>
              <a:buNone/>
            </a:pPr>
            <a:endParaRPr lang="nl-BE" dirty="0" smtClean="0"/>
          </a:p>
          <a:p>
            <a:pPr marL="109728" indent="0">
              <a:buFont typeface="Verdana" pitchFamily="34" charset="0"/>
              <a:buNone/>
            </a:pPr>
            <a:endParaRPr lang="nl-BE" dirty="0" smtClean="0"/>
          </a:p>
          <a:p>
            <a:pPr marL="109728" indent="0">
              <a:buFont typeface="Verdana" pitchFamily="34" charset="0"/>
              <a:buNone/>
            </a:pPr>
            <a:endParaRPr lang="nl-BE" dirty="0" smtClean="0"/>
          </a:p>
          <a:p>
            <a:pPr marL="109728" indent="0">
              <a:buFont typeface="Verdana" pitchFamily="34" charset="0"/>
              <a:buNone/>
            </a:pPr>
            <a:endParaRPr lang="nl-BE" dirty="0" smtClean="0"/>
          </a:p>
          <a:p>
            <a:pPr lvl="1">
              <a:buFontTx/>
              <a:buNone/>
            </a:pPr>
            <a:endParaRPr lang="nl-BE" dirty="0" smtClean="0"/>
          </a:p>
          <a:p>
            <a:pPr lvl="1">
              <a:buFontTx/>
              <a:buNone/>
            </a:pPr>
            <a:endParaRPr lang="nl-BE" dirty="0" smtClean="0"/>
          </a:p>
          <a:p>
            <a:endParaRPr lang="en-US" dirty="0"/>
          </a:p>
        </p:txBody>
      </p:sp>
      <p:sp>
        <p:nvSpPr>
          <p:cNvPr id="2" name="Rechthoek 1"/>
          <p:cNvSpPr/>
          <p:nvPr/>
        </p:nvSpPr>
        <p:spPr>
          <a:xfrm>
            <a:off x="0" y="2422043"/>
            <a:ext cx="9144000" cy="4247317"/>
          </a:xfrm>
          <a:prstGeom prst="rect">
            <a:avLst/>
          </a:prstGeom>
          <a:solidFill>
            <a:schemeClr val="bg1"/>
          </a:solidFill>
          <a:ln>
            <a:solidFill>
              <a:srgbClr val="EC4B2F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 background color of 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navbar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 */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#333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 place menu elements horizontally and add border to list elements */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left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150px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needed to work with drop down*/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/*remove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border from last list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and float that one to the 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right*/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li:last-child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 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CSS: </a:t>
            </a:r>
            <a:r>
              <a:rPr lang="en-US" noProof="0" dirty="0" err="1" smtClean="0"/>
              <a:t>navbar</a:t>
            </a:r>
            <a:endParaRPr lang="en-US" noProof="0" dirty="0"/>
          </a:p>
        </p:txBody>
      </p:sp>
      <p:sp>
        <p:nvSpPr>
          <p:cNvPr id="9" name="Tekstvak 8"/>
          <p:cNvSpPr txBox="1"/>
          <p:nvPr/>
        </p:nvSpPr>
        <p:spPr>
          <a:xfrm>
            <a:off x="6228184" y="5185547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hlinkClick r:id="rId3" action="ppaction://hlinkfile"/>
              </a:rPr>
              <a:t>result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8792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0" y="916892"/>
            <a:ext cx="9144000" cy="5163044"/>
          </a:xfrm>
          <a:prstGeom prst="rect">
            <a:avLst/>
          </a:prstGeom>
          <a:noFill/>
          <a:ln/>
        </p:spPr>
        <p:txBody>
          <a:bodyPr vert="horz" lIns="432000" tIns="252000" rIns="432000" bIns="0" rtlCol="0">
            <a:normAutofit/>
          </a:bodyPr>
          <a:lstStyle>
            <a:lvl1pPr marL="355600" indent="-355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Pct val="90000"/>
              <a:buFont typeface="Verdana" pitchFamily="34" charset="0"/>
              <a:buChar char="•"/>
              <a:defRPr sz="30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1pPr>
            <a:lvl2pPr marL="723900" indent="-368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−"/>
              <a:defRPr sz="27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82663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255713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itchFamily="34" charset="0"/>
              <a:buChar char="»"/>
              <a:defRPr sz="2100" kern="1200">
                <a:solidFill>
                  <a:srgbClr val="000000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609725" indent="-25876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itchFamily="34" charset="0"/>
              <a:buNone/>
              <a:defRPr sz="2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 smtClean="0"/>
              <a:t>Where</a:t>
            </a:r>
            <a:r>
              <a:rPr lang="nl-BE" dirty="0" smtClean="0"/>
              <a:t> is </a:t>
            </a:r>
            <a:r>
              <a:rPr lang="nl-BE" dirty="0" err="1" smtClean="0"/>
              <a:t>the</a:t>
            </a:r>
            <a:r>
              <a:rPr lang="nl-BE" dirty="0" smtClean="0"/>
              <a:t> background </a:t>
            </a:r>
            <a:r>
              <a:rPr lang="nl-BE" dirty="0" err="1" smtClean="0"/>
              <a:t>color</a:t>
            </a:r>
            <a:r>
              <a:rPr lang="nl-BE" dirty="0" smtClean="0"/>
              <a:t> of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navbar</a:t>
            </a:r>
            <a:r>
              <a:rPr lang="nl-BE" dirty="0" smtClean="0"/>
              <a:t>?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nl-BE" dirty="0" smtClean="0"/>
              <a:t> 	</a:t>
            </a:r>
            <a:r>
              <a:rPr lang="en-US" dirty="0"/>
              <a:t>floats cause </a:t>
            </a:r>
            <a:r>
              <a:rPr lang="en-US" dirty="0" err="1"/>
              <a:t>navbar</a:t>
            </a:r>
            <a:r>
              <a:rPr lang="en-US" dirty="0"/>
              <a:t> to have height </a:t>
            </a:r>
            <a:r>
              <a:rPr lang="en-US" dirty="0" smtClean="0"/>
              <a:t>0</a:t>
            </a:r>
          </a:p>
          <a:p>
            <a:pPr>
              <a:buFont typeface="Symbol" panose="05050102010706020507" pitchFamily="18" charset="2"/>
              <a:buChar char="Þ"/>
            </a:pPr>
            <a:endParaRPr lang="nl-BE" dirty="0" smtClean="0"/>
          </a:p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enforce</a:t>
            </a:r>
            <a:r>
              <a:rPr lang="nl-BE" dirty="0"/>
              <a:t> </a:t>
            </a:r>
            <a:r>
              <a:rPr lang="nl-BE" dirty="0" err="1"/>
              <a:t>height</a:t>
            </a:r>
            <a:r>
              <a:rPr lang="nl-BE" dirty="0"/>
              <a:t>?</a:t>
            </a:r>
            <a:endParaRPr lang="nl-BE" dirty="0" smtClean="0"/>
          </a:p>
          <a:p>
            <a:pPr marL="0" indent="0">
              <a:buFont typeface="Verdana" pitchFamily="34" charset="0"/>
              <a:buNone/>
            </a:pP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pPr marL="109728" indent="0">
              <a:buFont typeface="Verdana" pitchFamily="34" charset="0"/>
              <a:buNone/>
            </a:pPr>
            <a:endParaRPr lang="nl-BE" dirty="0" smtClean="0"/>
          </a:p>
          <a:p>
            <a:pPr marL="109728" indent="0">
              <a:buFont typeface="Verdana" pitchFamily="34" charset="0"/>
              <a:buNone/>
            </a:pPr>
            <a:endParaRPr lang="nl-BE" dirty="0" smtClean="0"/>
          </a:p>
          <a:p>
            <a:pPr marL="109728" indent="0">
              <a:buFont typeface="Verdana" pitchFamily="34" charset="0"/>
              <a:buNone/>
            </a:pPr>
            <a:endParaRPr lang="nl-BE" dirty="0" smtClean="0"/>
          </a:p>
          <a:p>
            <a:pPr marL="109728" indent="0">
              <a:buFont typeface="Verdana" pitchFamily="34" charset="0"/>
              <a:buNone/>
            </a:pPr>
            <a:endParaRPr lang="nl-BE" dirty="0" smtClean="0"/>
          </a:p>
          <a:p>
            <a:pPr lvl="1">
              <a:buFontTx/>
              <a:buNone/>
            </a:pPr>
            <a:endParaRPr lang="nl-BE" dirty="0" smtClean="0"/>
          </a:p>
          <a:p>
            <a:pPr lvl="1">
              <a:buFontTx/>
              <a:buNone/>
            </a:pPr>
            <a:endParaRPr lang="nl-BE" dirty="0" smtClean="0"/>
          </a:p>
          <a:p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CSS: </a:t>
            </a:r>
            <a:r>
              <a:rPr lang="en-US" noProof="0" dirty="0" err="1" smtClean="0"/>
              <a:t>navbar</a:t>
            </a:r>
            <a:endParaRPr lang="en-US" noProof="0" dirty="0"/>
          </a:p>
        </p:txBody>
      </p:sp>
      <p:sp>
        <p:nvSpPr>
          <p:cNvPr id="9" name="Tekstvak 8"/>
          <p:cNvSpPr txBox="1"/>
          <p:nvPr/>
        </p:nvSpPr>
        <p:spPr>
          <a:xfrm>
            <a:off x="6228184" y="5185547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hlinkClick r:id="rId3" action="ppaction://hlinkfile"/>
              </a:rPr>
              <a:t>result</a:t>
            </a:r>
            <a:endParaRPr lang="nl-BE" sz="2400" dirty="0"/>
          </a:p>
        </p:txBody>
      </p:sp>
      <p:sp>
        <p:nvSpPr>
          <p:cNvPr id="7" name="Rechthoek 6"/>
          <p:cNvSpPr/>
          <p:nvPr/>
        </p:nvSpPr>
        <p:spPr>
          <a:xfrm>
            <a:off x="683568" y="3731812"/>
            <a:ext cx="48245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::after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block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clear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both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2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CSS: </a:t>
            </a:r>
            <a:r>
              <a:rPr lang="en-US" noProof="0" dirty="0" err="1" smtClean="0"/>
              <a:t>navbar</a:t>
            </a:r>
            <a:r>
              <a:rPr lang="en-US" noProof="0" dirty="0" smtClean="0"/>
              <a:t> link layout</a:t>
            </a:r>
            <a:endParaRPr lang="en-US" noProof="0" dirty="0"/>
          </a:p>
        </p:txBody>
      </p:sp>
      <p:sp>
        <p:nvSpPr>
          <p:cNvPr id="2" name="Rechthoek 1"/>
          <p:cNvSpPr/>
          <p:nvPr/>
        </p:nvSpPr>
        <p:spPr>
          <a:xfrm>
            <a:off x="647564" y="908720"/>
            <a:ext cx="7848872" cy="5355312"/>
          </a:xfrm>
          <a:prstGeom prst="rect">
            <a:avLst/>
          </a:prstGeom>
          <a:solidFill>
            <a:schemeClr val="bg1"/>
          </a:solidFill>
          <a:ln>
            <a:solidFill>
              <a:srgbClr val="EC4B2F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/*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style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menu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elements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nl-BE" dirty="0" err="1">
                <a:solidFill>
                  <a:srgbClr val="0451A5"/>
                </a:solidFill>
                <a:latin typeface="Consolas" panose="020B0609020204030204" pitchFamily="49" charset="0"/>
              </a:rPr>
              <a:t>block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 err="1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text-decoration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nl-BE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/*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style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active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menu button */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active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451A5"/>
                </a:solidFill>
                <a:latin typeface="Consolas" panose="020B0609020204030204" pitchFamily="49" charset="0"/>
              </a:rPr>
              <a:t>#ec4b2f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/* change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color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on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hover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except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for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active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menu item*/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a:hover:not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.active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451A5"/>
                </a:solidFill>
                <a:latin typeface="Consolas" panose="020B0609020204030204" pitchFamily="49" charset="0"/>
              </a:rPr>
              <a:t>#CCC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6378395" y="5373216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hlinkClick r:id="rId3" action="ppaction://hlinkfile"/>
              </a:rPr>
              <a:t>result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7724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29" y="9748"/>
            <a:ext cx="6737343" cy="6838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CSS: </a:t>
            </a:r>
            <a:r>
              <a:rPr lang="en-US" noProof="0" dirty="0" err="1" smtClean="0"/>
              <a:t>navbar</a:t>
            </a:r>
            <a:r>
              <a:rPr lang="en-US" noProof="0" dirty="0" smtClean="0"/>
              <a:t> drop down</a:t>
            </a:r>
            <a:endParaRPr lang="en-US" noProof="0" dirty="0"/>
          </a:p>
        </p:txBody>
      </p:sp>
      <p:sp>
        <p:nvSpPr>
          <p:cNvPr id="9" name="Tekstvak 8"/>
          <p:cNvSpPr txBox="1"/>
          <p:nvPr/>
        </p:nvSpPr>
        <p:spPr>
          <a:xfrm>
            <a:off x="6804248" y="5370306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hlinkClick r:id="rId3" action="ppaction://hlinkfile"/>
              </a:rPr>
              <a:t>result</a:t>
            </a:r>
            <a:endParaRPr lang="nl-BE" sz="2400" dirty="0"/>
          </a:p>
        </p:txBody>
      </p:sp>
      <p:sp>
        <p:nvSpPr>
          <p:cNvPr id="3" name="Rechthoek 2"/>
          <p:cNvSpPr/>
          <p:nvPr/>
        </p:nvSpPr>
        <p:spPr>
          <a:xfrm>
            <a:off x="323528" y="1122989"/>
            <a:ext cx="6246440" cy="4247317"/>
          </a:xfrm>
          <a:prstGeom prst="rect">
            <a:avLst/>
          </a:prstGeom>
          <a:ln>
            <a:solidFill>
              <a:srgbClr val="EC4B2F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/*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hide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lists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level 2 */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position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451A5"/>
                </a:solidFill>
                <a:latin typeface="Consolas" panose="020B0609020204030204" pitchFamily="49" charset="0"/>
              </a:rPr>
              <a:t>absolute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150px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451A5"/>
                </a:solidFill>
                <a:latin typeface="Consolas" panose="020B0609020204030204" pitchFamily="49" charset="0"/>
              </a:rPr>
              <a:t>#333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border-right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451A5"/>
                </a:solidFill>
                <a:latin typeface="Consolas" panose="020B0609020204030204" pitchFamily="49" charset="0"/>
              </a:rPr>
              <a:t>none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/* show list level 2 on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hover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of top element */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li:hover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451A5"/>
                </a:solidFill>
                <a:latin typeface="Consolas" panose="020B0609020204030204" pitchFamily="49" charset="0"/>
              </a:rPr>
              <a:t>block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CSS: content 2 columns</a:t>
            </a:r>
            <a:endParaRPr lang="en-US" noProof="0" dirty="0"/>
          </a:p>
        </p:txBody>
      </p:sp>
      <p:sp>
        <p:nvSpPr>
          <p:cNvPr id="5" name="Rechthoek 4"/>
          <p:cNvSpPr/>
          <p:nvPr/>
        </p:nvSpPr>
        <p:spPr>
          <a:xfrm>
            <a:off x="395536" y="1112592"/>
            <a:ext cx="8352928" cy="5355312"/>
          </a:xfrm>
          <a:prstGeom prst="rect">
            <a:avLst/>
          </a:prstGeom>
          <a:solidFill>
            <a:schemeClr val="bg1"/>
          </a:solidFill>
          <a:ln>
            <a:solidFill>
              <a:srgbClr val="EC4B2F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create two columns that float next to each other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leftcolumn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70%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rightcolumn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25%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 Clear floats after the columns 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row::after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both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6372200" y="5373216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hlinkClick r:id="rId3" action="ppaction://hlinkfile"/>
              </a:rPr>
              <a:t>result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16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CSS: content cards and images</a:t>
            </a:r>
            <a:endParaRPr lang="en-US" noProof="0" dirty="0"/>
          </a:p>
        </p:txBody>
      </p:sp>
      <p:sp>
        <p:nvSpPr>
          <p:cNvPr id="9" name="Tekstvak 8"/>
          <p:cNvSpPr txBox="1"/>
          <p:nvPr/>
        </p:nvSpPr>
        <p:spPr>
          <a:xfrm>
            <a:off x="6372200" y="5373216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hlinkClick r:id="rId3" action="ppaction://hlinkfile"/>
              </a:rPr>
              <a:t>result</a:t>
            </a:r>
            <a:endParaRPr lang="nl-BE" sz="2400" dirty="0"/>
          </a:p>
        </p:txBody>
      </p:sp>
      <p:sp>
        <p:nvSpPr>
          <p:cNvPr id="2" name="Rechthoek 1"/>
          <p:cNvSpPr/>
          <p:nvPr/>
        </p:nvSpPr>
        <p:spPr>
          <a:xfrm>
            <a:off x="395536" y="980728"/>
            <a:ext cx="4752528" cy="4801314"/>
          </a:xfrm>
          <a:prstGeom prst="rect">
            <a:avLst/>
          </a:prstGeom>
          <a:ln>
            <a:solidFill>
              <a:srgbClr val="EC4B2F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/*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style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cards */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.card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 err="1">
                <a:solidFill>
                  <a:srgbClr val="0451A5"/>
                </a:solidFill>
                <a:latin typeface="Consolas" panose="020B0609020204030204" pitchFamily="49" charset="0"/>
              </a:rPr>
              <a:t>white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1%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2%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100%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/*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style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 fake images */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fakeimg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100%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0451A5"/>
                </a:solidFill>
                <a:latin typeface="Consolas" panose="020B0609020204030204" pitchFamily="49" charset="0"/>
              </a:rPr>
              <a:t>auto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.small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nl-BE" dirty="0">
                <a:solidFill>
                  <a:srgbClr val="098658"/>
                </a:solidFill>
                <a:latin typeface="Consolas" panose="020B0609020204030204" pitchFamily="49" charset="0"/>
              </a:rPr>
              <a:t>80px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CSS: footer</a:t>
            </a:r>
            <a:endParaRPr lang="en-US" noProof="0" dirty="0"/>
          </a:p>
        </p:txBody>
      </p:sp>
      <p:sp>
        <p:nvSpPr>
          <p:cNvPr id="9" name="Tekstvak 8"/>
          <p:cNvSpPr txBox="1"/>
          <p:nvPr/>
        </p:nvSpPr>
        <p:spPr>
          <a:xfrm>
            <a:off x="5940152" y="2796435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hlinkClick r:id="rId3" action="ppaction://hlinkfile"/>
              </a:rPr>
              <a:t>result</a:t>
            </a:r>
            <a:endParaRPr lang="nl-BE" sz="2400" dirty="0"/>
          </a:p>
        </p:txBody>
      </p:sp>
      <p:sp>
        <p:nvSpPr>
          <p:cNvPr id="3" name="Rechthoek 2"/>
          <p:cNvSpPr/>
          <p:nvPr/>
        </p:nvSpPr>
        <p:spPr>
          <a:xfrm>
            <a:off x="395536" y="1503774"/>
            <a:ext cx="4572000" cy="1754326"/>
          </a:xfrm>
          <a:prstGeom prst="rect">
            <a:avLst/>
          </a:prstGeom>
          <a:ln>
            <a:solidFill>
              <a:srgbClr val="EC4B2F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footer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border-top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#333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9144000" cy="5040560"/>
          </a:xfrm>
          <a:noFill/>
          <a:ln/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noProof="0" dirty="0" smtClean="0"/>
              <a:t>HTML define blocks: </a:t>
            </a:r>
          </a:p>
          <a:p>
            <a:pPr marL="566928" lvl="1" indent="-457200">
              <a:buSzPct val="90000"/>
            </a:pPr>
            <a:r>
              <a:rPr lang="en-US" sz="2400" noProof="0" dirty="0" smtClean="0"/>
              <a:t>Put all related elements in a &lt;div&gt;</a:t>
            </a:r>
          </a:p>
          <a:p>
            <a:pPr marL="566928" lvl="1" indent="-457200">
              <a:buSzPct val="90000"/>
            </a:pPr>
            <a:r>
              <a:rPr lang="en-US" sz="2400" noProof="0" dirty="0" smtClean="0"/>
              <a:t>Second, third level?</a:t>
            </a:r>
          </a:p>
          <a:p>
            <a:pPr marL="109728" lvl="1" indent="0">
              <a:buSzPct val="90000"/>
              <a:buNone/>
            </a:pPr>
            <a:endParaRPr lang="en-US" noProof="0" dirty="0" smtClean="0"/>
          </a:p>
          <a:p>
            <a:pPr marL="624078" indent="-514350">
              <a:buFont typeface="+mj-lt"/>
              <a:buAutoNum type="arabicPeriod"/>
            </a:pPr>
            <a:r>
              <a:rPr lang="en-US" noProof="0" dirty="0" smtClean="0"/>
              <a:t>CSS:</a:t>
            </a:r>
          </a:p>
          <a:p>
            <a:pPr marL="992378" lvl="1" indent="-514350">
              <a:buFont typeface="+mj-lt"/>
              <a:buAutoNum type="arabicPeriod"/>
            </a:pPr>
            <a:r>
              <a:rPr lang="en-US" noProof="0" dirty="0" smtClean="0"/>
              <a:t>Position the blocks</a:t>
            </a:r>
          </a:p>
          <a:p>
            <a:pPr marL="992378" lvl="1" indent="-514350">
              <a:buFont typeface="+mj-lt"/>
              <a:buAutoNum type="arabicPeriod"/>
            </a:pPr>
            <a:r>
              <a:rPr lang="en-US" noProof="0" dirty="0" smtClean="0"/>
              <a:t>Define borders, margins and paddings</a:t>
            </a:r>
          </a:p>
          <a:p>
            <a:pPr marL="992378" lvl="1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noProof="0" dirty="0" err="1" smtClean="0"/>
              <a:t>ther</a:t>
            </a:r>
            <a:r>
              <a:rPr lang="en-US" noProof="0" dirty="0" smtClean="0"/>
              <a:t> CSS design(text, headings, …)</a:t>
            </a:r>
          </a:p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steps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23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1" y="836712"/>
            <a:ext cx="6162409" cy="5832648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-4125" y="0"/>
            <a:ext cx="9144000" cy="1142984"/>
          </a:xfrm>
        </p:spPr>
        <p:txBody>
          <a:bodyPr/>
          <a:lstStyle/>
          <a:p>
            <a:r>
              <a:rPr lang="en-US" noProof="0" dirty="0" smtClean="0"/>
              <a:t>1. html Define the blocks</a:t>
            </a:r>
            <a:endParaRPr lang="en-US" noProof="0" dirty="0"/>
          </a:p>
        </p:txBody>
      </p:sp>
      <p:sp>
        <p:nvSpPr>
          <p:cNvPr id="2" name="Tekstvak 1"/>
          <p:cNvSpPr txBox="1"/>
          <p:nvPr/>
        </p:nvSpPr>
        <p:spPr>
          <a:xfrm>
            <a:off x="7732210" y="1159950"/>
            <a:ext cx="952505" cy="369332"/>
          </a:xfrm>
          <a:prstGeom prst="rect">
            <a:avLst/>
          </a:prstGeom>
          <a:gradFill flip="none" rotWithShape="1">
            <a:gsLst>
              <a:gs pos="0">
                <a:srgbClr val="009CAB">
                  <a:shade val="30000"/>
                  <a:satMod val="115000"/>
                </a:srgbClr>
              </a:gs>
              <a:gs pos="50000">
                <a:srgbClr val="009CAB">
                  <a:shade val="67500"/>
                  <a:satMod val="115000"/>
                </a:srgbClr>
              </a:gs>
              <a:gs pos="100000">
                <a:srgbClr val="009CA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9CA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header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5" name="Rechte verbindingslijn met pijl 4"/>
          <p:cNvCxnSpPr>
            <a:stCxn id="2" idx="1"/>
          </p:cNvCxnSpPr>
          <p:nvPr/>
        </p:nvCxnSpPr>
        <p:spPr>
          <a:xfrm flipH="1">
            <a:off x="6912260" y="1344616"/>
            <a:ext cx="819950" cy="24155"/>
          </a:xfrm>
          <a:prstGeom prst="straightConnector1">
            <a:avLst/>
          </a:prstGeom>
          <a:ln w="38100">
            <a:solidFill>
              <a:srgbClr val="009C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7666236" y="2060848"/>
            <a:ext cx="1389932" cy="369332"/>
          </a:xfrm>
          <a:prstGeom prst="rect">
            <a:avLst/>
          </a:prstGeom>
          <a:gradFill flip="none" rotWithShape="1">
            <a:gsLst>
              <a:gs pos="0">
                <a:srgbClr val="009CAB">
                  <a:shade val="30000"/>
                  <a:satMod val="115000"/>
                </a:srgbClr>
              </a:gs>
              <a:gs pos="50000">
                <a:srgbClr val="009CAB">
                  <a:shade val="67500"/>
                  <a:satMod val="115000"/>
                </a:srgbClr>
              </a:gs>
              <a:gs pos="100000">
                <a:srgbClr val="009CA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9CA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 err="1" smtClean="0"/>
              <a:t>navigation</a:t>
            </a:r>
            <a:endParaRPr lang="nl-BE" dirty="0"/>
          </a:p>
        </p:txBody>
      </p:sp>
      <p:sp>
        <p:nvSpPr>
          <p:cNvPr id="14" name="Tekstvak 13"/>
          <p:cNvSpPr txBox="1"/>
          <p:nvPr/>
        </p:nvSpPr>
        <p:spPr>
          <a:xfrm>
            <a:off x="2123728" y="5187747"/>
            <a:ext cx="1031051" cy="369332"/>
          </a:xfrm>
          <a:prstGeom prst="rect">
            <a:avLst/>
          </a:prstGeom>
          <a:gradFill flip="none" rotWithShape="1">
            <a:gsLst>
              <a:gs pos="0">
                <a:srgbClr val="009CAB">
                  <a:shade val="30000"/>
                  <a:satMod val="115000"/>
                </a:srgbClr>
              </a:gs>
              <a:gs pos="50000">
                <a:srgbClr val="009CAB">
                  <a:shade val="67500"/>
                  <a:satMod val="115000"/>
                </a:srgbClr>
              </a:gs>
              <a:gs pos="100000">
                <a:srgbClr val="009CA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9CA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content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7899048" y="5213898"/>
            <a:ext cx="872355" cy="369332"/>
          </a:xfrm>
          <a:prstGeom prst="rect">
            <a:avLst/>
          </a:prstGeom>
          <a:gradFill flip="none" rotWithShape="1">
            <a:gsLst>
              <a:gs pos="0">
                <a:srgbClr val="009CAB">
                  <a:shade val="30000"/>
                  <a:satMod val="115000"/>
                </a:srgbClr>
              </a:gs>
              <a:gs pos="50000">
                <a:srgbClr val="009CAB">
                  <a:shade val="67500"/>
                  <a:satMod val="115000"/>
                </a:srgbClr>
              </a:gs>
              <a:gs pos="100000">
                <a:srgbClr val="009CA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9CA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 err="1"/>
              <a:t>footer</a:t>
            </a:r>
            <a:endParaRPr lang="nl-BE" dirty="0"/>
          </a:p>
        </p:txBody>
      </p:sp>
      <p:cxnSp>
        <p:nvCxnSpPr>
          <p:cNvPr id="10" name="Rechte verbindingslijn met pijl 9"/>
          <p:cNvCxnSpPr>
            <a:stCxn id="9" idx="1"/>
          </p:cNvCxnSpPr>
          <p:nvPr/>
        </p:nvCxnSpPr>
        <p:spPr>
          <a:xfrm flipH="1" flipV="1">
            <a:off x="6790048" y="1846332"/>
            <a:ext cx="876188" cy="399182"/>
          </a:xfrm>
          <a:prstGeom prst="straightConnector1">
            <a:avLst/>
          </a:prstGeom>
          <a:ln w="38100">
            <a:solidFill>
              <a:srgbClr val="009C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stCxn id="15" idx="1"/>
          </p:cNvCxnSpPr>
          <p:nvPr/>
        </p:nvCxnSpPr>
        <p:spPr>
          <a:xfrm flipH="1">
            <a:off x="6413461" y="5398564"/>
            <a:ext cx="1485587" cy="1054772"/>
          </a:xfrm>
          <a:prstGeom prst="straightConnector1">
            <a:avLst/>
          </a:prstGeom>
          <a:ln w="38100">
            <a:solidFill>
              <a:srgbClr val="009C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0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Html structure</a:t>
            </a:r>
            <a:endParaRPr lang="en-US" noProof="0" dirty="0"/>
          </a:p>
        </p:txBody>
      </p:sp>
      <p:sp>
        <p:nvSpPr>
          <p:cNvPr id="3" name="Rechthoek 2"/>
          <p:cNvSpPr/>
          <p:nvPr/>
        </p:nvSpPr>
        <p:spPr>
          <a:xfrm>
            <a:off x="903121" y="1196752"/>
            <a:ext cx="7337757" cy="452431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body&gt;</a:t>
            </a:r>
            <a:endParaRPr lang="nl-BE" dirty="0"/>
          </a:p>
          <a:p>
            <a:r>
              <a:rPr lang="en-US" dirty="0"/>
              <a:t>    &lt;header&gt;</a:t>
            </a:r>
            <a:endParaRPr lang="nl-BE" dirty="0"/>
          </a:p>
          <a:p>
            <a:r>
              <a:rPr lang="en-US" dirty="0"/>
              <a:t> </a:t>
            </a:r>
            <a:r>
              <a:rPr lang="en-US" dirty="0" smtClean="0"/>
              <a:t>   &lt;/</a:t>
            </a:r>
            <a:r>
              <a:rPr lang="en-US" dirty="0"/>
              <a:t>header&gt;</a:t>
            </a:r>
            <a:endParaRPr lang="nl-BE" dirty="0"/>
          </a:p>
          <a:p>
            <a:r>
              <a:rPr lang="en-US" dirty="0"/>
              <a:t> </a:t>
            </a:r>
            <a:endParaRPr lang="nl-BE" dirty="0"/>
          </a:p>
          <a:p>
            <a:r>
              <a:rPr lang="en-US" dirty="0"/>
              <a:t>    &lt;</a:t>
            </a:r>
            <a:r>
              <a:rPr lang="en-US" dirty="0" err="1"/>
              <a:t>nav</a:t>
            </a:r>
            <a:r>
              <a:rPr lang="en-US" dirty="0"/>
              <a:t>&gt;</a:t>
            </a:r>
            <a:endParaRPr lang="nl-BE" dirty="0"/>
          </a:p>
          <a:p>
            <a:r>
              <a:rPr lang="en-US" dirty="0"/>
              <a:t> </a:t>
            </a:r>
            <a:r>
              <a:rPr lang="en-US" dirty="0" smtClean="0"/>
              <a:t>   &lt;/</a:t>
            </a:r>
            <a:r>
              <a:rPr lang="en-US" dirty="0" err="1"/>
              <a:t>nav</a:t>
            </a:r>
            <a:r>
              <a:rPr lang="en-US" dirty="0"/>
              <a:t>&gt;</a:t>
            </a:r>
            <a:endParaRPr lang="nl-BE" dirty="0"/>
          </a:p>
          <a:p>
            <a:r>
              <a:rPr lang="en-US" dirty="0"/>
              <a:t> </a:t>
            </a:r>
            <a:endParaRPr lang="nl-BE" dirty="0"/>
          </a:p>
          <a:p>
            <a:r>
              <a:rPr lang="en-US" dirty="0"/>
              <a:t>    </a:t>
            </a:r>
            <a:r>
              <a:rPr lang="fr-BE" dirty="0"/>
              <a:t>&lt;div </a:t>
            </a:r>
            <a:r>
              <a:rPr lang="fr-BE" dirty="0" smtClean="0"/>
              <a:t>class="</a:t>
            </a:r>
            <a:r>
              <a:rPr lang="fr-BE" dirty="0"/>
              <a:t>content"&gt;</a:t>
            </a:r>
            <a:endParaRPr lang="nl-BE" dirty="0"/>
          </a:p>
          <a:p>
            <a:r>
              <a:rPr lang="fr-BE" dirty="0" smtClean="0"/>
              <a:t>	&lt;div class="</a:t>
            </a:r>
            <a:r>
              <a:rPr lang="fr-BE" dirty="0" err="1" smtClean="0"/>
              <a:t>leftcolumn</a:t>
            </a:r>
            <a:r>
              <a:rPr lang="fr-BE" dirty="0" smtClean="0"/>
              <a:t>"&gt;   &lt;/div&gt;</a:t>
            </a:r>
          </a:p>
          <a:p>
            <a:r>
              <a:rPr lang="fr-BE" dirty="0"/>
              <a:t>	&lt;div class</a:t>
            </a:r>
            <a:r>
              <a:rPr lang="fr-BE" dirty="0" smtClean="0"/>
              <a:t>="</a:t>
            </a:r>
            <a:r>
              <a:rPr lang="fr-BE" dirty="0" err="1" smtClean="0"/>
              <a:t>rightcolumn</a:t>
            </a:r>
            <a:r>
              <a:rPr lang="fr-BE" dirty="0"/>
              <a:t>"&gt; </a:t>
            </a:r>
            <a:r>
              <a:rPr lang="fr-BE" dirty="0" smtClean="0"/>
              <a:t>&lt;/</a:t>
            </a:r>
            <a:r>
              <a:rPr lang="fr-BE" dirty="0"/>
              <a:t>div</a:t>
            </a:r>
            <a:r>
              <a:rPr lang="fr-BE" dirty="0" smtClean="0"/>
              <a:t>&gt;</a:t>
            </a:r>
            <a:endParaRPr lang="fr-BE" dirty="0"/>
          </a:p>
          <a:p>
            <a:r>
              <a:rPr lang="fr-BE" dirty="0" smtClean="0"/>
              <a:t>     &lt;/</a:t>
            </a:r>
            <a:r>
              <a:rPr lang="fr-BE" dirty="0"/>
              <a:t>div&gt;  &lt;!-- </a:t>
            </a:r>
            <a:r>
              <a:rPr lang="fr-BE" dirty="0" err="1"/>
              <a:t>einde</a:t>
            </a:r>
            <a:r>
              <a:rPr lang="fr-BE" dirty="0"/>
              <a:t> content --&gt;</a:t>
            </a:r>
            <a:endParaRPr lang="nl-BE" dirty="0"/>
          </a:p>
          <a:p>
            <a:r>
              <a:rPr lang="fr-BE" dirty="0"/>
              <a:t> </a:t>
            </a:r>
            <a:endParaRPr lang="nl-BE" dirty="0"/>
          </a:p>
          <a:p>
            <a:r>
              <a:rPr lang="fr-BE" dirty="0"/>
              <a:t>    </a:t>
            </a:r>
            <a:r>
              <a:rPr lang="en-US" dirty="0"/>
              <a:t>&lt;footer&gt;</a:t>
            </a:r>
            <a:endParaRPr lang="nl-BE" dirty="0"/>
          </a:p>
          <a:p>
            <a:r>
              <a:rPr lang="en-US" dirty="0"/>
              <a:t> </a:t>
            </a:r>
            <a:r>
              <a:rPr lang="en-US" dirty="0" smtClean="0"/>
              <a:t>   </a:t>
            </a:r>
            <a:r>
              <a:rPr lang="en-US" dirty="0"/>
              <a:t>&lt;/footer&gt;</a:t>
            </a:r>
            <a:endParaRPr lang="nl-BE" dirty="0"/>
          </a:p>
          <a:p>
            <a:r>
              <a:rPr lang="en-US" dirty="0"/>
              <a:t> </a:t>
            </a:r>
            <a:endParaRPr lang="nl-BE" dirty="0"/>
          </a:p>
          <a:p>
            <a:r>
              <a:rPr lang="nl-BE" dirty="0" smtClean="0"/>
              <a:t>&lt;/</a:t>
            </a:r>
            <a:r>
              <a:rPr lang="nl-BE" dirty="0"/>
              <a:t>body</a:t>
            </a:r>
            <a:r>
              <a:rPr lang="nl-BE" dirty="0" smtClean="0"/>
              <a:t>&gt;</a:t>
            </a:r>
            <a:endParaRPr lang="nl-BE" dirty="0"/>
          </a:p>
        </p:txBody>
      </p:sp>
      <p:sp>
        <p:nvSpPr>
          <p:cNvPr id="6" name="Tekstvak 5"/>
          <p:cNvSpPr txBox="1"/>
          <p:nvPr/>
        </p:nvSpPr>
        <p:spPr>
          <a:xfrm>
            <a:off x="7612021" y="1451061"/>
            <a:ext cx="13466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/>
              <a:t>Logo, </a:t>
            </a:r>
            <a:r>
              <a:rPr lang="nl-BE" dirty="0" err="1" smtClean="0"/>
              <a:t>title</a:t>
            </a:r>
            <a:endParaRPr lang="nl-BE" dirty="0"/>
          </a:p>
        </p:txBody>
      </p:sp>
      <p:cxnSp>
        <p:nvCxnSpPr>
          <p:cNvPr id="8" name="Rechte verbindingslijn met pijl 7"/>
          <p:cNvCxnSpPr/>
          <p:nvPr/>
        </p:nvCxnSpPr>
        <p:spPr>
          <a:xfrm flipV="1">
            <a:off x="2699792" y="1658901"/>
            <a:ext cx="4726901" cy="114679"/>
          </a:xfrm>
          <a:prstGeom prst="straightConnector1">
            <a:avLst/>
          </a:prstGeom>
          <a:ln w="19050">
            <a:solidFill>
              <a:srgbClr val="F04C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5881855" y="2074701"/>
            <a:ext cx="31951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/>
              <a:t>List </a:t>
            </a:r>
            <a:r>
              <a:rPr lang="nl-BE" dirty="0" err="1" smtClean="0"/>
              <a:t>with</a:t>
            </a:r>
            <a:r>
              <a:rPr lang="nl-BE" dirty="0" smtClean="0"/>
              <a:t> links and </a:t>
            </a:r>
            <a:r>
              <a:rPr lang="nl-BE" dirty="0" err="1" smtClean="0"/>
              <a:t>sublist</a:t>
            </a:r>
            <a:endParaRPr lang="nl-BE" dirty="0"/>
          </a:p>
        </p:txBody>
      </p:sp>
      <p:cxnSp>
        <p:nvCxnSpPr>
          <p:cNvPr id="18" name="Rechte verbindingslijn met pijl 17"/>
          <p:cNvCxnSpPr/>
          <p:nvPr/>
        </p:nvCxnSpPr>
        <p:spPr>
          <a:xfrm flipV="1">
            <a:off x="2439266" y="2271348"/>
            <a:ext cx="3356870" cy="371586"/>
          </a:xfrm>
          <a:prstGeom prst="straightConnector1">
            <a:avLst/>
          </a:prstGeom>
          <a:ln w="19050">
            <a:solidFill>
              <a:srgbClr val="F04C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5995669" y="2649762"/>
            <a:ext cx="302679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/>
              <a:t>Content of </a:t>
            </a:r>
            <a:r>
              <a:rPr lang="nl-BE" dirty="0" err="1" smtClean="0"/>
              <a:t>the</a:t>
            </a:r>
            <a:r>
              <a:rPr lang="nl-BE" dirty="0" smtClean="0"/>
              <a:t> page</a:t>
            </a:r>
          </a:p>
          <a:p>
            <a:r>
              <a:rPr lang="nl-BE" dirty="0" smtClean="0"/>
              <a:t>CMS: </a:t>
            </a:r>
            <a:r>
              <a:rPr lang="nl-BE" dirty="0" err="1" smtClean="0"/>
              <a:t>fill</a:t>
            </a:r>
            <a:r>
              <a:rPr lang="nl-BE" dirty="0" smtClean="0"/>
              <a:t> </a:t>
            </a:r>
            <a:r>
              <a:rPr lang="nl-BE" dirty="0" err="1" smtClean="0"/>
              <a:t>dynamically</a:t>
            </a:r>
            <a:r>
              <a:rPr lang="nl-BE" dirty="0" smtClean="0"/>
              <a:t> </a:t>
            </a:r>
          </a:p>
          <a:p>
            <a:r>
              <a:rPr lang="nl-BE" dirty="0" err="1"/>
              <a:t>w</a:t>
            </a:r>
            <a:r>
              <a:rPr lang="nl-BE" dirty="0" err="1" smtClean="0"/>
              <a:t>ith</a:t>
            </a:r>
            <a:r>
              <a:rPr lang="nl-BE" dirty="0" smtClean="0"/>
              <a:t> data </a:t>
            </a:r>
            <a:r>
              <a:rPr lang="nl-BE" dirty="0" err="1" smtClean="0"/>
              <a:t>from</a:t>
            </a:r>
            <a:r>
              <a:rPr lang="nl-BE" dirty="0" smtClean="0"/>
              <a:t> database</a:t>
            </a:r>
          </a:p>
        </p:txBody>
      </p:sp>
      <p:cxnSp>
        <p:nvCxnSpPr>
          <p:cNvPr id="21" name="Rechte verbindingslijn met pijl 20"/>
          <p:cNvCxnSpPr>
            <a:endCxn id="20" idx="1"/>
          </p:cNvCxnSpPr>
          <p:nvPr/>
        </p:nvCxnSpPr>
        <p:spPr>
          <a:xfrm flipV="1">
            <a:off x="4211960" y="3111427"/>
            <a:ext cx="1783709" cy="210196"/>
          </a:xfrm>
          <a:prstGeom prst="straightConnector1">
            <a:avLst/>
          </a:prstGeom>
          <a:ln w="19050">
            <a:solidFill>
              <a:srgbClr val="F04C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7236296" y="4574585"/>
            <a:ext cx="13027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/>
              <a:t>Extra info</a:t>
            </a:r>
            <a:endParaRPr lang="nl-BE" dirty="0"/>
          </a:p>
        </p:txBody>
      </p:sp>
      <p:cxnSp>
        <p:nvCxnSpPr>
          <p:cNvPr id="24" name="Rechte verbindingslijn met pijl 23"/>
          <p:cNvCxnSpPr/>
          <p:nvPr/>
        </p:nvCxnSpPr>
        <p:spPr>
          <a:xfrm flipV="1">
            <a:off x="2771800" y="4755509"/>
            <a:ext cx="4464496" cy="38352"/>
          </a:xfrm>
          <a:prstGeom prst="straightConnector1">
            <a:avLst/>
          </a:prstGeom>
          <a:ln w="19050">
            <a:solidFill>
              <a:srgbClr val="F04C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6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20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-4125" y="0"/>
            <a:ext cx="9144000" cy="1142984"/>
          </a:xfrm>
        </p:spPr>
        <p:txBody>
          <a:bodyPr/>
          <a:lstStyle/>
          <a:p>
            <a:r>
              <a:rPr lang="en-US" noProof="0" dirty="0" smtClean="0"/>
              <a:t>Header</a:t>
            </a:r>
            <a:endParaRPr lang="en-US" noProof="0" dirty="0"/>
          </a:p>
        </p:txBody>
      </p:sp>
      <p:sp>
        <p:nvSpPr>
          <p:cNvPr id="2" name="Tekstvak 1"/>
          <p:cNvSpPr txBox="1"/>
          <p:nvPr/>
        </p:nvSpPr>
        <p:spPr>
          <a:xfrm>
            <a:off x="395536" y="2276872"/>
            <a:ext cx="736099" cy="369332"/>
          </a:xfrm>
          <a:prstGeom prst="rect">
            <a:avLst/>
          </a:prstGeom>
          <a:gradFill flip="none" rotWithShape="1">
            <a:gsLst>
              <a:gs pos="0">
                <a:srgbClr val="009CAB">
                  <a:shade val="30000"/>
                  <a:satMod val="115000"/>
                </a:srgbClr>
              </a:gs>
              <a:gs pos="50000">
                <a:srgbClr val="009CAB">
                  <a:shade val="67500"/>
                  <a:satMod val="115000"/>
                </a:srgbClr>
              </a:gs>
              <a:gs pos="100000">
                <a:srgbClr val="009CA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9CA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Logo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4860032" y="2268632"/>
            <a:ext cx="633507" cy="369332"/>
          </a:xfrm>
          <a:prstGeom prst="rect">
            <a:avLst/>
          </a:prstGeom>
          <a:gradFill flip="none" rotWithShape="1">
            <a:gsLst>
              <a:gs pos="0">
                <a:srgbClr val="009CAB">
                  <a:shade val="30000"/>
                  <a:satMod val="115000"/>
                </a:srgbClr>
              </a:gs>
              <a:gs pos="50000">
                <a:srgbClr val="009CAB">
                  <a:shade val="67500"/>
                  <a:satMod val="115000"/>
                </a:srgbClr>
              </a:gs>
              <a:gs pos="100000">
                <a:srgbClr val="009CA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9CA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bg1"/>
                </a:solidFill>
              </a:rPr>
              <a:t>title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259770" y="3474874"/>
            <a:ext cx="8640960" cy="175432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"logoLM.jpg"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"logo thomasmore"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Group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Design 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amp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technology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header&gt;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4647"/>
            <a:ext cx="9139875" cy="120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xfrm>
            <a:off x="0" y="998976"/>
            <a:ext cx="9144000" cy="4428000"/>
          </a:xfrm>
          <a:noFill/>
          <a:ln/>
        </p:spPr>
        <p:txBody>
          <a:bodyPr/>
          <a:lstStyle/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-4125" y="0"/>
            <a:ext cx="9144000" cy="1142984"/>
          </a:xfrm>
        </p:spPr>
        <p:txBody>
          <a:bodyPr/>
          <a:lstStyle/>
          <a:p>
            <a:r>
              <a:rPr lang="en-US" noProof="0" dirty="0" smtClean="0"/>
              <a:t>Navigation</a:t>
            </a:r>
            <a:endParaRPr lang="en-US" noProof="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" y="944025"/>
            <a:ext cx="9145276" cy="828791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831347" y="1860485"/>
            <a:ext cx="7492957" cy="397031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menu-item 1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menu-item 2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menu-item 3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menu-item 3.1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menu-item 3.2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menu-item 4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li&gt;&lt;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menu-item 5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1" y="1435186"/>
            <a:ext cx="3707904" cy="341632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leftcolumn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"card"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"rightcolumn"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"card"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"card"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010" y="555438"/>
            <a:ext cx="5457865" cy="5157192"/>
          </a:xfrm>
          <a:prstGeom prst="rect">
            <a:avLst/>
          </a:prstGeom>
        </p:spPr>
      </p:pic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xfrm>
            <a:off x="0" y="998976"/>
            <a:ext cx="9144000" cy="4428000"/>
          </a:xfrm>
          <a:noFill/>
          <a:ln/>
        </p:spPr>
        <p:txBody>
          <a:bodyPr/>
          <a:lstStyle/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-4125" y="0"/>
            <a:ext cx="9144000" cy="1142984"/>
          </a:xfrm>
        </p:spPr>
        <p:txBody>
          <a:bodyPr/>
          <a:lstStyle/>
          <a:p>
            <a:r>
              <a:rPr lang="en-US" noProof="0" dirty="0" smtClean="0"/>
              <a:t>content</a:t>
            </a:r>
            <a:endParaRPr lang="en-US" noProof="0" dirty="0"/>
          </a:p>
        </p:txBody>
      </p:sp>
      <p:sp>
        <p:nvSpPr>
          <p:cNvPr id="9" name="Tekstvak 8"/>
          <p:cNvSpPr txBox="1"/>
          <p:nvPr/>
        </p:nvSpPr>
        <p:spPr>
          <a:xfrm>
            <a:off x="251520" y="5125084"/>
            <a:ext cx="5333511" cy="369332"/>
          </a:xfrm>
          <a:prstGeom prst="rect">
            <a:avLst/>
          </a:prstGeom>
          <a:gradFill flip="none" rotWithShape="1">
            <a:gsLst>
              <a:gs pos="0">
                <a:srgbClr val="009CAB">
                  <a:shade val="30000"/>
                  <a:satMod val="115000"/>
                </a:srgbClr>
              </a:gs>
              <a:gs pos="50000">
                <a:srgbClr val="009CAB">
                  <a:shade val="67500"/>
                  <a:satMod val="115000"/>
                </a:srgbClr>
              </a:gs>
              <a:gs pos="100000">
                <a:srgbClr val="009CA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9CA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2 columns </a:t>
            </a:r>
            <a:r>
              <a:rPr lang="nl-BE" dirty="0" err="1" smtClean="0"/>
              <a:t>containing</a:t>
            </a:r>
            <a:r>
              <a:rPr lang="nl-BE" dirty="0" smtClean="0"/>
              <a:t> 1 or more ‘cards’ </a:t>
            </a:r>
            <a:r>
              <a:rPr lang="nl-BE" dirty="0" err="1" smtClean="0"/>
              <a:t>each</a:t>
            </a:r>
            <a:endParaRPr lang="nl-BE" dirty="0"/>
          </a:p>
        </p:txBody>
      </p:sp>
      <p:cxnSp>
        <p:nvCxnSpPr>
          <p:cNvPr id="10" name="Rechte verbindingslijn met pijl 9"/>
          <p:cNvCxnSpPr>
            <a:stCxn id="9" idx="0"/>
          </p:cNvCxnSpPr>
          <p:nvPr/>
        </p:nvCxnSpPr>
        <p:spPr>
          <a:xfrm flipV="1">
            <a:off x="2918276" y="3861048"/>
            <a:ext cx="4894084" cy="1264036"/>
          </a:xfrm>
          <a:prstGeom prst="straightConnector1">
            <a:avLst/>
          </a:prstGeom>
          <a:ln w="38100">
            <a:solidFill>
              <a:srgbClr val="009C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 flipV="1">
            <a:off x="2845041" y="3642834"/>
            <a:ext cx="1510935" cy="1468870"/>
          </a:xfrm>
          <a:prstGeom prst="straightConnector1">
            <a:avLst/>
          </a:prstGeom>
          <a:ln w="38100">
            <a:solidFill>
              <a:srgbClr val="009C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14" y="159255"/>
            <a:ext cx="4542382" cy="2987607"/>
          </a:xfrm>
          <a:prstGeom prst="rect">
            <a:avLst/>
          </a:prstGeom>
        </p:spPr>
      </p:pic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xfrm>
            <a:off x="0" y="998976"/>
            <a:ext cx="9144000" cy="4428000"/>
          </a:xfrm>
          <a:noFill/>
          <a:ln/>
        </p:spPr>
        <p:txBody>
          <a:bodyPr/>
          <a:lstStyle/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-4125" y="0"/>
            <a:ext cx="9144000" cy="1142984"/>
          </a:xfrm>
        </p:spPr>
        <p:txBody>
          <a:bodyPr/>
          <a:lstStyle/>
          <a:p>
            <a:r>
              <a:rPr lang="en-US" noProof="0" dirty="0" smtClean="0"/>
              <a:t>Left column</a:t>
            </a:r>
            <a:endParaRPr lang="en-US" noProof="0" dirty="0"/>
          </a:p>
        </p:txBody>
      </p:sp>
      <p:sp>
        <p:nvSpPr>
          <p:cNvPr id="9" name="Tekstvak 8"/>
          <p:cNvSpPr txBox="1"/>
          <p:nvPr/>
        </p:nvSpPr>
        <p:spPr>
          <a:xfrm>
            <a:off x="6149062" y="201163"/>
            <a:ext cx="579005" cy="338554"/>
          </a:xfrm>
          <a:prstGeom prst="rect">
            <a:avLst/>
          </a:prstGeom>
          <a:gradFill flip="none" rotWithShape="1">
            <a:gsLst>
              <a:gs pos="0">
                <a:srgbClr val="009CAB">
                  <a:shade val="30000"/>
                  <a:satMod val="115000"/>
                </a:srgbClr>
              </a:gs>
              <a:gs pos="50000">
                <a:srgbClr val="009CAB">
                  <a:shade val="67500"/>
                  <a:satMod val="115000"/>
                </a:srgbClr>
              </a:gs>
              <a:gs pos="100000">
                <a:srgbClr val="009CA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9CA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sz="1600" dirty="0" err="1" smtClean="0"/>
              <a:t>title</a:t>
            </a:r>
            <a:endParaRPr lang="nl-BE" sz="1600" dirty="0"/>
          </a:p>
        </p:txBody>
      </p:sp>
      <p:sp>
        <p:nvSpPr>
          <p:cNvPr id="4" name="Rechthoek 3"/>
          <p:cNvSpPr/>
          <p:nvPr/>
        </p:nvSpPr>
        <p:spPr>
          <a:xfrm>
            <a:off x="179512" y="2665943"/>
            <a:ext cx="91481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leftcolumn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"card"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TITLE OF SECTION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&lt;h3&gt;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description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&lt;/h3&gt;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img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/ImageLarge.png"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fakeimg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Some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Sunt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in culpa 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qui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officia 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deserunt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ullamco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6149062" y="581625"/>
            <a:ext cx="1438214" cy="338554"/>
          </a:xfrm>
          <a:prstGeom prst="rect">
            <a:avLst/>
          </a:prstGeom>
          <a:gradFill flip="none" rotWithShape="1">
            <a:gsLst>
              <a:gs pos="0">
                <a:srgbClr val="009CAB">
                  <a:shade val="30000"/>
                  <a:satMod val="115000"/>
                </a:srgbClr>
              </a:gs>
              <a:gs pos="50000">
                <a:srgbClr val="009CAB">
                  <a:shade val="67500"/>
                  <a:satMod val="115000"/>
                </a:srgbClr>
              </a:gs>
              <a:gs pos="100000">
                <a:srgbClr val="009CA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9CA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sz="1600" dirty="0" smtClean="0"/>
              <a:t>Smaller </a:t>
            </a:r>
            <a:r>
              <a:rPr lang="nl-BE" sz="1600" dirty="0" err="1" smtClean="0"/>
              <a:t>title</a:t>
            </a:r>
            <a:endParaRPr lang="nl-BE" sz="1600" dirty="0"/>
          </a:p>
        </p:txBody>
      </p:sp>
      <p:sp>
        <p:nvSpPr>
          <p:cNvPr id="13" name="Tekstvak 12"/>
          <p:cNvSpPr txBox="1"/>
          <p:nvPr/>
        </p:nvSpPr>
        <p:spPr>
          <a:xfrm>
            <a:off x="3599118" y="1312609"/>
            <a:ext cx="814647" cy="338554"/>
          </a:xfrm>
          <a:prstGeom prst="rect">
            <a:avLst/>
          </a:prstGeom>
          <a:gradFill flip="none" rotWithShape="1">
            <a:gsLst>
              <a:gs pos="0">
                <a:srgbClr val="009CAB">
                  <a:shade val="30000"/>
                  <a:satMod val="115000"/>
                </a:srgbClr>
              </a:gs>
              <a:gs pos="50000">
                <a:srgbClr val="009CAB">
                  <a:shade val="67500"/>
                  <a:satMod val="115000"/>
                </a:srgbClr>
              </a:gs>
              <a:gs pos="100000">
                <a:srgbClr val="009CA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9CA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sz="1600" dirty="0" smtClean="0"/>
              <a:t>image</a:t>
            </a:r>
            <a:endParaRPr lang="nl-BE" sz="1600" dirty="0"/>
          </a:p>
        </p:txBody>
      </p:sp>
      <p:sp>
        <p:nvSpPr>
          <p:cNvPr id="14" name="Tekstvak 13"/>
          <p:cNvSpPr txBox="1"/>
          <p:nvPr/>
        </p:nvSpPr>
        <p:spPr>
          <a:xfrm>
            <a:off x="5508104" y="2327389"/>
            <a:ext cx="1548052" cy="338554"/>
          </a:xfrm>
          <a:prstGeom prst="rect">
            <a:avLst/>
          </a:prstGeom>
          <a:gradFill flip="none" rotWithShape="1">
            <a:gsLst>
              <a:gs pos="0">
                <a:srgbClr val="009CAB">
                  <a:shade val="30000"/>
                  <a:satMod val="115000"/>
                </a:srgbClr>
              </a:gs>
              <a:gs pos="50000">
                <a:srgbClr val="009CAB">
                  <a:shade val="67500"/>
                  <a:satMod val="115000"/>
                </a:srgbClr>
              </a:gs>
              <a:gs pos="100000">
                <a:srgbClr val="009CAB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9CAB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 sz="1600" dirty="0" smtClean="0"/>
              <a:t>2 </a:t>
            </a:r>
            <a:r>
              <a:rPr lang="nl-BE" sz="1600" dirty="0" err="1" smtClean="0"/>
              <a:t>paragraphs</a:t>
            </a:r>
            <a:endParaRPr lang="nl-BE" sz="1600" dirty="0"/>
          </a:p>
        </p:txBody>
      </p:sp>
      <p:sp>
        <p:nvSpPr>
          <p:cNvPr id="15" name="Tekstvak 14"/>
          <p:cNvSpPr txBox="1"/>
          <p:nvPr/>
        </p:nvSpPr>
        <p:spPr>
          <a:xfrm>
            <a:off x="245748" y="1163224"/>
            <a:ext cx="3169734" cy="1200329"/>
          </a:xfrm>
          <a:prstGeom prst="rect">
            <a:avLst/>
          </a:prstGeom>
          <a:solidFill>
            <a:srgbClr val="009CAB">
              <a:alpha val="14902"/>
            </a:srgbClr>
          </a:solidFill>
          <a:ln>
            <a:solidFill>
              <a:srgbClr val="F04C25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rgbClr val="F04C25"/>
                </a:solidFill>
              </a:rPr>
              <a:t>Note</a:t>
            </a:r>
            <a:r>
              <a:rPr lang="nl-BE" dirty="0" smtClean="0">
                <a:solidFill>
                  <a:srgbClr val="F04C25"/>
                </a:solidFill>
              </a:rPr>
              <a:t>: div is non-</a:t>
            </a:r>
            <a:r>
              <a:rPr lang="nl-BE" dirty="0" err="1" smtClean="0">
                <a:solidFill>
                  <a:srgbClr val="F04C25"/>
                </a:solidFill>
              </a:rPr>
              <a:t>text</a:t>
            </a:r>
            <a:r>
              <a:rPr lang="nl-BE" dirty="0" smtClean="0">
                <a:solidFill>
                  <a:srgbClr val="F04C25"/>
                </a:solidFill>
              </a:rPr>
              <a:t>-block element</a:t>
            </a:r>
          </a:p>
          <a:p>
            <a:r>
              <a:rPr lang="nl-BE" dirty="0" smtClean="0">
                <a:solidFill>
                  <a:srgbClr val="F04C25"/>
                </a:solidFill>
              </a:rPr>
              <a:t>=&gt; no </a:t>
            </a:r>
            <a:r>
              <a:rPr lang="nl-BE" dirty="0" err="1" smtClean="0">
                <a:solidFill>
                  <a:srgbClr val="F04C25"/>
                </a:solidFill>
              </a:rPr>
              <a:t>text</a:t>
            </a:r>
            <a:r>
              <a:rPr lang="nl-BE" dirty="0" smtClean="0">
                <a:solidFill>
                  <a:srgbClr val="F04C25"/>
                </a:solidFill>
              </a:rPr>
              <a:t> </a:t>
            </a:r>
            <a:r>
              <a:rPr lang="nl-BE" dirty="0" err="1" smtClean="0">
                <a:solidFill>
                  <a:srgbClr val="F04C25"/>
                </a:solidFill>
              </a:rPr>
              <a:t>directly</a:t>
            </a:r>
            <a:r>
              <a:rPr lang="nl-BE" dirty="0" smtClean="0">
                <a:solidFill>
                  <a:srgbClr val="F04C25"/>
                </a:solidFill>
              </a:rPr>
              <a:t> in </a:t>
            </a:r>
            <a:r>
              <a:rPr lang="nl-BE" dirty="0" err="1" smtClean="0">
                <a:solidFill>
                  <a:srgbClr val="F04C25"/>
                </a:solidFill>
              </a:rPr>
              <a:t>between</a:t>
            </a:r>
            <a:r>
              <a:rPr lang="nl-BE" dirty="0" smtClean="0">
                <a:solidFill>
                  <a:srgbClr val="F04C25"/>
                </a:solidFill>
              </a:rPr>
              <a:t> &lt;div&gt; &lt;/div&gt;</a:t>
            </a:r>
            <a:endParaRPr lang="nl-BE" dirty="0">
              <a:solidFill>
                <a:srgbClr val="F04C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2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5343</TotalTime>
  <Words>2065</Words>
  <Application>Microsoft Office PowerPoint</Application>
  <PresentationFormat>Diavoorstelling (4:3)</PresentationFormat>
  <Paragraphs>357</Paragraphs>
  <Slides>23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Symbol</vt:lpstr>
      <vt:lpstr>Trebuchet MS</vt:lpstr>
      <vt:lpstr>Verdana</vt:lpstr>
      <vt:lpstr>TM_presentatie_nl-1</vt:lpstr>
      <vt:lpstr>CSS</vt:lpstr>
      <vt:lpstr>PowerPoint-presentatie</vt:lpstr>
      <vt:lpstr>steps</vt:lpstr>
      <vt:lpstr>1. html Define the blocks</vt:lpstr>
      <vt:lpstr>Html structure</vt:lpstr>
      <vt:lpstr>Header</vt:lpstr>
      <vt:lpstr>Navigation</vt:lpstr>
      <vt:lpstr>content</vt:lpstr>
      <vt:lpstr>Left column</vt:lpstr>
      <vt:lpstr>right column</vt:lpstr>
      <vt:lpstr>footer</vt:lpstr>
      <vt:lpstr>2. CSS: overall layout settings</vt:lpstr>
      <vt:lpstr>CSS: add Wrapper</vt:lpstr>
      <vt:lpstr>Create Background tile</vt:lpstr>
      <vt:lpstr>CSS: header</vt:lpstr>
      <vt:lpstr>CSS: header</vt:lpstr>
      <vt:lpstr>CSS: navbar</vt:lpstr>
      <vt:lpstr>CSS: navbar</vt:lpstr>
      <vt:lpstr>CSS: navbar link layout</vt:lpstr>
      <vt:lpstr>CSS: navbar drop down</vt:lpstr>
      <vt:lpstr>CSS: content 2 columns</vt:lpstr>
      <vt:lpstr>CSS: content cards and images</vt:lpstr>
      <vt:lpstr>CSS: 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Karin</dc:creator>
  <cp:lastModifiedBy>Sofie Beerens</cp:lastModifiedBy>
  <cp:revision>432</cp:revision>
  <dcterms:created xsi:type="dcterms:W3CDTF">2008-09-13T08:58:01Z</dcterms:created>
  <dcterms:modified xsi:type="dcterms:W3CDTF">2021-02-24T10:13:11Z</dcterms:modified>
</cp:coreProperties>
</file>