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396" r:id="rId2"/>
    <p:sldId id="397" r:id="rId3"/>
    <p:sldId id="432" r:id="rId4"/>
    <p:sldId id="433" r:id="rId5"/>
    <p:sldId id="435" r:id="rId6"/>
    <p:sldId id="434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in" initials="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B2F"/>
    <a:srgbClr val="F04C25"/>
    <a:srgbClr val="009C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6" autoAdjust="0"/>
    <p:restoredTop sz="86439" autoAdjust="0"/>
  </p:normalViewPr>
  <p:slideViewPr>
    <p:cSldViewPr>
      <p:cViewPr varScale="1">
        <p:scale>
          <a:sx n="76" d="100"/>
          <a:sy n="76" d="100"/>
        </p:scale>
        <p:origin x="1085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941CD-0B20-4B22-B0DD-0DE4051A5F2B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23361-C6CA-41D5-9407-C3F7EAC824E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6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9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F5FA7FFA-C1EB-4251-949F-1E77258D5EA9}" type="datetimeFigureOut">
              <a:rPr lang="en-US" smtClean="0"/>
              <a:pPr/>
              <a:t>2/24/2021</a:t>
            </a:fld>
            <a:endParaRPr lang="en-US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example_6_alignContent.html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../example_7_order.html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example_8_flexGrow.html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w3schools.com/css/tryit.asp?filename=trycss3_flexbox_flex-shrink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w3schools.com/css/tryit.asp?filename=trycss3_flexbox_flex-basis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example_1_dic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aniuse.com/#search=flexbo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example_2_flexDirection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../example_3_flexWrap.html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../example_4_justifyContent.html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../example_5_alignItems.html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flexbox</a:t>
            </a:r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428000"/>
          </a:xfrm>
        </p:spPr>
        <p:txBody>
          <a:bodyPr/>
          <a:lstStyle/>
          <a:p>
            <a:r>
              <a:rPr lang="en-US" noProof="0" dirty="0" smtClean="0"/>
              <a:t>CSS property for </a:t>
            </a:r>
            <a:br>
              <a:rPr lang="en-US" noProof="0" dirty="0" smtClean="0"/>
            </a:br>
            <a:r>
              <a:rPr lang="en-US" noProof="0" dirty="0" smtClean="0"/>
              <a:t>container</a:t>
            </a:r>
          </a:p>
          <a:p>
            <a:r>
              <a:rPr lang="en-US" noProof="0" dirty="0" smtClean="0"/>
              <a:t>Aligns lines vertically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Align-content</a:t>
            </a:r>
            <a:endParaRPr lang="en-US" noProof="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7504" y="4772726"/>
            <a:ext cx="85324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.container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 smtClean="0">
                <a:latin typeface="Consolas" panose="020B0609020204030204" pitchFamily="49" charset="0"/>
              </a:rPr>
              <a:t>     </a:t>
            </a:r>
            <a:r>
              <a:rPr lang="en-US" altLang="nl-BE" dirty="0" smtClean="0">
                <a:latin typeface="Consolas" panose="020B0609020204030204" pitchFamily="49" charset="0"/>
              </a:rPr>
              <a:t>align-content</a:t>
            </a:r>
            <a:r>
              <a:rPr lang="en-US" altLang="nl-BE" dirty="0">
                <a:latin typeface="Consolas" panose="020B0609020204030204" pitchFamily="49" charset="0"/>
              </a:rPr>
              <a:t>: </a:t>
            </a:r>
            <a:r>
              <a:rPr lang="en-US" altLang="nl-BE" dirty="0" smtClean="0">
                <a:latin typeface="Consolas" panose="020B0609020204030204" pitchFamily="49" charset="0"/>
              </a:rPr>
              <a:t>stretch | flex-start </a:t>
            </a:r>
            <a:r>
              <a:rPr lang="en-US" altLang="nl-BE" dirty="0">
                <a:latin typeface="Consolas" panose="020B0609020204030204" pitchFamily="49" charset="0"/>
              </a:rPr>
              <a:t>| flex-end | center </a:t>
            </a:r>
            <a:r>
              <a:rPr lang="en-US" altLang="nl-BE" dirty="0" smtClean="0">
                <a:latin typeface="Consolas" panose="020B0609020204030204" pitchFamily="49" charset="0"/>
              </a:rPr>
              <a:t>|  </a:t>
            </a:r>
            <a:br>
              <a:rPr lang="en-US" altLang="nl-BE" dirty="0" smtClean="0">
                <a:latin typeface="Consolas" panose="020B0609020204030204" pitchFamily="49" charset="0"/>
              </a:rPr>
            </a:br>
            <a:r>
              <a:rPr lang="en-US" altLang="nl-BE" dirty="0" smtClean="0">
                <a:latin typeface="Consolas" panose="020B0609020204030204" pitchFamily="49" charset="0"/>
              </a:rPr>
              <a:t>		</a:t>
            </a:r>
            <a:r>
              <a:rPr lang="en-US" altLang="nl-BE" dirty="0">
                <a:latin typeface="Consolas" panose="020B0609020204030204" pitchFamily="49" charset="0"/>
              </a:rPr>
              <a:t> </a:t>
            </a:r>
            <a:r>
              <a:rPr lang="en-US" altLang="nl-BE" dirty="0" smtClean="0">
                <a:latin typeface="Consolas" panose="020B0609020204030204" pitchFamily="49" charset="0"/>
              </a:rPr>
              <a:t>     </a:t>
            </a:r>
            <a:r>
              <a:rPr lang="en-US" altLang="nl-BE" dirty="0" smtClean="0">
                <a:latin typeface="Consolas" panose="020B0609020204030204" pitchFamily="49" charset="0"/>
                <a:hlinkClick r:id="rId2" action="ppaction://hlinkfile"/>
              </a:rPr>
              <a:t>space-between</a:t>
            </a:r>
            <a:r>
              <a:rPr lang="en-US" altLang="nl-BE" dirty="0" smtClean="0">
                <a:latin typeface="Consolas" panose="020B0609020204030204" pitchFamily="49" charset="0"/>
              </a:rPr>
              <a:t> | space-around;</a:t>
            </a:r>
            <a:endParaRPr kumimoji="0" lang="nl-BE" altLang="nl-B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2555776" y="3495492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chemeClr val="accent6">
                    <a:lumMod val="10000"/>
                  </a:schemeClr>
                </a:solidFill>
              </a:rPr>
              <a:t>default</a:t>
            </a:r>
            <a:endParaRPr lang="nl-BE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3183512" y="4014356"/>
            <a:ext cx="0" cy="1033833"/>
          </a:xfrm>
          <a:prstGeom prst="straightConnector1">
            <a:avLst/>
          </a:prstGeom>
          <a:ln w="28575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443" y="272385"/>
            <a:ext cx="3553321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91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428000"/>
          </a:xfrm>
        </p:spPr>
        <p:txBody>
          <a:bodyPr/>
          <a:lstStyle/>
          <a:p>
            <a:r>
              <a:rPr lang="en-US" noProof="0" dirty="0" smtClean="0"/>
              <a:t>CSS property for items</a:t>
            </a:r>
          </a:p>
          <a:p>
            <a:r>
              <a:rPr lang="en-US" noProof="0" dirty="0" smtClean="0"/>
              <a:t>defines order to display items (default order is defined by order in HTML code)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order</a:t>
            </a:r>
            <a:endParaRPr lang="en-US" noProof="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55576" y="4551889"/>
            <a:ext cx="45365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.item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 smtClean="0">
                <a:latin typeface="Consolas" panose="020B0609020204030204" pitchFamily="49" charset="0"/>
              </a:rPr>
              <a:t>     </a:t>
            </a:r>
            <a:r>
              <a:rPr lang="en-US" altLang="nl-BE" dirty="0" smtClean="0">
                <a:latin typeface="Consolas" panose="020B0609020204030204" pitchFamily="49" charset="0"/>
                <a:hlinkClick r:id="rId2" action="ppaction://hlinkfile"/>
              </a:rPr>
              <a:t>order</a:t>
            </a:r>
            <a:r>
              <a:rPr lang="en-US" altLang="nl-BE" dirty="0" smtClean="0">
                <a:latin typeface="Consolas" panose="020B0609020204030204" pitchFamily="49" charset="0"/>
              </a:rPr>
              <a:t>: &lt;integer&gt;;</a:t>
            </a:r>
            <a:endParaRPr kumimoji="0" lang="nl-BE" altLang="nl-B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869389"/>
            <a:ext cx="610637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428000"/>
          </a:xfrm>
        </p:spPr>
        <p:txBody>
          <a:bodyPr/>
          <a:lstStyle/>
          <a:p>
            <a:r>
              <a:rPr lang="en-US" noProof="0" dirty="0" smtClean="0"/>
              <a:t>CSS property for items</a:t>
            </a:r>
          </a:p>
          <a:p>
            <a:r>
              <a:rPr lang="en-US" noProof="0" dirty="0" smtClean="0"/>
              <a:t>defines how much an item grows relative  to the other items if there is enough room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Flex-grow</a:t>
            </a:r>
            <a:endParaRPr lang="en-US" noProof="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55576" y="5085184"/>
            <a:ext cx="74888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.item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 smtClean="0">
                <a:latin typeface="Consolas" panose="020B0609020204030204" pitchFamily="49" charset="0"/>
              </a:rPr>
              <a:t>     </a:t>
            </a:r>
            <a:r>
              <a:rPr lang="en-US" altLang="nl-BE" dirty="0" smtClean="0">
                <a:latin typeface="Consolas" panose="020B0609020204030204" pitchFamily="49" charset="0"/>
                <a:hlinkClick r:id="rId2" action="ppaction://hlinkfile"/>
              </a:rPr>
              <a:t>flex-grow</a:t>
            </a:r>
            <a:r>
              <a:rPr lang="en-US" altLang="nl-BE" dirty="0" smtClean="0">
                <a:latin typeface="Consolas" panose="020B0609020204030204" pitchFamily="49" charset="0"/>
              </a:rPr>
              <a:t>: &lt;</a:t>
            </a:r>
            <a:r>
              <a:rPr lang="en-US" altLang="nl-BE" dirty="0" err="1" smtClean="0">
                <a:latin typeface="Consolas" panose="020B0609020204030204" pitchFamily="49" charset="0"/>
              </a:rPr>
              <a:t>pos</a:t>
            </a:r>
            <a:r>
              <a:rPr lang="en-US" altLang="nl-BE" dirty="0" smtClean="0">
                <a:latin typeface="Consolas" panose="020B0609020204030204" pitchFamily="49" charset="0"/>
              </a:rPr>
              <a:t> number&gt;; /*default 0*/  </a:t>
            </a:r>
            <a:endParaRPr kumimoji="0" lang="nl-BE" altLang="nl-B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55" y="2564904"/>
            <a:ext cx="6131201" cy="245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428000"/>
          </a:xfrm>
        </p:spPr>
        <p:txBody>
          <a:bodyPr/>
          <a:lstStyle/>
          <a:p>
            <a:r>
              <a:rPr lang="en-US" noProof="0" dirty="0" smtClean="0"/>
              <a:t>CSS property for items</a:t>
            </a:r>
          </a:p>
          <a:p>
            <a:r>
              <a:rPr lang="en-US" dirty="0"/>
              <a:t>defines how much an item shrinks relative to the other items when there is too little space</a:t>
            </a:r>
            <a:endParaRPr lang="en-US" noProof="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Flex-shrink</a:t>
            </a:r>
            <a:endParaRPr lang="en-US" noProof="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55576" y="4191034"/>
            <a:ext cx="655272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.item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 smtClean="0">
                <a:latin typeface="Consolas" panose="020B0609020204030204" pitchFamily="49" charset="0"/>
              </a:rPr>
              <a:t>     </a:t>
            </a:r>
            <a:r>
              <a:rPr lang="en-US" altLang="nl-BE" dirty="0" smtClean="0">
                <a:latin typeface="Consolas" panose="020B0609020204030204" pitchFamily="49" charset="0"/>
                <a:hlinkClick r:id="rId2"/>
              </a:rPr>
              <a:t>flex-shrink</a:t>
            </a:r>
            <a:r>
              <a:rPr lang="en-US" altLang="nl-BE" dirty="0" smtClean="0">
                <a:latin typeface="Consolas" panose="020B0609020204030204" pitchFamily="49" charset="0"/>
              </a:rPr>
              <a:t>: &lt;</a:t>
            </a:r>
            <a:r>
              <a:rPr lang="en-US" altLang="nl-BE" dirty="0" err="1" smtClean="0">
                <a:latin typeface="Consolas" panose="020B0609020204030204" pitchFamily="49" charset="0"/>
              </a:rPr>
              <a:t>pos</a:t>
            </a:r>
            <a:r>
              <a:rPr lang="en-US" altLang="nl-BE" dirty="0" smtClean="0">
                <a:latin typeface="Consolas" panose="020B0609020204030204" pitchFamily="49" charset="0"/>
              </a:rPr>
              <a:t> number&gt;; /*default 1*/</a:t>
            </a:r>
            <a:endParaRPr kumimoji="0" lang="nl-BE" altLang="nl-B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2" y="2735725"/>
            <a:ext cx="8740976" cy="100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926968"/>
            <a:ext cx="9144000" cy="4428000"/>
          </a:xfrm>
        </p:spPr>
        <p:txBody>
          <a:bodyPr/>
          <a:lstStyle/>
          <a:p>
            <a:r>
              <a:rPr lang="en-US" noProof="0" dirty="0" smtClean="0"/>
              <a:t>CSS property for items</a:t>
            </a:r>
          </a:p>
          <a:p>
            <a:r>
              <a:rPr lang="en-US" noProof="0" dirty="0" smtClean="0"/>
              <a:t>defines start </a:t>
            </a:r>
            <a:r>
              <a:rPr lang="en-US" dirty="0" smtClean="0"/>
              <a:t>width </a:t>
            </a:r>
            <a:r>
              <a:rPr lang="en-US" noProof="0" dirty="0" smtClean="0"/>
              <a:t>for item (grow)</a:t>
            </a:r>
          </a:p>
          <a:p>
            <a:r>
              <a:rPr lang="en-US" noProof="0" dirty="0" smtClean="0"/>
              <a:t>defines minimum width for item (wrap)</a:t>
            </a:r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Flex-basis</a:t>
            </a:r>
            <a:endParaRPr lang="en-US" noProof="0" dirty="0"/>
          </a:p>
        </p:txBody>
      </p:sp>
      <p:pic>
        <p:nvPicPr>
          <p:cNvPr id="4" name="Afbeelding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04029"/>
            <a:ext cx="7316221" cy="1238423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755576" y="4149080"/>
            <a:ext cx="5832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div</a:t>
            </a:r>
            <a:r>
              <a:rPr lang="en-US" dirty="0">
                <a:solidFill>
                  <a:srgbClr val="FF0000"/>
                </a:solidFill>
              </a:rPr>
              <a:t> class</a:t>
            </a:r>
            <a:r>
              <a:rPr lang="en-US" dirty="0">
                <a:solidFill>
                  <a:srgbClr val="0000CD"/>
                </a:solidFill>
              </a:rPr>
              <a:t>="flex-container"&gt;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div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1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/div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div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2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/div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div</a:t>
            </a:r>
            <a:r>
              <a:rPr lang="en-US" dirty="0">
                <a:solidFill>
                  <a:srgbClr val="FF0000"/>
                </a:solidFill>
              </a:rPr>
              <a:t> style</a:t>
            </a:r>
            <a:r>
              <a:rPr lang="en-US" dirty="0">
                <a:solidFill>
                  <a:srgbClr val="0000CD"/>
                </a:solidFill>
              </a:rPr>
              <a:t>="flex-basis: 200px"&gt;</a:t>
            </a:r>
            <a:r>
              <a:rPr lang="en-US" dirty="0"/>
              <a:t>3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/div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div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4</a:t>
            </a: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/div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&lt;</a:t>
            </a:r>
            <a:r>
              <a:rPr lang="en-US" dirty="0">
                <a:solidFill>
                  <a:srgbClr val="A52A2A"/>
                </a:solidFill>
              </a:rPr>
              <a:t>/div</a:t>
            </a:r>
            <a:r>
              <a:rPr lang="en-US" dirty="0">
                <a:solidFill>
                  <a:srgbClr val="0000CD"/>
                </a:solidFill>
              </a:rPr>
              <a:t>&gt;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17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shorthand notation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flex</a:t>
            </a:r>
            <a:endParaRPr lang="en-US" noProof="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2348880"/>
            <a:ext cx="89644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.item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 smtClean="0">
                <a:latin typeface="Consolas" panose="020B0609020204030204" pitchFamily="49" charset="0"/>
              </a:rPr>
              <a:t>   </a:t>
            </a:r>
            <a:r>
              <a:rPr lang="en-US" altLang="nl-BE" dirty="0" smtClean="0">
                <a:latin typeface="Consolas" panose="020B0609020204030204" pitchFamily="49" charset="0"/>
              </a:rPr>
              <a:t>flex: none </a:t>
            </a:r>
            <a:r>
              <a:rPr lang="en-US" altLang="nl-BE" dirty="0">
                <a:latin typeface="Consolas" panose="020B0609020204030204" pitchFamily="49" charset="0"/>
              </a:rPr>
              <a:t>| [ &lt;'flex-grow'&gt; &lt;'flex-shrink'&gt;? || &lt;'flex-basis'&gt; </a:t>
            </a:r>
            <a:r>
              <a:rPr lang="en-US" altLang="nl-BE" dirty="0" smtClean="0">
                <a:latin typeface="Consolas" panose="020B06090202040302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62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428000"/>
          </a:xfrm>
        </p:spPr>
        <p:txBody>
          <a:bodyPr/>
          <a:lstStyle/>
          <a:p>
            <a:r>
              <a:rPr lang="en-US" noProof="0" dirty="0" smtClean="0"/>
              <a:t>CSS property for items</a:t>
            </a:r>
          </a:p>
          <a:p>
            <a:r>
              <a:rPr lang="en-US" noProof="0" dirty="0" smtClean="0"/>
              <a:t>Overwrites alignment of container </a:t>
            </a:r>
            <a:r>
              <a:rPr lang="en-US" noProof="0" smtClean="0"/>
              <a:t>for specific </a:t>
            </a:r>
            <a:r>
              <a:rPr lang="en-US" noProof="0" dirty="0" smtClean="0"/>
              <a:t>flex item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Align-self</a:t>
            </a:r>
            <a:endParaRPr lang="en-US" noProof="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31540" y="4736555"/>
            <a:ext cx="82809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.item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 smtClean="0">
                <a:latin typeface="Consolas" panose="020B0609020204030204" pitchFamily="49" charset="0"/>
              </a:rPr>
              <a:t>     </a:t>
            </a:r>
            <a:r>
              <a:rPr lang="en-US" altLang="nl-BE" dirty="0">
                <a:latin typeface="Consolas" panose="020B0609020204030204" pitchFamily="49" charset="0"/>
              </a:rPr>
              <a:t>align-self: auto | flex-start | flex-end | center | </a:t>
            </a:r>
            <a:r>
              <a:rPr lang="en-US" altLang="nl-BE" dirty="0" smtClean="0">
                <a:latin typeface="Consolas" panose="020B0609020204030204" pitchFamily="49" charset="0"/>
              </a:rPr>
              <a:t>		          baseline </a:t>
            </a:r>
            <a:r>
              <a:rPr lang="en-US" altLang="nl-BE" dirty="0">
                <a:latin typeface="Consolas" panose="020B0609020204030204" pitchFamily="49" charset="0"/>
              </a:rPr>
              <a:t>| stretch;</a:t>
            </a:r>
            <a:endParaRPr kumimoji="0" lang="nl-BE" altLang="nl-B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04864"/>
            <a:ext cx="4745236" cy="24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/>
          <p:cNvSpPr>
            <a:spLocks noGrp="1" noChangeArrowheads="1"/>
          </p:cNvSpPr>
          <p:nvPr>
            <p:ph idx="1"/>
          </p:nvPr>
        </p:nvSpPr>
        <p:spPr>
          <a:xfrm>
            <a:off x="0" y="908720"/>
            <a:ext cx="9144000" cy="5040560"/>
          </a:xfrm>
          <a:noFill/>
          <a:ln/>
        </p:spPr>
        <p:txBody>
          <a:bodyPr>
            <a:normAutofit/>
          </a:bodyPr>
          <a:lstStyle/>
          <a:p>
            <a:pPr marL="444500" indent="-457200"/>
            <a:r>
              <a:rPr lang="en-US" dirty="0"/>
              <a:t>How do you </a:t>
            </a:r>
            <a:r>
              <a:rPr lang="en-US" dirty="0" smtClean="0"/>
              <a:t>position </a:t>
            </a:r>
            <a:r>
              <a:rPr lang="en-US" dirty="0"/>
              <a:t>6 dice side by side and centered in a div?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0" indent="0">
              <a:buNone/>
            </a:pPr>
            <a:endParaRPr lang="en-US" noProof="0" dirty="0" smtClean="0"/>
          </a:p>
          <a:p>
            <a:pPr marL="444500" indent="-457200"/>
            <a:r>
              <a:rPr lang="en-US" noProof="0" dirty="0" smtClean="0"/>
              <a:t>float </a:t>
            </a:r>
          </a:p>
          <a:p>
            <a:pPr marL="0" indent="0">
              <a:buNone/>
            </a:pPr>
            <a:r>
              <a:rPr lang="en-US" noProof="0" dirty="0" smtClean="0"/>
              <a:t>	=&gt; side by side, but how can you center?</a:t>
            </a:r>
          </a:p>
          <a:p>
            <a:pPr marL="0" indent="0">
              <a:buNone/>
            </a:pPr>
            <a:r>
              <a:rPr lang="en-US" noProof="0" dirty="0" smtClean="0"/>
              <a:t>	=&gt; clear needed to define height of div</a:t>
            </a:r>
          </a:p>
          <a:p>
            <a:pPr marL="0" indent="0">
              <a:buNone/>
            </a:pPr>
            <a:endParaRPr lang="en-US" noProof="0" dirty="0" smtClean="0"/>
          </a:p>
          <a:p>
            <a:pPr lvl="1">
              <a:buFontTx/>
              <a:buNone/>
            </a:pP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</a:t>
            </a:r>
            <a:endParaRPr lang="en-US" noProof="0" dirty="0"/>
          </a:p>
        </p:txBody>
      </p:sp>
      <p:pic>
        <p:nvPicPr>
          <p:cNvPr id="2" name="Afbeelding 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416" y="2132856"/>
            <a:ext cx="693516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2984"/>
            <a:ext cx="9144000" cy="2451206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Browser support</a:t>
            </a:r>
            <a:endParaRPr lang="en-US" noProof="0" dirty="0"/>
          </a:p>
        </p:txBody>
      </p:sp>
      <p:sp>
        <p:nvSpPr>
          <p:cNvPr id="5" name="Rechthoek 4"/>
          <p:cNvSpPr/>
          <p:nvPr/>
        </p:nvSpPr>
        <p:spPr>
          <a:xfrm>
            <a:off x="107504" y="4077072"/>
            <a:ext cx="5832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800" dirty="0">
                <a:solidFill>
                  <a:schemeClr val="accent6">
                    <a:lumMod val="10000"/>
                  </a:schemeClr>
                </a:solidFill>
                <a:latin typeface="Helvetica-Light"/>
                <a:hlinkClick r:id="rId3"/>
              </a:rPr>
              <a:t>http://caniuse.com/#search=flexbox</a:t>
            </a:r>
            <a:endParaRPr lang="nl-BE" sz="28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0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Div</a:t>
            </a:r>
            <a:r>
              <a:rPr lang="en-US" noProof="0" dirty="0" smtClean="0"/>
              <a:t> </a:t>
            </a:r>
            <a:r>
              <a:rPr lang="en-US" noProof="0" dirty="0" err="1" smtClean="0"/>
              <a:t>neede</a:t>
            </a:r>
            <a:r>
              <a:rPr lang="en-US" dirty="0" smtClean="0"/>
              <a:t>d </a:t>
            </a:r>
            <a:r>
              <a:rPr lang="en-US" noProof="0" dirty="0" smtClean="0"/>
              <a:t>with CSS property:</a:t>
            </a:r>
          </a:p>
          <a:p>
            <a:pPr marL="0" indent="0">
              <a:buNone/>
            </a:pPr>
            <a:r>
              <a:rPr lang="en-US" noProof="0" dirty="0" smtClean="0"/>
              <a:t> </a:t>
            </a:r>
          </a:p>
          <a:p>
            <a:pPr marL="0" indent="0">
              <a:buNone/>
            </a:pPr>
            <a:r>
              <a:rPr lang="en-US" noProof="0" dirty="0" smtClean="0"/>
              <a:t>        display: flex</a:t>
            </a:r>
          </a:p>
          <a:p>
            <a:pPr marL="0" indent="0">
              <a:buNone/>
            </a:pPr>
            <a:endParaRPr lang="en-US" noProof="0" dirty="0" smtClean="0"/>
          </a:p>
          <a:p>
            <a:r>
              <a:rPr lang="en-US" noProof="0" dirty="0" smtClean="0"/>
              <a:t>All child elements become flex items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Flex container</a:t>
            </a:r>
            <a:endParaRPr lang="en-US" noProof="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844824"/>
            <a:ext cx="3600400" cy="142220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982368"/>
            <a:ext cx="4191298" cy="17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1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Flex is 1-dimensional!</a:t>
            </a:r>
            <a:endParaRPr lang="en-US" noProof="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3" y="1155885"/>
            <a:ext cx="2052962" cy="3594344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2" y="4988880"/>
            <a:ext cx="8248295" cy="816384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3131840" y="2542712"/>
            <a:ext cx="4543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Only</a:t>
            </a:r>
            <a:r>
              <a:rPr lang="nl-BE" sz="28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 1 </a:t>
            </a:r>
            <a:r>
              <a:rPr lang="nl-BE" sz="2800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dimension</a:t>
            </a:r>
            <a:r>
              <a:rPr lang="nl-BE" sz="28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nl-BE" sz="2800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not</a:t>
            </a:r>
            <a:r>
              <a:rPr lang="nl-BE" sz="2800" dirty="0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nl-BE" sz="2800" dirty="0" err="1" smtClean="0">
                <a:solidFill>
                  <a:schemeClr val="accent6">
                    <a:lumMod val="10000"/>
                  </a:schemeClr>
                </a:solidFill>
                <a:latin typeface="Trebuchet MS" panose="020B0603020202020204" pitchFamily="34" charset="0"/>
              </a:rPr>
              <a:t>both</a:t>
            </a:r>
            <a:endParaRPr lang="nl-BE" sz="2800" dirty="0">
              <a:solidFill>
                <a:schemeClr val="accent6">
                  <a:lumMod val="10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428000"/>
          </a:xfrm>
        </p:spPr>
        <p:txBody>
          <a:bodyPr/>
          <a:lstStyle/>
          <a:p>
            <a:r>
              <a:rPr lang="en-US" noProof="0" dirty="0" smtClean="0"/>
              <a:t>CSS property for container</a:t>
            </a:r>
          </a:p>
          <a:p>
            <a:r>
              <a:rPr lang="en-US" noProof="0" dirty="0" smtClean="0"/>
              <a:t>defines the main-axis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Flex-direction</a:t>
            </a:r>
            <a:endParaRPr lang="en-US" noProof="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99" y="2204865"/>
            <a:ext cx="4368125" cy="2258044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49092" y="4797152"/>
            <a:ext cx="8532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.container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 smtClean="0">
                <a:latin typeface="Consolas" panose="020B0609020204030204" pitchFamily="49" charset="0"/>
              </a:rPr>
              <a:t>     </a:t>
            </a:r>
            <a:r>
              <a:rPr kumimoji="0" lang="nl-BE" altLang="nl-B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nl-BE" altLang="nl-B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nl-BE" altLang="nl-B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-reverse | column | column-reverse;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4788024" y="2852936"/>
            <a:ext cx="41292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 err="1" smtClean="0"/>
              <a:t>row</a:t>
            </a:r>
            <a:r>
              <a:rPr lang="nl-BE" dirty="0" smtClean="0"/>
              <a:t> (default): </a:t>
            </a:r>
            <a:r>
              <a:rPr lang="nl-BE" dirty="0" err="1" smtClean="0"/>
              <a:t>left</a:t>
            </a:r>
            <a:r>
              <a:rPr lang="nl-BE" dirty="0" smtClean="0"/>
              <a:t> -&gt; right</a:t>
            </a:r>
          </a:p>
          <a:p>
            <a:pPr marL="285750" indent="-285750">
              <a:buFontTx/>
              <a:buChar char="-"/>
            </a:pPr>
            <a:r>
              <a:rPr lang="nl-BE" dirty="0" err="1" smtClean="0"/>
              <a:t>row</a:t>
            </a:r>
            <a:r>
              <a:rPr lang="nl-BE" dirty="0" smtClean="0"/>
              <a:t>-reverse: right -&gt; </a:t>
            </a:r>
            <a:r>
              <a:rPr lang="nl-BE" dirty="0" err="1" smtClean="0"/>
              <a:t>left</a:t>
            </a:r>
            <a:endParaRPr lang="nl-BE" dirty="0" smtClean="0"/>
          </a:p>
          <a:p>
            <a:pPr marL="285750" indent="-285750">
              <a:buFontTx/>
              <a:buChar char="-"/>
            </a:pPr>
            <a:r>
              <a:rPr lang="nl-BE" dirty="0"/>
              <a:t>c</a:t>
            </a:r>
            <a:r>
              <a:rPr lang="nl-BE" dirty="0" smtClean="0"/>
              <a:t>olumn: top -&gt; </a:t>
            </a:r>
            <a:r>
              <a:rPr lang="nl-BE" dirty="0" err="1" smtClean="0"/>
              <a:t>bottom</a:t>
            </a:r>
            <a:endParaRPr lang="nl-BE" dirty="0" smtClean="0"/>
          </a:p>
          <a:p>
            <a:pPr marL="285750" indent="-285750">
              <a:buFontTx/>
              <a:buChar char="-"/>
            </a:pPr>
            <a:r>
              <a:rPr lang="nl-BE" dirty="0">
                <a:hlinkClick r:id="rId3" action="ppaction://hlinkfile"/>
              </a:rPr>
              <a:t>c</a:t>
            </a:r>
            <a:r>
              <a:rPr lang="nl-BE" dirty="0" smtClean="0">
                <a:hlinkClick r:id="rId3" action="ppaction://hlinkfile"/>
              </a:rPr>
              <a:t>olumn-reverse</a:t>
            </a:r>
            <a:r>
              <a:rPr lang="nl-BE" dirty="0" smtClean="0"/>
              <a:t>: </a:t>
            </a:r>
            <a:r>
              <a:rPr lang="nl-BE" dirty="0" err="1" smtClean="0"/>
              <a:t>bottom</a:t>
            </a:r>
            <a:r>
              <a:rPr lang="nl-BE" dirty="0" smtClean="0"/>
              <a:t> -&gt; top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72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428000"/>
          </a:xfrm>
        </p:spPr>
        <p:txBody>
          <a:bodyPr/>
          <a:lstStyle/>
          <a:p>
            <a:r>
              <a:rPr lang="en-US" noProof="0" dirty="0" smtClean="0"/>
              <a:t>CSS property for container</a:t>
            </a:r>
          </a:p>
          <a:p>
            <a:r>
              <a:rPr lang="en-US" noProof="0" dirty="0" smtClean="0"/>
              <a:t>defines what to do if line is not long enough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Flex-wrap</a:t>
            </a:r>
            <a:endParaRPr lang="en-US" noProof="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49092" y="4797152"/>
            <a:ext cx="8532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.container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dirty="0" smtClean="0">
                <a:latin typeface="Consolas" panose="020B0609020204030204" pitchFamily="49" charset="0"/>
              </a:rPr>
              <a:t>     </a:t>
            </a:r>
            <a:r>
              <a:rPr kumimoji="0" lang="nl-BE" altLang="nl-B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-wrap: </a:t>
            </a:r>
            <a:r>
              <a:rPr kumimoji="0" lang="nl-BE" altLang="nl-B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| wrap</a:t>
            </a:r>
            <a:r>
              <a:rPr kumimoji="0" lang="nl-BE" altLang="nl-B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wrap-reverse;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4788024" y="2852936"/>
            <a:ext cx="3956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 err="1" smtClean="0"/>
              <a:t>nowrap</a:t>
            </a:r>
            <a:r>
              <a:rPr lang="nl-BE" dirty="0" smtClean="0"/>
              <a:t> (default): on 1 lijn</a:t>
            </a:r>
          </a:p>
          <a:p>
            <a:pPr marL="285750" indent="-285750">
              <a:buFontTx/>
              <a:buChar char="-"/>
            </a:pPr>
            <a:r>
              <a:rPr lang="nl-BE" dirty="0" smtClean="0"/>
              <a:t>wrap:  on more </a:t>
            </a:r>
            <a:r>
              <a:rPr lang="nl-BE" dirty="0" err="1" smtClean="0"/>
              <a:t>lines</a:t>
            </a:r>
            <a:r>
              <a:rPr lang="nl-BE" dirty="0" smtClean="0"/>
              <a:t> </a:t>
            </a:r>
            <a:br>
              <a:rPr lang="nl-BE" dirty="0" smtClean="0"/>
            </a:br>
            <a:r>
              <a:rPr lang="nl-BE" dirty="0" smtClean="0"/>
              <a:t>	  top -&gt; </a:t>
            </a:r>
            <a:r>
              <a:rPr lang="nl-BE" dirty="0" err="1" smtClean="0"/>
              <a:t>bottom</a:t>
            </a:r>
            <a:endParaRPr lang="nl-BE" dirty="0" smtClean="0"/>
          </a:p>
          <a:p>
            <a:pPr marL="285750" indent="-285750">
              <a:buFontTx/>
              <a:buChar char="-"/>
            </a:pPr>
            <a:r>
              <a:rPr lang="nl-BE" dirty="0" smtClean="0">
                <a:hlinkClick r:id="rId2" action="ppaction://hlinkfile"/>
              </a:rPr>
              <a:t>wrap-reverse</a:t>
            </a:r>
            <a:r>
              <a:rPr lang="nl-BE" dirty="0" smtClean="0"/>
              <a:t>: on more </a:t>
            </a:r>
            <a:r>
              <a:rPr lang="nl-BE" dirty="0" err="1" smtClean="0"/>
              <a:t>lines</a:t>
            </a:r>
            <a:r>
              <a:rPr lang="nl-BE" dirty="0" smtClean="0"/>
              <a:t> </a:t>
            </a:r>
          </a:p>
          <a:p>
            <a:r>
              <a:rPr lang="nl-BE" dirty="0"/>
              <a:t>	</a:t>
            </a:r>
            <a:r>
              <a:rPr lang="nl-BE" dirty="0" smtClean="0"/>
              <a:t>             </a:t>
            </a:r>
            <a:r>
              <a:rPr lang="nl-BE" dirty="0" err="1" smtClean="0"/>
              <a:t>bottom</a:t>
            </a:r>
            <a:r>
              <a:rPr lang="nl-BE" dirty="0" smtClean="0"/>
              <a:t> -&gt; top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1" y="2308627"/>
            <a:ext cx="4044769" cy="22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428000"/>
          </a:xfrm>
        </p:spPr>
        <p:txBody>
          <a:bodyPr/>
          <a:lstStyle/>
          <a:p>
            <a:r>
              <a:rPr lang="en-US" noProof="0" dirty="0" smtClean="0"/>
              <a:t>CSS property for container</a:t>
            </a:r>
          </a:p>
          <a:p>
            <a:r>
              <a:rPr lang="en-US" noProof="0" dirty="0" smtClean="0"/>
              <a:t>Aligns items horizontally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Justify-content</a:t>
            </a:r>
            <a:endParaRPr lang="en-US" noProof="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7504" y="4772726"/>
            <a:ext cx="85324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.container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 smtClean="0">
                <a:latin typeface="Consolas" panose="020B0609020204030204" pitchFamily="49" charset="0"/>
              </a:rPr>
              <a:t>     </a:t>
            </a:r>
            <a:r>
              <a:rPr lang="en-US" altLang="nl-BE" dirty="0">
                <a:latin typeface="Consolas" panose="020B0609020204030204" pitchFamily="49" charset="0"/>
              </a:rPr>
              <a:t>justify-content: flex-start | </a:t>
            </a:r>
            <a:r>
              <a:rPr lang="en-US" altLang="nl-BE" dirty="0">
                <a:latin typeface="Consolas" panose="020B0609020204030204" pitchFamily="49" charset="0"/>
                <a:hlinkClick r:id="rId2" action="ppaction://hlinkfile"/>
              </a:rPr>
              <a:t>flex-end</a:t>
            </a:r>
            <a:r>
              <a:rPr lang="en-US" altLang="nl-BE" dirty="0">
                <a:latin typeface="Consolas" panose="020B0609020204030204" pitchFamily="49" charset="0"/>
              </a:rPr>
              <a:t> | center | </a:t>
            </a:r>
            <a:r>
              <a:rPr lang="en-US" altLang="nl-BE" dirty="0" smtClean="0">
                <a:latin typeface="Consolas" panose="020B0609020204030204" pitchFamily="49" charset="0"/>
              </a:rPr>
              <a:t/>
            </a:r>
            <a:br>
              <a:rPr lang="en-US" altLang="nl-BE" dirty="0" smtClean="0">
                <a:latin typeface="Consolas" panose="020B0609020204030204" pitchFamily="49" charset="0"/>
              </a:rPr>
            </a:br>
            <a:r>
              <a:rPr lang="en-US" altLang="nl-BE" dirty="0" smtClean="0">
                <a:latin typeface="Consolas" panose="020B0609020204030204" pitchFamily="49" charset="0"/>
              </a:rPr>
              <a:t>                      space-between </a:t>
            </a:r>
            <a:r>
              <a:rPr lang="en-US" altLang="nl-BE" dirty="0">
                <a:latin typeface="Consolas" panose="020B0609020204030204" pitchFamily="49" charset="0"/>
              </a:rPr>
              <a:t>| space-around | space-evenly</a:t>
            </a:r>
            <a:endParaRPr kumimoji="0" lang="nl-BE" altLang="nl-B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32656"/>
            <a:ext cx="3000794" cy="4715533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2915816" y="3495492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chemeClr val="accent6">
                    <a:lumMod val="10000"/>
                  </a:schemeClr>
                </a:solidFill>
              </a:rPr>
              <a:t>default</a:t>
            </a:r>
            <a:endParaRPr lang="nl-BE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3543552" y="4014356"/>
            <a:ext cx="0" cy="1033833"/>
          </a:xfrm>
          <a:prstGeom prst="straightConnector1">
            <a:avLst/>
          </a:prstGeom>
          <a:ln w="28575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428000"/>
          </a:xfrm>
        </p:spPr>
        <p:txBody>
          <a:bodyPr/>
          <a:lstStyle/>
          <a:p>
            <a:r>
              <a:rPr lang="en-US" noProof="0" dirty="0" smtClean="0"/>
              <a:t>CSS property for </a:t>
            </a:r>
            <a:br>
              <a:rPr lang="en-US" noProof="0" dirty="0" smtClean="0"/>
            </a:br>
            <a:r>
              <a:rPr lang="en-US" noProof="0" dirty="0" smtClean="0"/>
              <a:t>container</a:t>
            </a:r>
          </a:p>
          <a:p>
            <a:r>
              <a:rPr lang="en-US" noProof="0" dirty="0" smtClean="0"/>
              <a:t>Aligns items vertically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Align-items</a:t>
            </a:r>
            <a:endParaRPr lang="en-US" noProof="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7504" y="4911225"/>
            <a:ext cx="90364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.container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 smtClean="0">
                <a:latin typeface="Consolas" panose="020B0609020204030204" pitchFamily="49" charset="0"/>
              </a:rPr>
              <a:t>     </a:t>
            </a:r>
            <a:r>
              <a:rPr lang="en-US" altLang="nl-BE" dirty="0" smtClean="0">
                <a:latin typeface="Consolas" panose="020B0609020204030204" pitchFamily="49" charset="0"/>
              </a:rPr>
              <a:t>align-items: stretch | flex-start </a:t>
            </a:r>
            <a:r>
              <a:rPr lang="en-US" altLang="nl-BE" dirty="0">
                <a:latin typeface="Consolas" panose="020B0609020204030204" pitchFamily="49" charset="0"/>
              </a:rPr>
              <a:t>| flex-end | </a:t>
            </a:r>
            <a:r>
              <a:rPr lang="en-US" altLang="nl-BE" dirty="0">
                <a:latin typeface="Consolas" panose="020B0609020204030204" pitchFamily="49" charset="0"/>
                <a:hlinkClick r:id="rId2" action="ppaction://hlinkfile"/>
              </a:rPr>
              <a:t>center</a:t>
            </a:r>
            <a:r>
              <a:rPr lang="en-US" altLang="nl-BE" dirty="0">
                <a:latin typeface="Consolas" panose="020B0609020204030204" pitchFamily="49" charset="0"/>
              </a:rPr>
              <a:t> </a:t>
            </a:r>
            <a:r>
              <a:rPr lang="en-US" altLang="nl-BE" dirty="0" smtClean="0">
                <a:latin typeface="Consolas" panose="020B0609020204030204" pitchFamily="49" charset="0"/>
              </a:rPr>
              <a:t>| baseline</a:t>
            </a:r>
            <a:endParaRPr kumimoji="0" lang="nl-BE" altLang="nl-BE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2432096" y="3528072"/>
            <a:ext cx="1255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chemeClr val="accent6">
                    <a:lumMod val="10000"/>
                  </a:schemeClr>
                </a:solidFill>
              </a:rPr>
              <a:t>default</a:t>
            </a:r>
            <a:endParaRPr lang="nl-BE" sz="2400" dirty="0">
              <a:solidFill>
                <a:schemeClr val="accent6">
                  <a:lumMod val="10000"/>
                </a:schemeClr>
              </a:solidFill>
            </a:endParaRPr>
          </a:p>
        </p:txBody>
      </p:sp>
      <p:cxnSp>
        <p:nvCxnSpPr>
          <p:cNvPr id="8" name="Rechte verbindingslijn met pijl 7"/>
          <p:cNvCxnSpPr/>
          <p:nvPr/>
        </p:nvCxnSpPr>
        <p:spPr>
          <a:xfrm>
            <a:off x="3059832" y="4077072"/>
            <a:ext cx="0" cy="1033833"/>
          </a:xfrm>
          <a:prstGeom prst="straightConnector1">
            <a:avLst/>
          </a:prstGeom>
          <a:ln w="28575">
            <a:solidFill>
              <a:schemeClr val="accent6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470" y="272385"/>
            <a:ext cx="3715268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6622</TotalTime>
  <Words>499</Words>
  <Application>Microsoft Office PowerPoint</Application>
  <PresentationFormat>Diavoorstelling (4:3)</PresentationFormat>
  <Paragraphs>98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Helvetica-Light</vt:lpstr>
      <vt:lpstr>Trebuchet MS</vt:lpstr>
      <vt:lpstr>Verdana</vt:lpstr>
      <vt:lpstr>TM_presentatie_nl-1</vt:lpstr>
      <vt:lpstr>CSS</vt:lpstr>
      <vt:lpstr>example</vt:lpstr>
      <vt:lpstr>Browser support</vt:lpstr>
      <vt:lpstr>Flex container</vt:lpstr>
      <vt:lpstr>Flex is 1-dimensional!</vt:lpstr>
      <vt:lpstr>Flex-direction</vt:lpstr>
      <vt:lpstr>Flex-wrap</vt:lpstr>
      <vt:lpstr>Justify-content</vt:lpstr>
      <vt:lpstr>Align-items</vt:lpstr>
      <vt:lpstr>Align-content</vt:lpstr>
      <vt:lpstr>order</vt:lpstr>
      <vt:lpstr>Flex-grow</vt:lpstr>
      <vt:lpstr>Flex-shrink</vt:lpstr>
      <vt:lpstr>Flex-basis</vt:lpstr>
      <vt:lpstr>flex</vt:lpstr>
      <vt:lpstr>Align-self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Karin</dc:creator>
  <cp:lastModifiedBy>Sofie Beerens</cp:lastModifiedBy>
  <cp:revision>455</cp:revision>
  <dcterms:created xsi:type="dcterms:W3CDTF">2008-09-13T08:58:01Z</dcterms:created>
  <dcterms:modified xsi:type="dcterms:W3CDTF">2021-02-24T12:43:12Z</dcterms:modified>
</cp:coreProperties>
</file>