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42"/>
  </p:notesMasterIdLst>
  <p:sldIdLst>
    <p:sldId id="256" r:id="rId2"/>
    <p:sldId id="327" r:id="rId3"/>
    <p:sldId id="299" r:id="rId4"/>
    <p:sldId id="257" r:id="rId5"/>
    <p:sldId id="326" r:id="rId6"/>
    <p:sldId id="328" r:id="rId7"/>
    <p:sldId id="264" r:id="rId8"/>
    <p:sldId id="265" r:id="rId9"/>
    <p:sldId id="266" r:id="rId10"/>
    <p:sldId id="267" r:id="rId11"/>
    <p:sldId id="272" r:id="rId12"/>
    <p:sldId id="336" r:id="rId13"/>
    <p:sldId id="273" r:id="rId14"/>
    <p:sldId id="341" r:id="rId15"/>
    <p:sldId id="283" r:id="rId16"/>
    <p:sldId id="330" r:id="rId17"/>
    <p:sldId id="331" r:id="rId18"/>
    <p:sldId id="332" r:id="rId19"/>
    <p:sldId id="278" r:id="rId20"/>
    <p:sldId id="279" r:id="rId21"/>
    <p:sldId id="280" r:id="rId22"/>
    <p:sldId id="281" r:id="rId23"/>
    <p:sldId id="318" r:id="rId24"/>
    <p:sldId id="282" r:id="rId25"/>
    <p:sldId id="284" r:id="rId26"/>
    <p:sldId id="333" r:id="rId27"/>
    <p:sldId id="274" r:id="rId28"/>
    <p:sldId id="285" r:id="rId29"/>
    <p:sldId id="325" r:id="rId30"/>
    <p:sldId id="338" r:id="rId31"/>
    <p:sldId id="287" r:id="rId32"/>
    <p:sldId id="340" r:id="rId33"/>
    <p:sldId id="288" r:id="rId34"/>
    <p:sldId id="335" r:id="rId35"/>
    <p:sldId id="290" r:id="rId36"/>
    <p:sldId id="263" r:id="rId37"/>
    <p:sldId id="319" r:id="rId38"/>
    <p:sldId id="268" r:id="rId39"/>
    <p:sldId id="342" r:id="rId40"/>
    <p:sldId id="270" r:id="rId41"/>
  </p:sldIdLst>
  <p:sldSz cx="9144000" cy="6858000" type="screen4x3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5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5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5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5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105" charset="0"/>
        <a:ea typeface="+mn-ea"/>
        <a:cs typeface="+mn-cs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105" charset="0"/>
        <a:ea typeface="+mn-ea"/>
        <a:cs typeface="+mn-cs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105" charset="0"/>
        <a:ea typeface="+mn-ea"/>
        <a:cs typeface="+mn-cs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105" charset="0"/>
        <a:ea typeface="+mn-ea"/>
        <a:cs typeface="+mn-cs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105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4C24"/>
    <a:srgbClr val="009CAB"/>
    <a:srgbClr val="6FC3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Stijl, gemiddeld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20" autoAdjust="0"/>
    <p:restoredTop sz="94649" autoAdjust="0"/>
  </p:normalViewPr>
  <p:slideViewPr>
    <p:cSldViewPr>
      <p:cViewPr varScale="1">
        <p:scale>
          <a:sx n="111" d="100"/>
          <a:sy n="111" d="100"/>
        </p:scale>
        <p:origin x="166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5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5.xml"/><Relationship Id="rId1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23C3F880-D46D-2143-8FF9-3CA8B7CF9775}" type="datetime1">
              <a:rPr lang="en-US"/>
              <a:pPr>
                <a:defRPr/>
              </a:pPr>
              <a:t>3/3/2020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smtClean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AF8BDB28-0B11-2443-9A10-59A2174F7216}" type="slidenum">
              <a:rPr lang="en-US"/>
              <a:pPr>
                <a:defRPr/>
              </a:pPr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7872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5" charset="-128"/>
        <a:cs typeface="ＭＳ Ｐゴシック" pitchFamily="-10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105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CF452F6-E26C-4C4B-A2FE-634C395F2DED}" type="slidenum">
              <a:rPr lang="en-US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527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DB53788-5857-BF4A-921A-56C53E441D74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80231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6B2712B-D9E5-1240-A302-B61D863FBFFC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010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60B191D-400B-D149-8299-19BED0DA9A95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694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60B191D-400B-D149-8299-19BED0DA9A95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0275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D8C48A5-5005-1A4F-A6EC-67D05C6BEAD3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83535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D8C48A5-5005-1A4F-A6EC-67D05C6BEAD3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8028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D8C48A5-5005-1A4F-A6EC-67D05C6BEAD3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875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D8C48A5-5005-1A4F-A6EC-67D05C6BEAD3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281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3A993BA2-BE3D-444A-8349-CCFB782446A2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320579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C05291E-0F86-C746-AE04-21DFBEDB6379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460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C7ED435-2F3A-8649-92BE-3C39A93AD4B9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32788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3585CEC-55F7-7643-B6C6-E5B2D067B94D}" type="slidenum">
              <a:rPr lang="en-US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96330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B32D3971-65D1-CC48-B4CF-18F9804288F9}" type="slidenum">
              <a:rPr lang="en-US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581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console.debug</a:t>
            </a:r>
            <a:r>
              <a:rPr lang="en-US" dirty="0" smtClean="0"/>
              <a:t>(“</a:t>
            </a:r>
            <a:r>
              <a:rPr lang="en-US" dirty="0" err="1" smtClean="0"/>
              <a:t>tekst</a:t>
            </a:r>
            <a:r>
              <a:rPr lang="en-US" smtClean="0"/>
              <a:t>”);</a:t>
            </a:r>
          </a:p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F8BDB28-0B11-2443-9A10-59A2174F721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24409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FE055A8-4452-6E4A-86E7-F31EADF0CFC0}" type="slidenum">
              <a:rPr lang="en-US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75880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BBF93DB-6206-CA4F-BE60-DD3017691EE7}" type="slidenum">
              <a:rPr lang="en-US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5525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D8C48A5-5005-1A4F-A6EC-67D05C6BEAD3}" type="slidenum">
              <a:rPr lang="en-US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21097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F5B3026-9DA4-0C4C-BDF2-366F725CEFDB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6406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147CFA6-C8E9-884E-878A-ED323C917ACC}" type="slidenum">
              <a:rPr lang="en-US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1107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7147CFA6-C8E9-884E-878A-ED323C917ACC}" type="slidenum">
              <a:rPr lang="en-US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9692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60B191D-400B-D149-8299-19BED0DA9A95}" type="slidenum">
              <a:rPr lang="en-US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1270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dirty="0" err="1" smtClean="0"/>
              <a:t>console.debug</a:t>
            </a:r>
            <a:r>
              <a:rPr lang="en-US" dirty="0" smtClean="0"/>
              <a:t>(“</a:t>
            </a:r>
            <a:r>
              <a:rPr lang="en-US" dirty="0" err="1" smtClean="0"/>
              <a:t>tekst</a:t>
            </a:r>
            <a:r>
              <a:rPr lang="en-US" dirty="0" smtClean="0"/>
              <a:t>”);</a:t>
            </a:r>
            <a:endParaRPr lang="en-US" dirty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C7ED435-2F3A-8649-92BE-3C39A93AD4B9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38234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7ADB4CC-5F4E-1740-A194-9383902B96A6}" type="slidenum">
              <a:rPr lang="en-US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0163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60B191D-400B-D149-8299-19BED0DA9A95}" type="slidenum">
              <a:rPr lang="en-US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6961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28BC686-07A9-D342-9E2F-13725E305997}" type="slidenum">
              <a:rPr lang="en-US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89428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28BC686-07A9-D342-9E2F-13725E305997}" type="slidenum">
              <a:rPr lang="en-US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16638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61936F5-E5A4-A641-B993-70DB1B26C858}" type="slidenum">
              <a:rPr lang="en-US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1038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767E814-A81F-8142-BCB0-12DEAE4D8ACE}" type="slidenum">
              <a:rPr lang="en-US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7788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765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767E814-A81F-8142-BCB0-12DEAE4D8ACE}" type="slidenum">
              <a:rPr lang="en-US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71668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3CB4BCA-BD7A-A249-B97B-881FF204A666}" type="slidenum">
              <a:rPr lang="en-US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9472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3CB4BCA-BD7A-A249-B97B-881FF204A666}" type="slidenum">
              <a:rPr lang="en-US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00824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86B2712B-D9E5-1240-A302-B61D863FBFFC}" type="slidenum">
              <a:rPr lang="en-US"/>
              <a:pPr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7373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C7ED435-2F3A-8649-92BE-3C39A93AD4B9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2365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741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5C7ED435-2F3A-8649-92BE-3C39A93AD4B9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709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A374341-A645-AD47-B9A9-5B27CB4596BE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4274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FC9E5B8-DF7A-A249-B907-96E4B1223C3E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39220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14175F4-2752-A84E-A99F-585CB965AF18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3671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D58648DA-0F34-E949-94E9-5A9DB59F0311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799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| Basic">
    <p:bg bwMode="gray">
      <p:bgPr>
        <a:solidFill>
          <a:srgbClr val="009CA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0" y="5589240"/>
            <a:ext cx="9144000" cy="360040"/>
          </a:xfrm>
          <a:prstGeom prst="rect">
            <a:avLst/>
          </a:prstGeom>
          <a:solidFill>
            <a:srgbClr val="00A0A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5958000"/>
            <a:ext cx="9144000" cy="900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6084000"/>
            <a:ext cx="1980000" cy="432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3357192"/>
            <a:ext cx="9144000" cy="1800000"/>
          </a:xfrm>
          <a:noFill/>
        </p:spPr>
        <p:txBody>
          <a:bodyPr wrap="square" lIns="720000" tIns="180000" rIns="720000" bIns="540000">
            <a:noAutofit/>
          </a:bodyPr>
          <a:lstStyle>
            <a:lvl1pPr marL="0" indent="0" algn="ctr">
              <a:buNone/>
              <a:defRPr sz="32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 smtClean="0"/>
              <a:t>Klik om de ondertitelstijl van het model te bewerken</a:t>
            </a:r>
            <a:endParaRPr lang="nl-BE" dirty="0"/>
          </a:p>
        </p:txBody>
      </p:sp>
      <p:sp>
        <p:nvSpPr>
          <p:cNvPr id="154" name="Title 153"/>
          <p:cNvSpPr>
            <a:spLocks noGrp="1"/>
          </p:cNvSpPr>
          <p:nvPr>
            <p:ph type="title"/>
          </p:nvPr>
        </p:nvSpPr>
        <p:spPr>
          <a:xfrm>
            <a:off x="0" y="1556992"/>
            <a:ext cx="9144000" cy="1800000"/>
          </a:xfrm>
          <a:noFill/>
        </p:spPr>
        <p:txBody>
          <a:bodyPr lIns="720000" tIns="540000" rIns="720000" bIns="180000" anchor="b" anchorCtr="0">
            <a:noAutofit/>
          </a:bodyPr>
          <a:lstStyle>
            <a:lvl1pPr algn="ctr">
              <a:lnSpc>
                <a:spcPct val="90000"/>
              </a:lnSpc>
              <a:defRPr sz="3800" cap="all" baseline="0">
                <a:solidFill>
                  <a:schemeClr val="tx1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>
          <a:solidFill>
            <a:srgbClr val="EC4B2F"/>
          </a:solidFill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>
          <a:solidFill>
            <a:srgbClr val="009CAB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08DF355-BCDB-A040-B158-B0FBDCCB7DC9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pic>
        <p:nvPicPr>
          <p:cNvPr id="18" name="Picture 17" descr="associati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316416" y="6093368"/>
            <a:ext cx="457071" cy="648000"/>
          </a:xfrm>
          <a:prstGeom prst="rect">
            <a:avLst/>
          </a:prstGeom>
        </p:spPr>
      </p:pic>
      <p:pic>
        <p:nvPicPr>
          <p:cNvPr id="10" name="Picture 9" descr="TM_logo_vignet_pp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60000" y="360000"/>
            <a:ext cx="2157984" cy="1155192"/>
          </a:xfrm>
          <a:prstGeom prst="rect">
            <a:avLst/>
          </a:prstGeom>
        </p:spPr>
      </p:pic>
      <p:sp>
        <p:nvSpPr>
          <p:cNvPr id="14" name="Date Placeholder 13"/>
          <p:cNvSpPr>
            <a:spLocks noGrp="1"/>
          </p:cNvSpPr>
          <p:nvPr>
            <p:ph type="dt" sz="half" idx="13"/>
          </p:nvPr>
        </p:nvSpPr>
        <p:spPr>
          <a:xfrm>
            <a:off x="755576" y="6570000"/>
            <a:ext cx="990706" cy="200055"/>
          </a:xfrm>
          <a:solidFill>
            <a:schemeClr val="tx1"/>
          </a:solidFill>
        </p:spPr>
        <p:txBody>
          <a:bodyPr/>
          <a:lstStyle>
            <a:lvl1pPr>
              <a:defRPr sz="1300">
                <a:solidFill>
                  <a:srgbClr val="00A0AE"/>
                </a:solidFill>
              </a:defRPr>
            </a:lvl1pPr>
          </a:lstStyle>
          <a:p>
            <a:pPr>
              <a:defRPr/>
            </a:pPr>
            <a:fld id="{0BFFD16D-01CD-7344-B9E1-12E21B77FC94}" type="datetime1">
              <a:rPr lang="nl-NL" smtClean="0"/>
              <a:pPr>
                <a:defRPr/>
              </a:pPr>
              <a:t>3-3-2020</a:t>
            </a:fld>
            <a:endParaRPr lang="nl-NL"/>
          </a:p>
        </p:txBody>
      </p:sp>
      <p:pic>
        <p:nvPicPr>
          <p:cNvPr id="15" name="Picture 14" descr="ppt_fusieboodschap_wit_nl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95936" y="5724000"/>
            <a:ext cx="4742688" cy="137160"/>
          </a:xfrm>
          <a:prstGeom prst="rect">
            <a:avLst/>
          </a:prstGeom>
        </p:spPr>
      </p:pic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3406E0-E087-7C4B-8588-6F20BD88D096}" type="datetime1">
              <a:rPr lang="nl-NL"/>
              <a:pPr>
                <a:defRPr/>
              </a:pPr>
              <a:t>3-3-2020</a:t>
            </a:fld>
            <a:endParaRPr lang="nl-NL"/>
          </a:p>
        </p:txBody>
      </p:sp>
      <p:sp>
        <p:nvSpPr>
          <p:cNvPr id="3" name="Tijdelijke aanduiding voor voettekst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Tijdelijke aanduiding voor dianumm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4C637A-ACCD-E34E-AAD3-0558FA630859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Basi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734000"/>
          </a:xfrm>
        </p:spPr>
        <p:txBody>
          <a:bodyPr bIns="144000"/>
          <a:lstStyle>
            <a:lvl1pPr marL="323850" indent="-323850">
              <a:spcBef>
                <a:spcPts val="400"/>
              </a:spcBef>
              <a:spcAft>
                <a:spcPts val="400"/>
              </a:spcAft>
              <a:buClrTx/>
              <a:defRPr>
                <a:solidFill>
                  <a:srgbClr val="000000"/>
                </a:solidFill>
              </a:defRPr>
            </a:lvl1pPr>
            <a:lvl2pPr marL="723900" indent="-368300">
              <a:spcBef>
                <a:spcPts val="400"/>
              </a:spcBef>
              <a:spcAft>
                <a:spcPts val="400"/>
              </a:spcAft>
              <a:buClrTx/>
              <a:defRPr sz="2500">
                <a:solidFill>
                  <a:srgbClr val="000000"/>
                </a:solidFill>
              </a:defRPr>
            </a:lvl2pPr>
            <a:lvl3pPr marL="982663" indent="-258763">
              <a:spcBef>
                <a:spcPts val="400"/>
              </a:spcBef>
              <a:spcAft>
                <a:spcPts val="400"/>
              </a:spcAft>
              <a:buClrTx/>
              <a:defRPr sz="2300">
                <a:solidFill>
                  <a:srgbClr val="000000"/>
                </a:solidFill>
              </a:defRPr>
            </a:lvl3pPr>
            <a:lvl4pPr marL="1255713" indent="-273050">
              <a:spcBef>
                <a:spcPts val="400"/>
              </a:spcBef>
              <a:spcAft>
                <a:spcPts val="400"/>
              </a:spcAft>
              <a:buClrTx/>
              <a:defRPr sz="2000">
                <a:solidFill>
                  <a:srgbClr val="000000"/>
                </a:solidFill>
              </a:defRPr>
            </a:lvl4pPr>
            <a:lvl5pPr marL="1609725" indent="-258763">
              <a:spcBef>
                <a:spcPts val="600"/>
              </a:spcBef>
              <a:spcAft>
                <a:spcPts val="600"/>
              </a:spcAft>
              <a:defRPr sz="1700"/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9CAB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009C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8DF355-BCDB-A040-B158-B0FBDCCB7DC9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2" name="Picture 11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  <p:sp>
        <p:nvSpPr>
          <p:cNvPr id="8" name="Date Placeholder 7"/>
          <p:cNvSpPr>
            <a:spLocks noGrp="1"/>
          </p:cNvSpPr>
          <p:nvPr>
            <p:ph type="dt" sz="half" idx="13"/>
          </p:nvPr>
        </p:nvSpPr>
        <p:spPr/>
        <p:txBody>
          <a:bodyPr/>
          <a:lstStyle/>
          <a:p>
            <a:pPr>
              <a:defRPr/>
            </a:pPr>
            <a:fld id="{0BFFD16D-01CD-7344-B9E1-12E21B77FC94}" type="datetime1">
              <a:rPr lang="nl-NL" smtClean="0"/>
              <a:pPr>
                <a:defRPr/>
              </a:pPr>
              <a:t>3-3-2020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52000"/>
            <a:ext cx="9144000" cy="4734000"/>
          </a:xfrm>
        </p:spPr>
        <p:txBody>
          <a:bodyPr bIns="144000" numCol="2" spcCol="360000" anchor="ctr" anchorCtr="0"/>
          <a:lstStyle>
            <a:lvl1pPr>
              <a:defRPr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9CAB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009C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FFD16D-01CD-7344-B9E1-12E21B77FC94}" type="datetime1">
              <a:rPr lang="nl-NL" smtClean="0"/>
              <a:pPr>
                <a:defRPr/>
              </a:pPr>
              <a:t>3-3-2020</a:t>
            </a:fld>
            <a:endParaRPr lang="nl-NL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8DF355-BCDB-A040-B158-B0FBDCCB7DC9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1" name="Picture 10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tent |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4428000" cy="1097992"/>
          </a:xfrm>
        </p:spPr>
        <p:txBody>
          <a:bodyPr lIns="252000" tIns="252000" rIns="0" bIns="0" anchor="t" anchorCtr="0">
            <a:no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0" y="2285992"/>
            <a:ext cx="4428000" cy="3600000"/>
          </a:xfrm>
        </p:spPr>
        <p:txBody>
          <a:bodyPr lIns="252000" tIns="0" rIns="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16032" y="1152000"/>
            <a:ext cx="4428000" cy="1097992"/>
          </a:xfrm>
        </p:spPr>
        <p:txBody>
          <a:bodyPr lIns="0" tIns="252000" rIns="252000" bIns="0" anchor="t" anchorCtr="0">
            <a:normAutofit/>
          </a:bodyPr>
          <a:lstStyle>
            <a:lvl1pPr marL="0" indent="0">
              <a:buNone/>
              <a:defRPr sz="2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 smtClean="0"/>
              <a:t>Klik om de modelstijlen te bewerken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6032" y="2285992"/>
            <a:ext cx="4428000" cy="3600000"/>
          </a:xfrm>
        </p:spPr>
        <p:txBody>
          <a:bodyPr lIns="0" tIns="0" rIns="252000"/>
          <a:lstStyle>
            <a:lvl1pPr>
              <a:defRPr sz="2600"/>
            </a:lvl1pPr>
            <a:lvl2pPr>
              <a:defRPr sz="2300"/>
            </a:lvl2pPr>
            <a:lvl3pPr>
              <a:defRPr sz="2000"/>
            </a:lvl3pPr>
            <a:lvl4pPr>
              <a:defRPr sz="17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4B2B4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BFFD16D-01CD-7344-B9E1-12E21B77FC94}" type="datetime1">
              <a:rPr lang="nl-NL" smtClean="0"/>
              <a:pPr>
                <a:defRPr/>
              </a:pPr>
              <a:t>3-3-2020</a:t>
            </a:fld>
            <a:endParaRPr lang="nl-NL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8DF355-BCDB-A040-B158-B0FBDCCB7DC9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4" name="Picture 13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1 Pictur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57620" y="1152000"/>
            <a:ext cx="5072098" cy="4734000"/>
          </a:xfrm>
        </p:spPr>
        <p:txBody>
          <a:bodyPr lIns="0" rIns="0" bIns="144000"/>
          <a:lstStyle>
            <a:lvl2pPr algn="l">
              <a:defRPr/>
            </a:lvl2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lIns="360000" tIns="180000" rIns="360000" bIns="144000"/>
          <a:lstStyle>
            <a:lvl1pPr>
              <a:defRPr>
                <a:solidFill>
                  <a:srgbClr val="009CAB"/>
                </a:solidFill>
              </a:defRPr>
            </a:lvl1pPr>
          </a:lstStyle>
          <a:p>
            <a:r>
              <a:rPr lang="nl-NL" smtClean="0"/>
              <a:t>Klik om de stijl te bewerken</a:t>
            </a:r>
            <a:endParaRPr lang="nl-BE" dirty="0"/>
          </a:p>
        </p:txBody>
      </p:sp>
      <p:cxnSp>
        <p:nvCxnSpPr>
          <p:cNvPr id="20" name="Straight Connector 19"/>
          <p:cNvCxnSpPr/>
          <p:nvPr/>
        </p:nvCxnSpPr>
        <p:spPr>
          <a:xfrm>
            <a:off x="180000" y="1141200"/>
            <a:ext cx="8748000" cy="0"/>
          </a:xfrm>
          <a:prstGeom prst="line">
            <a:avLst/>
          </a:prstGeom>
          <a:ln w="6350">
            <a:solidFill>
              <a:srgbClr val="009C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Picture Placeholder 87"/>
          <p:cNvSpPr>
            <a:spLocks noGrp="1"/>
          </p:cNvSpPr>
          <p:nvPr>
            <p:ph type="pic" sz="quarter" idx="10"/>
          </p:nvPr>
        </p:nvSpPr>
        <p:spPr>
          <a:xfrm>
            <a:off x="180000" y="1152000"/>
            <a:ext cx="3428992" cy="4734000"/>
          </a:xfrm>
        </p:spPr>
        <p:txBody>
          <a:bodyPr>
            <a:normAutofit/>
          </a:bodyPr>
          <a:lstStyle>
            <a:lvl1pPr>
              <a:buNone/>
              <a:defRPr sz="1000"/>
            </a:lvl1pPr>
          </a:lstStyle>
          <a:p>
            <a:r>
              <a:rPr lang="nl-NL" smtClean="0"/>
              <a:t>Klik op het pictogram als u een afbeelding wilt toevoegen</a:t>
            </a:r>
            <a:endParaRPr lang="nl-BE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pPr>
              <a:defRPr/>
            </a:pPr>
            <a:fld id="{0BFFD16D-01CD-7344-B9E1-12E21B77FC94}" type="datetime1">
              <a:rPr lang="nl-NL" smtClean="0"/>
              <a:pPr>
                <a:defRPr/>
              </a:pPr>
              <a:t>3-3-2020</a:t>
            </a:fld>
            <a:endParaRPr lang="nl-NL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08DF355-BCDB-A040-B158-B0FBDCCB7DC9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pic>
        <p:nvPicPr>
          <p:cNvPr id="12" name="Picture 11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No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8DF355-BCDB-A040-B158-B0FBDCCB7DC9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0BFFD16D-01CD-7344-B9E1-12E21B77FC94}" type="datetime1">
              <a:rPr lang="nl-NL" smtClean="0"/>
              <a:pPr>
                <a:defRPr/>
              </a:pPr>
              <a:t>3-3-2020</a:t>
            </a:fld>
            <a:endParaRPr lang="nl-NL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/>
          </p:nvPr>
        </p:nvSpPr>
        <p:spPr>
          <a:xfrm>
            <a:off x="0" y="0"/>
            <a:ext cx="9144000" cy="5929313"/>
          </a:xfrm>
        </p:spPr>
        <p:txBody>
          <a:bodyPr/>
          <a:lstStyle>
            <a:lvl1pPr>
              <a:buClrTx/>
              <a:defRPr>
                <a:solidFill>
                  <a:srgbClr val="000000"/>
                </a:solidFill>
              </a:defRPr>
            </a:lvl1pPr>
            <a:lvl2pPr>
              <a:buClrTx/>
              <a:defRPr>
                <a:solidFill>
                  <a:srgbClr val="000000"/>
                </a:solidFill>
              </a:defRPr>
            </a:lvl2pPr>
            <a:lvl3pPr>
              <a:buClrTx/>
              <a:defRPr>
                <a:solidFill>
                  <a:srgbClr val="000000"/>
                </a:solidFill>
              </a:defRPr>
            </a:lvl3pPr>
            <a:lvl4pPr>
              <a:buClrTx/>
              <a:defRPr>
                <a:solidFill>
                  <a:srgbClr val="000000"/>
                </a:solidFill>
              </a:defRPr>
            </a:lvl4pPr>
            <a:lvl5pPr>
              <a:buClrTx/>
              <a:defRPr>
                <a:solidFill>
                  <a:srgbClr val="000000"/>
                </a:solidFill>
              </a:defRPr>
            </a:lvl5pPr>
          </a:lstStyle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 dirty="0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| 1 Big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A08DF355-BCDB-A040-B158-B0FBDCCB7DC9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pPr>
              <a:defRPr/>
            </a:pPr>
            <a:fld id="{0BFFD16D-01CD-7344-B9E1-12E21B77FC94}" type="datetime1">
              <a:rPr lang="nl-NL" smtClean="0"/>
              <a:pPr>
                <a:defRPr/>
              </a:pPr>
              <a:t>3-3-2020</a:t>
            </a:fld>
            <a:endParaRPr lang="nl-NL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5929313"/>
          </a:xfrm>
        </p:spPr>
        <p:txBody>
          <a:bodyPr/>
          <a:lstStyle/>
          <a:p>
            <a:r>
              <a:rPr lang="nl-NL" smtClean="0"/>
              <a:t>Klik op het pictogram als u een afbeelding wilt toevoegen</a:t>
            </a:r>
            <a:endParaRPr lang="nl-BE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el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17" name="Ondertitel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nl-NL" smtClean="0"/>
              <a:t>Klik om het opmaakprofiel van de modelondertitel te bewerken</a:t>
            </a:r>
            <a:endParaRPr lang="en-US"/>
          </a:p>
        </p:txBody>
      </p:sp>
      <p:sp>
        <p:nvSpPr>
          <p:cNvPr id="11" name="Tijdelijke aanduiding voor datum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8221CF8-3076-3049-A722-F518C4AF3430}" type="datetime1">
              <a:rPr lang="nl-NL"/>
              <a:pPr>
                <a:defRPr/>
              </a:pPr>
              <a:t>3-3-2020</a:t>
            </a:fld>
            <a:endParaRPr lang="nl-NL"/>
          </a:p>
        </p:txBody>
      </p:sp>
      <p:sp>
        <p:nvSpPr>
          <p:cNvPr id="12" name="Tijdelijke aanduiding voor voettekst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E8F0F4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Tijdelijke aanduiding voor dianumm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1CF84F3B-7CFD-2B48-B34C-F60601AFCA10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 smtClean="0"/>
              <a:t>Klik om de modelstijlen te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en-US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nl-NL" smtClean="0"/>
              <a:t>Klik om de stijl te bewerken</a:t>
            </a:r>
            <a:endParaRPr lang="en-US"/>
          </a:p>
        </p:txBody>
      </p:sp>
      <p:sp>
        <p:nvSpPr>
          <p:cNvPr id="4" name="Tijdelijke aanduiding voor datum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817A3F-08DB-564D-930C-AF4F8AD2CBF3}" type="datetime1">
              <a:rPr lang="nl-NL"/>
              <a:pPr>
                <a:defRPr/>
              </a:pPr>
              <a:t>3-3-2020</a:t>
            </a:fld>
            <a:endParaRPr lang="nl-NL"/>
          </a:p>
        </p:txBody>
      </p:sp>
      <p:sp>
        <p:nvSpPr>
          <p:cNvPr id="5" name="Tijdelijke aanduiding voor voettekst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Tijdelijke aanduiding voor dianumm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76F5569-DA5F-BD4E-8BCD-14274972EEFB}" type="slidenum">
              <a:rPr lang="nl-NL"/>
              <a:pPr>
                <a:defRPr/>
              </a:pPr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958024"/>
            <a:ext cx="9144000" cy="900000"/>
          </a:xfrm>
          <a:prstGeom prst="rect">
            <a:avLst/>
          </a:prstGeom>
          <a:solidFill>
            <a:srgbClr val="EC4B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18000" rIns="0" bIns="18000" rtlCol="0" anchor="ctr"/>
          <a:lstStyle/>
          <a:p>
            <a:pPr algn="ctr"/>
            <a:endParaRPr lang="nl-BE" sz="1100" dirty="0">
              <a:solidFill>
                <a:schemeClr val="bg1"/>
              </a:solidFill>
            </a:endParaRPr>
          </a:p>
        </p:txBody>
      </p:sp>
      <p:sp>
        <p:nvSpPr>
          <p:cNvPr id="82" name="Rectangle 81"/>
          <p:cNvSpPr/>
          <p:nvPr/>
        </p:nvSpPr>
        <p:spPr>
          <a:xfrm>
            <a:off x="0" y="6084000"/>
            <a:ext cx="1980000" cy="432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55576" y="6084000"/>
            <a:ext cx="4032424" cy="432000"/>
          </a:xfrm>
          <a:prstGeom prst="rect">
            <a:avLst/>
          </a:prstGeom>
          <a:solidFill>
            <a:schemeClr val="bg1"/>
          </a:solidFill>
        </p:spPr>
        <p:txBody>
          <a:bodyPr wrap="square" lIns="144000" tIns="0" rIns="144000" bIns="0" anchor="ctr" anchorCtr="0">
            <a:noAutofit/>
          </a:bodyPr>
          <a:lstStyle>
            <a:lvl1pPr algn="l">
              <a:lnSpc>
                <a:spcPct val="90000"/>
              </a:lnSpc>
              <a:defRPr sz="1500">
                <a:solidFill>
                  <a:srgbClr val="009CAB"/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" name="Slide Number Placeholder 85"/>
          <p:cNvSpPr>
            <a:spLocks noGrp="1"/>
          </p:cNvSpPr>
          <p:nvPr>
            <p:ph type="sldNum" sz="quarter" idx="4"/>
          </p:nvPr>
        </p:nvSpPr>
        <p:spPr>
          <a:xfrm>
            <a:off x="360000" y="6084000"/>
            <a:ext cx="360000" cy="667148"/>
          </a:xfrm>
          <a:prstGeom prst="rect">
            <a:avLst/>
          </a:prstGeom>
          <a:solidFill>
            <a:srgbClr val="009CAB"/>
          </a:solidFill>
        </p:spPr>
        <p:txBody>
          <a:bodyPr vert="horz" wrap="none" lIns="0" tIns="108000" rIns="0" bIns="0" rtlCol="0" anchor="ctr" anchorCtr="0">
            <a:noAutofit/>
          </a:bodyPr>
          <a:lstStyle>
            <a:lvl1pPr algn="ctr">
              <a:defRPr sz="2000" b="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fld id="{A08DF355-BCDB-A040-B158-B0FBDCCB7DC9}" type="slidenum">
              <a:rPr lang="nl-NL" smtClean="0"/>
              <a:pPr>
                <a:defRPr/>
              </a:pPr>
              <a:t>‹nr.›</a:t>
            </a:fld>
            <a:endParaRPr lang="nl-NL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142984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</a:bodyPr>
          <a:lstStyle/>
          <a:p>
            <a:r>
              <a:rPr lang="nl-NL" smtClean="0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1152000"/>
            <a:ext cx="9144000" cy="4428000"/>
          </a:xfrm>
          <a:prstGeom prst="rect">
            <a:avLst/>
          </a:prstGeom>
        </p:spPr>
        <p:txBody>
          <a:bodyPr vert="horz" lIns="432000" tIns="252000" rIns="432000" bIns="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80" name="Date Placeholder 3"/>
          <p:cNvSpPr>
            <a:spLocks noGrp="1"/>
          </p:cNvSpPr>
          <p:nvPr>
            <p:ph type="dt" sz="half" idx="2"/>
          </p:nvPr>
        </p:nvSpPr>
        <p:spPr>
          <a:xfrm>
            <a:off x="755576" y="6570000"/>
            <a:ext cx="990706" cy="200055"/>
          </a:xfrm>
          <a:prstGeom prst="rect">
            <a:avLst/>
          </a:prstGeom>
          <a:solidFill>
            <a:srgbClr val="EC4B2F"/>
          </a:solidFill>
        </p:spPr>
        <p:txBody>
          <a:bodyPr wrap="none" lIns="108000" tIns="0" rIns="0" bIns="0" anchor="b" anchorCtr="0">
            <a:spAutoFit/>
          </a:bodyPr>
          <a:lstStyle>
            <a:lvl1pPr algn="r">
              <a:defRPr sz="1300">
                <a:solidFill>
                  <a:schemeClr val="bg1"/>
                </a:solidFill>
                <a:latin typeface="Trebuchet MS" pitchFamily="34" charset="0"/>
              </a:defRPr>
            </a:lvl1pPr>
          </a:lstStyle>
          <a:p>
            <a:pPr>
              <a:defRPr/>
            </a:pPr>
            <a:fld id="{0BFFD16D-01CD-7344-B9E1-12E21B77FC94}" type="datetime1">
              <a:rPr lang="nl-NL" smtClean="0"/>
              <a:pPr>
                <a:defRPr/>
              </a:pPr>
              <a:t>3-3-2020</a:t>
            </a:fld>
            <a:endParaRPr lang="nl-NL"/>
          </a:p>
        </p:txBody>
      </p:sp>
      <p:pic>
        <p:nvPicPr>
          <p:cNvPr id="9" name="Picture 8" descr="tm_rgb.jpg"/>
          <p:cNvPicPr>
            <a:picLocks noChangeAspect="1"/>
          </p:cNvPicPr>
          <p:nvPr/>
        </p:nvPicPr>
        <p:blipFill>
          <a:blip r:embed="rId12" cstate="print"/>
          <a:stretch>
            <a:fillRect/>
          </a:stretch>
        </p:blipFill>
        <p:spPr>
          <a:xfrm>
            <a:off x="7236296" y="5976000"/>
            <a:ext cx="1652016" cy="862584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3600" b="1" kern="1200" cap="all" baseline="0">
          <a:solidFill>
            <a:srgbClr val="009CAB"/>
          </a:solidFill>
          <a:latin typeface="Trebuchet MS" pitchFamily="34" charset="0"/>
          <a:ea typeface="+mj-ea"/>
          <a:cs typeface="+mj-cs"/>
        </a:defRPr>
      </a:lvl1pPr>
    </p:titleStyle>
    <p:bodyStyle>
      <a:lvl1pPr marL="355600" indent="-3556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SzPct val="90000"/>
        <a:buFont typeface="Verdana" pitchFamily="34" charset="0"/>
        <a:buChar char="•"/>
        <a:defRPr sz="30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1pPr>
      <a:lvl2pPr marL="723900" indent="-36830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−"/>
        <a:defRPr sz="27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2pPr>
      <a:lvl3pPr marL="982663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•"/>
        <a:defRPr sz="24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3pPr>
      <a:lvl4pPr marL="1255713" indent="-273050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Tx/>
        <a:buFont typeface="Arial" pitchFamily="34" charset="0"/>
        <a:buChar char="»"/>
        <a:defRPr sz="2100" kern="1200">
          <a:solidFill>
            <a:srgbClr val="000000"/>
          </a:solidFill>
          <a:latin typeface="Trebuchet MS" pitchFamily="34" charset="0"/>
          <a:ea typeface="+mn-ea"/>
          <a:cs typeface="+mn-cs"/>
        </a:defRPr>
      </a:lvl4pPr>
      <a:lvl5pPr marL="1609725" indent="-258763" algn="l" defTabSz="914400" rtl="0" eaLnBrk="1" latinLnBrk="0" hangingPunct="1">
        <a:lnSpc>
          <a:spcPct val="90000"/>
        </a:lnSpc>
        <a:spcBef>
          <a:spcPts val="400"/>
        </a:spcBef>
        <a:spcAft>
          <a:spcPts val="400"/>
        </a:spcAft>
        <a:buClr>
          <a:schemeClr val="tx1"/>
        </a:buClr>
        <a:buFont typeface="Arial" pitchFamily="34" charset="0"/>
        <a:buNone/>
        <a:defRPr sz="2000" kern="1200">
          <a:solidFill>
            <a:schemeClr val="accent4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../Example_JS_introduction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../Example_event_handlers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../Exercise12_1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../Exercise12_2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javascripter.net/faq/reserved.htm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../Example_specialeChars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7.xml"/><Relationship Id="rId2" Type="http://schemas.openxmlformats.org/officeDocument/2006/relationships/slideLayout" Target="../slideLayouts/slideLayout10.xml"/><Relationship Id="rId1" Type="http://schemas.openxmlformats.org/officeDocument/2006/relationships/themeOverride" Target="../theme/themeOverride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../Exercise12_3.html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../Exercise12_1bis.html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js/js_objects.asp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0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../Example_event_handlers.html" TargetMode="Externa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R="0" algn="ctr" eaLnBrk="1" hangingPunct="1"/>
            <a:r>
              <a:rPr lang="en-US" noProof="0" dirty="0" smtClean="0"/>
              <a:t>basics</a:t>
            </a:r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smtClean="0"/>
              <a:t>JavaScript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 bwMode="auto">
          <a:xfrm>
            <a:off x="0" y="10482"/>
            <a:ext cx="8229600" cy="1143000"/>
          </a:xfrm>
        </p:spPr>
        <p:txBody>
          <a:bodyPr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hlinkClick r:id="rId3" action="ppaction://hlinkfile"/>
              </a:rPr>
              <a:t>building blocks</a:t>
            </a:r>
            <a:endParaRPr lang="en-US" noProof="0" dirty="0" smtClean="0">
              <a:effectLst>
                <a:outerShdw blurRad="38100" dist="38100" dir="2700000" algn="tl">
                  <a:srgbClr val="C0C0C0"/>
                </a:outerShdw>
              </a:effectLst>
              <a:ea typeface="+mj-ea"/>
              <a:cs typeface="+mj-cs"/>
            </a:endParaRPr>
          </a:p>
        </p:txBody>
      </p:sp>
      <p:sp>
        <p:nvSpPr>
          <p:cNvPr id="34819" name="Tijdelijke aanduiding voor inhoud 2"/>
          <p:cNvSpPr>
            <a:spLocks/>
          </p:cNvSpPr>
          <p:nvPr/>
        </p:nvSpPr>
        <p:spPr bwMode="auto">
          <a:xfrm>
            <a:off x="25792" y="951509"/>
            <a:ext cx="8928100" cy="4525962"/>
          </a:xfrm>
          <a:prstGeom prst="rect">
            <a:avLst/>
          </a:prstGeom>
        </p:spPr>
        <p:txBody>
          <a:bodyPr vert="horz" lIns="432000" tIns="252000" rIns="432000" bIns="144000" rtlCol="0">
            <a:normAutofit/>
          </a:bodyPr>
          <a:lstStyle/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constants			</a:t>
            </a: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variables			</a:t>
            </a: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objects	</a:t>
            </a: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statements 		</a:t>
            </a: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functions </a:t>
            </a: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a</a:t>
            </a: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nd methods</a:t>
            </a: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expressions</a:t>
            </a: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assignment instruction	</a:t>
            </a:r>
            <a:b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</a:br>
            <a:endParaRPr lang="en-US" sz="30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endParaRPr lang="en-US" sz="300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3" name="Tekstvak 2"/>
          <p:cNvSpPr txBox="1"/>
          <p:nvPr/>
        </p:nvSpPr>
        <p:spPr>
          <a:xfrm>
            <a:off x="5006801" y="1288717"/>
            <a:ext cx="1944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>
                <a:latin typeface="Lucida Sans Unicode" pitchFamily="-105" charset="-52"/>
              </a:rPr>
              <a:t>3,1415926</a:t>
            </a:r>
          </a:p>
          <a:p>
            <a:endParaRPr lang="nl-BE" dirty="0"/>
          </a:p>
        </p:txBody>
      </p:sp>
      <p:sp>
        <p:nvSpPr>
          <p:cNvPr id="5" name="Tekstvak 4"/>
          <p:cNvSpPr txBox="1"/>
          <p:nvPr/>
        </p:nvSpPr>
        <p:spPr>
          <a:xfrm>
            <a:off x="5026775" y="1736614"/>
            <a:ext cx="36545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400" dirty="0" smtClean="0">
                <a:latin typeface="Lucida Sans Unicode" pitchFamily="-105" charset="-52"/>
              </a:rPr>
              <a:t>radius, content, </a:t>
            </a:r>
            <a:r>
              <a:rPr lang="nl-BE" sz="2400" dirty="0" smtClean="0">
                <a:latin typeface="Lucida Sans Unicode" pitchFamily="-105" charset="-52"/>
              </a:rPr>
              <a:t>PI</a:t>
            </a:r>
            <a:endParaRPr lang="nl-BE" sz="2400" dirty="0">
              <a:latin typeface="Lucida Sans Unicode" pitchFamily="-105" charset="-52"/>
            </a:endParaRPr>
          </a:p>
          <a:p>
            <a:endParaRPr lang="nl-BE" dirty="0"/>
          </a:p>
        </p:txBody>
      </p:sp>
      <p:sp>
        <p:nvSpPr>
          <p:cNvPr id="7" name="Tekstvak 6"/>
          <p:cNvSpPr txBox="1"/>
          <p:nvPr/>
        </p:nvSpPr>
        <p:spPr>
          <a:xfrm>
            <a:off x="4944375" y="2243979"/>
            <a:ext cx="36545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09537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nl-BE" sz="2400" dirty="0">
                <a:latin typeface="Lucida Sans Unicode" pitchFamily="-105" charset="-52"/>
              </a:rPr>
              <a:t>document</a:t>
            </a:r>
          </a:p>
          <a:p>
            <a:endParaRPr lang="nl-BE" dirty="0"/>
          </a:p>
        </p:txBody>
      </p:sp>
      <p:sp>
        <p:nvSpPr>
          <p:cNvPr id="4" name="Rechthoek 3"/>
          <p:cNvSpPr/>
          <p:nvPr/>
        </p:nvSpPr>
        <p:spPr>
          <a:xfrm>
            <a:off x="4925643" y="3230493"/>
            <a:ext cx="408124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09537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nl-BE" sz="2400" dirty="0" err="1">
                <a:latin typeface="Lucida Sans Unicode" pitchFamily="-105" charset="-52"/>
              </a:rPr>
              <a:t>write</a:t>
            </a:r>
            <a:r>
              <a:rPr lang="nl-BE" sz="2400" dirty="0">
                <a:latin typeface="Lucida Sans Unicode" pitchFamily="-105" charset="-52"/>
              </a:rPr>
              <a:t>, prompt</a:t>
            </a:r>
            <a:r>
              <a:rPr lang="nl-BE" sz="2400" dirty="0" smtClean="0">
                <a:latin typeface="Lucida Sans Unicode" pitchFamily="-105" charset="-52"/>
              </a:rPr>
              <a:t>, </a:t>
            </a:r>
            <a:r>
              <a:rPr lang="nl-BE" sz="2400" dirty="0" err="1" smtClean="0">
                <a:latin typeface="Lucida Sans Unicode" pitchFamily="-105" charset="-52"/>
              </a:rPr>
              <a:t>parseFloat</a:t>
            </a:r>
            <a:endParaRPr lang="nl-BE" sz="2400" dirty="0">
              <a:latin typeface="Lucida Sans Unicode" pitchFamily="-105" charset="-52"/>
            </a:endParaRPr>
          </a:p>
        </p:txBody>
      </p:sp>
      <p:sp>
        <p:nvSpPr>
          <p:cNvPr id="9" name="Tekstvak 8"/>
          <p:cNvSpPr txBox="1"/>
          <p:nvPr/>
        </p:nvSpPr>
        <p:spPr>
          <a:xfrm>
            <a:off x="5112987" y="3816523"/>
            <a:ext cx="3893901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2000" dirty="0" smtClean="0">
                <a:latin typeface="Lucida Sans Unicode" pitchFamily="-105" charset="-52"/>
              </a:rPr>
              <a:t>4*PI*straal*straal*straal/3</a:t>
            </a:r>
            <a:endParaRPr lang="nl-BE" sz="2000" dirty="0">
              <a:latin typeface="Lucida Sans Unicode" pitchFamily="-105" charset="-52"/>
            </a:endParaRPr>
          </a:p>
          <a:p>
            <a:endParaRPr lang="nl-BE" dirty="0"/>
          </a:p>
        </p:txBody>
      </p:sp>
      <p:sp>
        <p:nvSpPr>
          <p:cNvPr id="10" name="Tekstvak 9"/>
          <p:cNvSpPr txBox="1"/>
          <p:nvPr/>
        </p:nvSpPr>
        <p:spPr>
          <a:xfrm>
            <a:off x="1986401" y="4954738"/>
            <a:ext cx="518027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Lucida Sans Unicode" pitchFamily="-105" charset="-52"/>
              </a:rPr>
              <a:t>content </a:t>
            </a:r>
            <a:r>
              <a:rPr lang="en-US" sz="2000" dirty="0">
                <a:latin typeface="Lucida Sans Unicode" pitchFamily="-105" charset="-52"/>
              </a:rPr>
              <a:t>= </a:t>
            </a:r>
            <a:r>
              <a:rPr lang="en-US" sz="2000" dirty="0" smtClean="0">
                <a:latin typeface="Lucida Sans Unicode" pitchFamily="-105" charset="-52"/>
              </a:rPr>
              <a:t>4*PI*radius*radius*</a:t>
            </a:r>
            <a:r>
              <a:rPr lang="en-US" sz="2000" dirty="0">
                <a:latin typeface="Lucida Sans Unicode" pitchFamily="-105" charset="-52"/>
              </a:rPr>
              <a:t>radius</a:t>
            </a:r>
            <a:r>
              <a:rPr lang="en-US" sz="2000" dirty="0" smtClean="0">
                <a:latin typeface="Lucida Sans Unicode" pitchFamily="-105" charset="-52"/>
              </a:rPr>
              <a:t>/3</a:t>
            </a:r>
            <a:r>
              <a:rPr lang="en-US" sz="2000" dirty="0" smtClean="0">
                <a:latin typeface="Lucida Sans Unicode" pitchFamily="-105" charset="-52"/>
              </a:rPr>
              <a:t>;</a:t>
            </a:r>
          </a:p>
          <a:p>
            <a:endParaRPr lang="en-US" dirty="0"/>
          </a:p>
        </p:txBody>
      </p:sp>
      <p:sp>
        <p:nvSpPr>
          <p:cNvPr id="8" name="Tekstvak 7"/>
          <p:cNvSpPr txBox="1"/>
          <p:nvPr/>
        </p:nvSpPr>
        <p:spPr>
          <a:xfrm>
            <a:off x="1541918" y="5586023"/>
            <a:ext cx="10839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2000" dirty="0" err="1" smtClean="0">
                <a:solidFill>
                  <a:schemeClr val="bg2">
                    <a:lumMod val="50000"/>
                  </a:schemeClr>
                </a:solidFill>
              </a:rPr>
              <a:t>variable</a:t>
            </a:r>
            <a:endParaRPr lang="nl-BE" sz="2000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3" name="Rechthoek 12"/>
          <p:cNvSpPr/>
          <p:nvPr/>
        </p:nvSpPr>
        <p:spPr>
          <a:xfrm>
            <a:off x="4925643" y="5624324"/>
            <a:ext cx="2911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>
                <a:solidFill>
                  <a:schemeClr val="bg2">
                    <a:lumMod val="50000"/>
                  </a:schemeClr>
                </a:solidFill>
              </a:rPr>
              <a:t>Value </a:t>
            </a:r>
            <a:r>
              <a:rPr lang="nl-BE" dirty="0" err="1">
                <a:solidFill>
                  <a:schemeClr val="bg2">
                    <a:lumMod val="50000"/>
                  </a:schemeClr>
                </a:solidFill>
              </a:rPr>
              <a:t>attributed</a:t>
            </a:r>
            <a:r>
              <a:rPr lang="nl-BE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nl-BE" dirty="0" err="1">
                <a:solidFill>
                  <a:schemeClr val="bg2">
                    <a:lumMod val="50000"/>
                  </a:schemeClr>
                </a:solidFill>
              </a:rPr>
              <a:t>to</a:t>
            </a:r>
            <a:r>
              <a:rPr lang="nl-BE" dirty="0">
                <a:solidFill>
                  <a:schemeClr val="bg2">
                    <a:lumMod val="50000"/>
                  </a:schemeClr>
                </a:solidFill>
              </a:rPr>
              <a:t> </a:t>
            </a:r>
            <a:r>
              <a:rPr lang="nl-BE" dirty="0" err="1">
                <a:solidFill>
                  <a:schemeClr val="bg2">
                    <a:lumMod val="50000"/>
                  </a:schemeClr>
                </a:solidFill>
              </a:rPr>
              <a:t>variable</a:t>
            </a:r>
            <a:endParaRPr lang="nl-B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14" name="Rechthoek 13"/>
          <p:cNvSpPr/>
          <p:nvPr/>
        </p:nvSpPr>
        <p:spPr>
          <a:xfrm>
            <a:off x="5499337" y="4365104"/>
            <a:ext cx="30059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chemeClr val="bg2">
                    <a:lumMod val="50000"/>
                  </a:schemeClr>
                </a:solidFill>
              </a:rPr>
              <a:t>every statement ends with </a:t>
            </a:r>
            <a:r>
              <a:rPr lang="en-US" b="1" dirty="0" smtClean="0">
                <a:solidFill>
                  <a:srgbClr val="F04C24"/>
                </a:solidFill>
              </a:rPr>
              <a:t>;</a:t>
            </a:r>
            <a:endParaRPr lang="en-US" b="1" dirty="0">
              <a:solidFill>
                <a:srgbClr val="F04C24"/>
              </a:solidFill>
            </a:endParaRPr>
          </a:p>
        </p:txBody>
      </p:sp>
      <p:cxnSp>
        <p:nvCxnSpPr>
          <p:cNvPr id="16" name="Rechte verbindingslijn met pijl 15"/>
          <p:cNvCxnSpPr/>
          <p:nvPr/>
        </p:nvCxnSpPr>
        <p:spPr>
          <a:xfrm flipV="1">
            <a:off x="1986401" y="5293292"/>
            <a:ext cx="353351" cy="338554"/>
          </a:xfrm>
          <a:prstGeom prst="straightConnector1">
            <a:avLst/>
          </a:prstGeom>
          <a:ln w="28575">
            <a:solidFill>
              <a:srgbClr val="F04C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chte verbindingslijn met pijl 17"/>
          <p:cNvCxnSpPr/>
          <p:nvPr/>
        </p:nvCxnSpPr>
        <p:spPr>
          <a:xfrm flipH="1" flipV="1">
            <a:off x="5499337" y="5293292"/>
            <a:ext cx="783956" cy="338555"/>
          </a:xfrm>
          <a:prstGeom prst="straightConnector1">
            <a:avLst/>
          </a:prstGeom>
          <a:ln w="28575">
            <a:solidFill>
              <a:srgbClr val="F04C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chte verbindingslijn met pijl 19"/>
          <p:cNvCxnSpPr/>
          <p:nvPr/>
        </p:nvCxnSpPr>
        <p:spPr>
          <a:xfrm flipH="1">
            <a:off x="6937246" y="4733523"/>
            <a:ext cx="947122" cy="458292"/>
          </a:xfrm>
          <a:prstGeom prst="straightConnector1">
            <a:avLst/>
          </a:prstGeom>
          <a:ln w="28575">
            <a:solidFill>
              <a:srgbClr val="F04C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7" grpId="0"/>
      <p:bldP spid="4" grpId="0"/>
      <p:bldP spid="9" grpId="0"/>
      <p:bldP spid="10" grpId="0"/>
      <p:bldP spid="8" grpId="0"/>
      <p:bldP spid="13" grpId="0"/>
      <p:bldP spid="1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 bwMode="auto">
          <a:xfrm>
            <a:off x="0" y="274638"/>
            <a:ext cx="8229600" cy="1143000"/>
          </a:xfrm>
        </p:spPr>
        <p:txBody>
          <a:bodyPr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eaLnBrk="1" hangingPunct="1">
              <a:defRPr/>
            </a:pPr>
            <a:r>
              <a:rPr lang="en-US" noProof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+mj-cs"/>
              </a:rPr>
              <a:t>	</a:t>
            </a:r>
          </a:p>
        </p:txBody>
      </p:sp>
      <p:sp>
        <p:nvSpPr>
          <p:cNvPr id="3" name="Titel 1"/>
          <p:cNvSpPr>
            <a:spLocks/>
          </p:cNvSpPr>
          <p:nvPr/>
        </p:nvSpPr>
        <p:spPr bwMode="auto">
          <a:xfrm>
            <a:off x="0" y="0"/>
            <a:ext cx="8229600" cy="1143000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lnSpc>
                <a:spcPct val="80000"/>
              </a:lnSpc>
            </a:pPr>
            <a:r>
              <a:rPr lang="nl-BE" sz="3600" b="1" cap="all" dirty="0">
                <a:solidFill>
                  <a:srgbClr val="009CA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+mj-ea"/>
                <a:cs typeface="+mj-cs"/>
              </a:rPr>
              <a:t> </a:t>
            </a:r>
            <a:r>
              <a:rPr lang="nl-BE" sz="3600" b="1" cap="all" dirty="0" smtClean="0">
                <a:solidFill>
                  <a:srgbClr val="009CA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+mj-ea"/>
                <a:cs typeface="+mj-cs"/>
              </a:rPr>
              <a:t>statements </a:t>
            </a:r>
            <a:r>
              <a:rPr lang="nl-BE" sz="3600" b="1" cap="all" dirty="0" smtClean="0">
                <a:solidFill>
                  <a:srgbClr val="009CA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+mj-ea"/>
                <a:cs typeface="+mj-cs"/>
              </a:rPr>
              <a:t>a</a:t>
            </a:r>
            <a:r>
              <a:rPr lang="nl-BE" sz="3600" b="1" cap="all" dirty="0" smtClean="0">
                <a:solidFill>
                  <a:srgbClr val="009CA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+mj-ea"/>
                <a:cs typeface="+mj-cs"/>
              </a:rPr>
              <a:t>nd variables</a:t>
            </a:r>
            <a:endParaRPr lang="en-US" sz="3600" b="1" cap="all" dirty="0">
              <a:solidFill>
                <a:srgbClr val="009CAB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  <a:ea typeface="+mj-ea"/>
              <a:cs typeface="+mj-cs"/>
            </a:endParaRPr>
          </a:p>
        </p:txBody>
      </p:sp>
      <p:sp>
        <p:nvSpPr>
          <p:cNvPr id="45060" name="Tijdelijke aanduiding voor inhoud 2"/>
          <p:cNvSpPr>
            <a:spLocks/>
          </p:cNvSpPr>
          <p:nvPr/>
        </p:nvSpPr>
        <p:spPr bwMode="auto">
          <a:xfrm>
            <a:off x="107950" y="1196975"/>
            <a:ext cx="8928100" cy="4525963"/>
          </a:xfrm>
          <a:prstGeom prst="rect">
            <a:avLst/>
          </a:prstGeom>
        </p:spPr>
        <p:txBody>
          <a:bodyPr vert="horz" lIns="432000" tIns="252000" rIns="432000" bIns="144000" rtlCol="0">
            <a:normAutofit/>
          </a:bodyPr>
          <a:lstStyle/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statements: 1 instruction = 1 statement</a:t>
            </a:r>
          </a:p>
          <a:p>
            <a:pPr marL="723900" lvl="1" indent="-368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−"/>
            </a:pPr>
            <a:r>
              <a:rPr lang="en-US" sz="2500" dirty="0" smtClean="0">
                <a:solidFill>
                  <a:srgbClr val="000000"/>
                </a:solidFill>
                <a:latin typeface="Trebuchet MS" pitchFamily="34" charset="0"/>
              </a:rPr>
              <a:t>e.g.: </a:t>
            </a:r>
            <a:r>
              <a:rPr lang="en-US" sz="2500" dirty="0" err="1" smtClean="0">
                <a:solidFill>
                  <a:srgbClr val="000000"/>
                </a:solidFill>
                <a:latin typeface="Trebuchet MS" pitchFamily="34" charset="0"/>
              </a:rPr>
              <a:t>document.write</a:t>
            </a:r>
            <a:r>
              <a:rPr lang="en-US" sz="2500" dirty="0" smtClean="0">
                <a:solidFill>
                  <a:srgbClr val="000000"/>
                </a:solidFill>
                <a:latin typeface="Trebuchet MS" pitchFamily="34" charset="0"/>
              </a:rPr>
              <a:t>(‘Welcome!’);</a:t>
            </a:r>
          </a:p>
          <a:p>
            <a:pPr marL="723900" lvl="1" indent="-368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−"/>
            </a:pPr>
            <a:r>
              <a:rPr lang="en-US" sz="2500" dirty="0" smtClean="0">
                <a:solidFill>
                  <a:srgbClr val="000000"/>
                </a:solidFill>
                <a:latin typeface="Trebuchet MS" pitchFamily="34" charset="0"/>
              </a:rPr>
              <a:t>ended with </a:t>
            </a:r>
            <a:r>
              <a:rPr lang="en-US" sz="2500" b="1" dirty="0" smtClean="0">
                <a:solidFill>
                  <a:srgbClr val="F04C24"/>
                </a:solidFill>
                <a:latin typeface="Trebuchet MS" pitchFamily="34" charset="0"/>
              </a:rPr>
              <a:t>;</a:t>
            </a:r>
          </a:p>
          <a:p>
            <a:pPr marL="723900" lvl="1" indent="-368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−"/>
            </a:pPr>
            <a:endParaRPr lang="en-US" sz="25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variables: </a:t>
            </a: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reference to place in memory to store data</a:t>
            </a:r>
            <a:endParaRPr lang="en-US" sz="30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723900" lvl="1" indent="-368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−"/>
            </a:pPr>
            <a:r>
              <a:rPr lang="en-US" sz="2500" dirty="0" smtClean="0">
                <a:solidFill>
                  <a:srgbClr val="000000"/>
                </a:solidFill>
                <a:latin typeface="Trebuchet MS" pitchFamily="34" charset="0"/>
              </a:rPr>
              <a:t>name (=identifier) and value</a:t>
            </a:r>
            <a:endParaRPr lang="en-US" sz="2500" dirty="0">
              <a:solidFill>
                <a:srgbClr val="000000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 bwMode="auto">
          <a:xfrm>
            <a:off x="0" y="274638"/>
            <a:ext cx="8229600" cy="1143000"/>
          </a:xfrm>
        </p:spPr>
        <p:txBody>
          <a:bodyPr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eaLnBrk="1" hangingPunct="1">
              <a:defRPr/>
            </a:pPr>
            <a:r>
              <a:rPr lang="en-US" noProof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+mj-cs"/>
              </a:rPr>
              <a:t>	</a:t>
            </a:r>
          </a:p>
        </p:txBody>
      </p:sp>
      <p:sp>
        <p:nvSpPr>
          <p:cNvPr id="3" name="Titel 1"/>
          <p:cNvSpPr>
            <a:spLocks/>
          </p:cNvSpPr>
          <p:nvPr/>
        </p:nvSpPr>
        <p:spPr bwMode="auto">
          <a:xfrm>
            <a:off x="0" y="0"/>
            <a:ext cx="8229600" cy="1143000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lnSpc>
                <a:spcPct val="80000"/>
              </a:lnSpc>
            </a:pPr>
            <a:r>
              <a:rPr lang="en-US" sz="3600" b="1" cap="all" dirty="0" smtClean="0">
                <a:solidFill>
                  <a:srgbClr val="009CA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+mj-ea"/>
                <a:cs typeface="+mj-cs"/>
              </a:rPr>
              <a:t>simple input and output</a:t>
            </a:r>
            <a:endParaRPr lang="en-US" sz="3600" b="1" cap="all" dirty="0">
              <a:solidFill>
                <a:srgbClr val="009CAB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  <a:ea typeface="+mj-ea"/>
              <a:cs typeface="+mj-cs"/>
            </a:endParaRPr>
          </a:p>
        </p:txBody>
      </p:sp>
      <p:sp>
        <p:nvSpPr>
          <p:cNvPr id="40964" name="Tijdelijke aanduiding voor inhoud 2"/>
          <p:cNvSpPr>
            <a:spLocks/>
          </p:cNvSpPr>
          <p:nvPr/>
        </p:nvSpPr>
        <p:spPr bwMode="auto">
          <a:xfrm>
            <a:off x="0" y="908720"/>
            <a:ext cx="9144000" cy="5040560"/>
          </a:xfrm>
          <a:prstGeom prst="rect">
            <a:avLst/>
          </a:prstGeom>
        </p:spPr>
        <p:txBody>
          <a:bodyPr vert="horz" lIns="432000" tIns="252000" rIns="432000" bIns="144000" rtlCol="0">
            <a:normAutofit/>
          </a:bodyPr>
          <a:lstStyle/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r>
              <a:rPr lang="en-US" sz="3000" dirty="0" err="1" smtClean="0">
                <a:solidFill>
                  <a:srgbClr val="000000"/>
                </a:solidFill>
                <a:latin typeface="Trebuchet MS" pitchFamily="34" charset="0"/>
              </a:rPr>
              <a:t>document.write</a:t>
            </a: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()</a:t>
            </a: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prompt()</a:t>
            </a: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alert()</a:t>
            </a: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confirm()</a:t>
            </a: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endParaRPr lang="en-US" sz="30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  <a:hlinkClick r:id="rId3" action="ppaction://hlinkfile"/>
              </a:rPr>
              <a:t>example</a:t>
            </a: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/>
            </a:r>
            <a:b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</a:br>
            <a:endParaRPr lang="en-US" sz="30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endParaRPr lang="en-US" sz="30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endParaRPr lang="en-US" sz="30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endParaRPr lang="en-US" sz="30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endParaRPr lang="en-US" sz="30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723900" lvl="1" indent="-368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−"/>
            </a:pPr>
            <a:endParaRPr lang="en-US" sz="25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endParaRPr lang="en-US" sz="30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endParaRPr lang="en-US" sz="30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endParaRPr lang="en-US" sz="3000" dirty="0">
              <a:solidFill>
                <a:srgbClr val="000000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9511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 bwMode="auto">
          <a:xfrm>
            <a:off x="0" y="274638"/>
            <a:ext cx="8229600" cy="1143000"/>
          </a:xfrm>
        </p:spPr>
        <p:txBody>
          <a:bodyPr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eaLnBrk="1" hangingPunct="1">
              <a:defRPr/>
            </a:pPr>
            <a:r>
              <a:rPr lang="en-US" noProof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+mj-cs"/>
              </a:rPr>
              <a:t>	</a:t>
            </a:r>
          </a:p>
        </p:txBody>
      </p:sp>
      <p:sp>
        <p:nvSpPr>
          <p:cNvPr id="47108" name="Tijdelijke aanduiding voor inhoud 2"/>
          <p:cNvSpPr>
            <a:spLocks/>
          </p:cNvSpPr>
          <p:nvPr/>
        </p:nvSpPr>
        <p:spPr bwMode="auto">
          <a:xfrm>
            <a:off x="0" y="836712"/>
            <a:ext cx="9144000" cy="4525963"/>
          </a:xfrm>
          <a:prstGeom prst="rect">
            <a:avLst/>
          </a:prstGeom>
        </p:spPr>
        <p:txBody>
          <a:bodyPr vert="horz" lIns="432000" tIns="252000" rIns="432000" bIns="144000" rtlCol="0">
            <a:normAutofit/>
          </a:bodyPr>
          <a:lstStyle/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r>
              <a:rPr lang="nl-NL" sz="3000" dirty="0" smtClean="0">
                <a:solidFill>
                  <a:srgbClr val="000000"/>
                </a:solidFill>
                <a:latin typeface="Trebuchet MS" pitchFamily="34" charset="0"/>
                <a:hlinkClick r:id="rId3" action="ppaction://hlinkfile"/>
              </a:rPr>
              <a:t>exercise </a:t>
            </a:r>
            <a:r>
              <a:rPr lang="nl-NL" sz="3000" dirty="0" smtClean="0">
                <a:solidFill>
                  <a:srgbClr val="000000"/>
                </a:solidFill>
                <a:latin typeface="Trebuchet MS" pitchFamily="34" charset="0"/>
                <a:hlinkClick r:id="rId3" action="ppaction://hlinkfile"/>
              </a:rPr>
              <a:t>12.1</a:t>
            </a:r>
            <a:endParaRPr lang="nl-NL" sz="2500" dirty="0">
              <a:solidFill>
                <a:srgbClr val="000000"/>
              </a:solidFill>
              <a:latin typeface="Trebuchet MS" pitchFamily="34" charset="0"/>
            </a:endParaRP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r>
              <a:rPr lang="nl-NL" sz="300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sz="3000" dirty="0">
                <a:solidFill>
                  <a:srgbClr val="000000"/>
                </a:solidFill>
                <a:latin typeface="Trebuchet MS" pitchFamily="34" charset="0"/>
              </a:rPr>
              <a:t>Create an html page that uses JavaScript </a:t>
            </a: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	to </a:t>
            </a:r>
            <a:r>
              <a:rPr lang="en-US" sz="3000" dirty="0">
                <a:solidFill>
                  <a:srgbClr val="000000"/>
                </a:solidFill>
                <a:latin typeface="Trebuchet MS" pitchFamily="34" charset="0"/>
              </a:rPr>
              <a:t>display your name and address on the </a:t>
            </a: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	screen</a:t>
            </a:r>
            <a:endParaRPr lang="nl-NL" sz="3000" dirty="0">
              <a:solidFill>
                <a:srgbClr val="000000"/>
              </a:solidFill>
              <a:latin typeface="Trebuchet MS" pitchFamily="34" charset="0"/>
            </a:endParaRP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endParaRPr lang="nl-NL" sz="300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7" name="Titel 1"/>
          <p:cNvSpPr>
            <a:spLocks/>
          </p:cNvSpPr>
          <p:nvPr/>
        </p:nvSpPr>
        <p:spPr bwMode="auto">
          <a:xfrm>
            <a:off x="0" y="0"/>
            <a:ext cx="8229600" cy="1143000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lnSpc>
                <a:spcPct val="80000"/>
              </a:lnSpc>
            </a:pPr>
            <a:r>
              <a:rPr lang="en-US" sz="3600" b="1" cap="all" dirty="0">
                <a:solidFill>
                  <a:srgbClr val="009CA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simple input and output</a:t>
            </a: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816" y="2780928"/>
            <a:ext cx="4115374" cy="2857899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 bwMode="auto">
          <a:xfrm>
            <a:off x="0" y="274638"/>
            <a:ext cx="8229600" cy="1143000"/>
          </a:xfrm>
        </p:spPr>
        <p:txBody>
          <a:bodyPr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eaLnBrk="1" hangingPunct="1">
              <a:defRPr/>
            </a:pPr>
            <a:r>
              <a:rPr lang="en-US" noProof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+mj-cs"/>
              </a:rPr>
              <a:t>	</a:t>
            </a:r>
          </a:p>
        </p:txBody>
      </p:sp>
      <p:sp>
        <p:nvSpPr>
          <p:cNvPr id="47108" name="Tijdelijke aanduiding voor inhoud 2"/>
          <p:cNvSpPr>
            <a:spLocks/>
          </p:cNvSpPr>
          <p:nvPr/>
        </p:nvSpPr>
        <p:spPr bwMode="auto">
          <a:xfrm>
            <a:off x="0" y="836712"/>
            <a:ext cx="9144000" cy="4525963"/>
          </a:xfrm>
          <a:prstGeom prst="rect">
            <a:avLst/>
          </a:prstGeom>
        </p:spPr>
        <p:txBody>
          <a:bodyPr vert="horz" lIns="432000" tIns="252000" rIns="432000" bIns="144000" rtlCol="0">
            <a:normAutofit/>
          </a:bodyPr>
          <a:lstStyle/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r>
              <a:rPr lang="nl-NL" sz="3000" dirty="0" smtClean="0">
                <a:solidFill>
                  <a:srgbClr val="000000"/>
                </a:solidFill>
                <a:latin typeface="Trebuchet MS" pitchFamily="34" charset="0"/>
                <a:hlinkClick r:id="rId3" action="ppaction://hlinkfile"/>
              </a:rPr>
              <a:t>exercise </a:t>
            </a:r>
            <a:r>
              <a:rPr lang="nl-NL" sz="3000" dirty="0" smtClean="0">
                <a:solidFill>
                  <a:srgbClr val="000000"/>
                </a:solidFill>
                <a:latin typeface="Trebuchet MS" pitchFamily="34" charset="0"/>
                <a:hlinkClick r:id="rId3" action="ppaction://hlinkfile"/>
              </a:rPr>
              <a:t>12.2</a:t>
            </a:r>
            <a:endParaRPr lang="nl-NL" sz="2500" dirty="0">
              <a:solidFill>
                <a:srgbClr val="000000"/>
              </a:solidFill>
              <a:latin typeface="Trebuchet MS" pitchFamily="34" charset="0"/>
            </a:endParaRP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r>
              <a:rPr lang="nl-NL" sz="300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sz="3000" dirty="0">
                <a:solidFill>
                  <a:srgbClr val="000000"/>
                </a:solidFill>
                <a:latin typeface="Trebuchet MS" pitchFamily="34" charset="0"/>
              </a:rPr>
              <a:t>Create an html page that uses JavaScript </a:t>
            </a: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	to </a:t>
            </a:r>
            <a:r>
              <a:rPr lang="en-US" sz="3000" dirty="0">
                <a:solidFill>
                  <a:srgbClr val="000000"/>
                </a:solidFill>
                <a:latin typeface="Trebuchet MS" pitchFamily="34" charset="0"/>
              </a:rPr>
              <a:t>display your name and address in an </a:t>
            </a: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	alert </a:t>
            </a:r>
            <a:r>
              <a:rPr lang="en-US" sz="3000" dirty="0">
                <a:solidFill>
                  <a:srgbClr val="000000"/>
                </a:solidFill>
                <a:latin typeface="Trebuchet MS" pitchFamily="34" charset="0"/>
              </a:rPr>
              <a:t>box.</a:t>
            </a:r>
            <a:endParaRPr lang="nl-NL" sz="3000" dirty="0">
              <a:solidFill>
                <a:srgbClr val="000000"/>
              </a:solidFill>
              <a:latin typeface="Trebuchet MS" pitchFamily="34" charset="0"/>
            </a:endParaRP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endParaRPr lang="nl-NL" sz="300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7" name="Titel 1"/>
          <p:cNvSpPr>
            <a:spLocks/>
          </p:cNvSpPr>
          <p:nvPr/>
        </p:nvSpPr>
        <p:spPr bwMode="auto">
          <a:xfrm>
            <a:off x="0" y="0"/>
            <a:ext cx="8229600" cy="1143000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lnSpc>
                <a:spcPct val="80000"/>
              </a:lnSpc>
            </a:pPr>
            <a:r>
              <a:rPr lang="en-US" sz="3600" b="1" cap="all" dirty="0">
                <a:solidFill>
                  <a:srgbClr val="009CA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</a:rPr>
              <a:t>simple input and output</a:t>
            </a:r>
            <a:endParaRPr lang="en-US" sz="3600" b="1" cap="all" dirty="0">
              <a:solidFill>
                <a:srgbClr val="009CAB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</a:endParaRP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5816" y="3058419"/>
            <a:ext cx="3745893" cy="2304256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72553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 bwMode="auto">
          <a:xfrm>
            <a:off x="0" y="274638"/>
            <a:ext cx="8229600" cy="1143000"/>
          </a:xfrm>
        </p:spPr>
        <p:txBody>
          <a:bodyPr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eaLnBrk="1" hangingPunct="1">
              <a:defRPr/>
            </a:pPr>
            <a:r>
              <a:rPr lang="en-US" noProof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+mj-cs"/>
              </a:rPr>
              <a:t>	</a:t>
            </a:r>
          </a:p>
        </p:txBody>
      </p:sp>
      <p:sp>
        <p:nvSpPr>
          <p:cNvPr id="3" name="Titel 1"/>
          <p:cNvSpPr>
            <a:spLocks/>
          </p:cNvSpPr>
          <p:nvPr/>
        </p:nvSpPr>
        <p:spPr bwMode="auto">
          <a:xfrm>
            <a:off x="0" y="0"/>
            <a:ext cx="8229600" cy="1143000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lnSpc>
                <a:spcPct val="80000"/>
              </a:lnSpc>
            </a:pPr>
            <a:r>
              <a:rPr lang="nl-BE" sz="3600" b="1" cap="all" dirty="0" smtClean="0">
                <a:solidFill>
                  <a:srgbClr val="009CA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+mj-ea"/>
                <a:cs typeface="+mj-cs"/>
              </a:rPr>
              <a:t>variables</a:t>
            </a:r>
            <a:endParaRPr lang="en-US" sz="3600" b="1" cap="all" dirty="0">
              <a:solidFill>
                <a:srgbClr val="009CAB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  <a:ea typeface="+mj-ea"/>
              <a:cs typeface="+mj-cs"/>
            </a:endParaRPr>
          </a:p>
        </p:txBody>
      </p:sp>
      <p:sp>
        <p:nvSpPr>
          <p:cNvPr id="67588" name="Tijdelijke aanduiding voor inhoud 2"/>
          <p:cNvSpPr>
            <a:spLocks/>
          </p:cNvSpPr>
          <p:nvPr/>
        </p:nvSpPr>
        <p:spPr bwMode="auto">
          <a:xfrm>
            <a:off x="-13442" y="878704"/>
            <a:ext cx="9157441" cy="5070576"/>
          </a:xfrm>
          <a:prstGeom prst="rect">
            <a:avLst/>
          </a:prstGeom>
        </p:spPr>
        <p:txBody>
          <a:bodyPr vert="horz" lIns="432000" tIns="252000" rIns="432000" bIns="144000" rtlCol="0">
            <a:normAutofit fontScale="70000" lnSpcReduction="20000"/>
          </a:bodyPr>
          <a:lstStyle/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r>
              <a:rPr lang="en-US" sz="3600" b="1" dirty="0" smtClean="0">
                <a:solidFill>
                  <a:srgbClr val="000000"/>
                </a:solidFill>
                <a:latin typeface="Trebuchet MS" pitchFamily="34" charset="0"/>
              </a:rPr>
              <a:t>naming &amp; rules</a:t>
            </a: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endParaRPr lang="en-US" sz="30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letters </a:t>
            </a: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(uppercase or lower case) </a:t>
            </a:r>
            <a:endParaRPr lang="en-US" sz="30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	-&gt; note: case sensitive</a:t>
            </a: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endParaRPr lang="en-US" sz="30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numbers (not as first character)</a:t>
            </a:r>
          </a:p>
          <a:p>
            <a:pPr marL="355600" lvl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50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sz="2500" dirty="0" smtClean="0">
                <a:solidFill>
                  <a:srgbClr val="000000"/>
                </a:solidFill>
                <a:latin typeface="Trebuchet MS" pitchFamily="34" charset="0"/>
              </a:rPr>
              <a:t>e.g.</a:t>
            </a:r>
            <a:r>
              <a:rPr lang="en-US" sz="2500" dirty="0" smtClean="0">
                <a:solidFill>
                  <a:srgbClr val="000000"/>
                </a:solidFill>
                <a:latin typeface="Trebuchet MS" pitchFamily="34" charset="0"/>
              </a:rPr>
              <a:t>: 1test is not allowed! First char must be a letter OR underscore </a:t>
            </a:r>
          </a:p>
          <a:p>
            <a:pPr marL="355600" lvl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50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dirty="0" smtClean="0"/>
              <a:t>Test1 of _test</a:t>
            </a:r>
          </a:p>
          <a:p>
            <a:pPr lvl="2"/>
            <a:endParaRPr lang="en-US" dirty="0" smtClean="0"/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no spaces or </a:t>
            </a:r>
            <a:r>
              <a:rPr lang="en-US" sz="3000" dirty="0" err="1" smtClean="0">
                <a:solidFill>
                  <a:srgbClr val="000000"/>
                </a:solidFill>
                <a:latin typeface="Trebuchet MS" pitchFamily="34" charset="0"/>
              </a:rPr>
              <a:t>ohter</a:t>
            </a: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 punctuation marks or special characters</a:t>
            </a: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endParaRPr lang="en-US" sz="30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  <a:hlinkClick r:id="rId3"/>
              </a:rPr>
              <a:t>reserved words </a:t>
            </a: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are forbidden (e.g.: if, false, return, …)</a:t>
            </a: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endParaRPr lang="en-US" sz="30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Use meaningful names and don’t use names longer than one line</a:t>
            </a: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endParaRPr lang="en-US" sz="300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67589" name="Text Box 6"/>
          <p:cNvSpPr txBox="1">
            <a:spLocks noChangeArrowheads="1"/>
          </p:cNvSpPr>
          <p:nvPr/>
        </p:nvSpPr>
        <p:spPr bwMode="auto">
          <a:xfrm>
            <a:off x="376238" y="50323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 bwMode="auto">
          <a:xfrm>
            <a:off x="0" y="274638"/>
            <a:ext cx="8229600" cy="1143000"/>
          </a:xfrm>
        </p:spPr>
        <p:txBody>
          <a:bodyPr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eaLnBrk="1" hangingPunct="1">
              <a:defRPr/>
            </a:pPr>
            <a:r>
              <a:rPr lang="en-US" noProof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+mj-cs"/>
              </a:rPr>
              <a:t>	</a:t>
            </a:r>
          </a:p>
        </p:txBody>
      </p:sp>
      <p:sp>
        <p:nvSpPr>
          <p:cNvPr id="67588" name="Tijdelijke aanduiding voor inhoud 2"/>
          <p:cNvSpPr>
            <a:spLocks/>
          </p:cNvSpPr>
          <p:nvPr/>
        </p:nvSpPr>
        <p:spPr bwMode="auto">
          <a:xfrm>
            <a:off x="0" y="873125"/>
            <a:ext cx="9144000" cy="5076155"/>
          </a:xfrm>
          <a:prstGeom prst="rect">
            <a:avLst/>
          </a:prstGeom>
        </p:spPr>
        <p:txBody>
          <a:bodyPr vert="horz" lIns="432000" tIns="252000" rIns="432000" bIns="144000" rtlCol="0">
            <a:normAutofit fontScale="85000" lnSpcReduction="20000"/>
          </a:bodyPr>
          <a:lstStyle/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r>
              <a:rPr lang="en-US" sz="3200" b="1" dirty="0" smtClean="0">
                <a:solidFill>
                  <a:srgbClr val="000000"/>
                </a:solidFill>
                <a:latin typeface="Trebuchet MS" pitchFamily="34" charset="0"/>
              </a:rPr>
              <a:t>Declaration</a:t>
            </a: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endParaRPr lang="en-US" sz="30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r>
              <a:rPr lang="en-US" sz="3000" dirty="0" err="1" smtClean="0">
                <a:solidFill>
                  <a:srgbClr val="000000"/>
                </a:solidFill>
                <a:latin typeface="Trebuchet MS" pitchFamily="34" charset="0"/>
              </a:rPr>
              <a:t>var</a:t>
            </a: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 name = value</a:t>
            </a: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r>
              <a:rPr lang="en-US" sz="3000" dirty="0" err="1" smtClean="0">
                <a:solidFill>
                  <a:srgbClr val="000000"/>
                </a:solidFill>
                <a:latin typeface="Trebuchet MS" pitchFamily="34" charset="0"/>
              </a:rPr>
              <a:t>var</a:t>
            </a: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 name = new type;</a:t>
            </a: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r>
              <a:rPr lang="en-US" sz="3000" dirty="0" err="1" smtClean="0">
                <a:solidFill>
                  <a:srgbClr val="000000"/>
                </a:solidFill>
                <a:latin typeface="Trebuchet MS" pitchFamily="34" charset="0"/>
              </a:rPr>
              <a:t>var</a:t>
            </a: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 name</a:t>
            </a:r>
            <a:b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</a:br>
            <a:endParaRPr lang="en-US" sz="30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723900" lvl="1" indent="-368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−"/>
            </a:pPr>
            <a:r>
              <a:rPr lang="en-US" sz="2500" dirty="0" err="1" smtClean="0">
                <a:solidFill>
                  <a:srgbClr val="000000"/>
                </a:solidFill>
                <a:latin typeface="Trebuchet MS" pitchFamily="34" charset="0"/>
              </a:rPr>
              <a:t>var</a:t>
            </a:r>
            <a:r>
              <a:rPr lang="en-US" sz="2500" dirty="0" smtClean="0">
                <a:solidFill>
                  <a:srgbClr val="000000"/>
                </a:solidFill>
                <a:latin typeface="Trebuchet MS" pitchFamily="34" charset="0"/>
              </a:rPr>
              <a:t> sum = 0;</a:t>
            </a:r>
          </a:p>
          <a:p>
            <a:pPr marL="723900" lvl="1" indent="-368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−"/>
            </a:pPr>
            <a:r>
              <a:rPr lang="en-US" sz="2500" dirty="0" err="1" smtClean="0">
                <a:solidFill>
                  <a:srgbClr val="000000"/>
                </a:solidFill>
                <a:latin typeface="Trebuchet MS" pitchFamily="34" charset="0"/>
              </a:rPr>
              <a:t>var</a:t>
            </a:r>
            <a:r>
              <a:rPr lang="en-US" sz="2500" dirty="0" smtClean="0">
                <a:solidFill>
                  <a:srgbClr val="000000"/>
                </a:solidFill>
                <a:latin typeface="Trebuchet MS" pitchFamily="34" charset="0"/>
              </a:rPr>
              <a:t> message = “Welcome to this site”;</a:t>
            </a:r>
          </a:p>
          <a:p>
            <a:pPr marL="723900" lvl="1" indent="-368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−"/>
            </a:pPr>
            <a:r>
              <a:rPr lang="en-US" sz="2500" dirty="0" err="1" smtClean="0">
                <a:solidFill>
                  <a:srgbClr val="000000"/>
                </a:solidFill>
                <a:latin typeface="Trebuchet MS" pitchFamily="34" charset="0"/>
              </a:rPr>
              <a:t>var</a:t>
            </a:r>
            <a:r>
              <a:rPr lang="en-US" sz="2500" dirty="0" smtClean="0">
                <a:solidFill>
                  <a:srgbClr val="000000"/>
                </a:solidFill>
                <a:latin typeface="Trebuchet MS" pitchFamily="34" charset="0"/>
              </a:rPr>
              <a:t> total;</a:t>
            </a:r>
          </a:p>
          <a:p>
            <a:pPr marL="723900" lvl="1" indent="-368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−"/>
            </a:pPr>
            <a:r>
              <a:rPr lang="en-US" sz="2500" dirty="0" err="1" smtClean="0">
                <a:solidFill>
                  <a:srgbClr val="000000"/>
                </a:solidFill>
                <a:latin typeface="Trebuchet MS" pitchFamily="34" charset="0"/>
              </a:rPr>
              <a:t>var</a:t>
            </a:r>
            <a:r>
              <a:rPr lang="en-US" sz="2500" dirty="0" smtClean="0">
                <a:solidFill>
                  <a:srgbClr val="000000"/>
                </a:solidFill>
                <a:latin typeface="Trebuchet MS" pitchFamily="34" charset="0"/>
              </a:rPr>
              <a:t> number = new Number;</a:t>
            </a:r>
          </a:p>
          <a:p>
            <a:pPr marL="723900" lvl="1" indent="-368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−"/>
            </a:pPr>
            <a:endParaRPr lang="en-US" sz="25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Declare at top of code block</a:t>
            </a: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sz="2500" dirty="0" smtClean="0">
                <a:solidFill>
                  <a:srgbClr val="000000"/>
                </a:solidFill>
                <a:latin typeface="Trebuchet MS" pitchFamily="34" charset="0"/>
              </a:rPr>
              <a:t>not mandatory but good </a:t>
            </a:r>
            <a:r>
              <a:rPr lang="en-US" sz="2500" dirty="0" err="1" smtClean="0">
                <a:solidFill>
                  <a:srgbClr val="000000"/>
                </a:solidFill>
                <a:latin typeface="Trebuchet MS" pitchFamily="34" charset="0"/>
              </a:rPr>
              <a:t>habbit</a:t>
            </a:r>
            <a:endParaRPr lang="en-US" sz="25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723900" lvl="1" indent="-368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−"/>
            </a:pPr>
            <a:endParaRPr lang="en-US" sz="25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endParaRPr lang="en-US" sz="30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endParaRPr lang="en-US" sz="30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endParaRPr lang="en-US" sz="300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67589" name="Text Box 6"/>
          <p:cNvSpPr txBox="1">
            <a:spLocks noChangeArrowheads="1"/>
          </p:cNvSpPr>
          <p:nvPr/>
        </p:nvSpPr>
        <p:spPr bwMode="auto">
          <a:xfrm>
            <a:off x="376238" y="50323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itel 1"/>
          <p:cNvSpPr>
            <a:spLocks/>
          </p:cNvSpPr>
          <p:nvPr/>
        </p:nvSpPr>
        <p:spPr bwMode="auto">
          <a:xfrm>
            <a:off x="0" y="0"/>
            <a:ext cx="8229600" cy="1143000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lnSpc>
                <a:spcPct val="80000"/>
              </a:lnSpc>
            </a:pPr>
            <a:r>
              <a:rPr lang="nl-BE" sz="3600" b="1" cap="all" dirty="0" smtClean="0">
                <a:solidFill>
                  <a:srgbClr val="009CA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+mj-ea"/>
                <a:cs typeface="+mj-cs"/>
              </a:rPr>
              <a:t>variables</a:t>
            </a:r>
            <a:endParaRPr lang="en-US" sz="3600" b="1" cap="all" dirty="0">
              <a:solidFill>
                <a:srgbClr val="009CAB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4960232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 bwMode="auto">
          <a:xfrm>
            <a:off x="0" y="274638"/>
            <a:ext cx="8229600" cy="1143000"/>
          </a:xfrm>
        </p:spPr>
        <p:txBody>
          <a:bodyPr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eaLnBrk="1" hangingPunct="1">
              <a:defRPr/>
            </a:pPr>
            <a:r>
              <a:rPr lang="en-US" noProof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+mj-cs"/>
              </a:rPr>
              <a:t>	</a:t>
            </a:r>
          </a:p>
        </p:txBody>
      </p:sp>
      <p:sp>
        <p:nvSpPr>
          <p:cNvPr id="67588" name="Tijdelijke aanduiding voor inhoud 2"/>
          <p:cNvSpPr>
            <a:spLocks/>
          </p:cNvSpPr>
          <p:nvPr/>
        </p:nvSpPr>
        <p:spPr bwMode="auto">
          <a:xfrm>
            <a:off x="0" y="1052736"/>
            <a:ext cx="9144000" cy="4896543"/>
          </a:xfrm>
          <a:prstGeom prst="rect">
            <a:avLst/>
          </a:prstGeom>
        </p:spPr>
        <p:txBody>
          <a:bodyPr vert="horz" lIns="432000" tIns="252000" rIns="432000" bIns="144000" rtlCol="0"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</a:rPr>
              <a:t>Scope</a:t>
            </a: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endParaRPr lang="en-US" sz="30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= </a:t>
            </a: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part of the code where variable is valid</a:t>
            </a: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endParaRPr lang="en-US" sz="30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local scope</a:t>
            </a:r>
          </a:p>
          <a:p>
            <a:pPr marL="723900" lvl="1" indent="-368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−"/>
            </a:pPr>
            <a:r>
              <a:rPr lang="en-US" sz="2500" dirty="0" smtClean="0">
                <a:solidFill>
                  <a:srgbClr val="000000"/>
                </a:solidFill>
                <a:latin typeface="Trebuchet MS" pitchFamily="34" charset="0"/>
              </a:rPr>
              <a:t>variables declared inside a function </a:t>
            </a:r>
          </a:p>
          <a:p>
            <a:pPr marL="723900" lvl="1" indent="-368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−"/>
            </a:pPr>
            <a:r>
              <a:rPr lang="en-US" sz="2500" dirty="0" smtClean="0">
                <a:solidFill>
                  <a:srgbClr val="000000"/>
                </a:solidFill>
                <a:latin typeface="Trebuchet MS" pitchFamily="34" charset="0"/>
              </a:rPr>
              <a:t>only</a:t>
            </a:r>
            <a:r>
              <a:rPr lang="en-US" sz="2500" dirty="0" smtClean="0">
                <a:solidFill>
                  <a:srgbClr val="000000"/>
                </a:solidFill>
                <a:latin typeface="Trebuchet MS" pitchFamily="34" charset="0"/>
              </a:rPr>
              <a:t> defined inside that function</a:t>
            </a:r>
          </a:p>
          <a:p>
            <a:pPr marL="723900" lvl="1" indent="-368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−"/>
            </a:pPr>
            <a:endParaRPr lang="en-US" sz="25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global scope</a:t>
            </a:r>
          </a:p>
          <a:p>
            <a:pPr marL="723900" lvl="1" indent="-368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−"/>
            </a:pPr>
            <a:r>
              <a:rPr lang="en-US" sz="2500" dirty="0" smtClean="0">
                <a:solidFill>
                  <a:srgbClr val="000000"/>
                </a:solidFill>
                <a:latin typeface="Trebuchet MS" pitchFamily="34" charset="0"/>
              </a:rPr>
              <a:t>variables declared outside all functions</a:t>
            </a:r>
          </a:p>
          <a:p>
            <a:pPr marL="723900" lvl="1" indent="-368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−"/>
            </a:pPr>
            <a:r>
              <a:rPr lang="en-US" sz="2500" dirty="0">
                <a:solidFill>
                  <a:srgbClr val="000000"/>
                </a:solidFill>
                <a:latin typeface="Trebuchet MS" pitchFamily="34" charset="0"/>
              </a:rPr>
              <a:t>variables implicitly defined in a function (= </a:t>
            </a:r>
            <a:r>
              <a:rPr lang="en-US" sz="2500" dirty="0" smtClean="0">
                <a:solidFill>
                  <a:srgbClr val="000000"/>
                </a:solidFill>
                <a:latin typeface="Trebuchet MS" pitchFamily="34" charset="0"/>
              </a:rPr>
              <a:t>without </a:t>
            </a:r>
            <a:r>
              <a:rPr lang="en-US" sz="2500" dirty="0" err="1" smtClean="0">
                <a:solidFill>
                  <a:srgbClr val="000000"/>
                </a:solidFill>
                <a:latin typeface="Trebuchet MS" pitchFamily="34" charset="0"/>
              </a:rPr>
              <a:t>var</a:t>
            </a:r>
            <a:r>
              <a:rPr lang="en-US" sz="2500" dirty="0" smtClean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 marL="723900" lvl="1" indent="-368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−"/>
            </a:pPr>
            <a:endParaRPr lang="en-US" sz="25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endParaRPr lang="en-US" sz="30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endParaRPr lang="en-US" sz="30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endParaRPr lang="en-US" sz="300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67589" name="Text Box 6"/>
          <p:cNvSpPr txBox="1">
            <a:spLocks noChangeArrowheads="1"/>
          </p:cNvSpPr>
          <p:nvPr/>
        </p:nvSpPr>
        <p:spPr bwMode="auto">
          <a:xfrm>
            <a:off x="376238" y="50323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itel 1"/>
          <p:cNvSpPr>
            <a:spLocks/>
          </p:cNvSpPr>
          <p:nvPr/>
        </p:nvSpPr>
        <p:spPr bwMode="auto">
          <a:xfrm>
            <a:off x="0" y="0"/>
            <a:ext cx="8229600" cy="1143000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lnSpc>
                <a:spcPct val="80000"/>
              </a:lnSpc>
            </a:pPr>
            <a:r>
              <a:rPr lang="nl-BE" sz="3600" b="1" cap="all" dirty="0" smtClean="0">
                <a:solidFill>
                  <a:srgbClr val="009CA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+mj-ea"/>
                <a:cs typeface="+mj-cs"/>
              </a:rPr>
              <a:t>variables</a:t>
            </a:r>
            <a:endParaRPr lang="en-US" sz="3600" b="1" cap="all" dirty="0">
              <a:solidFill>
                <a:srgbClr val="009CAB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562005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 bwMode="auto">
          <a:xfrm>
            <a:off x="0" y="274638"/>
            <a:ext cx="8229600" cy="1143000"/>
          </a:xfrm>
        </p:spPr>
        <p:txBody>
          <a:bodyPr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eaLnBrk="1" hangingPunct="1">
              <a:defRPr/>
            </a:pPr>
            <a:r>
              <a:rPr lang="en-US" noProof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+mj-cs"/>
              </a:rPr>
              <a:t>	</a:t>
            </a:r>
          </a:p>
        </p:txBody>
      </p:sp>
      <p:sp>
        <p:nvSpPr>
          <p:cNvPr id="67588" name="Tijdelijke aanduiding voor inhoud 2"/>
          <p:cNvSpPr>
            <a:spLocks/>
          </p:cNvSpPr>
          <p:nvPr/>
        </p:nvSpPr>
        <p:spPr bwMode="auto">
          <a:xfrm>
            <a:off x="107950" y="1196975"/>
            <a:ext cx="89281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105" charset="2"/>
              <a:buChar char=""/>
            </a:pPr>
            <a:endParaRPr lang="nl-BE" sz="2200" b="1" dirty="0">
              <a:latin typeface="Lucida Sans Unicode" pitchFamily="-105" charset="-52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105" charset="2"/>
              <a:buChar char=""/>
            </a:pPr>
            <a:endParaRPr lang="nl-BE" sz="2200" b="1" dirty="0">
              <a:latin typeface="Lucida Sans Unicode" pitchFamily="-105" charset="-52"/>
            </a:endParaRPr>
          </a:p>
        </p:txBody>
      </p:sp>
      <p:sp>
        <p:nvSpPr>
          <p:cNvPr id="67589" name="Text Box 6"/>
          <p:cNvSpPr txBox="1">
            <a:spLocks noChangeArrowheads="1"/>
          </p:cNvSpPr>
          <p:nvPr/>
        </p:nvSpPr>
        <p:spPr bwMode="auto">
          <a:xfrm>
            <a:off x="376238" y="50323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736677"/>
              </p:ext>
            </p:extLst>
          </p:nvPr>
        </p:nvGraphicFramePr>
        <p:xfrm>
          <a:off x="359221" y="736454"/>
          <a:ext cx="8424166" cy="4958912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4340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885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01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2723"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50" noProof="0" dirty="0" smtClean="0">
                          <a:solidFill>
                            <a:schemeClr val="bg1"/>
                          </a:solidFill>
                          <a:effectLst/>
                        </a:rPr>
                        <a:t>datatype</a:t>
                      </a:r>
                      <a:endParaRPr lang="en-US" sz="2000" b="1" kern="150" noProof="0" dirty="0">
                        <a:solidFill>
                          <a:schemeClr val="bg1"/>
                        </a:solidFill>
                        <a:effectLst/>
                        <a:latin typeface="FreeSans"/>
                        <a:ea typeface="DejaVu Sans"/>
                        <a:cs typeface="DejaVu Sans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CA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50" noProof="0" dirty="0" smtClean="0">
                          <a:solidFill>
                            <a:schemeClr val="bg1"/>
                          </a:solidFill>
                          <a:effectLst/>
                        </a:rPr>
                        <a:t>value</a:t>
                      </a:r>
                      <a:endParaRPr lang="en-US" sz="2000" b="1" kern="150" noProof="0" dirty="0">
                        <a:solidFill>
                          <a:schemeClr val="bg1"/>
                        </a:solidFill>
                        <a:effectLst/>
                        <a:latin typeface="FreeSans"/>
                        <a:ea typeface="DejaVu Sans"/>
                        <a:cs typeface="DejaVu Sans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CAB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spcAft>
                          <a:spcPts val="0"/>
                        </a:spcAft>
                      </a:pPr>
                      <a:r>
                        <a:rPr lang="en-US" sz="2000" kern="150" noProof="0" dirty="0" smtClean="0">
                          <a:solidFill>
                            <a:schemeClr val="bg1"/>
                          </a:solidFill>
                          <a:effectLst/>
                        </a:rPr>
                        <a:t>examples</a:t>
                      </a:r>
                      <a:endParaRPr lang="en-US" sz="2000" b="1" kern="150" noProof="0" dirty="0">
                        <a:solidFill>
                          <a:schemeClr val="bg1"/>
                        </a:solidFill>
                        <a:effectLst/>
                        <a:latin typeface="FreeSans"/>
                        <a:ea typeface="DejaVu Sans"/>
                        <a:cs typeface="DejaVu Sans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C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8941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50" noProof="0" dirty="0" smtClean="0">
                          <a:effectLst/>
                        </a:rPr>
                        <a:t>number</a:t>
                      </a:r>
                      <a:endParaRPr lang="en-US" sz="2000" kern="150" noProof="0" dirty="0">
                        <a:solidFill>
                          <a:srgbClr val="000000"/>
                        </a:solidFill>
                        <a:effectLst/>
                        <a:latin typeface="FreeSans"/>
                        <a:ea typeface="DejaVu Sans"/>
                        <a:cs typeface="DejaVu Sans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C3C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50" noProof="0" dirty="0" smtClean="0">
                          <a:effectLst/>
                        </a:rPr>
                        <a:t>number</a:t>
                      </a:r>
                      <a:endParaRPr lang="en-US" sz="2000" kern="150" noProof="0" dirty="0">
                        <a:solidFill>
                          <a:srgbClr val="000000"/>
                        </a:solidFill>
                        <a:effectLst/>
                        <a:latin typeface="FreeSans"/>
                        <a:ea typeface="DejaVu Sans"/>
                        <a:cs typeface="DejaVu Sans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C3C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50" noProof="0" dirty="0" smtClean="0">
                          <a:effectLst/>
                        </a:rPr>
                        <a:t>5     3.1415927   1E-8     0123</a:t>
                      </a:r>
                      <a:endParaRPr lang="en-US" sz="2000" kern="150" noProof="0" dirty="0">
                        <a:effectLst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C3CE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7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50" noProof="0" dirty="0" err="1" smtClean="0">
                          <a:effectLst/>
                        </a:rPr>
                        <a:t>boolean</a:t>
                      </a:r>
                      <a:endParaRPr lang="en-US" sz="2000" kern="150" noProof="0" dirty="0">
                        <a:solidFill>
                          <a:srgbClr val="000000"/>
                        </a:solidFill>
                        <a:effectLst/>
                        <a:latin typeface="FreeSans"/>
                        <a:ea typeface="DejaVu Sans"/>
                        <a:cs typeface="DejaVu Sans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C3C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50" noProof="0" dirty="0" smtClean="0">
                          <a:effectLst/>
                        </a:rPr>
                        <a:t> </a:t>
                      </a:r>
                      <a:endParaRPr lang="en-US" sz="2000" kern="150" noProof="0" dirty="0">
                        <a:solidFill>
                          <a:srgbClr val="000000"/>
                        </a:solidFill>
                        <a:effectLst/>
                        <a:latin typeface="FreeSans"/>
                        <a:ea typeface="DejaVu Sans"/>
                        <a:cs typeface="DejaVu Sans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C3C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50" noProof="0" dirty="0" smtClean="0">
                          <a:effectLst/>
                        </a:rPr>
                        <a:t>true    false</a:t>
                      </a:r>
                      <a:endParaRPr lang="en-US" sz="2000" kern="150" noProof="0" dirty="0">
                        <a:solidFill>
                          <a:srgbClr val="000000"/>
                        </a:solidFill>
                        <a:effectLst/>
                        <a:latin typeface="FreeSans"/>
                        <a:ea typeface="DejaVu Sans"/>
                        <a:cs typeface="DejaVu Sans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C3CE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5813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50" noProof="0" dirty="0" smtClean="0">
                          <a:effectLst/>
                        </a:rPr>
                        <a:t>string</a:t>
                      </a:r>
                      <a:endParaRPr lang="en-US" sz="2000" kern="150" noProof="0" dirty="0">
                        <a:solidFill>
                          <a:srgbClr val="000000"/>
                        </a:solidFill>
                        <a:effectLst/>
                        <a:latin typeface="FreeSans"/>
                        <a:ea typeface="DejaVu Sans"/>
                        <a:cs typeface="DejaVu Sans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C3C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50" noProof="0" dirty="0" smtClean="0">
                          <a:effectLst/>
                        </a:rPr>
                        <a:t>Series of characters</a:t>
                      </a:r>
                      <a:endParaRPr lang="en-US" sz="2000" kern="150" noProof="0" dirty="0">
                        <a:solidFill>
                          <a:srgbClr val="000000"/>
                        </a:solidFill>
                        <a:effectLst/>
                        <a:latin typeface="FreeSans"/>
                        <a:ea typeface="DejaVu Sans"/>
                        <a:cs typeface="DejaVu Sans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C3CE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50" noProof="0" dirty="0" smtClean="0">
                          <a:effectLst/>
                        </a:rPr>
                        <a:t>"This is a text"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50" noProof="0" dirty="0" smtClean="0">
                          <a:effectLst/>
                        </a:rPr>
                        <a:t>'This too'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50" noProof="0" dirty="0" smtClean="0">
                          <a:effectLst/>
                        </a:rPr>
                        <a:t>"" (empty string)</a:t>
                      </a:r>
                      <a:endParaRPr lang="en-US" sz="2000" kern="150" noProof="0" dirty="0">
                        <a:solidFill>
                          <a:srgbClr val="000000"/>
                        </a:solidFill>
                        <a:effectLst/>
                        <a:latin typeface="FreeSans"/>
                        <a:ea typeface="DejaVu Sans"/>
                        <a:cs typeface="DejaVu Sans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C3CE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27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50" noProof="0" dirty="0" smtClean="0">
                          <a:effectLst/>
                        </a:rPr>
                        <a:t>Null</a:t>
                      </a:r>
                      <a:endParaRPr lang="en-US" sz="2000" kern="150" noProof="0" dirty="0">
                        <a:solidFill>
                          <a:srgbClr val="000000"/>
                        </a:solidFill>
                        <a:effectLst/>
                        <a:latin typeface="FreeSans"/>
                        <a:ea typeface="DejaVu Sans"/>
                        <a:cs typeface="DejaVu Sans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C3CE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50" noProof="0" dirty="0" smtClean="0">
                          <a:effectLst/>
                        </a:rPr>
                        <a:t>The object does not exist yet</a:t>
                      </a:r>
                      <a:endParaRPr lang="en-US" sz="2000" kern="150" noProof="0" dirty="0">
                        <a:solidFill>
                          <a:srgbClr val="000000"/>
                        </a:solidFill>
                        <a:effectLst/>
                        <a:latin typeface="FreeSans"/>
                        <a:ea typeface="DejaVu Sans"/>
                        <a:cs typeface="DejaVu Sans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C3CE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2723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50" noProof="0" dirty="0" smtClean="0">
                          <a:effectLst/>
                        </a:rPr>
                        <a:t>Undefined</a:t>
                      </a:r>
                      <a:endParaRPr lang="en-US" sz="2000" kern="150" noProof="0" dirty="0">
                        <a:solidFill>
                          <a:srgbClr val="000000"/>
                        </a:solidFill>
                        <a:effectLst/>
                        <a:latin typeface="FreeSans"/>
                        <a:ea typeface="DejaVu Sans"/>
                        <a:cs typeface="DejaVu Sans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C3CE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50" noProof="0" dirty="0" smtClean="0">
                          <a:effectLst/>
                        </a:rPr>
                        <a:t>The variable has not yet received any value</a:t>
                      </a:r>
                      <a:endParaRPr lang="en-US" sz="2000" kern="150" noProof="0" dirty="0">
                        <a:solidFill>
                          <a:srgbClr val="000000"/>
                        </a:solidFill>
                        <a:effectLst/>
                        <a:latin typeface="FreeSans"/>
                        <a:ea typeface="DejaVu Sans"/>
                        <a:cs typeface="DejaVu Sans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C3CE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99488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50" noProof="0" dirty="0" err="1" smtClean="0">
                          <a:effectLst/>
                        </a:rPr>
                        <a:t>Referentie</a:t>
                      </a:r>
                      <a:r>
                        <a:rPr lang="en-US" sz="2000" kern="150" noProof="0" dirty="0" smtClean="0">
                          <a:effectLst/>
                        </a:rPr>
                        <a:t> (*)</a:t>
                      </a:r>
                      <a:endParaRPr lang="en-US" sz="2000" kern="150" noProof="0" dirty="0">
                        <a:solidFill>
                          <a:srgbClr val="000000"/>
                        </a:solidFill>
                        <a:effectLst/>
                        <a:latin typeface="FreeSans"/>
                        <a:ea typeface="DejaVu Sans"/>
                        <a:cs typeface="DejaVu Sans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C3CE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2000" kern="150" noProof="0" dirty="0" smtClean="0">
                          <a:effectLst/>
                        </a:rPr>
                        <a:t>A reference (pointer, address) of an object, array or function.</a:t>
                      </a:r>
                      <a:endParaRPr lang="en-US" sz="2000" kern="150" noProof="0" dirty="0">
                        <a:solidFill>
                          <a:srgbClr val="000000"/>
                        </a:solidFill>
                        <a:effectLst/>
                        <a:latin typeface="FreeSans"/>
                        <a:ea typeface="DejaVu Sans"/>
                        <a:cs typeface="DejaVu Sans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C3CE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1455">
                <a:tc>
                  <a:txBody>
                    <a:bodyPr/>
                    <a:lstStyle/>
                    <a:p>
                      <a:pPr marL="0" algn="l" defTabSz="914400" rtl="0" eaLnBrk="1" latinLnBrk="0" hangingPunct="1">
                        <a:spcAft>
                          <a:spcPts val="0"/>
                        </a:spcAft>
                      </a:pPr>
                      <a:r>
                        <a:rPr lang="en-US" sz="2000" kern="150" noProof="0" dirty="0" err="1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NaN</a:t>
                      </a:r>
                      <a:endParaRPr lang="en-US" sz="2000" kern="15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C3CE">
                        <a:alpha val="2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algn="l" rtl="0" eaLnBrk="1" latinLnBrk="0" hangingPunct="1">
                        <a:spcAft>
                          <a:spcPts val="0"/>
                        </a:spcAft>
                      </a:pPr>
                      <a:r>
                        <a:rPr kumimoji="0" lang="en-US" sz="2000" kern="150" noProof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 a Number</a:t>
                      </a:r>
                      <a:endParaRPr kumimoji="0" lang="en-US" sz="2000" kern="150" noProof="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34925" marR="34925" marT="34925" marB="34925">
                    <a:lnL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FC3CE">
                        <a:alpha val="2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08175" y="26193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6" name="Tekstvak 5"/>
          <p:cNvSpPr txBox="1"/>
          <p:nvPr/>
        </p:nvSpPr>
        <p:spPr>
          <a:xfrm>
            <a:off x="1" y="6021288"/>
            <a:ext cx="7236296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nl-BE" dirty="0" smtClean="0"/>
              <a:t> </a:t>
            </a:r>
            <a:r>
              <a:rPr lang="nl-BE" kern="150" dirty="0" smtClean="0"/>
              <a:t>(*) </a:t>
            </a:r>
            <a:r>
              <a:rPr lang="en-US" dirty="0"/>
              <a:t>change in function = change in main program even if locally </a:t>
            </a:r>
            <a:r>
              <a:rPr lang="en-US" dirty="0" smtClean="0"/>
              <a:t>		          defined</a:t>
            </a:r>
            <a:endParaRPr lang="nl-BE" dirty="0"/>
          </a:p>
        </p:txBody>
      </p:sp>
      <p:sp>
        <p:nvSpPr>
          <p:cNvPr id="9" name="Titel 1"/>
          <p:cNvSpPr>
            <a:spLocks/>
          </p:cNvSpPr>
          <p:nvPr/>
        </p:nvSpPr>
        <p:spPr bwMode="auto">
          <a:xfrm>
            <a:off x="0" y="0"/>
            <a:ext cx="8229600" cy="836712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lnSpc>
                <a:spcPct val="80000"/>
              </a:lnSpc>
            </a:pPr>
            <a:r>
              <a:rPr lang="nl-BE" sz="3600" b="1" cap="all" dirty="0" smtClean="0">
                <a:solidFill>
                  <a:srgbClr val="009CA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+mj-ea"/>
                <a:cs typeface="+mj-cs"/>
              </a:rPr>
              <a:t>variables</a:t>
            </a:r>
            <a:endParaRPr lang="en-US" sz="3600" b="1" cap="all" dirty="0">
              <a:solidFill>
                <a:srgbClr val="009CAB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5498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 bwMode="auto">
          <a:xfrm>
            <a:off x="0" y="274638"/>
            <a:ext cx="8229600" cy="1143000"/>
          </a:xfrm>
        </p:spPr>
        <p:txBody>
          <a:bodyPr vert="horz" lIns="432000" tIns="252000" rIns="432000" bIns="144000" rtlCol="0">
            <a:normAutofit/>
          </a:bodyPr>
          <a:lstStyle/>
          <a:p>
            <a:pPr fontAlgn="base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r>
              <a:rPr lang="en-US" sz="3000" noProof="0" dirty="0" smtClean="0">
                <a:solidFill>
                  <a:srgbClr val="000000"/>
                </a:solidFill>
                <a:ea typeface="+mn-ea"/>
                <a:cs typeface="+mn-cs"/>
              </a:rPr>
              <a:t>	</a:t>
            </a:r>
            <a:endParaRPr lang="en-US" sz="3000" noProof="0" dirty="0">
              <a:solidFill>
                <a:srgbClr val="000000"/>
              </a:solidFill>
              <a:ea typeface="+mn-ea"/>
              <a:cs typeface="+mn-cs"/>
            </a:endParaRPr>
          </a:p>
        </p:txBody>
      </p:sp>
      <p:sp>
        <p:nvSpPr>
          <p:cNvPr id="3" name="Titel 1"/>
          <p:cNvSpPr>
            <a:spLocks/>
          </p:cNvSpPr>
          <p:nvPr/>
        </p:nvSpPr>
        <p:spPr bwMode="auto">
          <a:xfrm>
            <a:off x="0" y="0"/>
            <a:ext cx="8229600" cy="1143000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lnSpc>
                <a:spcPct val="80000"/>
              </a:lnSpc>
            </a:pPr>
            <a:r>
              <a:rPr lang="nl-BE" sz="3600" b="1" cap="all" dirty="0" smtClean="0">
                <a:solidFill>
                  <a:srgbClr val="009CA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+mj-ea"/>
                <a:cs typeface="+mj-cs"/>
              </a:rPr>
              <a:t>data </a:t>
            </a:r>
            <a:r>
              <a:rPr lang="nl-BE" sz="3600" b="1" cap="all" dirty="0">
                <a:solidFill>
                  <a:srgbClr val="009CA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&amp;</a:t>
            </a:r>
            <a:r>
              <a:rPr lang="nl-BE" sz="3600" b="1" cap="all" dirty="0">
                <a:solidFill>
                  <a:srgbClr val="009CA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+mj-ea"/>
                <a:cs typeface="+mj-cs"/>
              </a:rPr>
              <a:t> </a:t>
            </a:r>
            <a:r>
              <a:rPr lang="nl-BE" sz="3600" b="1" cap="all" dirty="0" smtClean="0">
                <a:solidFill>
                  <a:srgbClr val="009CA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+mj-ea"/>
                <a:cs typeface="+mj-cs"/>
              </a:rPr>
              <a:t>variables</a:t>
            </a:r>
            <a:endParaRPr lang="en-US" sz="3600" b="1" cap="all" dirty="0">
              <a:solidFill>
                <a:srgbClr val="009CAB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  <a:ea typeface="+mj-ea"/>
              <a:cs typeface="+mj-cs"/>
            </a:endParaRPr>
          </a:p>
        </p:txBody>
      </p:sp>
      <p:sp>
        <p:nvSpPr>
          <p:cNvPr id="57348" name="Tijdelijke aanduiding voor inhoud 2"/>
          <p:cNvSpPr>
            <a:spLocks/>
          </p:cNvSpPr>
          <p:nvPr/>
        </p:nvSpPr>
        <p:spPr bwMode="auto">
          <a:xfrm>
            <a:off x="-19347" y="980728"/>
            <a:ext cx="8928100" cy="4968552"/>
          </a:xfrm>
          <a:prstGeom prst="rect">
            <a:avLst/>
          </a:prstGeom>
        </p:spPr>
        <p:txBody>
          <a:bodyPr vert="horz" lIns="432000" tIns="252000" rIns="432000" bIns="144000" rtlCol="0">
            <a:normAutofit fontScale="85000" lnSpcReduction="20000"/>
          </a:bodyPr>
          <a:lstStyle/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r>
              <a:rPr lang="nl-BE" sz="3000" b="1" dirty="0">
                <a:solidFill>
                  <a:srgbClr val="000000"/>
                </a:solidFill>
                <a:latin typeface="Trebuchet MS" pitchFamily="34" charset="0"/>
              </a:rPr>
              <a:t>1. </a:t>
            </a:r>
            <a:r>
              <a:rPr lang="nl-BE" sz="3000" b="1" dirty="0" err="1">
                <a:solidFill>
                  <a:srgbClr val="000000"/>
                </a:solidFill>
                <a:latin typeface="Trebuchet MS" pitchFamily="34" charset="0"/>
              </a:rPr>
              <a:t>numbers</a:t>
            </a:r>
            <a:endParaRPr lang="nl-BE" sz="3000" b="1" dirty="0">
              <a:solidFill>
                <a:srgbClr val="000000"/>
              </a:solidFill>
              <a:latin typeface="Trebuchet MS" pitchFamily="34" charset="0"/>
            </a:endParaRPr>
          </a:p>
          <a:p>
            <a:pPr marL="723900" lvl="1" indent="-368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−"/>
            </a:pPr>
            <a:r>
              <a:rPr lang="nl-NL" sz="2500" dirty="0">
                <a:solidFill>
                  <a:srgbClr val="000000"/>
                </a:solidFill>
                <a:latin typeface="Trebuchet MS" pitchFamily="34" charset="0"/>
              </a:rPr>
              <a:t>2 </a:t>
            </a:r>
            <a:r>
              <a:rPr lang="nl-NL" sz="2500" dirty="0" smtClean="0">
                <a:solidFill>
                  <a:srgbClr val="000000"/>
                </a:solidFill>
                <a:latin typeface="Trebuchet MS" pitchFamily="34" charset="0"/>
              </a:rPr>
              <a:t>types:</a:t>
            </a:r>
            <a:endParaRPr lang="nl-BE" sz="2500" dirty="0">
              <a:solidFill>
                <a:srgbClr val="000000"/>
              </a:solidFill>
              <a:latin typeface="Trebuchet MS" pitchFamily="34" charset="0"/>
            </a:endParaRPr>
          </a:p>
          <a:p>
            <a:pPr lvl="2"/>
            <a:r>
              <a:rPr lang="nl-BE" sz="2200" dirty="0"/>
              <a:t>integers</a:t>
            </a:r>
          </a:p>
          <a:p>
            <a:pPr lvl="2"/>
            <a:r>
              <a:rPr lang="nl-BE" sz="2200" dirty="0" err="1"/>
              <a:t>floating</a:t>
            </a:r>
            <a:r>
              <a:rPr lang="nl-BE" sz="2200" dirty="0"/>
              <a:t>-point </a:t>
            </a:r>
            <a:r>
              <a:rPr lang="nl-BE" sz="2200" dirty="0" err="1" smtClean="0"/>
              <a:t>numbers</a:t>
            </a:r>
            <a:endParaRPr lang="nl-BE" sz="2200" dirty="0" smtClean="0"/>
          </a:p>
          <a:p>
            <a:pPr lvl="2"/>
            <a:endParaRPr lang="nl-BE" dirty="0"/>
          </a:p>
          <a:p>
            <a:pPr marL="723900" lvl="1" indent="-368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−"/>
            </a:pPr>
            <a:r>
              <a:rPr lang="nl-BE" sz="2500" dirty="0" err="1" smtClean="0">
                <a:solidFill>
                  <a:srgbClr val="000000"/>
                </a:solidFill>
                <a:latin typeface="Trebuchet MS" pitchFamily="34" charset="0"/>
              </a:rPr>
              <a:t>Convert</a:t>
            </a:r>
            <a:r>
              <a:rPr lang="nl-BE" sz="2500" dirty="0" smtClean="0">
                <a:solidFill>
                  <a:srgbClr val="000000"/>
                </a:solidFill>
                <a:latin typeface="Trebuchet MS" pitchFamily="34" charset="0"/>
              </a:rPr>
              <a:t> string </a:t>
            </a:r>
            <a:r>
              <a:rPr lang="nl-BE" sz="2500" dirty="0" err="1" smtClean="0">
                <a:solidFill>
                  <a:srgbClr val="000000"/>
                </a:solidFill>
                <a:latin typeface="Trebuchet MS" pitchFamily="34" charset="0"/>
              </a:rPr>
              <a:t>into</a:t>
            </a:r>
            <a:r>
              <a:rPr lang="nl-BE" sz="250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nl-BE" sz="2500" dirty="0" err="1">
                <a:solidFill>
                  <a:srgbClr val="000000"/>
                </a:solidFill>
                <a:latin typeface="Trebuchet MS" pitchFamily="34" charset="0"/>
              </a:rPr>
              <a:t>floating</a:t>
            </a:r>
            <a:r>
              <a:rPr lang="nl-BE" sz="2500" dirty="0">
                <a:solidFill>
                  <a:srgbClr val="000000"/>
                </a:solidFill>
                <a:latin typeface="Trebuchet MS" pitchFamily="34" charset="0"/>
              </a:rPr>
              <a:t>-point </a:t>
            </a:r>
            <a:r>
              <a:rPr lang="nl-BE" sz="2500" dirty="0" err="1" smtClean="0">
                <a:solidFill>
                  <a:srgbClr val="000000"/>
                </a:solidFill>
                <a:latin typeface="Trebuchet MS" pitchFamily="34" charset="0"/>
              </a:rPr>
              <a:t>number</a:t>
            </a:r>
            <a:endParaRPr lang="nl-BE" sz="2500" dirty="0">
              <a:solidFill>
                <a:srgbClr val="000000"/>
              </a:solidFill>
              <a:latin typeface="Trebuchet MS" pitchFamily="34" charset="0"/>
            </a:endParaRPr>
          </a:p>
          <a:p>
            <a:pPr marL="723900" lvl="1" indent="-368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−"/>
            </a:pPr>
            <a:endParaRPr lang="nl-BE" sz="2500" dirty="0">
              <a:solidFill>
                <a:srgbClr val="000000"/>
              </a:solidFill>
              <a:latin typeface="Trebuchet MS" pitchFamily="34" charset="0"/>
            </a:endParaRPr>
          </a:p>
          <a:p>
            <a:pPr marL="723900" lvl="1" indent="-368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−"/>
            </a:pPr>
            <a:r>
              <a:rPr lang="nl-BE" sz="2500" dirty="0" smtClean="0">
                <a:solidFill>
                  <a:srgbClr val="000000"/>
                </a:solidFill>
                <a:latin typeface="Trebuchet MS" pitchFamily="34" charset="0"/>
              </a:rPr>
              <a:t>e.g.: </a:t>
            </a:r>
            <a:endParaRPr lang="nl-BE" sz="25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723900" lvl="1" indent="-368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−"/>
            </a:pPr>
            <a:endParaRPr lang="nl-BE" sz="2500" dirty="0">
              <a:solidFill>
                <a:srgbClr val="000000"/>
              </a:solidFill>
              <a:latin typeface="Trebuchet MS" pitchFamily="34" charset="0"/>
            </a:endParaRPr>
          </a:p>
          <a:p>
            <a:pPr marL="355600" lvl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nl-NL" sz="2500" dirty="0" smtClean="0">
                <a:solidFill>
                  <a:srgbClr val="000000"/>
                </a:solidFill>
                <a:latin typeface="Trebuchet MS" pitchFamily="34" charset="0"/>
              </a:rPr>
              <a:t>	&lt;</a:t>
            </a:r>
            <a:r>
              <a:rPr lang="nl-NL" sz="2500" dirty="0" smtClean="0">
                <a:solidFill>
                  <a:srgbClr val="000000"/>
                </a:solidFill>
                <a:latin typeface="Trebuchet MS" pitchFamily="34" charset="0"/>
              </a:rPr>
              <a:t>script&gt;</a:t>
            </a:r>
            <a:endParaRPr lang="nl-NL" sz="2500" dirty="0">
              <a:solidFill>
                <a:srgbClr val="000000"/>
              </a:solidFill>
              <a:latin typeface="Trebuchet MS" pitchFamily="34" charset="0"/>
            </a:endParaRPr>
          </a:p>
          <a:p>
            <a:pPr marL="355600" lvl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nl-NL" sz="2500" dirty="0" smtClean="0">
                <a:solidFill>
                  <a:srgbClr val="000000"/>
                </a:solidFill>
                <a:latin typeface="Trebuchet MS" pitchFamily="34" charset="0"/>
              </a:rPr>
              <a:t>		var </a:t>
            </a:r>
            <a:r>
              <a:rPr lang="nl-NL" sz="2500" dirty="0" err="1" smtClean="0">
                <a:solidFill>
                  <a:srgbClr val="000000"/>
                </a:solidFill>
                <a:latin typeface="Trebuchet MS" pitchFamily="34" charset="0"/>
              </a:rPr>
              <a:t>number</a:t>
            </a:r>
            <a:r>
              <a:rPr lang="nl-NL" sz="250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nl-NL" sz="2500" dirty="0">
                <a:solidFill>
                  <a:srgbClr val="000000"/>
                </a:solidFill>
                <a:latin typeface="Trebuchet MS" pitchFamily="34" charset="0"/>
              </a:rPr>
              <a:t>= </a:t>
            </a:r>
            <a:r>
              <a:rPr lang="nl-NL" sz="2500" dirty="0" smtClean="0">
                <a:solidFill>
                  <a:srgbClr val="000000"/>
                </a:solidFill>
                <a:latin typeface="Trebuchet MS" pitchFamily="34" charset="0"/>
              </a:rPr>
              <a:t>prompt(Enter a </a:t>
            </a:r>
            <a:r>
              <a:rPr lang="nl-NL" sz="2500" dirty="0" err="1" smtClean="0">
                <a:solidFill>
                  <a:srgbClr val="000000"/>
                </a:solidFill>
                <a:latin typeface="Trebuchet MS" pitchFamily="34" charset="0"/>
              </a:rPr>
              <a:t>number</a:t>
            </a:r>
            <a:r>
              <a:rPr lang="nl-NL" sz="2500" dirty="0" smtClean="0">
                <a:solidFill>
                  <a:srgbClr val="000000"/>
                </a:solidFill>
                <a:latin typeface="Trebuchet MS" pitchFamily="34" charset="0"/>
              </a:rPr>
              <a:t>: </a:t>
            </a:r>
            <a:r>
              <a:rPr lang="nl-NL" sz="2500" dirty="0">
                <a:solidFill>
                  <a:srgbClr val="000000"/>
                </a:solidFill>
                <a:latin typeface="Trebuchet MS" pitchFamily="34" charset="0"/>
              </a:rPr>
              <a:t>');</a:t>
            </a:r>
          </a:p>
          <a:p>
            <a:pPr marL="355600" lvl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nl-NL" sz="2500" dirty="0" smtClean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nl-NL" sz="2500" dirty="0" err="1" smtClean="0">
                <a:solidFill>
                  <a:srgbClr val="000000"/>
                </a:solidFill>
                <a:latin typeface="Trebuchet MS" pitchFamily="34" charset="0"/>
              </a:rPr>
              <a:t>number</a:t>
            </a:r>
            <a:r>
              <a:rPr lang="nl-NL" sz="250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nl-NL" sz="2500" dirty="0">
                <a:solidFill>
                  <a:srgbClr val="000000"/>
                </a:solidFill>
                <a:latin typeface="Trebuchet MS" pitchFamily="34" charset="0"/>
              </a:rPr>
              <a:t>= </a:t>
            </a:r>
            <a:r>
              <a:rPr lang="nl-NL" sz="2500" dirty="0" err="1" smtClean="0">
                <a:solidFill>
                  <a:srgbClr val="000000"/>
                </a:solidFill>
                <a:latin typeface="Trebuchet MS" pitchFamily="34" charset="0"/>
              </a:rPr>
              <a:t>parseFloat</a:t>
            </a:r>
            <a:r>
              <a:rPr lang="nl-NL" sz="2500" dirty="0" smtClean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nl-NL" sz="2500" dirty="0" err="1" smtClean="0">
                <a:solidFill>
                  <a:srgbClr val="000000"/>
                </a:solidFill>
                <a:latin typeface="Trebuchet MS" pitchFamily="34" charset="0"/>
              </a:rPr>
              <a:t>number</a:t>
            </a:r>
            <a:r>
              <a:rPr lang="nl-NL" sz="2500" dirty="0" smtClean="0">
                <a:solidFill>
                  <a:srgbClr val="000000"/>
                </a:solidFill>
                <a:latin typeface="Trebuchet MS" pitchFamily="34" charset="0"/>
              </a:rPr>
              <a:t>);</a:t>
            </a:r>
            <a:endParaRPr lang="nl-NL" sz="2500" dirty="0">
              <a:solidFill>
                <a:srgbClr val="000000"/>
              </a:solidFill>
              <a:latin typeface="Trebuchet MS" pitchFamily="34" charset="0"/>
            </a:endParaRPr>
          </a:p>
          <a:p>
            <a:pPr marL="355600" lvl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nl-NL" sz="2500" dirty="0" smtClean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nl-NL" sz="2500" dirty="0" err="1" smtClean="0">
                <a:solidFill>
                  <a:srgbClr val="000000"/>
                </a:solidFill>
                <a:latin typeface="Trebuchet MS" pitchFamily="34" charset="0"/>
              </a:rPr>
              <a:t>document.write</a:t>
            </a:r>
            <a:r>
              <a:rPr lang="nl-NL" sz="2500" dirty="0" smtClean="0">
                <a:solidFill>
                  <a:srgbClr val="000000"/>
                </a:solidFill>
                <a:latin typeface="Trebuchet MS" pitchFamily="34" charset="0"/>
              </a:rPr>
              <a:t>(‘</a:t>
            </a:r>
            <a:r>
              <a:rPr lang="nl-NL" sz="2500" dirty="0" err="1" smtClean="0">
                <a:solidFill>
                  <a:srgbClr val="000000"/>
                </a:solidFill>
                <a:latin typeface="Trebuchet MS" pitchFamily="34" charset="0"/>
              </a:rPr>
              <a:t>Number</a:t>
            </a:r>
            <a:r>
              <a:rPr lang="nl-NL" sz="250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nl-NL" sz="2500" dirty="0" err="1" smtClean="0">
                <a:solidFill>
                  <a:srgbClr val="000000"/>
                </a:solidFill>
                <a:latin typeface="Trebuchet MS" pitchFamily="34" charset="0"/>
              </a:rPr>
              <a:t>entered</a:t>
            </a:r>
            <a:r>
              <a:rPr lang="nl-NL" sz="2500" dirty="0" smtClean="0">
                <a:solidFill>
                  <a:srgbClr val="000000"/>
                </a:solidFill>
                <a:latin typeface="Trebuchet MS" pitchFamily="34" charset="0"/>
              </a:rPr>
              <a:t>:  </a:t>
            </a:r>
            <a:r>
              <a:rPr lang="nl-NL" sz="2500" dirty="0">
                <a:solidFill>
                  <a:srgbClr val="000000"/>
                </a:solidFill>
                <a:latin typeface="Trebuchet MS" pitchFamily="34" charset="0"/>
              </a:rPr>
              <a:t>' + </a:t>
            </a:r>
            <a:r>
              <a:rPr lang="nl-NL" sz="2500" dirty="0" err="1" smtClean="0">
                <a:solidFill>
                  <a:srgbClr val="000000"/>
                </a:solidFill>
                <a:latin typeface="Trebuchet MS" pitchFamily="34" charset="0"/>
              </a:rPr>
              <a:t>number</a:t>
            </a:r>
            <a:r>
              <a:rPr lang="nl-NL" sz="2500" dirty="0" smtClean="0">
                <a:solidFill>
                  <a:srgbClr val="000000"/>
                </a:solidFill>
                <a:latin typeface="Trebuchet MS" pitchFamily="34" charset="0"/>
              </a:rPr>
              <a:t>); </a:t>
            </a:r>
            <a:endParaRPr lang="nl-NL" sz="2500" dirty="0">
              <a:solidFill>
                <a:srgbClr val="000000"/>
              </a:solidFill>
              <a:latin typeface="Trebuchet MS" pitchFamily="34" charset="0"/>
            </a:endParaRPr>
          </a:p>
          <a:p>
            <a:pPr marL="355600" lvl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nl-NL" sz="2500" dirty="0" smtClean="0">
                <a:solidFill>
                  <a:srgbClr val="000000"/>
                </a:solidFill>
                <a:latin typeface="Trebuchet MS" pitchFamily="34" charset="0"/>
              </a:rPr>
              <a:t>	&lt;/</a:t>
            </a:r>
            <a:r>
              <a:rPr lang="nl-NL" sz="2500" dirty="0">
                <a:solidFill>
                  <a:srgbClr val="000000"/>
                </a:solidFill>
                <a:latin typeface="Trebuchet MS" pitchFamily="34" charset="0"/>
              </a:rPr>
              <a:t>script&gt;</a:t>
            </a:r>
            <a:endParaRPr lang="nl-BE" sz="250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endParaRPr lang="nl-BE" sz="3000" b="1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259632" y="3789040"/>
            <a:ext cx="7128792" cy="2016224"/>
          </a:xfrm>
          <a:prstGeom prst="rect">
            <a:avLst/>
          </a:prstGeom>
          <a:noFill/>
          <a:ln>
            <a:solidFill>
              <a:srgbClr val="F04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96136" y="399164"/>
            <a:ext cx="2867425" cy="171473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+mj-cs"/>
              </a:rPr>
              <a:t>usage 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+mj-cs"/>
              </a:rPr>
              <a:t>JavaScript</a:t>
            </a:r>
            <a:endParaRPr lang="en-US" dirty="0" smtClean="0">
              <a:effectLst>
                <a:outerShdw blurRad="38100" dist="38100" dir="2700000" algn="tl">
                  <a:srgbClr val="C0C0C0"/>
                </a:outerShdw>
              </a:effectLst>
              <a:ea typeface="+mj-ea"/>
              <a:cs typeface="+mj-cs"/>
            </a:endParaRPr>
          </a:p>
        </p:txBody>
      </p:sp>
      <p:sp>
        <p:nvSpPr>
          <p:cNvPr id="16387" name="Tijdelijke aanduiding voor inhoud 2"/>
          <p:cNvSpPr>
            <a:spLocks/>
          </p:cNvSpPr>
          <p:nvPr/>
        </p:nvSpPr>
        <p:spPr bwMode="auto">
          <a:xfrm>
            <a:off x="179512" y="1124744"/>
            <a:ext cx="8964488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HTML: structure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105" charset="2"/>
              <a:buChar char=""/>
            </a:pPr>
            <a:endParaRPr lang="en-US" sz="800" dirty="0" smtClean="0">
              <a:latin typeface="Lucida Sans Unicode" pitchFamily="-105" charset="-52"/>
            </a:endParaRP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CSS: layout</a:t>
            </a: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ct val="90000"/>
              <a:buFont typeface="Verdana" pitchFamily="34" charset="0"/>
              <a:buChar char="•"/>
            </a:pPr>
            <a:endParaRPr lang="en-US" sz="8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JS: Interaction!</a:t>
            </a:r>
          </a:p>
          <a:p>
            <a:pPr marL="723900" lvl="1" indent="-368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68000"/>
              <a:buFont typeface="Arial" pitchFamily="34" charset="0"/>
              <a:buChar char="−"/>
            </a:pPr>
            <a:r>
              <a:rPr lang="en-US" sz="2500" dirty="0" smtClean="0">
                <a:solidFill>
                  <a:srgbClr val="000000"/>
                </a:solidFill>
                <a:latin typeface="Trebuchet MS" pitchFamily="34" charset="0"/>
              </a:rPr>
              <a:t>form validation</a:t>
            </a:r>
          </a:p>
          <a:p>
            <a:pPr marL="723900" lvl="1" indent="-368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68000"/>
              <a:buFont typeface="Arial" pitchFamily="34" charset="0"/>
              <a:buChar char="−"/>
            </a:pPr>
            <a:r>
              <a:rPr lang="en-US" sz="2500" dirty="0" smtClean="0">
                <a:solidFill>
                  <a:srgbClr val="000000"/>
                </a:solidFill>
                <a:latin typeface="Trebuchet MS" pitchFamily="34" charset="0"/>
              </a:rPr>
              <a:t>dynamic menus and images</a:t>
            </a:r>
          </a:p>
          <a:p>
            <a:pPr marL="723900" lvl="1" indent="-368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68000"/>
              <a:buFont typeface="Arial" pitchFamily="34" charset="0"/>
              <a:buChar char="−"/>
            </a:pPr>
            <a:r>
              <a:rPr lang="en-US" sz="2500" dirty="0" smtClean="0">
                <a:solidFill>
                  <a:srgbClr val="000000"/>
                </a:solidFill>
                <a:latin typeface="Trebuchet MS" pitchFamily="34" charset="0"/>
              </a:rPr>
              <a:t>dynamic style adjustments</a:t>
            </a:r>
          </a:p>
          <a:p>
            <a:pPr marL="723900" lvl="1" indent="-368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68000"/>
              <a:buFont typeface="Arial" pitchFamily="34" charset="0"/>
              <a:buChar char="−"/>
            </a:pPr>
            <a:r>
              <a:rPr lang="en-US" sz="2500" dirty="0" smtClean="0">
                <a:solidFill>
                  <a:srgbClr val="000000"/>
                </a:solidFill>
                <a:latin typeface="Trebuchet MS" pitchFamily="34" charset="0"/>
              </a:rPr>
              <a:t>animations</a:t>
            </a:r>
          </a:p>
          <a:p>
            <a:pPr marL="109537">
              <a:spcBef>
                <a:spcPts val="400"/>
              </a:spcBef>
              <a:buClr>
                <a:schemeClr val="accent1"/>
              </a:buClr>
              <a:buSzPct val="68000"/>
            </a:pPr>
            <a:r>
              <a:rPr lang="en-US" sz="2700" dirty="0" smtClean="0">
                <a:latin typeface="Lucida Sans Unicode" pitchFamily="-105" charset="-52"/>
              </a:rPr>
              <a:t>    </a:t>
            </a:r>
            <a:r>
              <a:rPr lang="en-US" sz="2700" dirty="0" smtClean="0">
                <a:solidFill>
                  <a:srgbClr val="F04C24"/>
                </a:solidFill>
                <a:latin typeface="Lucida Sans Unicode" pitchFamily="-105" charset="-52"/>
              </a:rPr>
              <a:t>without interaction with server or database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105" charset="2"/>
              <a:buChar char=""/>
            </a:pPr>
            <a:endParaRPr lang="en-US" sz="2700" dirty="0" smtClean="0">
              <a:latin typeface="Lucida Sans Unicode" pitchFamily="-105" charset="-52"/>
            </a:endParaRPr>
          </a:p>
        </p:txBody>
      </p:sp>
    </p:spTree>
    <p:extLst>
      <p:ext uri="{BB962C8B-B14F-4D97-AF65-F5344CB8AC3E}">
        <p14:creationId xmlns:p14="http://schemas.microsoft.com/office/powerpoint/2010/main" val="2915601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 bwMode="auto">
          <a:xfrm>
            <a:off x="0" y="274638"/>
            <a:ext cx="8229600" cy="1143000"/>
          </a:xfrm>
        </p:spPr>
        <p:txBody>
          <a:bodyPr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eaLnBrk="1" hangingPunct="1">
              <a:defRPr/>
            </a:pPr>
            <a:r>
              <a:rPr lang="en-US" noProof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+mj-cs"/>
              </a:rPr>
              <a:t>	</a:t>
            </a:r>
          </a:p>
        </p:txBody>
      </p:sp>
      <p:sp>
        <p:nvSpPr>
          <p:cNvPr id="59396" name="Tijdelijke aanduiding voor inhoud 2"/>
          <p:cNvSpPr>
            <a:spLocks/>
          </p:cNvSpPr>
          <p:nvPr/>
        </p:nvSpPr>
        <p:spPr bwMode="auto">
          <a:xfrm>
            <a:off x="0" y="980728"/>
            <a:ext cx="9144000" cy="4968551"/>
          </a:xfrm>
          <a:prstGeom prst="rect">
            <a:avLst/>
          </a:prstGeom>
        </p:spPr>
        <p:txBody>
          <a:bodyPr vert="horz" lIns="432000" tIns="252000" rIns="432000" bIns="144000" rtlCol="0">
            <a:normAutofit fontScale="85000" lnSpcReduction="20000"/>
          </a:bodyPr>
          <a:lstStyle/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r>
              <a:rPr lang="en-US" sz="3000" b="1" dirty="0" smtClean="0">
                <a:solidFill>
                  <a:srgbClr val="000000"/>
                </a:solidFill>
                <a:latin typeface="Trebuchet MS" pitchFamily="34" charset="0"/>
              </a:rPr>
              <a:t>2. string</a:t>
            </a: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endParaRPr lang="en-US" sz="3000" b="1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e.g.: 	"test"</a:t>
            </a: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	"this is a string"</a:t>
            </a: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	'this is also a string'</a:t>
            </a: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endParaRPr lang="en-US" sz="30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Question 1: </a:t>
            </a: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what's wrong with next string</a:t>
            </a: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?</a:t>
            </a: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endParaRPr lang="en-US" sz="30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sz="3000" dirty="0" err="1" smtClean="0">
                <a:solidFill>
                  <a:srgbClr val="000000"/>
                </a:solidFill>
                <a:latin typeface="Trebuchet MS" pitchFamily="34" charset="0"/>
              </a:rPr>
              <a:t>var</a:t>
            </a: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 sentence = "or is this a correct string?'</a:t>
            </a: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endParaRPr lang="en-US" sz="30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Question 2: string or not?</a:t>
            </a: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					</a:t>
            </a:r>
            <a:r>
              <a:rPr lang="en-US" sz="3000" dirty="0" err="1" smtClean="0">
                <a:solidFill>
                  <a:srgbClr val="000000"/>
                </a:solidFill>
                <a:latin typeface="Trebuchet MS" pitchFamily="34" charset="0"/>
              </a:rPr>
              <a:t>var</a:t>
            </a: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 number = '5'</a:t>
            </a: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endParaRPr lang="en-US" sz="3000" b="1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259632" y="4149080"/>
            <a:ext cx="6480720" cy="432048"/>
          </a:xfrm>
          <a:prstGeom prst="rect">
            <a:avLst/>
          </a:prstGeom>
          <a:noFill/>
          <a:ln>
            <a:solidFill>
              <a:srgbClr val="F04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5" name="Rechthoek 4"/>
          <p:cNvSpPr/>
          <p:nvPr/>
        </p:nvSpPr>
        <p:spPr>
          <a:xfrm>
            <a:off x="4788024" y="5229200"/>
            <a:ext cx="2664296" cy="504056"/>
          </a:xfrm>
          <a:prstGeom prst="rect">
            <a:avLst/>
          </a:prstGeom>
          <a:noFill/>
          <a:ln>
            <a:solidFill>
              <a:srgbClr val="F04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Titel 1"/>
          <p:cNvSpPr>
            <a:spLocks/>
          </p:cNvSpPr>
          <p:nvPr/>
        </p:nvSpPr>
        <p:spPr bwMode="auto">
          <a:xfrm>
            <a:off x="0" y="0"/>
            <a:ext cx="8229600" cy="1143000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lnSpc>
                <a:spcPct val="80000"/>
              </a:lnSpc>
            </a:pPr>
            <a:r>
              <a:rPr lang="nl-BE" sz="3600" b="1" cap="all" dirty="0" smtClean="0">
                <a:solidFill>
                  <a:srgbClr val="009CA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+mj-ea"/>
                <a:cs typeface="+mj-cs"/>
              </a:rPr>
              <a:t>data </a:t>
            </a:r>
            <a:r>
              <a:rPr lang="nl-BE" sz="3600" b="1" cap="all" dirty="0">
                <a:solidFill>
                  <a:srgbClr val="009CA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&amp;</a:t>
            </a:r>
            <a:r>
              <a:rPr lang="nl-BE" sz="3600" b="1" cap="all" dirty="0">
                <a:solidFill>
                  <a:srgbClr val="009CA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+mj-ea"/>
                <a:cs typeface="+mj-cs"/>
              </a:rPr>
              <a:t> </a:t>
            </a:r>
            <a:r>
              <a:rPr lang="nl-BE" sz="3600" b="1" cap="all" dirty="0" smtClean="0">
                <a:solidFill>
                  <a:srgbClr val="009CA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+mj-ea"/>
                <a:cs typeface="+mj-cs"/>
              </a:rPr>
              <a:t>variables</a:t>
            </a:r>
            <a:endParaRPr lang="en-US" sz="3600" b="1" cap="all" dirty="0">
              <a:solidFill>
                <a:srgbClr val="009CAB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 bwMode="auto">
          <a:xfrm>
            <a:off x="0" y="274638"/>
            <a:ext cx="8229600" cy="1143000"/>
          </a:xfrm>
        </p:spPr>
        <p:txBody>
          <a:bodyPr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eaLnBrk="1" hangingPunct="1">
              <a:defRPr/>
            </a:pPr>
            <a:r>
              <a:rPr lang="en-US" noProof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+mj-cs"/>
              </a:rPr>
              <a:t>	</a:t>
            </a:r>
          </a:p>
        </p:txBody>
      </p:sp>
      <p:sp>
        <p:nvSpPr>
          <p:cNvPr id="61444" name="Tijdelijke aanduiding voor inhoud 2"/>
          <p:cNvSpPr>
            <a:spLocks/>
          </p:cNvSpPr>
          <p:nvPr/>
        </p:nvSpPr>
        <p:spPr bwMode="auto">
          <a:xfrm>
            <a:off x="107950" y="1196975"/>
            <a:ext cx="8928100" cy="4525963"/>
          </a:xfrm>
          <a:prstGeom prst="rect">
            <a:avLst/>
          </a:prstGeom>
        </p:spPr>
        <p:txBody>
          <a:bodyPr vert="horz" lIns="432000" tIns="252000" rIns="432000" bIns="144000" rtlCol="0">
            <a:norm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r>
              <a:rPr lang="nl-BE" sz="3000" dirty="0" smtClean="0">
                <a:solidFill>
                  <a:srgbClr val="000000"/>
                </a:solidFill>
                <a:latin typeface="Trebuchet MS" pitchFamily="34" charset="0"/>
              </a:rPr>
              <a:t>special </a:t>
            </a:r>
            <a:r>
              <a:rPr lang="nl-BE" sz="3000" dirty="0" err="1" smtClean="0">
                <a:solidFill>
                  <a:srgbClr val="000000"/>
                </a:solidFill>
                <a:latin typeface="Trebuchet MS" pitchFamily="34" charset="0"/>
              </a:rPr>
              <a:t>characters</a:t>
            </a:r>
            <a:r>
              <a:rPr lang="nl-BE" sz="3000" dirty="0" smtClean="0">
                <a:solidFill>
                  <a:srgbClr val="000000"/>
                </a:solidFill>
                <a:latin typeface="Trebuchet MS" pitchFamily="34" charset="0"/>
              </a:rPr>
              <a:t> in strings</a:t>
            </a:r>
            <a:r>
              <a:rPr lang="nl-BE" sz="3000" dirty="0">
                <a:solidFill>
                  <a:srgbClr val="000000"/>
                </a:solidFill>
                <a:latin typeface="Trebuchet MS" pitchFamily="34" charset="0"/>
              </a:rPr>
              <a:t>:</a:t>
            </a: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endParaRPr lang="nl-BE" sz="300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r>
              <a:rPr lang="nl-BE" sz="3000" dirty="0" smtClean="0">
                <a:solidFill>
                  <a:srgbClr val="000000"/>
                </a:solidFill>
                <a:latin typeface="Trebuchet MS" pitchFamily="34" charset="0"/>
                <a:hlinkClick r:id="rId3" action="ppaction://hlinkfile"/>
              </a:rPr>
              <a:t>e.g.</a:t>
            </a:r>
            <a:r>
              <a:rPr lang="nl-BE" sz="3000" dirty="0" smtClean="0">
                <a:solidFill>
                  <a:srgbClr val="000000"/>
                </a:solidFill>
                <a:latin typeface="Trebuchet MS" pitchFamily="34" charset="0"/>
              </a:rPr>
              <a:t>: </a:t>
            </a:r>
            <a:endParaRPr lang="nl-BE" sz="30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endParaRPr lang="nl-BE" sz="300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r>
              <a:rPr lang="nl-BE" sz="3000" dirty="0" err="1" smtClean="0">
                <a:solidFill>
                  <a:srgbClr val="000000"/>
                </a:solidFill>
                <a:latin typeface="Trebuchet MS" pitchFamily="34" charset="0"/>
              </a:rPr>
              <a:t>document.write</a:t>
            </a:r>
            <a:r>
              <a:rPr lang="nl-BE" sz="3000" dirty="0" smtClean="0">
                <a:solidFill>
                  <a:srgbClr val="000000"/>
                </a:solidFill>
                <a:latin typeface="Trebuchet MS" pitchFamily="34" charset="0"/>
              </a:rPr>
              <a:t>("Martin </a:t>
            </a:r>
            <a:r>
              <a:rPr lang="nl-BE" sz="3000" dirty="0">
                <a:solidFill>
                  <a:srgbClr val="000000"/>
                </a:solidFill>
                <a:latin typeface="Trebuchet MS" pitchFamily="34" charset="0"/>
              </a:rPr>
              <a:t>Luther King </a:t>
            </a:r>
            <a:r>
              <a:rPr lang="nl-BE" sz="3000" dirty="0" err="1" smtClean="0">
                <a:solidFill>
                  <a:srgbClr val="000000"/>
                </a:solidFill>
                <a:latin typeface="Trebuchet MS" pitchFamily="34" charset="0"/>
              </a:rPr>
              <a:t>said</a:t>
            </a:r>
            <a:r>
              <a:rPr lang="nl-BE" sz="3000" dirty="0" smtClean="0">
                <a:solidFill>
                  <a:srgbClr val="000000"/>
                </a:solidFill>
                <a:latin typeface="Trebuchet MS" pitchFamily="34" charset="0"/>
              </a:rPr>
              <a:t>: </a:t>
            </a:r>
            <a:r>
              <a:rPr lang="nl-BE" sz="3000" dirty="0" smtClean="0">
                <a:solidFill>
                  <a:srgbClr val="000000"/>
                </a:solidFill>
                <a:latin typeface="Trebuchet MS" pitchFamily="34" charset="0"/>
              </a:rPr>
              <a:t>"I </a:t>
            </a:r>
            <a:r>
              <a:rPr lang="nl-BE" sz="3000" dirty="0">
                <a:solidFill>
                  <a:srgbClr val="000000"/>
                </a:solidFill>
                <a:latin typeface="Trebuchet MS" pitchFamily="34" charset="0"/>
              </a:rPr>
              <a:t>have a </a:t>
            </a:r>
            <a:r>
              <a:rPr lang="nl-BE" sz="3000" dirty="0" err="1" smtClean="0">
                <a:solidFill>
                  <a:srgbClr val="000000"/>
                </a:solidFill>
                <a:latin typeface="Trebuchet MS" pitchFamily="34" charset="0"/>
              </a:rPr>
              <a:t>dream</a:t>
            </a:r>
            <a:r>
              <a:rPr lang="nl-BE" sz="3000" dirty="0" smtClean="0">
                <a:solidFill>
                  <a:srgbClr val="000000"/>
                </a:solidFill>
                <a:latin typeface="Trebuchet MS" pitchFamily="34" charset="0"/>
              </a:rPr>
              <a:t>".");</a:t>
            </a:r>
            <a:endParaRPr lang="nl-BE" sz="300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endParaRPr lang="nl-BE" sz="300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r>
              <a:rPr lang="nl-BE" sz="3000" dirty="0" smtClean="0">
                <a:solidFill>
                  <a:srgbClr val="000000"/>
                </a:solidFill>
                <a:latin typeface="Trebuchet MS" pitchFamily="34" charset="0"/>
              </a:rPr>
              <a:t>Question: </a:t>
            </a:r>
            <a:r>
              <a:rPr lang="nl-BE" sz="3000" dirty="0" err="1" smtClean="0">
                <a:solidFill>
                  <a:srgbClr val="000000"/>
                </a:solidFill>
                <a:latin typeface="Trebuchet MS" pitchFamily="34" charset="0"/>
              </a:rPr>
              <a:t>what</a:t>
            </a:r>
            <a:r>
              <a:rPr lang="nl-BE" sz="300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nl-BE" sz="3000" dirty="0">
                <a:solidFill>
                  <a:srgbClr val="000000"/>
                </a:solidFill>
                <a:latin typeface="Trebuchet MS" pitchFamily="34" charset="0"/>
              </a:rPr>
              <a:t>is </a:t>
            </a:r>
            <a:r>
              <a:rPr lang="nl-BE" sz="3000" dirty="0" err="1" smtClean="0">
                <a:solidFill>
                  <a:srgbClr val="000000"/>
                </a:solidFill>
                <a:latin typeface="Trebuchet MS" pitchFamily="34" charset="0"/>
              </a:rPr>
              <a:t>the</a:t>
            </a:r>
            <a:r>
              <a:rPr lang="nl-BE" sz="3000" dirty="0" smtClean="0">
                <a:solidFill>
                  <a:srgbClr val="000000"/>
                </a:solidFill>
                <a:latin typeface="Trebuchet MS" pitchFamily="34" charset="0"/>
              </a:rPr>
              <a:t> probleem</a:t>
            </a:r>
            <a:r>
              <a:rPr lang="nl-BE" sz="3000" dirty="0">
                <a:solidFill>
                  <a:srgbClr val="000000"/>
                </a:solidFill>
                <a:latin typeface="Trebuchet MS" pitchFamily="34" charset="0"/>
              </a:rPr>
              <a:t>?</a:t>
            </a: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endParaRPr lang="nl-BE" sz="3000" b="1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5" name="Rechthoek 4"/>
          <p:cNvSpPr/>
          <p:nvPr/>
        </p:nvSpPr>
        <p:spPr>
          <a:xfrm>
            <a:off x="395536" y="3356992"/>
            <a:ext cx="7704856" cy="1080120"/>
          </a:xfrm>
          <a:prstGeom prst="rect">
            <a:avLst/>
          </a:prstGeom>
          <a:noFill/>
          <a:ln>
            <a:solidFill>
              <a:srgbClr val="F04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6" name="Titel 1"/>
          <p:cNvSpPr>
            <a:spLocks/>
          </p:cNvSpPr>
          <p:nvPr/>
        </p:nvSpPr>
        <p:spPr bwMode="auto">
          <a:xfrm>
            <a:off x="0" y="0"/>
            <a:ext cx="8229600" cy="1143000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lnSpc>
                <a:spcPct val="80000"/>
              </a:lnSpc>
            </a:pPr>
            <a:r>
              <a:rPr lang="nl-BE" sz="3600" b="1" cap="all" dirty="0" smtClean="0">
                <a:solidFill>
                  <a:srgbClr val="009CA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+mj-ea"/>
                <a:cs typeface="+mj-cs"/>
              </a:rPr>
              <a:t>data </a:t>
            </a:r>
            <a:r>
              <a:rPr lang="nl-BE" sz="3600" b="1" cap="all" dirty="0">
                <a:solidFill>
                  <a:srgbClr val="009CA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&amp;</a:t>
            </a:r>
            <a:r>
              <a:rPr lang="nl-BE" sz="3600" b="1" cap="all" dirty="0">
                <a:solidFill>
                  <a:srgbClr val="009CA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+mj-ea"/>
                <a:cs typeface="+mj-cs"/>
              </a:rPr>
              <a:t> </a:t>
            </a:r>
            <a:r>
              <a:rPr lang="nl-BE" sz="3600" b="1" cap="all" dirty="0" smtClean="0">
                <a:solidFill>
                  <a:srgbClr val="009CA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+mj-ea"/>
                <a:cs typeface="+mj-cs"/>
              </a:rPr>
              <a:t>variables</a:t>
            </a:r>
            <a:endParaRPr lang="en-US" sz="3600" b="1" cap="all" dirty="0">
              <a:solidFill>
                <a:srgbClr val="009CAB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 bwMode="auto">
          <a:xfrm>
            <a:off x="0" y="274638"/>
            <a:ext cx="8229600" cy="1143000"/>
          </a:xfrm>
        </p:spPr>
        <p:txBody>
          <a:bodyPr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eaLnBrk="1" hangingPunct="1">
              <a:defRPr/>
            </a:pPr>
            <a:r>
              <a:rPr lang="en-US" noProof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+mj-cs"/>
              </a:rPr>
              <a:t>	</a:t>
            </a:r>
          </a:p>
        </p:txBody>
      </p:sp>
      <p:sp>
        <p:nvSpPr>
          <p:cNvPr id="63492" name="Tijdelijke aanduiding voor inhoud 2"/>
          <p:cNvSpPr>
            <a:spLocks/>
          </p:cNvSpPr>
          <p:nvPr/>
        </p:nvSpPr>
        <p:spPr bwMode="auto">
          <a:xfrm>
            <a:off x="0" y="881062"/>
            <a:ext cx="9144000" cy="4525963"/>
          </a:xfrm>
          <a:prstGeom prst="rect">
            <a:avLst/>
          </a:prstGeom>
        </p:spPr>
        <p:txBody>
          <a:bodyPr vert="horz" lIns="432000" tIns="252000" rIns="432000" bIns="144000" rtlCol="0">
            <a:norm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special characters in strings:</a:t>
            </a: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e.g.: </a:t>
            </a: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r>
              <a:rPr lang="en-US" sz="3000" dirty="0" err="1" smtClean="0">
                <a:solidFill>
                  <a:srgbClr val="000000"/>
                </a:solidFill>
                <a:latin typeface="Trebuchet MS" pitchFamily="34" charset="0"/>
              </a:rPr>
              <a:t>document.write</a:t>
            </a: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("Martin Luther King said: "I have a dream".");</a:t>
            </a: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endParaRPr lang="en-US" sz="300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572990" y="5083859"/>
            <a:ext cx="6247481" cy="646331"/>
          </a:xfrm>
          <a:prstGeom prst="rect">
            <a:avLst/>
          </a:prstGeom>
          <a:noFill/>
          <a:ln>
            <a:solidFill>
              <a:srgbClr val="F04C24"/>
            </a:solidFill>
          </a:ln>
        </p:spPr>
        <p:txBody>
          <a:bodyPr wrap="square" rtlCol="0">
            <a:spAutoFit/>
          </a:bodyPr>
          <a:lstStyle/>
          <a:p>
            <a:r>
              <a:rPr lang="en-US" b="1" u="sng" dirty="0" smtClean="0">
                <a:solidFill>
                  <a:srgbClr val="F04C24"/>
                </a:solidFill>
              </a:rPr>
              <a:t>NEVER</a:t>
            </a:r>
            <a:r>
              <a:rPr lang="en-US" dirty="0" smtClean="0">
                <a:solidFill>
                  <a:srgbClr val="F04C24"/>
                </a:solidFill>
              </a:rPr>
              <a:t> </a:t>
            </a:r>
            <a:r>
              <a:rPr lang="en-US" dirty="0"/>
              <a:t>develop</a:t>
            </a:r>
            <a:r>
              <a:rPr lang="en-US" dirty="0" smtClean="0">
                <a:solidFill>
                  <a:srgbClr val="F04C24"/>
                </a:solidFill>
              </a:rPr>
              <a:t> </a:t>
            </a:r>
            <a:r>
              <a:rPr lang="en-US" dirty="0"/>
              <a:t>webpages</a:t>
            </a:r>
            <a:r>
              <a:rPr lang="en-US" dirty="0" smtClean="0"/>
              <a:t> without consulting the console</a:t>
            </a:r>
            <a:endParaRPr lang="en-US" dirty="0" smtClean="0"/>
          </a:p>
          <a:p>
            <a:r>
              <a:rPr lang="en-US" dirty="0" smtClean="0"/>
              <a:t>(Tools-&gt;Error console)</a:t>
            </a:r>
            <a:endParaRPr lang="en-US" dirty="0"/>
          </a:p>
        </p:txBody>
      </p:sp>
      <p:sp>
        <p:nvSpPr>
          <p:cNvPr id="7" name="Titel 1"/>
          <p:cNvSpPr>
            <a:spLocks/>
          </p:cNvSpPr>
          <p:nvPr/>
        </p:nvSpPr>
        <p:spPr bwMode="auto">
          <a:xfrm>
            <a:off x="0" y="0"/>
            <a:ext cx="8229600" cy="1143000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lnSpc>
                <a:spcPct val="80000"/>
              </a:lnSpc>
            </a:pPr>
            <a:r>
              <a:rPr lang="nl-BE" sz="3600" b="1" cap="all" dirty="0" smtClean="0">
                <a:solidFill>
                  <a:srgbClr val="009CA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+mj-ea"/>
                <a:cs typeface="+mj-cs"/>
              </a:rPr>
              <a:t>data </a:t>
            </a:r>
            <a:r>
              <a:rPr lang="nl-BE" sz="3600" b="1" cap="all" dirty="0">
                <a:solidFill>
                  <a:srgbClr val="009CA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&amp;</a:t>
            </a:r>
            <a:r>
              <a:rPr lang="nl-BE" sz="3600" b="1" cap="all" dirty="0">
                <a:solidFill>
                  <a:srgbClr val="009CA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+mj-ea"/>
                <a:cs typeface="+mj-cs"/>
              </a:rPr>
              <a:t> </a:t>
            </a:r>
            <a:r>
              <a:rPr lang="nl-BE" sz="3600" b="1" cap="all" dirty="0" smtClean="0">
                <a:solidFill>
                  <a:srgbClr val="009CA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+mj-ea"/>
                <a:cs typeface="+mj-cs"/>
              </a:rPr>
              <a:t>variables</a:t>
            </a:r>
            <a:endParaRPr lang="en-US" sz="3600" b="1" cap="all" dirty="0">
              <a:solidFill>
                <a:srgbClr val="009CAB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  <a:ea typeface="+mj-ea"/>
              <a:cs typeface="+mj-cs"/>
            </a:endParaRP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2051" y="3284984"/>
            <a:ext cx="7359899" cy="165926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 txBox="1">
            <a:spLocks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 kern="1200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ＭＳ Ｐゴシック" pitchFamily="-105" charset="-128"/>
                <a:cs typeface="ＭＳ Ｐゴシック" pitchFamily="-105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ＭＳ Ｐゴシック" pitchFamily="-105" charset="-128"/>
                <a:cs typeface="ＭＳ Ｐゴシック" pitchFamily="-105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ＭＳ Ｐゴシック" pitchFamily="-105" charset="-128"/>
                <a:cs typeface="ＭＳ Ｐゴシック" pitchFamily="-105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ＭＳ Ｐゴシック" pitchFamily="-105" charset="-128"/>
                <a:cs typeface="ＭＳ Ｐゴシック" pitchFamily="-105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  <a:ea typeface="ＭＳ Ｐゴシック" pitchFamily="-105" charset="-128"/>
                <a:cs typeface="ＭＳ Ｐゴシック" pitchFamily="-105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100" b="1">
                <a:solidFill>
                  <a:schemeClr val="tx2"/>
                </a:solidFill>
                <a:latin typeface="Lucida Sans Unicode" pitchFamily="34" charset="0"/>
              </a:defRPr>
            </a:lvl9pPr>
          </a:lstStyle>
          <a:p>
            <a:pPr>
              <a:defRPr/>
            </a:pPr>
            <a:endParaRPr lang="en-US" dirty="0" smtClean="0">
              <a:effectLst>
                <a:outerShdw blurRad="38100" dist="38100" dir="2700000" algn="tl">
                  <a:srgbClr val="C0C0C0"/>
                </a:outerShdw>
              </a:effectLst>
              <a:ea typeface="+mj-ea"/>
              <a:cs typeface="+mj-cs"/>
            </a:endParaRPr>
          </a:p>
        </p:txBody>
      </p:sp>
      <p:sp>
        <p:nvSpPr>
          <p:cNvPr id="3" name="Titel 1"/>
          <p:cNvSpPr txBox="1">
            <a:spLocks/>
          </p:cNvSpPr>
          <p:nvPr/>
        </p:nvSpPr>
        <p:spPr bwMode="auto">
          <a:xfrm>
            <a:off x="0" y="0"/>
            <a:ext cx="8229600" cy="1143000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defPPr>
              <a:defRPr lang="nl-NL"/>
            </a:defPPr>
            <a:lvl1pPr>
              <a:lnSpc>
                <a:spcPct val="80000"/>
              </a:lnSpc>
              <a:defRPr sz="3600" b="1" cap="all">
                <a:solidFill>
                  <a:srgbClr val="009CA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+mj-ea"/>
                <a:cs typeface="+mj-cs"/>
              </a:defRPr>
            </a:lvl1pPr>
          </a:lstStyle>
          <a:p>
            <a:r>
              <a:rPr lang="nl-BE" dirty="0"/>
              <a:t> </a:t>
            </a:r>
            <a:r>
              <a:rPr lang="nl-BE" dirty="0" smtClean="0"/>
              <a:t>Console </a:t>
            </a:r>
            <a:r>
              <a:rPr lang="nl-BE" dirty="0"/>
              <a:t>!</a:t>
            </a:r>
            <a:endParaRPr lang="en-US" dirty="0"/>
          </a:p>
        </p:txBody>
      </p:sp>
      <p:sp>
        <p:nvSpPr>
          <p:cNvPr id="4" name="Tijdelijke aanduiding voor inhoud 2"/>
          <p:cNvSpPr>
            <a:spLocks/>
          </p:cNvSpPr>
          <p:nvPr/>
        </p:nvSpPr>
        <p:spPr bwMode="auto">
          <a:xfrm>
            <a:off x="-19348" y="937191"/>
            <a:ext cx="8911827" cy="4309939"/>
          </a:xfrm>
          <a:prstGeom prst="rect">
            <a:avLst/>
          </a:prstGeom>
        </p:spPr>
        <p:txBody>
          <a:bodyPr vert="horz" lIns="432000" tIns="252000" rIns="432000" bIns="144000" rtlCol="0">
            <a:normAutofit/>
          </a:bodyPr>
          <a:lstStyle/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Trebuchet MS" pitchFamily="34" charset="0"/>
              </a:rPr>
              <a:t>The error console is the most important tool for front-end developers</a:t>
            </a:r>
            <a:r>
              <a:rPr lang="nl-BE" sz="3000" dirty="0">
                <a:solidFill>
                  <a:srgbClr val="000000"/>
                </a:solidFill>
                <a:latin typeface="Trebuchet MS" pitchFamily="34" charset="0"/>
              </a:rPr>
              <a:t/>
            </a:r>
            <a:br>
              <a:rPr lang="nl-BE" sz="3000" dirty="0">
                <a:solidFill>
                  <a:srgbClr val="000000"/>
                </a:solidFill>
                <a:latin typeface="Trebuchet MS" pitchFamily="34" charset="0"/>
              </a:rPr>
            </a:br>
            <a:endParaRPr lang="nl-BE" sz="3000" dirty="0">
              <a:solidFill>
                <a:srgbClr val="000000"/>
              </a:solidFill>
              <a:latin typeface="Trebuchet MS" pitchFamily="34" charset="0"/>
            </a:endParaRP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r>
              <a:rPr lang="nl-BE" sz="3000" dirty="0">
                <a:solidFill>
                  <a:srgbClr val="000000"/>
                </a:solidFill>
                <a:latin typeface="Trebuchet MS" pitchFamily="34" charset="0"/>
              </a:rPr>
              <a:t>Tip 1: </a:t>
            </a:r>
            <a:r>
              <a:rPr lang="en-US" sz="3000" dirty="0">
                <a:solidFill>
                  <a:srgbClr val="000000"/>
                </a:solidFill>
                <a:latin typeface="Trebuchet MS" pitchFamily="34" charset="0"/>
              </a:rPr>
              <a:t>Never develop anything in JavaScript without consulting your console</a:t>
            </a:r>
            <a:r>
              <a:rPr lang="nl-BE" sz="3000" dirty="0" smtClean="0">
                <a:solidFill>
                  <a:srgbClr val="000000"/>
                </a:solidFill>
                <a:latin typeface="Trebuchet MS" pitchFamily="34" charset="0"/>
              </a:rPr>
              <a:t>.</a:t>
            </a:r>
            <a:r>
              <a:rPr lang="nl-BE" sz="3000" dirty="0">
                <a:solidFill>
                  <a:srgbClr val="000000"/>
                </a:solidFill>
                <a:latin typeface="Trebuchet MS" pitchFamily="34" charset="0"/>
              </a:rPr>
              <a:t/>
            </a:r>
            <a:br>
              <a:rPr lang="nl-BE" sz="3000" dirty="0">
                <a:solidFill>
                  <a:srgbClr val="000000"/>
                </a:solidFill>
                <a:latin typeface="Trebuchet MS" pitchFamily="34" charset="0"/>
              </a:rPr>
            </a:br>
            <a:endParaRPr lang="nl-BE" sz="3000" dirty="0">
              <a:solidFill>
                <a:srgbClr val="000000"/>
              </a:solidFill>
              <a:latin typeface="Trebuchet MS" pitchFamily="34" charset="0"/>
            </a:endParaRP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r>
              <a:rPr lang="nl-BE" sz="3000" dirty="0">
                <a:solidFill>
                  <a:srgbClr val="000000"/>
                </a:solidFill>
                <a:latin typeface="Trebuchet MS" pitchFamily="34" charset="0"/>
              </a:rPr>
              <a:t>Tip 2: </a:t>
            </a:r>
            <a:r>
              <a:rPr lang="en-US" sz="3000" dirty="0">
                <a:solidFill>
                  <a:srgbClr val="000000"/>
                </a:solidFill>
                <a:latin typeface="Trebuchet MS" pitchFamily="34" charset="0"/>
              </a:rPr>
              <a:t>Never develop anything in JavaScript without consulting your console</a:t>
            </a:r>
            <a:r>
              <a:rPr lang="nl-BE" sz="3000" dirty="0" smtClean="0">
                <a:solidFill>
                  <a:srgbClr val="000000"/>
                </a:solidFill>
                <a:latin typeface="Trebuchet MS" pitchFamily="34" charset="0"/>
              </a:rPr>
              <a:t>. </a:t>
            </a:r>
            <a:endParaRPr lang="nl-BE" sz="3000" dirty="0">
              <a:solidFill>
                <a:srgbClr val="000000"/>
              </a:solidFill>
              <a:latin typeface="Trebuchet MS" pitchFamily="34" charset="0"/>
            </a:endParaRPr>
          </a:p>
        </p:txBody>
      </p:sp>
      <p:pic>
        <p:nvPicPr>
          <p:cNvPr id="7" name="Afbeelding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615" y="5013176"/>
            <a:ext cx="7359899" cy="1659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6094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 bwMode="auto">
          <a:xfrm>
            <a:off x="0" y="274638"/>
            <a:ext cx="8229600" cy="1143000"/>
          </a:xfrm>
        </p:spPr>
        <p:txBody>
          <a:bodyPr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eaLnBrk="1" hangingPunct="1">
              <a:defRPr/>
            </a:pPr>
            <a:r>
              <a:rPr lang="en-US" noProof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+mj-cs"/>
              </a:rPr>
              <a:t>	</a:t>
            </a:r>
          </a:p>
        </p:txBody>
      </p:sp>
      <p:sp>
        <p:nvSpPr>
          <p:cNvPr id="65540" name="Tijdelijke aanduiding voor inhoud 2"/>
          <p:cNvSpPr>
            <a:spLocks/>
          </p:cNvSpPr>
          <p:nvPr/>
        </p:nvSpPr>
        <p:spPr bwMode="auto">
          <a:xfrm>
            <a:off x="20061" y="762659"/>
            <a:ext cx="8928100" cy="5186621"/>
          </a:xfrm>
          <a:prstGeom prst="rect">
            <a:avLst/>
          </a:prstGeom>
        </p:spPr>
        <p:txBody>
          <a:bodyPr vert="horz" lIns="432000" tIns="252000" rIns="432000" bIns="144000" rtlCol="0">
            <a:norm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r>
              <a:rPr lang="nl-BE" sz="3000" dirty="0" smtClean="0">
                <a:solidFill>
                  <a:srgbClr val="000000"/>
                </a:solidFill>
                <a:latin typeface="Trebuchet MS" pitchFamily="34" charset="0"/>
              </a:rPr>
              <a:t>Special </a:t>
            </a:r>
            <a:r>
              <a:rPr lang="nl-BE" sz="3000" dirty="0" err="1" smtClean="0">
                <a:solidFill>
                  <a:srgbClr val="000000"/>
                </a:solidFill>
                <a:latin typeface="Trebuchet MS" pitchFamily="34" charset="0"/>
              </a:rPr>
              <a:t>characters</a:t>
            </a:r>
            <a:r>
              <a:rPr lang="nl-BE" sz="3000" dirty="0" smtClean="0">
                <a:solidFill>
                  <a:srgbClr val="000000"/>
                </a:solidFill>
                <a:latin typeface="Trebuchet MS" pitchFamily="34" charset="0"/>
              </a:rPr>
              <a:t> in </a:t>
            </a:r>
            <a:r>
              <a:rPr lang="nl-BE" sz="3000" dirty="0">
                <a:solidFill>
                  <a:srgbClr val="000000"/>
                </a:solidFill>
                <a:latin typeface="Trebuchet MS" pitchFamily="34" charset="0"/>
              </a:rPr>
              <a:t>strings:</a:t>
            </a: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endParaRPr lang="nl-BE" sz="300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r>
              <a:rPr lang="nl-BE" sz="3000" dirty="0" err="1">
                <a:solidFill>
                  <a:srgbClr val="000000"/>
                </a:solidFill>
                <a:latin typeface="Trebuchet MS" pitchFamily="34" charset="0"/>
              </a:rPr>
              <a:t>resolve</a:t>
            </a:r>
            <a:r>
              <a:rPr lang="nl-BE" sz="30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nl-BE" sz="3000" dirty="0" err="1">
                <a:solidFill>
                  <a:srgbClr val="000000"/>
                </a:solidFill>
                <a:latin typeface="Trebuchet MS" pitchFamily="34" charset="0"/>
              </a:rPr>
              <a:t>by</a:t>
            </a:r>
            <a:r>
              <a:rPr lang="nl-BE" sz="3000" dirty="0">
                <a:solidFill>
                  <a:srgbClr val="000000"/>
                </a:solidFill>
                <a:latin typeface="Trebuchet MS" pitchFamily="34" charset="0"/>
              </a:rPr>
              <a:t> escape </a:t>
            </a:r>
            <a:r>
              <a:rPr lang="nl-BE" sz="3000" dirty="0" err="1" smtClean="0">
                <a:solidFill>
                  <a:srgbClr val="000000"/>
                </a:solidFill>
                <a:latin typeface="Trebuchet MS" pitchFamily="34" charset="0"/>
              </a:rPr>
              <a:t>sign</a:t>
            </a:r>
            <a:r>
              <a:rPr lang="nl-BE" sz="3000" dirty="0" smtClean="0">
                <a:solidFill>
                  <a:srgbClr val="000000"/>
                </a:solidFill>
                <a:latin typeface="Trebuchet MS" pitchFamily="34" charset="0"/>
              </a:rPr>
              <a:t>:</a:t>
            </a:r>
            <a:endParaRPr lang="nl-BE" sz="300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r>
              <a:rPr lang="nl-BE" sz="300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sz="3000" dirty="0">
                <a:solidFill>
                  <a:srgbClr val="000000"/>
                </a:solidFill>
                <a:latin typeface="Trebuchet MS" pitchFamily="34" charset="0"/>
              </a:rPr>
              <a:t>causes character after \ </a:t>
            </a: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to </a:t>
            </a:r>
            <a:r>
              <a:rPr lang="en-US" sz="3000" dirty="0">
                <a:solidFill>
                  <a:srgbClr val="000000"/>
                </a:solidFill>
                <a:latin typeface="Trebuchet MS" pitchFamily="34" charset="0"/>
              </a:rPr>
              <a:t>be shown </a:t>
            </a: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	literally </a:t>
            </a:r>
            <a:endParaRPr lang="nl-BE" sz="300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r>
              <a:rPr lang="nl-BE" sz="3000" dirty="0">
                <a:solidFill>
                  <a:srgbClr val="000000"/>
                </a:solidFill>
                <a:latin typeface="Trebuchet MS" pitchFamily="34" charset="0"/>
              </a:rPr>
              <a:t> </a:t>
            </a: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r>
              <a:rPr lang="nl-BE" sz="3000" dirty="0" err="1" smtClean="0">
                <a:solidFill>
                  <a:srgbClr val="000000"/>
                </a:solidFill>
                <a:latin typeface="Trebuchet MS" pitchFamily="34" charset="0"/>
              </a:rPr>
              <a:t>document.write</a:t>
            </a:r>
            <a:r>
              <a:rPr lang="nl-BE" sz="3000" dirty="0" smtClean="0">
                <a:solidFill>
                  <a:srgbClr val="000000"/>
                </a:solidFill>
                <a:latin typeface="Trebuchet MS" pitchFamily="34" charset="0"/>
              </a:rPr>
              <a:t>("Martin </a:t>
            </a:r>
            <a:r>
              <a:rPr lang="nl-BE" sz="3000" dirty="0">
                <a:solidFill>
                  <a:srgbClr val="000000"/>
                </a:solidFill>
                <a:latin typeface="Trebuchet MS" pitchFamily="34" charset="0"/>
              </a:rPr>
              <a:t>Luther King </a:t>
            </a:r>
            <a:r>
              <a:rPr lang="nl-BE" sz="3000" dirty="0" err="1" smtClean="0">
                <a:solidFill>
                  <a:srgbClr val="000000"/>
                </a:solidFill>
                <a:latin typeface="Trebuchet MS" pitchFamily="34" charset="0"/>
              </a:rPr>
              <a:t>said</a:t>
            </a:r>
            <a:r>
              <a:rPr lang="nl-BE" sz="3000" dirty="0" smtClean="0">
                <a:solidFill>
                  <a:srgbClr val="000000"/>
                </a:solidFill>
                <a:latin typeface="Trebuchet MS" pitchFamily="34" charset="0"/>
              </a:rPr>
              <a:t>: </a:t>
            </a:r>
            <a:r>
              <a:rPr lang="nl-BE" sz="3000" dirty="0" smtClean="0">
                <a:solidFill>
                  <a:srgbClr val="FF0000"/>
                </a:solidFill>
                <a:latin typeface="Trebuchet MS" pitchFamily="34" charset="0"/>
              </a:rPr>
              <a:t>\"</a:t>
            </a:r>
            <a:r>
              <a:rPr lang="nl-BE" sz="3000" dirty="0" smtClean="0">
                <a:solidFill>
                  <a:srgbClr val="000000"/>
                </a:solidFill>
                <a:latin typeface="Trebuchet MS" pitchFamily="34" charset="0"/>
              </a:rPr>
              <a:t>I </a:t>
            </a:r>
            <a:r>
              <a:rPr lang="nl-BE" sz="3000" dirty="0">
                <a:solidFill>
                  <a:srgbClr val="000000"/>
                </a:solidFill>
                <a:latin typeface="Trebuchet MS" pitchFamily="34" charset="0"/>
              </a:rPr>
              <a:t>have a </a:t>
            </a:r>
            <a:r>
              <a:rPr lang="nl-BE" sz="3000" dirty="0" err="1">
                <a:solidFill>
                  <a:srgbClr val="000000"/>
                </a:solidFill>
                <a:latin typeface="Trebuchet MS" pitchFamily="34" charset="0"/>
              </a:rPr>
              <a:t>dream</a:t>
            </a:r>
            <a:r>
              <a:rPr lang="nl-BE" sz="3000" dirty="0" smtClean="0">
                <a:solidFill>
                  <a:srgbClr val="FF0000"/>
                </a:solidFill>
                <a:latin typeface="Trebuchet MS" pitchFamily="34" charset="0"/>
              </a:rPr>
              <a:t>\"</a:t>
            </a:r>
            <a:r>
              <a:rPr lang="nl-BE" sz="3000" dirty="0" smtClean="0">
                <a:solidFill>
                  <a:srgbClr val="000000"/>
                </a:solidFill>
                <a:latin typeface="Trebuchet MS" pitchFamily="34" charset="0"/>
              </a:rPr>
              <a:t>.");</a:t>
            </a:r>
            <a:endParaRPr lang="nl-BE" sz="300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endParaRPr lang="nl-BE" sz="300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65542" name="Text Box 7"/>
          <p:cNvSpPr txBox="1">
            <a:spLocks noChangeArrowheads="1"/>
          </p:cNvSpPr>
          <p:nvPr/>
        </p:nvSpPr>
        <p:spPr bwMode="auto">
          <a:xfrm>
            <a:off x="376238" y="50323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5543" name="Text Box 8"/>
          <p:cNvSpPr txBox="1">
            <a:spLocks noChangeArrowheads="1"/>
          </p:cNvSpPr>
          <p:nvPr/>
        </p:nvSpPr>
        <p:spPr bwMode="auto">
          <a:xfrm>
            <a:off x="395288" y="5406037"/>
            <a:ext cx="79017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sz="2000" dirty="0"/>
              <a:t>Also useful to show, for example, the following</a:t>
            </a:r>
            <a:r>
              <a:rPr lang="nl-BE" sz="2000" dirty="0" smtClean="0"/>
              <a:t>: </a:t>
            </a:r>
            <a:r>
              <a:rPr lang="nl-BE" sz="2000" b="1" dirty="0"/>
              <a:t>c:\windows\system</a:t>
            </a:r>
            <a:endParaRPr lang="en-US" sz="2000" b="1" dirty="0"/>
          </a:p>
        </p:txBody>
      </p:sp>
      <p:sp>
        <p:nvSpPr>
          <p:cNvPr id="8" name="Titel 1"/>
          <p:cNvSpPr>
            <a:spLocks/>
          </p:cNvSpPr>
          <p:nvPr/>
        </p:nvSpPr>
        <p:spPr bwMode="auto">
          <a:xfrm>
            <a:off x="0" y="0"/>
            <a:ext cx="8229600" cy="1143000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lnSpc>
                <a:spcPct val="80000"/>
              </a:lnSpc>
            </a:pPr>
            <a:r>
              <a:rPr lang="nl-BE" sz="3600" b="1" cap="all" dirty="0" smtClean="0">
                <a:solidFill>
                  <a:srgbClr val="009CA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+mj-ea"/>
                <a:cs typeface="+mj-cs"/>
              </a:rPr>
              <a:t>data </a:t>
            </a:r>
            <a:r>
              <a:rPr lang="nl-BE" sz="3600" b="1" cap="all" dirty="0">
                <a:solidFill>
                  <a:srgbClr val="009CA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&amp;</a:t>
            </a:r>
            <a:r>
              <a:rPr lang="nl-BE" sz="3600" b="1" cap="all" dirty="0">
                <a:solidFill>
                  <a:srgbClr val="009CA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+mj-ea"/>
                <a:cs typeface="+mj-cs"/>
              </a:rPr>
              <a:t> </a:t>
            </a:r>
            <a:r>
              <a:rPr lang="nl-BE" sz="3600" b="1" cap="all" dirty="0" smtClean="0">
                <a:solidFill>
                  <a:srgbClr val="009CA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+mj-ea"/>
                <a:cs typeface="+mj-cs"/>
              </a:rPr>
              <a:t>variables</a:t>
            </a:r>
            <a:endParaRPr lang="en-US" sz="3600" b="1" cap="all" dirty="0">
              <a:solidFill>
                <a:srgbClr val="009CAB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  <a:ea typeface="+mj-ea"/>
              <a:cs typeface="+mj-cs"/>
            </a:endParaRP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4742145"/>
            <a:ext cx="5188310" cy="580460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 bwMode="auto">
          <a:xfrm>
            <a:off x="0" y="274638"/>
            <a:ext cx="8229600" cy="1143000"/>
          </a:xfrm>
        </p:spPr>
        <p:txBody>
          <a:bodyPr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eaLnBrk="1" hangingPunct="1">
              <a:defRPr/>
            </a:pPr>
            <a:r>
              <a:rPr lang="en-US" noProof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+mj-cs"/>
              </a:rPr>
              <a:t>	</a:t>
            </a:r>
          </a:p>
        </p:txBody>
      </p:sp>
      <p:sp>
        <p:nvSpPr>
          <p:cNvPr id="69636" name="Tijdelijke aanduiding voor inhoud 2"/>
          <p:cNvSpPr>
            <a:spLocks/>
          </p:cNvSpPr>
          <p:nvPr/>
        </p:nvSpPr>
        <p:spPr bwMode="auto">
          <a:xfrm>
            <a:off x="-14444" y="923876"/>
            <a:ext cx="9158444" cy="5025404"/>
          </a:xfrm>
          <a:prstGeom prst="rect">
            <a:avLst/>
          </a:prstGeom>
        </p:spPr>
        <p:txBody>
          <a:bodyPr vert="horz" lIns="432000" tIns="252000" rIns="432000" bIns="144000" rtlCol="0">
            <a:normAutofit/>
          </a:bodyPr>
          <a:lstStyle/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r>
              <a:rPr lang="nl-BE" sz="3000" dirty="0" smtClean="0">
                <a:solidFill>
                  <a:srgbClr val="000000"/>
                </a:solidFill>
                <a:latin typeface="Trebuchet MS" pitchFamily="34" charset="0"/>
              </a:rPr>
              <a:t>Question:</a:t>
            </a:r>
            <a:endParaRPr lang="nl-BE" sz="30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r>
              <a:rPr lang="nl-BE" sz="300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sz="3000" dirty="0">
                <a:solidFill>
                  <a:srgbClr val="000000"/>
                </a:solidFill>
                <a:latin typeface="Trebuchet MS" pitchFamily="34" charset="0"/>
              </a:rPr>
              <a:t>which of the following variables have been </a:t>
            </a: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	incorrectly </a:t>
            </a:r>
            <a:r>
              <a:rPr lang="en-US" sz="3000" dirty="0">
                <a:solidFill>
                  <a:srgbClr val="000000"/>
                </a:solidFill>
                <a:latin typeface="Trebuchet MS" pitchFamily="34" charset="0"/>
              </a:rPr>
              <a:t>named</a:t>
            </a: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:</a:t>
            </a: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endParaRPr lang="nl-BE" sz="1600" dirty="0">
              <a:solidFill>
                <a:srgbClr val="000000"/>
              </a:solidFill>
              <a:latin typeface="Trebuchet MS" pitchFamily="34" charset="0"/>
            </a:endParaRPr>
          </a:p>
          <a:p>
            <a:pPr marL="723900" lvl="1" indent="-368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Arial" pitchFamily="34" charset="0"/>
              <a:buChar char="−"/>
            </a:pPr>
            <a:r>
              <a:rPr lang="nl-BE" sz="2500" dirty="0">
                <a:solidFill>
                  <a:srgbClr val="000000"/>
                </a:solidFill>
                <a:latin typeface="Trebuchet MS" pitchFamily="34" charset="0"/>
              </a:rPr>
              <a:t>var t2t3;</a:t>
            </a:r>
          </a:p>
          <a:p>
            <a:pPr marL="723900" lvl="1" indent="-368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Arial" pitchFamily="34" charset="0"/>
              <a:buChar char="−"/>
            </a:pPr>
            <a:r>
              <a:rPr lang="nl-BE" sz="2500" dirty="0">
                <a:solidFill>
                  <a:srgbClr val="000000"/>
                </a:solidFill>
                <a:latin typeface="Trebuchet MS" pitchFamily="34" charset="0"/>
              </a:rPr>
              <a:t>var </a:t>
            </a:r>
            <a:r>
              <a:rPr lang="nl-BE" sz="2500" dirty="0" err="1" smtClean="0">
                <a:solidFill>
                  <a:srgbClr val="000000"/>
                </a:solidFill>
                <a:latin typeface="Trebuchet MS" pitchFamily="34" charset="0"/>
              </a:rPr>
              <a:t>number</a:t>
            </a:r>
            <a:r>
              <a:rPr lang="nl-BE" sz="2500" dirty="0" smtClean="0">
                <a:solidFill>
                  <a:srgbClr val="000000"/>
                </a:solidFill>
                <a:latin typeface="Trebuchet MS" pitchFamily="34" charset="0"/>
              </a:rPr>
              <a:t>;</a:t>
            </a:r>
            <a:endParaRPr lang="nl-BE" sz="2500" dirty="0">
              <a:solidFill>
                <a:srgbClr val="000000"/>
              </a:solidFill>
              <a:latin typeface="Trebuchet MS" pitchFamily="34" charset="0"/>
            </a:endParaRPr>
          </a:p>
          <a:p>
            <a:pPr marL="723900" lvl="1" indent="-368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Arial" pitchFamily="34" charset="0"/>
              <a:buChar char="−"/>
            </a:pPr>
            <a:r>
              <a:rPr lang="nl-BE" sz="2500" dirty="0">
                <a:solidFill>
                  <a:srgbClr val="000000"/>
                </a:solidFill>
                <a:latin typeface="Trebuchet MS" pitchFamily="34" charset="0"/>
              </a:rPr>
              <a:t>var break;</a:t>
            </a:r>
          </a:p>
          <a:p>
            <a:pPr marL="723900" lvl="1" indent="-368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Arial" pitchFamily="34" charset="0"/>
              <a:buChar char="−"/>
            </a:pPr>
            <a:r>
              <a:rPr lang="nl-BE" sz="2500" dirty="0">
                <a:solidFill>
                  <a:srgbClr val="000000"/>
                </a:solidFill>
                <a:latin typeface="Trebuchet MS" pitchFamily="34" charset="0"/>
              </a:rPr>
              <a:t>var _123;</a:t>
            </a:r>
          </a:p>
          <a:p>
            <a:pPr marL="723900" lvl="1" indent="-368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Arial" pitchFamily="34" charset="0"/>
              <a:buChar char="−"/>
            </a:pPr>
            <a:r>
              <a:rPr lang="nl-BE" sz="2500" dirty="0">
                <a:solidFill>
                  <a:srgbClr val="000000"/>
                </a:solidFill>
                <a:latin typeface="Trebuchet MS" pitchFamily="34" charset="0"/>
              </a:rPr>
              <a:t>var </a:t>
            </a:r>
            <a:r>
              <a:rPr lang="nl-BE" sz="2500" dirty="0" err="1" smtClean="0">
                <a:solidFill>
                  <a:srgbClr val="000000"/>
                </a:solidFill>
                <a:latin typeface="Trebuchet MS" pitchFamily="34" charset="0"/>
              </a:rPr>
              <a:t>words</a:t>
            </a:r>
            <a:r>
              <a:rPr lang="nl-BE" sz="2500" dirty="0" err="1" smtClean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nl-BE" sz="2500" dirty="0" err="1" smtClean="0">
                <a:solidFill>
                  <a:srgbClr val="000000"/>
                </a:solidFill>
                <a:latin typeface="Trebuchet MS" pitchFamily="34" charset="0"/>
              </a:rPr>
              <a:t>letters</a:t>
            </a:r>
            <a:r>
              <a:rPr lang="nl-BE" sz="2500" dirty="0">
                <a:solidFill>
                  <a:srgbClr val="000000"/>
                </a:solidFill>
                <a:latin typeface="Trebuchet MS" pitchFamily="34" charset="0"/>
              </a:rPr>
              <a:t>;</a:t>
            </a: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endParaRPr lang="nl-BE" sz="3000" dirty="0">
              <a:solidFill>
                <a:srgbClr val="000000"/>
              </a:solidFill>
              <a:latin typeface="Trebuchet MS" pitchFamily="34" charset="0"/>
            </a:endParaRP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endParaRPr lang="nl-BE" sz="300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376238" y="50323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Titel 1"/>
          <p:cNvSpPr>
            <a:spLocks/>
          </p:cNvSpPr>
          <p:nvPr/>
        </p:nvSpPr>
        <p:spPr bwMode="auto">
          <a:xfrm>
            <a:off x="0" y="0"/>
            <a:ext cx="8229600" cy="1143000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lnSpc>
                <a:spcPct val="80000"/>
              </a:lnSpc>
            </a:pPr>
            <a:r>
              <a:rPr lang="nl-BE" sz="3600" b="1" cap="all" dirty="0" smtClean="0">
                <a:solidFill>
                  <a:srgbClr val="009CA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+mj-ea"/>
                <a:cs typeface="+mj-cs"/>
              </a:rPr>
              <a:t>data </a:t>
            </a:r>
            <a:r>
              <a:rPr lang="nl-BE" sz="3600" b="1" cap="all" dirty="0">
                <a:solidFill>
                  <a:srgbClr val="009CA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&amp;</a:t>
            </a:r>
            <a:r>
              <a:rPr lang="nl-BE" sz="3600" b="1" cap="all" dirty="0">
                <a:solidFill>
                  <a:srgbClr val="009CA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+mj-ea"/>
                <a:cs typeface="+mj-cs"/>
              </a:rPr>
              <a:t> </a:t>
            </a:r>
            <a:r>
              <a:rPr lang="nl-BE" sz="3600" b="1" cap="all" dirty="0" smtClean="0">
                <a:solidFill>
                  <a:srgbClr val="009CA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+mj-ea"/>
                <a:cs typeface="+mj-cs"/>
              </a:rPr>
              <a:t>variables</a:t>
            </a:r>
            <a:endParaRPr lang="en-US" sz="3600" b="1" cap="all" dirty="0">
              <a:solidFill>
                <a:srgbClr val="009CAB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 bwMode="auto">
          <a:xfrm>
            <a:off x="0" y="274638"/>
            <a:ext cx="8229600" cy="1143000"/>
          </a:xfrm>
        </p:spPr>
        <p:txBody>
          <a:bodyPr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eaLnBrk="1" hangingPunct="1">
              <a:defRPr/>
            </a:pPr>
            <a:r>
              <a:rPr lang="en-US" noProof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+mj-cs"/>
              </a:rPr>
              <a:t>	</a:t>
            </a:r>
          </a:p>
        </p:txBody>
      </p:sp>
      <p:sp>
        <p:nvSpPr>
          <p:cNvPr id="67588" name="Tijdelijke aanduiding voor inhoud 2"/>
          <p:cNvSpPr>
            <a:spLocks/>
          </p:cNvSpPr>
          <p:nvPr/>
        </p:nvSpPr>
        <p:spPr bwMode="auto">
          <a:xfrm>
            <a:off x="0" y="836712"/>
            <a:ext cx="9144000" cy="5112567"/>
          </a:xfrm>
          <a:prstGeom prst="rect">
            <a:avLst/>
          </a:prstGeom>
        </p:spPr>
        <p:txBody>
          <a:bodyPr vert="horz" lIns="432000" tIns="252000" rIns="432000" bIns="144000" rtlCol="0">
            <a:normAutofit fontScale="85000" lnSpcReduction="20000"/>
          </a:bodyPr>
          <a:lstStyle/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Type conversion</a:t>
            </a: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endParaRPr lang="en-US" sz="30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Loosely typed language:</a:t>
            </a:r>
          </a:p>
          <a:p>
            <a:pPr marL="723900" lvl="1" indent="-368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−"/>
            </a:pPr>
            <a:r>
              <a:rPr lang="en-US" sz="2500" dirty="0" smtClean="0">
                <a:solidFill>
                  <a:srgbClr val="000000"/>
                </a:solidFill>
                <a:latin typeface="Trebuchet MS" pitchFamily="34" charset="0"/>
              </a:rPr>
              <a:t>data type variable </a:t>
            </a:r>
            <a:r>
              <a:rPr lang="en-US" sz="2500" dirty="0" smtClean="0">
                <a:solidFill>
                  <a:srgbClr val="000000"/>
                </a:solidFill>
                <a:latin typeface="Trebuchet MS" pitchFamily="34" charset="0"/>
              </a:rPr>
              <a:t>is not specified at the time of declaration</a:t>
            </a:r>
            <a:endParaRPr lang="en-US" sz="25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723900" lvl="1" indent="-368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−"/>
            </a:pPr>
            <a:r>
              <a:rPr lang="en-US" sz="2500" dirty="0" smtClean="0">
                <a:solidFill>
                  <a:srgbClr val="000000"/>
                </a:solidFill>
                <a:latin typeface="Trebuchet MS" pitchFamily="34" charset="0"/>
              </a:rPr>
              <a:t>data type of first value stored in variable</a:t>
            </a:r>
            <a:endParaRPr lang="en-US" sz="25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Conversion functions numbers and strings:</a:t>
            </a:r>
          </a:p>
          <a:p>
            <a:pPr marL="723900" lvl="1" indent="-368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−"/>
            </a:pPr>
            <a:r>
              <a:rPr lang="en-US" sz="2500" dirty="0" smtClean="0">
                <a:solidFill>
                  <a:srgbClr val="000000"/>
                </a:solidFill>
                <a:latin typeface="Trebuchet MS" pitchFamily="34" charset="0"/>
              </a:rPr>
              <a:t>String to number:</a:t>
            </a:r>
          </a:p>
          <a:p>
            <a:pPr marL="355600" lvl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500" dirty="0" smtClean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sz="2500" dirty="0" err="1" smtClean="0">
                <a:solidFill>
                  <a:srgbClr val="000000"/>
                </a:solidFill>
                <a:latin typeface="Trebuchet MS" pitchFamily="34" charset="0"/>
              </a:rPr>
              <a:t>var</a:t>
            </a:r>
            <a:r>
              <a:rPr lang="en-US" sz="2500" dirty="0" smtClean="0">
                <a:solidFill>
                  <a:srgbClr val="000000"/>
                </a:solidFill>
                <a:latin typeface="Trebuchet MS" pitchFamily="34" charset="0"/>
              </a:rPr>
              <a:t> amount = </a:t>
            </a:r>
            <a:r>
              <a:rPr lang="en-US" sz="2500" dirty="0" err="1" smtClean="0">
                <a:solidFill>
                  <a:srgbClr val="000000"/>
                </a:solidFill>
                <a:latin typeface="Trebuchet MS" pitchFamily="34" charset="0"/>
              </a:rPr>
              <a:t>parseInt</a:t>
            </a:r>
            <a:r>
              <a:rPr lang="en-US" sz="2500" dirty="0" smtClean="0">
                <a:solidFill>
                  <a:srgbClr val="000000"/>
                </a:solidFill>
                <a:latin typeface="Trebuchet MS" pitchFamily="34" charset="0"/>
              </a:rPr>
              <a:t>(s1);</a:t>
            </a:r>
          </a:p>
          <a:p>
            <a:pPr marL="355600" lvl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500" dirty="0" smtClean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sz="2500" dirty="0" err="1" smtClean="0">
                <a:solidFill>
                  <a:srgbClr val="000000"/>
                </a:solidFill>
                <a:latin typeface="Trebuchet MS" pitchFamily="34" charset="0"/>
              </a:rPr>
              <a:t>var</a:t>
            </a:r>
            <a:r>
              <a:rPr lang="en-US" sz="2500" dirty="0" smtClean="0">
                <a:solidFill>
                  <a:srgbClr val="000000"/>
                </a:solidFill>
                <a:latin typeface="Trebuchet MS" pitchFamily="34" charset="0"/>
              </a:rPr>
              <a:t> value = </a:t>
            </a:r>
            <a:r>
              <a:rPr lang="en-US" sz="2500" dirty="0" err="1" smtClean="0">
                <a:solidFill>
                  <a:srgbClr val="000000"/>
                </a:solidFill>
                <a:latin typeface="Trebuchet MS" pitchFamily="34" charset="0"/>
              </a:rPr>
              <a:t>parseFloat</a:t>
            </a:r>
            <a:r>
              <a:rPr lang="en-US" sz="2500" dirty="0" smtClean="0">
                <a:solidFill>
                  <a:srgbClr val="000000"/>
                </a:solidFill>
                <a:latin typeface="Trebuchet MS" pitchFamily="34" charset="0"/>
              </a:rPr>
              <a:t>(s1);</a:t>
            </a:r>
          </a:p>
          <a:p>
            <a:pPr marL="355600" lvl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endParaRPr lang="en-US" sz="25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723900" lvl="1" indent="-368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−"/>
            </a:pPr>
            <a:r>
              <a:rPr lang="en-US" sz="2500" dirty="0" smtClean="0">
                <a:solidFill>
                  <a:srgbClr val="000000"/>
                </a:solidFill>
                <a:latin typeface="Trebuchet MS" pitchFamily="34" charset="0"/>
              </a:rPr>
              <a:t>number to string:</a:t>
            </a:r>
          </a:p>
          <a:p>
            <a:pPr marL="723900" lvl="2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300" dirty="0" smtClean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sz="2300" dirty="0" err="1" smtClean="0">
                <a:solidFill>
                  <a:srgbClr val="000000"/>
                </a:solidFill>
                <a:latin typeface="Trebuchet MS" pitchFamily="34" charset="0"/>
              </a:rPr>
              <a:t>var</a:t>
            </a:r>
            <a:r>
              <a:rPr lang="en-US" sz="2300" dirty="0" smtClean="0">
                <a:solidFill>
                  <a:srgbClr val="000000"/>
                </a:solidFill>
                <a:latin typeface="Trebuchet MS" pitchFamily="34" charset="0"/>
              </a:rPr>
              <a:t> i = 256;</a:t>
            </a:r>
          </a:p>
          <a:p>
            <a:pPr marL="723900" lvl="2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en-US" sz="2300" dirty="0" smtClean="0">
                <a:solidFill>
                  <a:srgbClr val="000000"/>
                </a:solidFill>
                <a:latin typeface="Trebuchet MS" pitchFamily="34" charset="0"/>
              </a:rPr>
              <a:t>		</a:t>
            </a:r>
            <a:r>
              <a:rPr lang="en-US" sz="2300" dirty="0" err="1" smtClean="0">
                <a:solidFill>
                  <a:srgbClr val="000000"/>
                </a:solidFill>
                <a:latin typeface="Trebuchet MS" pitchFamily="34" charset="0"/>
              </a:rPr>
              <a:t>var</a:t>
            </a:r>
            <a:r>
              <a:rPr lang="en-US" sz="2300" dirty="0" smtClean="0">
                <a:solidFill>
                  <a:srgbClr val="000000"/>
                </a:solidFill>
                <a:latin typeface="Trebuchet MS" pitchFamily="34" charset="0"/>
              </a:rPr>
              <a:t> s = </a:t>
            </a:r>
            <a:r>
              <a:rPr lang="en-US" sz="2300" dirty="0" err="1" smtClean="0">
                <a:solidFill>
                  <a:srgbClr val="000000"/>
                </a:solidFill>
                <a:latin typeface="Trebuchet MS" pitchFamily="34" charset="0"/>
              </a:rPr>
              <a:t>i.toString</a:t>
            </a:r>
            <a:r>
              <a:rPr lang="en-US" sz="2300" dirty="0" smtClean="0">
                <a:solidFill>
                  <a:srgbClr val="000000"/>
                </a:solidFill>
                <a:latin typeface="Trebuchet MS" pitchFamily="34" charset="0"/>
              </a:rPr>
              <a:t>();</a:t>
            </a:r>
          </a:p>
          <a:p>
            <a:pPr marL="982663" lvl="2" indent="-258763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•"/>
            </a:pPr>
            <a:endParaRPr lang="en-US" sz="23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982663" lvl="2" indent="-258763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•"/>
            </a:pPr>
            <a:endParaRPr lang="en-US" sz="23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723900" lvl="1" indent="-368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−"/>
            </a:pPr>
            <a:endParaRPr lang="en-US" sz="250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67589" name="Text Box 6"/>
          <p:cNvSpPr txBox="1">
            <a:spLocks noChangeArrowheads="1"/>
          </p:cNvSpPr>
          <p:nvPr/>
        </p:nvSpPr>
        <p:spPr bwMode="auto">
          <a:xfrm>
            <a:off x="376238" y="50323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5" name="Rectangle 1"/>
          <p:cNvSpPr>
            <a:spLocks noChangeArrowheads="1"/>
          </p:cNvSpPr>
          <p:nvPr/>
        </p:nvSpPr>
        <p:spPr bwMode="auto">
          <a:xfrm>
            <a:off x="1908175" y="2619375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</a:endParaRPr>
          </a:p>
        </p:txBody>
      </p:sp>
      <p:sp>
        <p:nvSpPr>
          <p:cNvPr id="8" name="Titel 1"/>
          <p:cNvSpPr>
            <a:spLocks/>
          </p:cNvSpPr>
          <p:nvPr/>
        </p:nvSpPr>
        <p:spPr bwMode="auto">
          <a:xfrm>
            <a:off x="0" y="0"/>
            <a:ext cx="8229600" cy="1143000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lnSpc>
                <a:spcPct val="80000"/>
              </a:lnSpc>
            </a:pPr>
            <a:r>
              <a:rPr lang="nl-BE" sz="3600" b="1" cap="all" dirty="0" smtClean="0">
                <a:solidFill>
                  <a:srgbClr val="009CA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+mj-ea"/>
                <a:cs typeface="+mj-cs"/>
              </a:rPr>
              <a:t>data </a:t>
            </a:r>
            <a:r>
              <a:rPr lang="nl-BE" sz="3600" b="1" cap="all" dirty="0">
                <a:solidFill>
                  <a:srgbClr val="009CA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&amp;</a:t>
            </a:r>
            <a:r>
              <a:rPr lang="nl-BE" sz="3600" b="1" cap="all" dirty="0">
                <a:solidFill>
                  <a:srgbClr val="009CA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+mj-ea"/>
                <a:cs typeface="+mj-cs"/>
              </a:rPr>
              <a:t> </a:t>
            </a:r>
            <a:r>
              <a:rPr lang="nl-BE" sz="3600" b="1" cap="all" dirty="0" smtClean="0">
                <a:solidFill>
                  <a:srgbClr val="009CA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+mj-ea"/>
                <a:cs typeface="+mj-cs"/>
              </a:rPr>
              <a:t>variables</a:t>
            </a:r>
            <a:endParaRPr lang="en-US" sz="3600" b="1" cap="all" dirty="0">
              <a:solidFill>
                <a:srgbClr val="009CAB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88585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 bwMode="auto">
          <a:xfrm>
            <a:off x="0" y="274638"/>
            <a:ext cx="8229600" cy="1143000"/>
          </a:xfrm>
        </p:spPr>
        <p:txBody>
          <a:bodyPr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eaLnBrk="1" hangingPunct="1">
              <a:defRPr/>
            </a:pPr>
            <a:r>
              <a:rPr lang="en-US" noProof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+mj-cs"/>
              </a:rPr>
              <a:t>	</a:t>
            </a:r>
          </a:p>
        </p:txBody>
      </p:sp>
      <p:sp>
        <p:nvSpPr>
          <p:cNvPr id="3" name="Titel 1"/>
          <p:cNvSpPr>
            <a:spLocks/>
          </p:cNvSpPr>
          <p:nvPr/>
        </p:nvSpPr>
        <p:spPr bwMode="auto">
          <a:xfrm>
            <a:off x="0" y="5707"/>
            <a:ext cx="9144000" cy="1143000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lnSpc>
                <a:spcPct val="80000"/>
              </a:lnSpc>
            </a:pPr>
            <a:r>
              <a:rPr lang="nl-BE" sz="3600" b="1" cap="all" dirty="0" err="1" smtClean="0">
                <a:solidFill>
                  <a:srgbClr val="009CA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+mj-ea"/>
                <a:cs typeface="+mj-cs"/>
              </a:rPr>
              <a:t>Expressions</a:t>
            </a:r>
            <a:endParaRPr lang="en-US" sz="3600" b="1" cap="all" dirty="0">
              <a:solidFill>
                <a:srgbClr val="009CAB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  <a:ea typeface="+mj-ea"/>
              <a:cs typeface="+mj-cs"/>
            </a:endParaRPr>
          </a:p>
        </p:txBody>
      </p:sp>
      <p:sp>
        <p:nvSpPr>
          <p:cNvPr id="49156" name="Tijdelijke aanduiding voor inhoud 2"/>
          <p:cNvSpPr>
            <a:spLocks/>
          </p:cNvSpPr>
          <p:nvPr/>
        </p:nvSpPr>
        <p:spPr bwMode="auto">
          <a:xfrm>
            <a:off x="-31614" y="980728"/>
            <a:ext cx="9175613" cy="4968552"/>
          </a:xfrm>
          <a:prstGeom prst="rect">
            <a:avLst/>
          </a:prstGeom>
        </p:spPr>
        <p:txBody>
          <a:bodyPr vert="horz" lIns="432000" tIns="252000" rIns="432000" bIns="144000" rtlCol="0">
            <a:normAutofit fontScale="92500" lnSpcReduction="20000"/>
          </a:bodyPr>
          <a:lstStyle/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r>
              <a:rPr lang="nl-BE" sz="3000" dirty="0" smtClean="0">
                <a:solidFill>
                  <a:srgbClr val="000000"/>
                </a:solidFill>
                <a:latin typeface="Trebuchet MS" pitchFamily="34" charset="0"/>
              </a:rPr>
              <a:t>&lt;script&gt;</a:t>
            </a:r>
            <a:endParaRPr lang="nl-BE" sz="300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r>
              <a:rPr lang="nl-BE" sz="300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nl-BE" sz="3000" dirty="0" smtClean="0">
                <a:solidFill>
                  <a:srgbClr val="000000"/>
                </a:solidFill>
                <a:latin typeface="Trebuchet MS" pitchFamily="34" charset="0"/>
              </a:rPr>
              <a:t>var </a:t>
            </a:r>
            <a:r>
              <a:rPr lang="nl-BE" sz="3000" dirty="0" smtClean="0">
                <a:solidFill>
                  <a:srgbClr val="000000"/>
                </a:solidFill>
                <a:latin typeface="Trebuchet MS" pitchFamily="34" charset="0"/>
              </a:rPr>
              <a:t>number1 </a:t>
            </a:r>
            <a:r>
              <a:rPr lang="nl-BE" sz="3000" dirty="0">
                <a:solidFill>
                  <a:srgbClr val="000000"/>
                </a:solidFill>
                <a:latin typeface="Trebuchet MS" pitchFamily="34" charset="0"/>
              </a:rPr>
              <a:t>= 10;</a:t>
            </a: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r>
              <a:rPr lang="nl-BE" sz="3000" dirty="0" smtClean="0">
                <a:solidFill>
                  <a:srgbClr val="000000"/>
                </a:solidFill>
                <a:latin typeface="Trebuchet MS" pitchFamily="34" charset="0"/>
              </a:rPr>
              <a:t>	var </a:t>
            </a:r>
            <a:r>
              <a:rPr lang="nl-BE" sz="3000" dirty="0" smtClean="0">
                <a:solidFill>
                  <a:srgbClr val="000000"/>
                </a:solidFill>
                <a:latin typeface="Trebuchet MS" pitchFamily="34" charset="0"/>
              </a:rPr>
              <a:t>number2 </a:t>
            </a:r>
            <a:r>
              <a:rPr lang="nl-BE" sz="3000" dirty="0">
                <a:solidFill>
                  <a:srgbClr val="000000"/>
                </a:solidFill>
                <a:latin typeface="Trebuchet MS" pitchFamily="34" charset="0"/>
              </a:rPr>
              <a:t>= 20;</a:t>
            </a: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r>
              <a:rPr lang="nl-BE" sz="3000" dirty="0" smtClean="0">
                <a:solidFill>
                  <a:srgbClr val="000000"/>
                </a:solidFill>
                <a:latin typeface="Trebuchet MS" pitchFamily="34" charset="0"/>
              </a:rPr>
              <a:t>	var </a:t>
            </a:r>
            <a:r>
              <a:rPr lang="nl-BE" sz="3000" dirty="0" err="1" smtClean="0">
                <a:solidFill>
                  <a:srgbClr val="000000"/>
                </a:solidFill>
                <a:latin typeface="Trebuchet MS" pitchFamily="34" charset="0"/>
              </a:rPr>
              <a:t>total</a:t>
            </a:r>
            <a:r>
              <a:rPr lang="nl-BE" sz="300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nl-BE" sz="3000" dirty="0">
                <a:solidFill>
                  <a:srgbClr val="000000"/>
                </a:solidFill>
                <a:latin typeface="Trebuchet MS" pitchFamily="34" charset="0"/>
              </a:rPr>
              <a:t>= </a:t>
            </a:r>
            <a:r>
              <a:rPr lang="nl-BE" sz="3000" dirty="0" smtClean="0">
                <a:solidFill>
                  <a:srgbClr val="000000"/>
                </a:solidFill>
                <a:latin typeface="Trebuchet MS" pitchFamily="34" charset="0"/>
              </a:rPr>
              <a:t>number1 </a:t>
            </a:r>
            <a:r>
              <a:rPr lang="nl-BE" sz="3000" dirty="0">
                <a:solidFill>
                  <a:srgbClr val="000000"/>
                </a:solidFill>
                <a:latin typeface="Trebuchet MS" pitchFamily="34" charset="0"/>
              </a:rPr>
              <a:t>+ </a:t>
            </a:r>
            <a:r>
              <a:rPr lang="nl-BE" sz="3000" dirty="0" smtClean="0">
                <a:solidFill>
                  <a:srgbClr val="000000"/>
                </a:solidFill>
                <a:latin typeface="Trebuchet MS" pitchFamily="34" charset="0"/>
              </a:rPr>
              <a:t>number2</a:t>
            </a:r>
            <a:r>
              <a:rPr lang="nl-BE" sz="3000" dirty="0">
                <a:solidFill>
                  <a:srgbClr val="000000"/>
                </a:solidFill>
                <a:latin typeface="Trebuchet MS" pitchFamily="34" charset="0"/>
              </a:rPr>
              <a:t>;</a:t>
            </a: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r>
              <a:rPr lang="nl-BE" sz="3000" dirty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nl-BE" sz="3000" dirty="0" smtClean="0">
                <a:solidFill>
                  <a:srgbClr val="000000"/>
                </a:solidFill>
                <a:latin typeface="Trebuchet MS" pitchFamily="34" charset="0"/>
              </a:rPr>
              <a:t>alert(</a:t>
            </a:r>
            <a:r>
              <a:rPr lang="nl-BE" sz="3000" dirty="0" smtClean="0">
                <a:solidFill>
                  <a:srgbClr val="000000"/>
                </a:solidFill>
                <a:latin typeface="Trebuchet MS" pitchFamily="34" charset="0"/>
              </a:rPr>
              <a:t>'Total </a:t>
            </a:r>
            <a:r>
              <a:rPr lang="nl-BE" sz="3000" dirty="0">
                <a:solidFill>
                  <a:srgbClr val="000000"/>
                </a:solidFill>
                <a:latin typeface="Trebuchet MS" pitchFamily="34" charset="0"/>
              </a:rPr>
              <a:t>= </a:t>
            </a:r>
            <a:r>
              <a:rPr lang="nl-BE" sz="3000" dirty="0" smtClean="0">
                <a:solidFill>
                  <a:srgbClr val="000000"/>
                </a:solidFill>
                <a:latin typeface="Trebuchet MS" pitchFamily="34" charset="0"/>
              </a:rPr>
              <a:t>' </a:t>
            </a:r>
            <a:r>
              <a:rPr lang="nl-BE" sz="3000" dirty="0">
                <a:solidFill>
                  <a:srgbClr val="000000"/>
                </a:solidFill>
                <a:latin typeface="Trebuchet MS" pitchFamily="34" charset="0"/>
              </a:rPr>
              <a:t>+ </a:t>
            </a:r>
            <a:r>
              <a:rPr lang="nl-BE" sz="3000" dirty="0" err="1" smtClean="0">
                <a:solidFill>
                  <a:srgbClr val="000000"/>
                </a:solidFill>
                <a:latin typeface="Trebuchet MS" pitchFamily="34" charset="0"/>
              </a:rPr>
              <a:t>total</a:t>
            </a:r>
            <a:r>
              <a:rPr lang="nl-BE" sz="3000" dirty="0">
                <a:solidFill>
                  <a:srgbClr val="000000"/>
                </a:solidFill>
                <a:latin typeface="Trebuchet MS" pitchFamily="34" charset="0"/>
              </a:rPr>
              <a:t>)   </a:t>
            </a: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r>
              <a:rPr lang="nl-BE" sz="3000" dirty="0">
                <a:solidFill>
                  <a:srgbClr val="000000"/>
                </a:solidFill>
                <a:latin typeface="Trebuchet MS" pitchFamily="34" charset="0"/>
              </a:rPr>
              <a:t>&lt;/script&gt;</a:t>
            </a: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endParaRPr lang="nl-BE" sz="300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r>
              <a:rPr lang="nl-BE" sz="3000" dirty="0" smtClean="0">
                <a:solidFill>
                  <a:srgbClr val="000000"/>
                </a:solidFill>
                <a:latin typeface="Trebuchet MS" pitchFamily="34" charset="0"/>
              </a:rPr>
              <a:t>	= </a:t>
            </a:r>
            <a:r>
              <a:rPr lang="en-US" sz="3000" dirty="0">
                <a:solidFill>
                  <a:srgbClr val="000000"/>
                </a:solidFill>
                <a:latin typeface="Trebuchet MS" pitchFamily="34" charset="0"/>
              </a:rPr>
              <a:t>Combining constants and variables with </a:t>
            </a: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	  	   operators </a:t>
            </a:r>
            <a:r>
              <a:rPr lang="en-US" sz="3000" dirty="0">
                <a:solidFill>
                  <a:srgbClr val="000000"/>
                </a:solidFill>
                <a:latin typeface="Trebuchet MS" pitchFamily="34" charset="0"/>
              </a:rPr>
              <a:t>and functions</a:t>
            </a:r>
            <a:endParaRPr lang="nl-BE" sz="30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endParaRPr lang="nl-BE" sz="300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r>
              <a:rPr lang="nl-BE" sz="3000" dirty="0" smtClean="0">
                <a:solidFill>
                  <a:srgbClr val="000000"/>
                </a:solidFill>
                <a:latin typeface="Trebuchet MS" pitchFamily="34" charset="0"/>
              </a:rPr>
              <a:t>   	=&gt; </a:t>
            </a:r>
            <a:r>
              <a:rPr lang="nl-BE" sz="3000" dirty="0">
                <a:solidFill>
                  <a:srgbClr val="000000"/>
                </a:solidFill>
                <a:latin typeface="Trebuchet MS" pitchFamily="34" charset="0"/>
              </a:rPr>
              <a:t>is </a:t>
            </a:r>
            <a:r>
              <a:rPr lang="nl-BE" sz="3000" dirty="0" err="1">
                <a:solidFill>
                  <a:srgbClr val="000000"/>
                </a:solidFill>
                <a:latin typeface="Trebuchet MS" pitchFamily="34" charset="0"/>
              </a:rPr>
              <a:t>evaluated</a:t>
            </a:r>
            <a:r>
              <a:rPr lang="nl-BE" sz="3000" dirty="0">
                <a:solidFill>
                  <a:srgbClr val="000000"/>
                </a:solidFill>
                <a:latin typeface="Trebuchet MS" pitchFamily="34" charset="0"/>
              </a:rPr>
              <a:t> (</a:t>
            </a:r>
            <a:r>
              <a:rPr lang="nl-BE" sz="3000" dirty="0" err="1">
                <a:solidFill>
                  <a:srgbClr val="000000"/>
                </a:solidFill>
                <a:latin typeface="Trebuchet MS" pitchFamily="34" charset="0"/>
              </a:rPr>
              <a:t>calculated</a:t>
            </a:r>
            <a:r>
              <a:rPr lang="nl-BE" sz="3000" dirty="0">
                <a:solidFill>
                  <a:srgbClr val="000000"/>
                </a:solidFill>
                <a:latin typeface="Trebuchet MS" pitchFamily="34" charset="0"/>
              </a:rPr>
              <a:t>)</a:t>
            </a:r>
            <a:endParaRPr lang="nl-BE" sz="300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179512" y="980728"/>
            <a:ext cx="6336704" cy="2736304"/>
          </a:xfrm>
          <a:prstGeom prst="rect">
            <a:avLst/>
          </a:prstGeom>
          <a:noFill/>
          <a:ln>
            <a:solidFill>
              <a:srgbClr val="F04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1"/>
          <p:cNvSpPr>
            <a:spLocks/>
          </p:cNvSpPr>
          <p:nvPr/>
        </p:nvSpPr>
        <p:spPr bwMode="auto">
          <a:xfrm>
            <a:off x="662" y="0"/>
            <a:ext cx="9143338" cy="1143000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lnSpc>
                <a:spcPct val="80000"/>
              </a:lnSpc>
            </a:pPr>
            <a:r>
              <a:rPr lang="nl-BE" sz="3600" b="1" cap="all" dirty="0" smtClean="0">
                <a:solidFill>
                  <a:srgbClr val="009CA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+mj-ea"/>
                <a:cs typeface="+mj-cs"/>
              </a:rPr>
              <a:t>Operators</a:t>
            </a:r>
            <a:endParaRPr lang="en-US" sz="3600" b="1" cap="all" dirty="0">
              <a:solidFill>
                <a:srgbClr val="009CAB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  <a:ea typeface="+mj-ea"/>
              <a:cs typeface="+mj-cs"/>
            </a:endParaRPr>
          </a:p>
        </p:txBody>
      </p:sp>
      <p:sp>
        <p:nvSpPr>
          <p:cNvPr id="71684" name="Tijdelijke aanduiding voor inhoud 2"/>
          <p:cNvSpPr>
            <a:spLocks/>
          </p:cNvSpPr>
          <p:nvPr/>
        </p:nvSpPr>
        <p:spPr bwMode="auto">
          <a:xfrm>
            <a:off x="107950" y="1196975"/>
            <a:ext cx="8928100" cy="4525963"/>
          </a:xfrm>
          <a:prstGeom prst="rect">
            <a:avLst/>
          </a:prstGeom>
        </p:spPr>
        <p:txBody>
          <a:bodyPr vert="horz" lIns="432000" tIns="252000" rIns="432000" bIns="144000" rtlCol="0">
            <a:normAutofit/>
          </a:bodyPr>
          <a:lstStyle/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Trebuchet MS" pitchFamily="34" charset="0"/>
              </a:rPr>
              <a:t>assignment operators</a:t>
            </a: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Trebuchet MS" pitchFamily="34" charset="0"/>
              </a:rPr>
              <a:t>mathematical operators</a:t>
            </a: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Trebuchet MS" pitchFamily="34" charset="0"/>
              </a:rPr>
              <a:t>string operators</a:t>
            </a: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Trebuchet MS" pitchFamily="34" charset="0"/>
              </a:rPr>
              <a:t>logical operators</a:t>
            </a: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Trebuchet MS" pitchFamily="34" charset="0"/>
              </a:rPr>
              <a:t>comparison operators</a:t>
            </a: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Trebuchet MS" pitchFamily="34" charset="0"/>
              </a:rPr>
              <a:t>conditional operator</a:t>
            </a: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Trebuchet MS" pitchFamily="34" charset="0"/>
              </a:rPr>
              <a:t>bit operators</a:t>
            </a: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Trebuchet MS" pitchFamily="34" charset="0"/>
              </a:rPr>
              <a:t>increment and decrement operators</a:t>
            </a:r>
            <a:endParaRPr lang="nl-BE" sz="300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376238" y="50323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 bwMode="auto">
          <a:xfrm>
            <a:off x="0" y="274638"/>
            <a:ext cx="8229600" cy="1143000"/>
          </a:xfrm>
        </p:spPr>
        <p:txBody>
          <a:bodyPr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eaLnBrk="1" hangingPunct="1">
              <a:defRPr/>
            </a:pPr>
            <a:r>
              <a:rPr lang="en-US" noProof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+mj-cs"/>
              </a:rPr>
              <a:t>	</a:t>
            </a:r>
          </a:p>
        </p:txBody>
      </p:sp>
      <p:sp>
        <p:nvSpPr>
          <p:cNvPr id="71684" name="Tijdelijke aanduiding voor inhoud 2"/>
          <p:cNvSpPr>
            <a:spLocks/>
          </p:cNvSpPr>
          <p:nvPr/>
        </p:nvSpPr>
        <p:spPr bwMode="auto">
          <a:xfrm>
            <a:off x="0" y="980729"/>
            <a:ext cx="9144000" cy="4968552"/>
          </a:xfrm>
          <a:prstGeom prst="rect">
            <a:avLst/>
          </a:prstGeom>
        </p:spPr>
        <p:txBody>
          <a:bodyPr vert="horz" lIns="432000" tIns="252000" rIns="432000" bIns="144000" rtlCol="0">
            <a:normAutofit fontScale="85000" lnSpcReduction="20000"/>
          </a:bodyPr>
          <a:lstStyle/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assignment operators</a:t>
            </a:r>
            <a:endParaRPr lang="en-US" sz="30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723900" lvl="1" indent="-368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−"/>
            </a:pPr>
            <a:r>
              <a:rPr lang="en-US" sz="2500" dirty="0" smtClean="0">
                <a:solidFill>
                  <a:srgbClr val="000000"/>
                </a:solidFill>
                <a:latin typeface="Trebuchet MS" pitchFamily="34" charset="0"/>
              </a:rPr>
              <a:t>a = 1;</a:t>
            </a:r>
          </a:p>
          <a:p>
            <a:pPr marL="723900" lvl="1" indent="-368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−"/>
            </a:pPr>
            <a:r>
              <a:rPr lang="en-US" sz="2500" dirty="0" smtClean="0">
                <a:solidFill>
                  <a:srgbClr val="000000"/>
                </a:solidFill>
                <a:latin typeface="Trebuchet MS" pitchFamily="34" charset="0"/>
              </a:rPr>
              <a:t>a = number1 + number2;</a:t>
            </a:r>
          </a:p>
          <a:p>
            <a:pPr marL="723900" lvl="1" indent="-368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−"/>
            </a:pPr>
            <a:r>
              <a:rPr lang="en-US" sz="2500" dirty="0" smtClean="0">
                <a:solidFill>
                  <a:srgbClr val="000000"/>
                </a:solidFill>
                <a:latin typeface="Trebuchet MS" pitchFamily="34" charset="0"/>
              </a:rPr>
              <a:t>a = a - 5;</a:t>
            </a:r>
          </a:p>
          <a:p>
            <a:pPr marL="723900" lvl="1" indent="-368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−"/>
            </a:pPr>
            <a:r>
              <a:rPr lang="en-US" sz="2500" dirty="0" smtClean="0">
                <a:solidFill>
                  <a:srgbClr val="000000"/>
                </a:solidFill>
                <a:latin typeface="Trebuchet MS" pitchFamily="34" charset="0"/>
              </a:rPr>
              <a:t>a+=2; (short for a=a+2)</a:t>
            </a:r>
          </a:p>
          <a:p>
            <a:pPr marL="723900" lvl="1" indent="-368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−"/>
            </a:pPr>
            <a:endParaRPr lang="en-US" sz="25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mathematical operators</a:t>
            </a:r>
            <a:endParaRPr lang="en-US" sz="30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723900" lvl="1" indent="-368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−"/>
            </a:pPr>
            <a:r>
              <a:rPr lang="en-US" sz="2500" dirty="0" smtClean="0">
                <a:solidFill>
                  <a:srgbClr val="000000"/>
                </a:solidFill>
                <a:latin typeface="Trebuchet MS" pitchFamily="34" charset="0"/>
              </a:rPr>
              <a:t>+   -   /   *   %(modulo : remainder of division)</a:t>
            </a:r>
          </a:p>
          <a:p>
            <a:pPr marL="723900" lvl="1" indent="-368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−"/>
            </a:pPr>
            <a:endParaRPr lang="en-US" sz="25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723900" lvl="1" indent="-368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−"/>
            </a:pPr>
            <a:r>
              <a:rPr lang="en-US" sz="2500" dirty="0" smtClean="0">
                <a:solidFill>
                  <a:srgbClr val="000000"/>
                </a:solidFill>
                <a:latin typeface="Trebuchet MS" pitchFamily="34" charset="0"/>
              </a:rPr>
              <a:t>e.g.: is a number odd or even?</a:t>
            </a:r>
          </a:p>
          <a:p>
            <a:pPr marL="723900" lvl="1" indent="-368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−"/>
            </a:pPr>
            <a:r>
              <a:rPr lang="en-US" sz="2500" dirty="0" err="1" smtClean="0">
                <a:solidFill>
                  <a:srgbClr val="000000"/>
                </a:solidFill>
                <a:latin typeface="Trebuchet MS" pitchFamily="34" charset="0"/>
              </a:rPr>
              <a:t>var</a:t>
            </a:r>
            <a:r>
              <a:rPr lang="en-US" sz="2500" dirty="0" smtClean="0">
                <a:solidFill>
                  <a:srgbClr val="000000"/>
                </a:solidFill>
                <a:latin typeface="Trebuchet MS" pitchFamily="34" charset="0"/>
              </a:rPr>
              <a:t> b = a % 2;</a:t>
            </a:r>
          </a:p>
          <a:p>
            <a:pPr marL="723900" lvl="1" indent="-368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−"/>
            </a:pPr>
            <a:r>
              <a:rPr lang="en-US" sz="2500" dirty="0" smtClean="0">
                <a:solidFill>
                  <a:srgbClr val="000000"/>
                </a:solidFill>
                <a:latin typeface="Trebuchet MS" pitchFamily="34" charset="0"/>
              </a:rPr>
              <a:t>if a = 10, </a:t>
            </a:r>
            <a:r>
              <a:rPr lang="en-US" sz="2500" dirty="0" smtClean="0">
                <a:solidFill>
                  <a:srgbClr val="000000"/>
                </a:solidFill>
                <a:latin typeface="Trebuchet MS" pitchFamily="34" charset="0"/>
              </a:rPr>
              <a:t>what is </a:t>
            </a:r>
            <a:r>
              <a:rPr lang="en-US" sz="2500" dirty="0" smtClean="0">
                <a:solidFill>
                  <a:srgbClr val="000000"/>
                </a:solidFill>
                <a:latin typeface="Trebuchet MS" pitchFamily="34" charset="0"/>
              </a:rPr>
              <a:t>b?</a:t>
            </a:r>
          </a:p>
          <a:p>
            <a:pPr marL="723900" lvl="1" indent="-368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−"/>
            </a:pPr>
            <a:r>
              <a:rPr lang="en-US" sz="2500" dirty="0" smtClean="0">
                <a:solidFill>
                  <a:srgbClr val="000000"/>
                </a:solidFill>
                <a:latin typeface="Trebuchet MS" pitchFamily="34" charset="0"/>
              </a:rPr>
              <a:t>if a = 13, what is b?</a:t>
            </a:r>
            <a:endParaRPr lang="en-US" sz="250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71685" name="Text Box 5"/>
          <p:cNvSpPr txBox="1">
            <a:spLocks noChangeArrowheads="1"/>
          </p:cNvSpPr>
          <p:nvPr/>
        </p:nvSpPr>
        <p:spPr bwMode="auto">
          <a:xfrm>
            <a:off x="376238" y="50323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itel 1"/>
          <p:cNvSpPr>
            <a:spLocks/>
          </p:cNvSpPr>
          <p:nvPr/>
        </p:nvSpPr>
        <p:spPr bwMode="auto">
          <a:xfrm>
            <a:off x="662" y="0"/>
            <a:ext cx="9143338" cy="1143000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lnSpc>
                <a:spcPct val="80000"/>
              </a:lnSpc>
            </a:pPr>
            <a:r>
              <a:rPr lang="nl-BE" sz="3600" b="1" cap="all" dirty="0" smtClean="0">
                <a:solidFill>
                  <a:srgbClr val="009CA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+mj-ea"/>
                <a:cs typeface="+mj-cs"/>
              </a:rPr>
              <a:t>Operators</a:t>
            </a:r>
            <a:endParaRPr lang="en-US" sz="3600" b="1" cap="all" dirty="0">
              <a:solidFill>
                <a:srgbClr val="009CAB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46873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6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6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16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16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168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168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noProof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+mj-cs"/>
              </a:rPr>
              <a:t>Examples of usage</a:t>
            </a:r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6230" y="908720"/>
            <a:ext cx="4391540" cy="4932399"/>
          </a:xfrm>
          <a:prstGeom prst="rect">
            <a:avLst/>
          </a:prstGeom>
          <a:ln>
            <a:solidFill>
              <a:srgbClr val="F04C24"/>
            </a:solidFill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 bwMode="auto">
          <a:xfrm>
            <a:off x="0" y="274638"/>
            <a:ext cx="8229600" cy="1143000"/>
          </a:xfrm>
        </p:spPr>
        <p:txBody>
          <a:bodyPr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eaLnBrk="1" hangingPunct="1">
              <a:defRPr/>
            </a:pPr>
            <a:r>
              <a:rPr lang="en-US" noProof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+mj-cs"/>
              </a:rPr>
              <a:t>	</a:t>
            </a:r>
          </a:p>
        </p:txBody>
      </p:sp>
      <p:sp>
        <p:nvSpPr>
          <p:cNvPr id="47108" name="Tijdelijke aanduiding voor inhoud 2"/>
          <p:cNvSpPr>
            <a:spLocks/>
          </p:cNvSpPr>
          <p:nvPr/>
        </p:nvSpPr>
        <p:spPr bwMode="auto">
          <a:xfrm>
            <a:off x="-4451" y="764704"/>
            <a:ext cx="9144000" cy="4525963"/>
          </a:xfrm>
          <a:prstGeom prst="rect">
            <a:avLst/>
          </a:prstGeom>
        </p:spPr>
        <p:txBody>
          <a:bodyPr vert="horz" lIns="432000" tIns="252000" rIns="432000" bIns="144000" rtlCol="0">
            <a:normAutofit/>
          </a:bodyPr>
          <a:lstStyle/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r>
              <a:rPr lang="nl-NL" sz="3000" dirty="0" smtClean="0">
                <a:solidFill>
                  <a:srgbClr val="000000"/>
                </a:solidFill>
                <a:latin typeface="Trebuchet MS" pitchFamily="34" charset="0"/>
                <a:hlinkClick r:id="rId3" action="ppaction://hlinkfile"/>
              </a:rPr>
              <a:t>exercise </a:t>
            </a:r>
            <a:r>
              <a:rPr lang="nl-NL" sz="3000" dirty="0" smtClean="0">
                <a:solidFill>
                  <a:srgbClr val="000000"/>
                </a:solidFill>
                <a:latin typeface="Trebuchet MS" pitchFamily="34" charset="0"/>
                <a:hlinkClick r:id="rId3" action="ppaction://hlinkfile"/>
              </a:rPr>
              <a:t>12.3</a:t>
            </a:r>
            <a:endParaRPr lang="nl-NL" sz="250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r>
              <a:rPr lang="nl-NL" sz="300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nl-BE" dirty="0"/>
              <a:t> </a:t>
            </a:r>
            <a:r>
              <a:rPr lang="nl-BE" sz="3000" dirty="0" smtClean="0">
                <a:solidFill>
                  <a:srgbClr val="000000"/>
                </a:solidFill>
                <a:latin typeface="Trebuchet MS" pitchFamily="34" charset="0"/>
              </a:rPr>
              <a:t>Write and test a </a:t>
            </a:r>
            <a:r>
              <a:rPr lang="nl-BE" sz="3000" dirty="0" err="1" smtClean="0">
                <a:solidFill>
                  <a:srgbClr val="000000"/>
                </a:solidFill>
                <a:latin typeface="Trebuchet MS" pitchFamily="34" charset="0"/>
              </a:rPr>
              <a:t>JavaScript</a:t>
            </a:r>
            <a:r>
              <a:rPr lang="nl-BE" sz="300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nl-BE" sz="3000" dirty="0" err="1" smtClean="0">
                <a:solidFill>
                  <a:srgbClr val="000000"/>
                </a:solidFill>
                <a:latin typeface="Trebuchet MS" pitchFamily="34" charset="0"/>
              </a:rPr>
              <a:t>that</a:t>
            </a:r>
            <a:r>
              <a:rPr lang="nl-BE" sz="3000" dirty="0" smtClean="0">
                <a:solidFill>
                  <a:srgbClr val="000000"/>
                </a:solidFill>
                <a:latin typeface="Trebuchet MS" pitchFamily="34" charset="0"/>
              </a:rPr>
              <a:t>:</a:t>
            </a:r>
            <a:endParaRPr lang="nl-BE" sz="3000" dirty="0">
              <a:solidFill>
                <a:srgbClr val="000000"/>
              </a:solidFill>
              <a:latin typeface="Trebuchet MS" pitchFamily="34" charset="0"/>
            </a:endParaRPr>
          </a:p>
          <a:p>
            <a:pPr marL="1638300" lvl="3" indent="-368300">
              <a:lnSpc>
                <a:spcPct val="7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−"/>
            </a:pPr>
            <a:r>
              <a:rPr lang="nl-BE" sz="2100" dirty="0" err="1">
                <a:solidFill>
                  <a:srgbClr val="000000"/>
                </a:solidFill>
                <a:latin typeface="Trebuchet MS" pitchFamily="34" charset="0"/>
              </a:rPr>
              <a:t>a</a:t>
            </a:r>
            <a:r>
              <a:rPr lang="nl-BE" sz="2100" dirty="0" err="1" smtClean="0">
                <a:solidFill>
                  <a:srgbClr val="000000"/>
                </a:solidFill>
                <a:latin typeface="Trebuchet MS" pitchFamily="34" charset="0"/>
              </a:rPr>
              <a:t>sks</a:t>
            </a:r>
            <a:r>
              <a:rPr lang="nl-BE" sz="210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nl-BE" sz="2100" dirty="0" err="1" smtClean="0">
                <a:solidFill>
                  <a:srgbClr val="000000"/>
                </a:solidFill>
                <a:latin typeface="Trebuchet MS" pitchFamily="34" charset="0"/>
              </a:rPr>
              <a:t>the</a:t>
            </a:r>
            <a:r>
              <a:rPr lang="nl-BE" sz="2100" dirty="0" smtClean="0">
                <a:solidFill>
                  <a:srgbClr val="000000"/>
                </a:solidFill>
                <a:latin typeface="Trebuchet MS" pitchFamily="34" charset="0"/>
              </a:rPr>
              <a:t> user </a:t>
            </a:r>
            <a:r>
              <a:rPr lang="nl-BE" sz="2100" dirty="0" err="1" smtClean="0">
                <a:solidFill>
                  <a:srgbClr val="000000"/>
                </a:solidFill>
                <a:latin typeface="Trebuchet MS" pitchFamily="34" charset="0"/>
              </a:rPr>
              <a:t>to</a:t>
            </a:r>
            <a:r>
              <a:rPr lang="nl-BE" sz="2100" dirty="0" smtClean="0">
                <a:solidFill>
                  <a:srgbClr val="000000"/>
                </a:solidFill>
                <a:latin typeface="Trebuchet MS" pitchFamily="34" charset="0"/>
              </a:rPr>
              <a:t> enter </a:t>
            </a:r>
            <a:r>
              <a:rPr lang="nl-BE" sz="2100" dirty="0" err="1" smtClean="0">
                <a:solidFill>
                  <a:srgbClr val="000000"/>
                </a:solidFill>
                <a:latin typeface="Trebuchet MS" pitchFamily="34" charset="0"/>
              </a:rPr>
              <a:t>two</a:t>
            </a:r>
            <a:r>
              <a:rPr lang="nl-BE" sz="2100" dirty="0" smtClean="0">
                <a:solidFill>
                  <a:srgbClr val="000000"/>
                </a:solidFill>
                <a:latin typeface="Trebuchet MS" pitchFamily="34" charset="0"/>
              </a:rPr>
              <a:t> real </a:t>
            </a:r>
            <a:r>
              <a:rPr lang="nl-BE" sz="2100" dirty="0" err="1" smtClean="0">
                <a:solidFill>
                  <a:srgbClr val="000000"/>
                </a:solidFill>
                <a:latin typeface="Trebuchet MS" pitchFamily="34" charset="0"/>
              </a:rPr>
              <a:t>numbers</a:t>
            </a:r>
            <a:r>
              <a:rPr lang="nl-BE" sz="2100" dirty="0" smtClean="0">
                <a:solidFill>
                  <a:srgbClr val="000000"/>
                </a:solidFill>
                <a:latin typeface="Trebuchet MS" pitchFamily="34" charset="0"/>
              </a:rPr>
              <a:t>;</a:t>
            </a:r>
            <a:endParaRPr lang="nl-BE" sz="2100" dirty="0">
              <a:solidFill>
                <a:srgbClr val="000000"/>
              </a:solidFill>
              <a:latin typeface="Trebuchet MS" pitchFamily="34" charset="0"/>
            </a:endParaRPr>
          </a:p>
          <a:p>
            <a:pPr marL="1638300" lvl="3" indent="-368300">
              <a:lnSpc>
                <a:spcPct val="7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−"/>
            </a:pPr>
            <a:r>
              <a:rPr lang="nl-BE" sz="2100" dirty="0" err="1">
                <a:solidFill>
                  <a:srgbClr val="000000"/>
                </a:solidFill>
                <a:latin typeface="Trebuchet MS" pitchFamily="34" charset="0"/>
              </a:rPr>
              <a:t>c</a:t>
            </a:r>
            <a:r>
              <a:rPr lang="nl-BE" sz="2100" dirty="0" err="1" smtClean="0">
                <a:solidFill>
                  <a:srgbClr val="000000"/>
                </a:solidFill>
                <a:latin typeface="Trebuchet MS" pitchFamily="34" charset="0"/>
              </a:rPr>
              <a:t>alculates</a:t>
            </a:r>
            <a:r>
              <a:rPr lang="nl-BE" sz="210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nl-BE" sz="2100" dirty="0" err="1" smtClean="0">
                <a:solidFill>
                  <a:srgbClr val="000000"/>
                </a:solidFill>
                <a:latin typeface="Trebuchet MS" pitchFamily="34" charset="0"/>
              </a:rPr>
              <a:t>the</a:t>
            </a:r>
            <a:r>
              <a:rPr lang="nl-BE" sz="210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nl-BE" sz="2100" dirty="0" err="1" smtClean="0">
                <a:solidFill>
                  <a:srgbClr val="000000"/>
                </a:solidFill>
                <a:latin typeface="Trebuchet MS" pitchFamily="34" charset="0"/>
              </a:rPr>
              <a:t>sum</a:t>
            </a:r>
            <a:r>
              <a:rPr lang="nl-BE" sz="2100" dirty="0" smtClean="0">
                <a:solidFill>
                  <a:srgbClr val="000000"/>
                </a:solidFill>
                <a:latin typeface="Trebuchet MS" pitchFamily="34" charset="0"/>
              </a:rPr>
              <a:t>;</a:t>
            </a:r>
            <a:endParaRPr lang="nl-BE" sz="2100" dirty="0">
              <a:solidFill>
                <a:srgbClr val="000000"/>
              </a:solidFill>
              <a:latin typeface="Trebuchet MS" pitchFamily="34" charset="0"/>
            </a:endParaRPr>
          </a:p>
          <a:p>
            <a:pPr marL="1638300" lvl="3" indent="-368300">
              <a:lnSpc>
                <a:spcPct val="7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−"/>
            </a:pPr>
            <a:r>
              <a:rPr lang="nl-BE" sz="2100" dirty="0" smtClean="0">
                <a:solidFill>
                  <a:srgbClr val="000000"/>
                </a:solidFill>
                <a:latin typeface="Trebuchet MS" pitchFamily="34" charset="0"/>
              </a:rPr>
              <a:t>prints </a:t>
            </a:r>
            <a:r>
              <a:rPr lang="nl-BE" sz="2100" dirty="0" err="1" smtClean="0">
                <a:solidFill>
                  <a:srgbClr val="000000"/>
                </a:solidFill>
                <a:latin typeface="Trebuchet MS" pitchFamily="34" charset="0"/>
              </a:rPr>
              <a:t>the</a:t>
            </a:r>
            <a:r>
              <a:rPr lang="nl-BE" sz="210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nl-BE" sz="2100" dirty="0" err="1" smtClean="0">
                <a:solidFill>
                  <a:srgbClr val="000000"/>
                </a:solidFill>
                <a:latin typeface="Trebuchet MS" pitchFamily="34" charset="0"/>
              </a:rPr>
              <a:t>numbers</a:t>
            </a:r>
            <a:r>
              <a:rPr lang="nl-BE" sz="2100" dirty="0" smtClean="0">
                <a:solidFill>
                  <a:srgbClr val="000000"/>
                </a:solidFill>
                <a:latin typeface="Trebuchet MS" pitchFamily="34" charset="0"/>
              </a:rPr>
              <a:t> and </a:t>
            </a:r>
            <a:r>
              <a:rPr lang="nl-BE" sz="2100" dirty="0" err="1" smtClean="0">
                <a:solidFill>
                  <a:srgbClr val="000000"/>
                </a:solidFill>
                <a:latin typeface="Trebuchet MS" pitchFamily="34" charset="0"/>
              </a:rPr>
              <a:t>the</a:t>
            </a:r>
            <a:r>
              <a:rPr lang="nl-BE" sz="210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nl-BE" sz="2100" dirty="0" err="1" smtClean="0">
                <a:solidFill>
                  <a:srgbClr val="000000"/>
                </a:solidFill>
                <a:latin typeface="Trebuchet MS" pitchFamily="34" charset="0"/>
              </a:rPr>
              <a:t>sum</a:t>
            </a:r>
            <a:r>
              <a:rPr lang="nl-BE" sz="2100" dirty="0" smtClean="0">
                <a:solidFill>
                  <a:srgbClr val="000000"/>
                </a:solidFill>
                <a:latin typeface="Trebuchet MS" pitchFamily="34" charset="0"/>
              </a:rPr>
              <a:t>.</a:t>
            </a:r>
            <a:endParaRPr lang="nl-NL" sz="2100" dirty="0">
              <a:solidFill>
                <a:srgbClr val="000000"/>
              </a:solidFill>
              <a:latin typeface="Trebuchet MS" pitchFamily="34" charset="0"/>
            </a:endParaRP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endParaRPr lang="nl-NL" sz="3000" dirty="0">
              <a:solidFill>
                <a:srgbClr val="000000"/>
              </a:solidFill>
              <a:latin typeface="Trebuchet MS" pitchFamily="34" charset="0"/>
            </a:endParaRPr>
          </a:p>
        </p:txBody>
      </p:sp>
      <p:cxnSp>
        <p:nvCxnSpPr>
          <p:cNvPr id="4" name="Rechte verbindingslijn met pijl 3"/>
          <p:cNvCxnSpPr/>
          <p:nvPr/>
        </p:nvCxnSpPr>
        <p:spPr>
          <a:xfrm>
            <a:off x="3059832" y="3717032"/>
            <a:ext cx="1507717" cy="1080120"/>
          </a:xfrm>
          <a:prstGeom prst="straightConnector1">
            <a:avLst/>
          </a:prstGeom>
          <a:ln w="19050">
            <a:solidFill>
              <a:srgbClr val="F04C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chte verbindingslijn met pijl 13"/>
          <p:cNvCxnSpPr/>
          <p:nvPr/>
        </p:nvCxnSpPr>
        <p:spPr>
          <a:xfrm flipV="1">
            <a:off x="3598255" y="4949552"/>
            <a:ext cx="969294" cy="235148"/>
          </a:xfrm>
          <a:prstGeom prst="straightConnector1">
            <a:avLst/>
          </a:prstGeom>
          <a:ln w="19050">
            <a:solidFill>
              <a:srgbClr val="F04C24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itel 1"/>
          <p:cNvSpPr>
            <a:spLocks/>
          </p:cNvSpPr>
          <p:nvPr/>
        </p:nvSpPr>
        <p:spPr bwMode="auto">
          <a:xfrm>
            <a:off x="662" y="0"/>
            <a:ext cx="9143338" cy="1143000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lnSpc>
                <a:spcPct val="80000"/>
              </a:lnSpc>
            </a:pPr>
            <a:r>
              <a:rPr lang="nl-BE" sz="3600" b="1" cap="all" dirty="0" smtClean="0">
                <a:solidFill>
                  <a:srgbClr val="009CA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+mj-ea"/>
                <a:cs typeface="+mj-cs"/>
              </a:rPr>
              <a:t>Operators</a:t>
            </a:r>
            <a:endParaRPr lang="en-US" sz="3600" b="1" cap="all" dirty="0">
              <a:solidFill>
                <a:srgbClr val="009CAB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  <a:ea typeface="+mj-ea"/>
              <a:cs typeface="+mj-cs"/>
            </a:endParaRP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227" y="3088726"/>
            <a:ext cx="2211888" cy="1344202"/>
          </a:xfrm>
          <a:prstGeom prst="rect">
            <a:avLst/>
          </a:prstGeom>
        </p:spPr>
      </p:pic>
      <p:pic>
        <p:nvPicPr>
          <p:cNvPr id="5" name="Afbeelding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2554" y="4509120"/>
            <a:ext cx="3157234" cy="1351161"/>
          </a:xfrm>
          <a:prstGeom prst="rect">
            <a:avLst/>
          </a:prstGeom>
        </p:spPr>
      </p:pic>
      <p:pic>
        <p:nvPicPr>
          <p:cNvPr id="7" name="Afbeelding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32040" y="3717840"/>
            <a:ext cx="2934109" cy="1857634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305634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80" name="Tijdelijke aanduiding voor inhoud 2"/>
          <p:cNvSpPr>
            <a:spLocks/>
          </p:cNvSpPr>
          <p:nvPr/>
        </p:nvSpPr>
        <p:spPr bwMode="auto">
          <a:xfrm>
            <a:off x="0" y="1196975"/>
            <a:ext cx="9144000" cy="4525963"/>
          </a:xfrm>
          <a:prstGeom prst="rect">
            <a:avLst/>
          </a:prstGeom>
        </p:spPr>
        <p:txBody>
          <a:bodyPr vert="horz" lIns="432000" tIns="252000" rIns="432000" bIns="144000" rtlCol="0">
            <a:normAutofit/>
          </a:bodyPr>
          <a:lstStyle/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r>
              <a:rPr lang="nl-BE" sz="3000" dirty="0" smtClean="0">
                <a:solidFill>
                  <a:srgbClr val="000000"/>
                </a:solidFill>
                <a:latin typeface="Trebuchet MS" pitchFamily="34" charset="0"/>
              </a:rPr>
              <a:t>string operators</a:t>
            </a:r>
            <a:endParaRPr lang="nl-BE" sz="3000" dirty="0">
              <a:solidFill>
                <a:srgbClr val="000000"/>
              </a:solidFill>
              <a:latin typeface="Trebuchet MS" pitchFamily="34" charset="0"/>
            </a:endParaRPr>
          </a:p>
          <a:p>
            <a:pPr marL="355600" lvl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nl-BE" sz="2500" dirty="0" smtClean="0">
                <a:solidFill>
                  <a:srgbClr val="000000"/>
                </a:solidFill>
                <a:latin typeface="Trebuchet MS" pitchFamily="34" charset="0"/>
              </a:rPr>
              <a:t>	+ :  </a:t>
            </a:r>
            <a:r>
              <a:rPr lang="nl-BE" sz="2500" dirty="0" smtClean="0">
                <a:solidFill>
                  <a:srgbClr val="000000"/>
                </a:solidFill>
                <a:latin typeface="Trebuchet MS" pitchFamily="34" charset="0"/>
              </a:rPr>
              <a:t>string </a:t>
            </a:r>
            <a:r>
              <a:rPr lang="nl-BE" sz="2500" dirty="0" err="1" smtClean="0">
                <a:solidFill>
                  <a:srgbClr val="000000"/>
                </a:solidFill>
                <a:latin typeface="Trebuchet MS" pitchFamily="34" charset="0"/>
              </a:rPr>
              <a:t>addition</a:t>
            </a:r>
            <a:endParaRPr lang="nl-BE" sz="2500" dirty="0">
              <a:solidFill>
                <a:srgbClr val="000000"/>
              </a:solidFill>
              <a:latin typeface="Trebuchet MS" pitchFamily="34" charset="0"/>
            </a:endParaRPr>
          </a:p>
          <a:p>
            <a:pPr marL="1255713" lvl="3" indent="-2730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»"/>
            </a:pPr>
            <a:r>
              <a:rPr lang="nl-BE" sz="2000" dirty="0">
                <a:solidFill>
                  <a:srgbClr val="000000"/>
                </a:solidFill>
                <a:latin typeface="Trebuchet MS" pitchFamily="34" charset="0"/>
              </a:rPr>
              <a:t>var a = </a:t>
            </a:r>
            <a:r>
              <a:rPr lang="nl-BE" sz="2000" dirty="0" smtClean="0">
                <a:solidFill>
                  <a:srgbClr val="000000"/>
                </a:solidFill>
                <a:latin typeface="Trebuchet MS" pitchFamily="34" charset="0"/>
              </a:rPr>
              <a:t>"</a:t>
            </a:r>
            <a:r>
              <a:rPr lang="nl-BE" sz="2000" dirty="0" err="1" smtClean="0">
                <a:solidFill>
                  <a:srgbClr val="000000"/>
                </a:solidFill>
                <a:latin typeface="Trebuchet MS" pitchFamily="34" charset="0"/>
              </a:rPr>
              <a:t>this</a:t>
            </a:r>
            <a:r>
              <a:rPr lang="nl-BE" sz="200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nl-BE" sz="2000" dirty="0">
                <a:solidFill>
                  <a:srgbClr val="000000"/>
                </a:solidFill>
                <a:latin typeface="Trebuchet MS" pitchFamily="34" charset="0"/>
              </a:rPr>
              <a:t>is </a:t>
            </a:r>
            <a:r>
              <a:rPr lang="nl-BE" sz="2000" dirty="0" smtClean="0">
                <a:solidFill>
                  <a:srgbClr val="000000"/>
                </a:solidFill>
                <a:latin typeface="Trebuchet MS" pitchFamily="34" charset="0"/>
              </a:rPr>
              <a:t>a </a:t>
            </a:r>
            <a:r>
              <a:rPr lang="nl-BE" sz="2000" dirty="0" smtClean="0">
                <a:solidFill>
                  <a:srgbClr val="000000"/>
                </a:solidFill>
                <a:latin typeface="Trebuchet MS" pitchFamily="34" charset="0"/>
              </a:rPr>
              <a:t>";</a:t>
            </a:r>
            <a:endParaRPr lang="nl-BE" sz="2000" dirty="0">
              <a:solidFill>
                <a:srgbClr val="000000"/>
              </a:solidFill>
              <a:latin typeface="Trebuchet MS" pitchFamily="34" charset="0"/>
            </a:endParaRPr>
          </a:p>
          <a:p>
            <a:pPr marL="1255713" lvl="3" indent="-2730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»"/>
            </a:pPr>
            <a:r>
              <a:rPr lang="nl-BE" sz="2000" dirty="0">
                <a:solidFill>
                  <a:srgbClr val="000000"/>
                </a:solidFill>
                <a:latin typeface="Trebuchet MS" pitchFamily="34" charset="0"/>
              </a:rPr>
              <a:t>var b = </a:t>
            </a:r>
            <a:r>
              <a:rPr lang="nl-BE" sz="2000" dirty="0" smtClean="0">
                <a:solidFill>
                  <a:srgbClr val="000000"/>
                </a:solidFill>
                <a:latin typeface="Trebuchet MS" pitchFamily="34" charset="0"/>
              </a:rPr>
              <a:t>"test";</a:t>
            </a:r>
            <a:endParaRPr lang="nl-BE" sz="2000" dirty="0">
              <a:solidFill>
                <a:srgbClr val="000000"/>
              </a:solidFill>
              <a:latin typeface="Trebuchet MS" pitchFamily="34" charset="0"/>
            </a:endParaRPr>
          </a:p>
          <a:p>
            <a:pPr marL="1255713" lvl="3" indent="-2730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»"/>
            </a:pPr>
            <a:r>
              <a:rPr lang="nl-BE" sz="2000" dirty="0">
                <a:solidFill>
                  <a:srgbClr val="000000"/>
                </a:solidFill>
                <a:latin typeface="Trebuchet MS" pitchFamily="34" charset="0"/>
              </a:rPr>
              <a:t>var c = a + b;</a:t>
            </a:r>
          </a:p>
          <a:p>
            <a:pPr marL="723900" lvl="1" indent="-368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−"/>
            </a:pPr>
            <a:endParaRPr lang="nl-BE" sz="2500" dirty="0">
              <a:solidFill>
                <a:srgbClr val="000000"/>
              </a:solidFill>
              <a:latin typeface="Trebuchet MS" pitchFamily="34" charset="0"/>
            </a:endParaRPr>
          </a:p>
          <a:p>
            <a:pPr marL="723900" lvl="1" indent="-368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−"/>
            </a:pPr>
            <a:r>
              <a:rPr lang="nl-BE" sz="2500" dirty="0" smtClean="0">
                <a:solidFill>
                  <a:srgbClr val="000000"/>
                </a:solidFill>
                <a:latin typeface="Trebuchet MS" pitchFamily="34" charset="0"/>
              </a:rPr>
              <a:t>Question: </a:t>
            </a:r>
            <a:r>
              <a:rPr lang="nl-BE" sz="2500" dirty="0" err="1" smtClean="0">
                <a:solidFill>
                  <a:srgbClr val="000000"/>
                </a:solidFill>
                <a:latin typeface="Trebuchet MS" pitchFamily="34" charset="0"/>
              </a:rPr>
              <a:t>what</a:t>
            </a:r>
            <a:r>
              <a:rPr lang="nl-BE" sz="2500" dirty="0" smtClean="0">
                <a:solidFill>
                  <a:srgbClr val="000000"/>
                </a:solidFill>
                <a:latin typeface="Trebuchet MS" pitchFamily="34" charset="0"/>
              </a:rPr>
              <a:t> is </a:t>
            </a:r>
            <a:r>
              <a:rPr lang="nl-BE" sz="2500" dirty="0" err="1" smtClean="0">
                <a:solidFill>
                  <a:srgbClr val="000000"/>
                </a:solidFill>
                <a:latin typeface="Trebuchet MS" pitchFamily="34" charset="0"/>
              </a:rPr>
              <a:t>the</a:t>
            </a:r>
            <a:r>
              <a:rPr lang="nl-BE" sz="250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nl-BE" sz="2500" dirty="0" err="1" smtClean="0">
                <a:solidFill>
                  <a:srgbClr val="000000"/>
                </a:solidFill>
                <a:latin typeface="Trebuchet MS" pitchFamily="34" charset="0"/>
              </a:rPr>
              <a:t>result</a:t>
            </a:r>
            <a:r>
              <a:rPr lang="nl-BE" sz="2500" dirty="0" smtClean="0">
                <a:solidFill>
                  <a:srgbClr val="000000"/>
                </a:solidFill>
                <a:latin typeface="Trebuchet MS" pitchFamily="34" charset="0"/>
              </a:rPr>
              <a:t> of </a:t>
            </a:r>
            <a:r>
              <a:rPr lang="nl-BE" sz="2500" dirty="0" err="1" smtClean="0">
                <a:solidFill>
                  <a:srgbClr val="000000"/>
                </a:solidFill>
                <a:latin typeface="Trebuchet MS" pitchFamily="34" charset="0"/>
              </a:rPr>
              <a:t>following</a:t>
            </a:r>
            <a:r>
              <a:rPr lang="nl-BE" sz="2500" dirty="0" smtClean="0">
                <a:solidFill>
                  <a:srgbClr val="000000"/>
                </a:solidFill>
                <a:latin typeface="Trebuchet MS" pitchFamily="34" charset="0"/>
              </a:rPr>
              <a:t> statements:</a:t>
            </a:r>
            <a:endParaRPr lang="nl-BE" sz="2500" dirty="0">
              <a:solidFill>
                <a:srgbClr val="000000"/>
              </a:solidFill>
              <a:latin typeface="Trebuchet MS" pitchFamily="34" charset="0"/>
            </a:endParaRPr>
          </a:p>
          <a:p>
            <a:pPr marL="1255713" lvl="3" indent="-2730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»"/>
            </a:pPr>
            <a:r>
              <a:rPr lang="nl-BE" sz="2000" dirty="0">
                <a:solidFill>
                  <a:srgbClr val="000000"/>
                </a:solidFill>
                <a:latin typeface="Trebuchet MS" pitchFamily="34" charset="0"/>
              </a:rPr>
              <a:t>var c = </a:t>
            </a:r>
            <a:r>
              <a:rPr lang="nl-BE" sz="2000" dirty="0" smtClean="0">
                <a:solidFill>
                  <a:srgbClr val="000000"/>
                </a:solidFill>
                <a:latin typeface="Trebuchet MS" pitchFamily="34" charset="0"/>
              </a:rPr>
              <a:t>"50" </a:t>
            </a:r>
            <a:r>
              <a:rPr lang="nl-BE" sz="2000" dirty="0">
                <a:solidFill>
                  <a:srgbClr val="000000"/>
                </a:solidFill>
                <a:latin typeface="Trebuchet MS" pitchFamily="34" charset="0"/>
              </a:rPr>
              <a:t>+ </a:t>
            </a:r>
            <a:r>
              <a:rPr lang="nl-BE" sz="2000" dirty="0" smtClean="0">
                <a:solidFill>
                  <a:srgbClr val="000000"/>
                </a:solidFill>
                <a:latin typeface="Trebuchet MS" pitchFamily="34" charset="0"/>
              </a:rPr>
              <a:t>"5";</a:t>
            </a:r>
            <a:endParaRPr lang="nl-BE" sz="2000" dirty="0">
              <a:solidFill>
                <a:srgbClr val="000000"/>
              </a:solidFill>
              <a:latin typeface="Trebuchet MS" pitchFamily="34" charset="0"/>
            </a:endParaRPr>
          </a:p>
          <a:p>
            <a:pPr marL="1255713" lvl="3" indent="-2730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»"/>
            </a:pPr>
            <a:r>
              <a:rPr lang="nl-BE" sz="2000" dirty="0">
                <a:solidFill>
                  <a:srgbClr val="000000"/>
                </a:solidFill>
                <a:latin typeface="Trebuchet MS" pitchFamily="34" charset="0"/>
              </a:rPr>
              <a:t>alert(c);</a:t>
            </a:r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376238" y="50323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6" name="Titel 1"/>
          <p:cNvSpPr>
            <a:spLocks/>
          </p:cNvSpPr>
          <p:nvPr/>
        </p:nvSpPr>
        <p:spPr bwMode="auto">
          <a:xfrm>
            <a:off x="662" y="0"/>
            <a:ext cx="9143338" cy="1143000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lnSpc>
                <a:spcPct val="80000"/>
              </a:lnSpc>
            </a:pPr>
            <a:r>
              <a:rPr lang="nl-BE" sz="3600" b="1" cap="all" dirty="0" smtClean="0">
                <a:solidFill>
                  <a:srgbClr val="009CA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+mj-ea"/>
                <a:cs typeface="+mj-cs"/>
              </a:rPr>
              <a:t>Operators</a:t>
            </a:r>
            <a:endParaRPr lang="en-US" sz="3600" b="1" cap="all" dirty="0">
              <a:solidFill>
                <a:srgbClr val="009CAB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8" name="Tijdelijke aanduiding voor inhoud 2"/>
          <p:cNvSpPr>
            <a:spLocks/>
          </p:cNvSpPr>
          <p:nvPr/>
        </p:nvSpPr>
        <p:spPr bwMode="auto">
          <a:xfrm>
            <a:off x="0" y="836712"/>
            <a:ext cx="9144000" cy="4525963"/>
          </a:xfrm>
          <a:prstGeom prst="rect">
            <a:avLst/>
          </a:prstGeom>
        </p:spPr>
        <p:txBody>
          <a:bodyPr vert="horz" lIns="432000" tIns="252000" rIns="432000" bIns="144000" rtlCol="0">
            <a:normAutofit/>
          </a:bodyPr>
          <a:lstStyle/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r>
              <a:rPr lang="nl-NL" sz="3000" dirty="0" smtClean="0">
                <a:solidFill>
                  <a:srgbClr val="000000"/>
                </a:solidFill>
                <a:latin typeface="Trebuchet MS" pitchFamily="34" charset="0"/>
                <a:hlinkClick r:id="rId3" action="ppaction://hlinkfile"/>
              </a:rPr>
              <a:t>exercise </a:t>
            </a:r>
            <a:r>
              <a:rPr lang="nl-NL" sz="3000" dirty="0" smtClean="0">
                <a:solidFill>
                  <a:srgbClr val="000000"/>
                </a:solidFill>
                <a:latin typeface="Trebuchet MS" pitchFamily="34" charset="0"/>
                <a:hlinkClick r:id="rId3" action="ppaction://hlinkfile"/>
              </a:rPr>
              <a:t>12.1 bis</a:t>
            </a:r>
            <a:endParaRPr lang="nl-NL" sz="2500" dirty="0">
              <a:solidFill>
                <a:srgbClr val="000000"/>
              </a:solidFill>
              <a:latin typeface="Trebuchet MS" pitchFamily="34" charset="0"/>
            </a:endParaRPr>
          </a:p>
          <a:p>
            <a:pPr lvl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r>
              <a:rPr lang="nl-NL" sz="300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nl-NL" sz="3000" dirty="0" err="1" smtClean="0">
                <a:solidFill>
                  <a:srgbClr val="000000"/>
                </a:solidFill>
                <a:latin typeface="Trebuchet MS" pitchFamily="34" charset="0"/>
              </a:rPr>
              <a:t>repeat</a:t>
            </a:r>
            <a:r>
              <a:rPr lang="nl-NL" sz="3000" dirty="0" smtClean="0">
                <a:solidFill>
                  <a:srgbClr val="000000"/>
                </a:solidFill>
                <a:latin typeface="Trebuchet MS" pitchFamily="34" charset="0"/>
              </a:rPr>
              <a:t> exercise 12.1 but </a:t>
            </a:r>
            <a:r>
              <a:rPr lang="nl-NL" sz="3000" dirty="0" err="1" smtClean="0">
                <a:solidFill>
                  <a:srgbClr val="000000"/>
                </a:solidFill>
                <a:latin typeface="Trebuchet MS" pitchFamily="34" charset="0"/>
              </a:rPr>
              <a:t>now</a:t>
            </a:r>
            <a:r>
              <a:rPr lang="nl-NL" sz="300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nl-NL" sz="3000" dirty="0" err="1" smtClean="0">
                <a:solidFill>
                  <a:srgbClr val="000000"/>
                </a:solidFill>
                <a:latin typeface="Trebuchet MS" pitchFamily="34" charset="0"/>
              </a:rPr>
              <a:t>use</a:t>
            </a:r>
            <a:r>
              <a:rPr lang="nl-NL" sz="3000" dirty="0" smtClean="0">
                <a:solidFill>
                  <a:srgbClr val="000000"/>
                </a:solidFill>
                <a:latin typeface="Trebuchet MS" pitchFamily="34" charset="0"/>
              </a:rPr>
              <a:t> 6 	variables: </a:t>
            </a:r>
            <a:r>
              <a:rPr lang="nl-NL" sz="3000" dirty="0" err="1" smtClean="0">
                <a:solidFill>
                  <a:srgbClr val="000000"/>
                </a:solidFill>
                <a:latin typeface="Trebuchet MS" pitchFamily="34" charset="0"/>
              </a:rPr>
              <a:t>firstname</a:t>
            </a:r>
            <a:r>
              <a:rPr lang="nl-NL" sz="3000" dirty="0" smtClean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nl-NL" sz="3000" dirty="0" err="1" smtClean="0">
                <a:solidFill>
                  <a:srgbClr val="000000"/>
                </a:solidFill>
                <a:latin typeface="Trebuchet MS" pitchFamily="34" charset="0"/>
              </a:rPr>
              <a:t>lastname</a:t>
            </a:r>
            <a:r>
              <a:rPr lang="nl-NL" sz="3000" dirty="0" smtClean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nl-NL" sz="300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nl-NL" sz="3000" dirty="0" err="1" smtClean="0">
                <a:solidFill>
                  <a:srgbClr val="000000"/>
                </a:solidFill>
                <a:latin typeface="Trebuchet MS" pitchFamily="34" charset="0"/>
              </a:rPr>
              <a:t>street</a:t>
            </a:r>
            <a:r>
              <a:rPr lang="nl-NL" sz="3000" dirty="0" smtClean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nl-NL" sz="300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nl-NL" sz="3000" dirty="0" err="1" smtClean="0">
                <a:solidFill>
                  <a:srgbClr val="000000"/>
                </a:solidFill>
                <a:latin typeface="Trebuchet MS" pitchFamily="34" charset="0"/>
              </a:rPr>
              <a:t>number</a:t>
            </a:r>
            <a:r>
              <a:rPr lang="nl-NL" sz="3000" dirty="0" smtClean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nl-NL" sz="3000" dirty="0" err="1" smtClean="0">
                <a:solidFill>
                  <a:srgbClr val="000000"/>
                </a:solidFill>
                <a:latin typeface="Trebuchet MS" pitchFamily="34" charset="0"/>
              </a:rPr>
              <a:t>postalcode</a:t>
            </a:r>
            <a:r>
              <a:rPr lang="nl-NL" sz="3000" dirty="0" smtClean="0">
                <a:solidFill>
                  <a:srgbClr val="000000"/>
                </a:solidFill>
                <a:latin typeface="Trebuchet MS" pitchFamily="34" charset="0"/>
              </a:rPr>
              <a:t> and </a:t>
            </a:r>
            <a:r>
              <a:rPr lang="nl-NL" sz="3000" dirty="0" err="1" smtClean="0">
                <a:solidFill>
                  <a:srgbClr val="000000"/>
                </a:solidFill>
                <a:latin typeface="Trebuchet MS" pitchFamily="34" charset="0"/>
              </a:rPr>
              <a:t>municipality</a:t>
            </a:r>
            <a:endParaRPr lang="nl-NL" sz="30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endParaRPr lang="nl-NL" sz="3000" dirty="0">
              <a:solidFill>
                <a:srgbClr val="000000"/>
              </a:solidFill>
              <a:latin typeface="Trebuchet MS" pitchFamily="34" charset="0"/>
            </a:endParaRP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endParaRPr lang="nl-NL" sz="300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3" name="Tekstvak 2"/>
          <p:cNvSpPr txBox="1"/>
          <p:nvPr/>
        </p:nvSpPr>
        <p:spPr>
          <a:xfrm>
            <a:off x="5940152" y="3212976"/>
            <a:ext cx="25202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 smtClean="0">
                <a:solidFill>
                  <a:srgbClr val="F04C24"/>
                </a:solidFill>
              </a:rPr>
              <a:t>Tip: </a:t>
            </a:r>
            <a:r>
              <a:rPr lang="en-US" dirty="0" smtClean="0">
                <a:solidFill>
                  <a:srgbClr val="F04C24"/>
                </a:solidFill>
              </a:rPr>
              <a:t>strings </a:t>
            </a:r>
            <a:r>
              <a:rPr lang="en-US" dirty="0">
                <a:solidFill>
                  <a:srgbClr val="F04C24"/>
                </a:solidFill>
              </a:rPr>
              <a:t>can be glued together with</a:t>
            </a:r>
            <a:r>
              <a:rPr lang="nl-BE" dirty="0" smtClean="0">
                <a:solidFill>
                  <a:srgbClr val="F04C24"/>
                </a:solidFill>
              </a:rPr>
              <a:t>:  +</a:t>
            </a:r>
            <a:endParaRPr lang="nl-BE" dirty="0">
              <a:solidFill>
                <a:srgbClr val="F04C24"/>
              </a:solidFill>
            </a:endParaRPr>
          </a:p>
        </p:txBody>
      </p:sp>
      <p:sp>
        <p:nvSpPr>
          <p:cNvPr id="8" name="Titel 1"/>
          <p:cNvSpPr>
            <a:spLocks/>
          </p:cNvSpPr>
          <p:nvPr/>
        </p:nvSpPr>
        <p:spPr bwMode="auto">
          <a:xfrm>
            <a:off x="662" y="0"/>
            <a:ext cx="9143338" cy="1143000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lnSpc>
                <a:spcPct val="80000"/>
              </a:lnSpc>
            </a:pPr>
            <a:r>
              <a:rPr lang="nl-BE" sz="3600" b="1" cap="all" dirty="0" smtClean="0">
                <a:solidFill>
                  <a:srgbClr val="009CA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+mj-ea"/>
                <a:cs typeface="+mj-cs"/>
              </a:rPr>
              <a:t>Operators</a:t>
            </a:r>
            <a:endParaRPr lang="en-US" sz="3600" b="1" cap="all" dirty="0">
              <a:solidFill>
                <a:srgbClr val="009CAB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  <a:ea typeface="+mj-ea"/>
              <a:cs typeface="+mj-cs"/>
            </a:endParaRPr>
          </a:p>
        </p:txBody>
      </p:sp>
      <p:pic>
        <p:nvPicPr>
          <p:cNvPr id="2" name="Afbeelding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68" y="3084224"/>
            <a:ext cx="3858163" cy="2476846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2012102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 bwMode="auto">
          <a:xfrm>
            <a:off x="0" y="274638"/>
            <a:ext cx="8229600" cy="1143000"/>
          </a:xfrm>
        </p:spPr>
        <p:txBody>
          <a:bodyPr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eaLnBrk="1" hangingPunct="1">
              <a:defRPr/>
            </a:pPr>
            <a:r>
              <a:rPr lang="en-US" noProof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+mj-cs"/>
              </a:rPr>
              <a:t>	</a:t>
            </a:r>
          </a:p>
        </p:txBody>
      </p:sp>
      <p:sp>
        <p:nvSpPr>
          <p:cNvPr id="77828" name="Tijdelijke aanduiding voor inhoud 2"/>
          <p:cNvSpPr>
            <a:spLocks/>
          </p:cNvSpPr>
          <p:nvPr/>
        </p:nvSpPr>
        <p:spPr bwMode="auto">
          <a:xfrm>
            <a:off x="0" y="908721"/>
            <a:ext cx="9144000" cy="5040560"/>
          </a:xfrm>
          <a:prstGeom prst="rect">
            <a:avLst/>
          </a:prstGeom>
        </p:spPr>
        <p:txBody>
          <a:bodyPr vert="horz" lIns="432000" tIns="252000" rIns="432000" bIns="144000" rtlCol="0">
            <a:normAutofit lnSpcReduction="10000"/>
          </a:bodyPr>
          <a:lstStyle/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logical operators</a:t>
            </a:r>
          </a:p>
          <a:p>
            <a:pPr marL="723900" lvl="1" indent="-368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−"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&amp;&amp;</a:t>
            </a:r>
          </a:p>
          <a:p>
            <a:pPr marL="723900" lvl="1" indent="-368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−"/>
            </a:pPr>
            <a:r>
              <a:rPr lang="en-US" sz="2500" dirty="0" smtClean="0">
                <a:solidFill>
                  <a:srgbClr val="000000"/>
                </a:solidFill>
                <a:latin typeface="Trebuchet MS" pitchFamily="34" charset="0"/>
              </a:rPr>
              <a:t>||</a:t>
            </a:r>
          </a:p>
          <a:p>
            <a:pPr marL="723900" lvl="1" indent="-368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−"/>
            </a:pPr>
            <a:r>
              <a:rPr lang="en-US" sz="2800" dirty="0" smtClean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</a:p>
          <a:p>
            <a:pPr marL="723900" lvl="1" indent="-368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−"/>
            </a:pPr>
            <a:endParaRPr lang="en-US" sz="25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comparison operators</a:t>
            </a:r>
            <a:endParaRPr lang="en-US" sz="30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723900" lvl="1" indent="-368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−"/>
            </a:pPr>
            <a:r>
              <a:rPr lang="en-US" sz="2500" dirty="0" smtClean="0">
                <a:solidFill>
                  <a:srgbClr val="000000"/>
                </a:solidFill>
                <a:latin typeface="Trebuchet MS" pitchFamily="34" charset="0"/>
              </a:rPr>
              <a:t>==      !=</a:t>
            </a:r>
          </a:p>
          <a:p>
            <a:pPr marL="723900" lvl="1" indent="-368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−"/>
            </a:pPr>
            <a:r>
              <a:rPr lang="en-US" sz="2500" dirty="0" smtClean="0">
                <a:solidFill>
                  <a:srgbClr val="000000"/>
                </a:solidFill>
                <a:latin typeface="Trebuchet MS" pitchFamily="34" charset="0"/>
              </a:rPr>
              <a:t>&gt;    &gt;=   &lt;    &lt;=</a:t>
            </a:r>
          </a:p>
          <a:p>
            <a:pPr marL="723900" lvl="1" indent="-368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−"/>
            </a:pPr>
            <a:r>
              <a:rPr lang="en-US" sz="2500" dirty="0" smtClean="0">
                <a:solidFill>
                  <a:srgbClr val="000000"/>
                </a:solidFill>
                <a:latin typeface="Trebuchet MS" pitchFamily="34" charset="0"/>
              </a:rPr>
              <a:t>===       !==          (equal value and </a:t>
            </a:r>
            <a:r>
              <a:rPr lang="en-US" sz="2500" dirty="0" smtClean="0">
                <a:solidFill>
                  <a:srgbClr val="000000"/>
                </a:solidFill>
                <a:latin typeface="Trebuchet MS" pitchFamily="34" charset="0"/>
              </a:rPr>
              <a:t>equal </a:t>
            </a:r>
            <a:r>
              <a:rPr lang="en-US" sz="2500" dirty="0" smtClean="0">
                <a:solidFill>
                  <a:srgbClr val="000000"/>
                </a:solidFill>
                <a:latin typeface="Trebuchet MS" pitchFamily="34" charset="0"/>
              </a:rPr>
              <a:t>datatype)</a:t>
            </a:r>
          </a:p>
          <a:p>
            <a:pPr marL="723900" lvl="1" indent="-368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−"/>
            </a:pPr>
            <a:r>
              <a:rPr lang="en-US" sz="2500" dirty="0" smtClean="0">
                <a:solidFill>
                  <a:srgbClr val="000000"/>
                </a:solidFill>
                <a:latin typeface="Trebuchet MS" pitchFamily="34" charset="0"/>
              </a:rPr>
              <a:t>5=="5"</a:t>
            </a:r>
          </a:p>
          <a:p>
            <a:pPr marL="723900" lvl="1" indent="-368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−"/>
            </a:pPr>
            <a:r>
              <a:rPr lang="en-US" sz="2500" dirty="0" smtClean="0">
                <a:solidFill>
                  <a:srgbClr val="000000"/>
                </a:solidFill>
                <a:latin typeface="Trebuchet MS" pitchFamily="34" charset="0"/>
              </a:rPr>
              <a:t>5==="5"</a:t>
            </a:r>
            <a:endParaRPr lang="en-US" sz="250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376238" y="50323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" name="Titel 1"/>
          <p:cNvSpPr>
            <a:spLocks/>
          </p:cNvSpPr>
          <p:nvPr/>
        </p:nvSpPr>
        <p:spPr bwMode="auto">
          <a:xfrm>
            <a:off x="662" y="0"/>
            <a:ext cx="9143338" cy="1143000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lnSpc>
                <a:spcPct val="80000"/>
              </a:lnSpc>
            </a:pPr>
            <a:r>
              <a:rPr lang="nl-BE" sz="3600" b="1" cap="all" dirty="0" smtClean="0">
                <a:solidFill>
                  <a:srgbClr val="009CA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+mj-ea"/>
                <a:cs typeface="+mj-cs"/>
              </a:rPr>
              <a:t>operators</a:t>
            </a:r>
            <a:endParaRPr lang="en-US" sz="3600" b="1" cap="all" dirty="0">
              <a:solidFill>
                <a:srgbClr val="009CAB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 bwMode="auto">
          <a:xfrm>
            <a:off x="0" y="274638"/>
            <a:ext cx="8229600" cy="1143000"/>
          </a:xfrm>
        </p:spPr>
        <p:txBody>
          <a:bodyPr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eaLnBrk="1" hangingPunct="1">
              <a:defRPr/>
            </a:pPr>
            <a:r>
              <a:rPr lang="en-US" noProof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+mj-cs"/>
              </a:rPr>
              <a:t>	</a:t>
            </a:r>
          </a:p>
        </p:txBody>
      </p:sp>
      <p:sp>
        <p:nvSpPr>
          <p:cNvPr id="77828" name="Tijdelijke aanduiding voor inhoud 2"/>
          <p:cNvSpPr>
            <a:spLocks/>
          </p:cNvSpPr>
          <p:nvPr/>
        </p:nvSpPr>
        <p:spPr bwMode="auto">
          <a:xfrm>
            <a:off x="0" y="689768"/>
            <a:ext cx="8928100" cy="4525963"/>
          </a:xfrm>
          <a:prstGeom prst="rect">
            <a:avLst/>
          </a:prstGeom>
        </p:spPr>
        <p:txBody>
          <a:bodyPr vert="horz" lIns="432000" tIns="252000" rIns="432000" bIns="144000" rtlCol="0">
            <a:normAutofit/>
          </a:bodyPr>
          <a:lstStyle/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r>
              <a:rPr lang="nl-BE" sz="3000" dirty="0">
                <a:solidFill>
                  <a:srgbClr val="000000"/>
                </a:solidFill>
                <a:latin typeface="Trebuchet MS" pitchFamily="34" charset="0"/>
              </a:rPr>
              <a:t>Bit </a:t>
            </a:r>
            <a:r>
              <a:rPr lang="nl-BE" sz="3000" dirty="0" smtClean="0">
                <a:solidFill>
                  <a:srgbClr val="000000"/>
                </a:solidFill>
                <a:latin typeface="Trebuchet MS" pitchFamily="34" charset="0"/>
              </a:rPr>
              <a:t>operators</a:t>
            </a:r>
            <a:endParaRPr lang="nl-BE" sz="300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376238" y="50323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4" name="Tabel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727233"/>
              </p:ext>
            </p:extLst>
          </p:nvPr>
        </p:nvGraphicFramePr>
        <p:xfrm>
          <a:off x="0" y="1484784"/>
          <a:ext cx="9144000" cy="5373215"/>
        </p:xfrm>
        <a:graphic>
          <a:graphicData uri="http://schemas.openxmlformats.org/drawingml/2006/table">
            <a:tbl>
              <a:tblPr>
                <a:tableStyleId>{69CF1AB2-1976-4502-BF36-3FF5EA218861}</a:tableStyleId>
              </a:tblPr>
              <a:tblGrid>
                <a:gridCol w="214792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58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8702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26086">
                <a:tc>
                  <a:txBody>
                    <a:bodyPr/>
                    <a:lstStyle/>
                    <a:p>
                      <a:r>
                        <a:rPr lang="nl-BE" sz="1800" dirty="0">
                          <a:solidFill>
                            <a:schemeClr val="bg1"/>
                          </a:solidFill>
                        </a:rPr>
                        <a:t>Operator</a:t>
                      </a:r>
                    </a:p>
                  </a:txBody>
                  <a:tcPr marL="41145" marR="41145" marT="20573" marB="20573" anchor="ctr">
                    <a:lnL w="1905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C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800" dirty="0" err="1">
                          <a:solidFill>
                            <a:schemeClr val="bg1"/>
                          </a:solidFill>
                        </a:rPr>
                        <a:t>Usage</a:t>
                      </a:r>
                      <a:endParaRPr lang="nl-BE" sz="1800" dirty="0">
                        <a:solidFill>
                          <a:schemeClr val="bg1"/>
                        </a:solidFill>
                      </a:endParaRPr>
                    </a:p>
                  </a:txBody>
                  <a:tcPr marL="41145" marR="41145" marT="20573" marB="20573" anchor="ctr">
                    <a:lnL w="1905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CAB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800" dirty="0" err="1">
                          <a:solidFill>
                            <a:schemeClr val="bg1"/>
                          </a:solidFill>
                        </a:rPr>
                        <a:t>Description</a:t>
                      </a:r>
                      <a:endParaRPr lang="nl-BE" sz="1800" dirty="0">
                        <a:solidFill>
                          <a:schemeClr val="bg1"/>
                        </a:solidFill>
                      </a:endParaRPr>
                    </a:p>
                  </a:txBody>
                  <a:tcPr marL="41145" marR="41145" marT="20573" marB="20573" anchor="ctr">
                    <a:lnL w="1905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9C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0485">
                <a:tc>
                  <a:txBody>
                    <a:bodyPr/>
                    <a:lstStyle/>
                    <a:p>
                      <a:r>
                        <a:rPr lang="nl-BE" sz="1800" dirty="0" err="1"/>
                        <a:t>Bitwise</a:t>
                      </a:r>
                      <a:r>
                        <a:rPr lang="nl-BE" sz="1800" dirty="0"/>
                        <a:t> AND</a:t>
                      </a:r>
                    </a:p>
                  </a:txBody>
                  <a:tcPr marL="41145" marR="41145" marT="20573" marB="20573" anchor="ctr">
                    <a:lnL w="1905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effectLst/>
                        </a:rPr>
                        <a:t>a &amp; b</a:t>
                      </a:r>
                    </a:p>
                  </a:txBody>
                  <a:tcPr marL="41145" marR="41145" marT="20573" marB="20573" anchor="ctr">
                    <a:lnL w="1905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a one in each bit position for which the corresponding bits of both operands are ones.</a:t>
                      </a:r>
                    </a:p>
                  </a:txBody>
                  <a:tcPr marL="41145" marR="41145" marT="20573" marB="20573" anchor="ctr">
                    <a:lnL w="1905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93196">
                <a:tc>
                  <a:txBody>
                    <a:bodyPr/>
                    <a:lstStyle/>
                    <a:p>
                      <a:r>
                        <a:rPr lang="nl-BE" sz="1800" dirty="0" err="1"/>
                        <a:t>Bitwise</a:t>
                      </a:r>
                      <a:r>
                        <a:rPr lang="nl-BE" sz="1800" dirty="0"/>
                        <a:t> OR</a:t>
                      </a:r>
                    </a:p>
                  </a:txBody>
                  <a:tcPr marL="41145" marR="41145" marT="20573" marB="20573" anchor="ctr">
                    <a:lnL w="1905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800">
                          <a:effectLst/>
                        </a:rPr>
                        <a:t>a | b</a:t>
                      </a:r>
                    </a:p>
                  </a:txBody>
                  <a:tcPr marL="41145" marR="41145" marT="20573" marB="20573" anchor="ctr">
                    <a:lnL w="1905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a one in each bit position for which the corresponding bits of either or both operands are ones.</a:t>
                      </a:r>
                    </a:p>
                  </a:txBody>
                  <a:tcPr marL="41145" marR="41145" marT="20573" marB="20573" anchor="ctr">
                    <a:lnL w="1905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3196">
                <a:tc>
                  <a:txBody>
                    <a:bodyPr/>
                    <a:lstStyle/>
                    <a:p>
                      <a:r>
                        <a:rPr lang="nl-BE" sz="1800" dirty="0" err="1"/>
                        <a:t>Bitwise</a:t>
                      </a:r>
                      <a:r>
                        <a:rPr lang="nl-BE" sz="1800" dirty="0"/>
                        <a:t> XOR</a:t>
                      </a:r>
                    </a:p>
                  </a:txBody>
                  <a:tcPr marL="41145" marR="41145" marT="20573" marB="20573" anchor="ctr">
                    <a:lnL w="1905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effectLst/>
                        </a:rPr>
                        <a:t>a ^ b</a:t>
                      </a:r>
                    </a:p>
                  </a:txBody>
                  <a:tcPr marL="41145" marR="41145" marT="20573" marB="20573" anchor="ctr">
                    <a:lnL w="1905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Returns a one in each bit position for which the corresponding bits of either but not both operands are ones.</a:t>
                      </a:r>
                    </a:p>
                  </a:txBody>
                  <a:tcPr marL="41145" marR="41145" marT="20573" marB="20573" anchor="ctr">
                    <a:lnL w="1905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6086">
                <a:tc>
                  <a:txBody>
                    <a:bodyPr/>
                    <a:lstStyle/>
                    <a:p>
                      <a:r>
                        <a:rPr lang="nl-BE" sz="1800"/>
                        <a:t>Bitwise NOT</a:t>
                      </a:r>
                    </a:p>
                  </a:txBody>
                  <a:tcPr marL="41145" marR="41145" marT="20573" marB="20573" anchor="ctr">
                    <a:lnL w="1905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800">
                          <a:effectLst/>
                        </a:rPr>
                        <a:t>~ a</a:t>
                      </a:r>
                    </a:p>
                  </a:txBody>
                  <a:tcPr marL="41145" marR="41145" marT="20573" marB="20573" anchor="ctr">
                    <a:lnL w="1905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Inverts the bits of its operand.</a:t>
                      </a:r>
                    </a:p>
                  </a:txBody>
                  <a:tcPr marL="41145" marR="41145" marT="20573" marB="20573" anchor="ctr">
                    <a:lnL w="1905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0485">
                <a:tc>
                  <a:txBody>
                    <a:bodyPr/>
                    <a:lstStyle/>
                    <a:p>
                      <a:r>
                        <a:rPr lang="nl-BE" sz="1800"/>
                        <a:t>Left shift</a:t>
                      </a:r>
                    </a:p>
                  </a:txBody>
                  <a:tcPr marL="41145" marR="41145" marT="20573" marB="20573" anchor="ctr">
                    <a:lnL w="1905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effectLst/>
                        </a:rPr>
                        <a:t>a &lt;&lt; b</a:t>
                      </a:r>
                    </a:p>
                  </a:txBody>
                  <a:tcPr marL="41145" marR="41145" marT="20573" marB="20573" anchor="ctr">
                    <a:lnL w="1905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 smtClean="0"/>
                        <a:t>Shifts </a:t>
                      </a:r>
                      <a:r>
                        <a:rPr lang="en-US" sz="1800" dirty="0"/>
                        <a:t>in </a:t>
                      </a:r>
                      <a:r>
                        <a:rPr lang="en-US" sz="1800" dirty="0" smtClean="0"/>
                        <a:t>a binary </a:t>
                      </a:r>
                      <a:r>
                        <a:rPr lang="en-US" sz="1800" dirty="0"/>
                        <a:t>representation b (&lt; 32) bits to the left, shifting in zeros from the right.</a:t>
                      </a:r>
                    </a:p>
                  </a:txBody>
                  <a:tcPr marL="41145" marR="41145" marT="20573" marB="20573" anchor="ctr">
                    <a:lnL w="1905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80485">
                <a:tc>
                  <a:txBody>
                    <a:bodyPr/>
                    <a:lstStyle/>
                    <a:p>
                      <a:r>
                        <a:rPr lang="nl-BE" sz="1800" dirty="0" err="1"/>
                        <a:t>Sign-propagating</a:t>
                      </a:r>
                      <a:r>
                        <a:rPr lang="nl-BE" sz="1800" dirty="0"/>
                        <a:t> right shift</a:t>
                      </a:r>
                    </a:p>
                  </a:txBody>
                  <a:tcPr marL="41145" marR="41145" marT="20573" marB="20573" anchor="ctr">
                    <a:lnL w="1905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effectLst/>
                        </a:rPr>
                        <a:t>a &gt;&gt; b</a:t>
                      </a:r>
                    </a:p>
                  </a:txBody>
                  <a:tcPr marL="41145" marR="41145" marT="20573" marB="20573" anchor="ctr">
                    <a:lnL w="1905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Shifts </a:t>
                      </a:r>
                      <a:r>
                        <a:rPr lang="en-US" sz="1800" dirty="0" smtClean="0"/>
                        <a:t>in a binary </a:t>
                      </a:r>
                      <a:r>
                        <a:rPr lang="en-US" sz="1800" dirty="0"/>
                        <a:t>representation b (&lt; 32) bits to the right, discarding bits shifted off.</a:t>
                      </a:r>
                    </a:p>
                  </a:txBody>
                  <a:tcPr marL="41145" marR="41145" marT="20573" marB="20573" anchor="ctr">
                    <a:lnL w="1905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893196">
                <a:tc>
                  <a:txBody>
                    <a:bodyPr/>
                    <a:lstStyle/>
                    <a:p>
                      <a:r>
                        <a:rPr lang="nl-BE" sz="1800"/>
                        <a:t>Zero-fill right shift</a:t>
                      </a:r>
                    </a:p>
                  </a:txBody>
                  <a:tcPr marL="41145" marR="41145" marT="20573" marB="20573" anchor="ctr">
                    <a:lnL w="1905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sz="1800" dirty="0">
                          <a:effectLst/>
                        </a:rPr>
                        <a:t>a &gt;&gt;&gt; b</a:t>
                      </a:r>
                    </a:p>
                  </a:txBody>
                  <a:tcPr marL="41145" marR="41145" marT="20573" marB="20573" anchor="ctr">
                    <a:lnL w="1905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/>
                        <a:t>Shifts </a:t>
                      </a:r>
                      <a:r>
                        <a:rPr lang="en-US" sz="1800" smtClean="0"/>
                        <a:t>in a binary </a:t>
                      </a:r>
                      <a:r>
                        <a:rPr lang="en-US" sz="1800" dirty="0"/>
                        <a:t>representation b (&lt; 32) bits to the right, discarding bits shifted off, and shifting in zeros from the left.</a:t>
                      </a:r>
                    </a:p>
                  </a:txBody>
                  <a:tcPr marL="41145" marR="41145" marT="20573" marB="20573" anchor="ctr">
                    <a:lnL w="1905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9CA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" name="Titel 1"/>
          <p:cNvSpPr>
            <a:spLocks/>
          </p:cNvSpPr>
          <p:nvPr/>
        </p:nvSpPr>
        <p:spPr bwMode="auto">
          <a:xfrm>
            <a:off x="662" y="0"/>
            <a:ext cx="9143338" cy="1143000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lnSpc>
                <a:spcPct val="80000"/>
              </a:lnSpc>
            </a:pPr>
            <a:r>
              <a:rPr lang="nl-BE" sz="3600" b="1" cap="all" dirty="0" smtClean="0">
                <a:solidFill>
                  <a:srgbClr val="009CA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+mj-ea"/>
                <a:cs typeface="+mj-cs"/>
              </a:rPr>
              <a:t>operators</a:t>
            </a:r>
            <a:endParaRPr lang="en-US" sz="3600" b="1" cap="all" dirty="0">
              <a:solidFill>
                <a:srgbClr val="009CAB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99749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 bwMode="auto">
          <a:xfrm>
            <a:off x="0" y="274638"/>
            <a:ext cx="8229600" cy="1143000"/>
          </a:xfrm>
        </p:spPr>
        <p:txBody>
          <a:bodyPr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eaLnBrk="1" hangingPunct="1">
              <a:defRPr/>
            </a:pPr>
            <a:r>
              <a:rPr lang="en-US" noProof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+mj-cs"/>
              </a:rPr>
              <a:t>	</a:t>
            </a:r>
          </a:p>
        </p:txBody>
      </p:sp>
      <p:sp>
        <p:nvSpPr>
          <p:cNvPr id="81924" name="Tijdelijke aanduiding voor inhoud 2"/>
          <p:cNvSpPr>
            <a:spLocks/>
          </p:cNvSpPr>
          <p:nvPr/>
        </p:nvSpPr>
        <p:spPr bwMode="auto">
          <a:xfrm>
            <a:off x="0" y="729275"/>
            <a:ext cx="8928100" cy="4525963"/>
          </a:xfrm>
          <a:prstGeom prst="rect">
            <a:avLst/>
          </a:prstGeom>
        </p:spPr>
        <p:txBody>
          <a:bodyPr vert="horz" lIns="432000" tIns="252000" rIns="432000" bIns="144000" rtlCol="0">
            <a:normAutofit/>
          </a:bodyPr>
          <a:lstStyle/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r>
              <a:rPr lang="nl-BE" sz="3000" dirty="0" err="1" smtClean="0">
                <a:solidFill>
                  <a:srgbClr val="000000"/>
                </a:solidFill>
                <a:latin typeface="Trebuchet MS" pitchFamily="34" charset="0"/>
              </a:rPr>
              <a:t>conditional</a:t>
            </a:r>
            <a:r>
              <a:rPr lang="nl-BE" sz="300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nl-BE" sz="3000" dirty="0">
                <a:solidFill>
                  <a:srgbClr val="000000"/>
                </a:solidFill>
                <a:latin typeface="Trebuchet MS" pitchFamily="34" charset="0"/>
              </a:rPr>
              <a:t>operator</a:t>
            </a:r>
          </a:p>
          <a:p>
            <a:pPr marL="723900" lvl="1" indent="-368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−"/>
            </a:pPr>
            <a:r>
              <a:rPr lang="nl-BE" sz="2500" dirty="0">
                <a:solidFill>
                  <a:srgbClr val="000000"/>
                </a:solidFill>
                <a:latin typeface="Trebuchet MS" pitchFamily="34" charset="0"/>
              </a:rPr>
              <a:t>(</a:t>
            </a:r>
            <a:r>
              <a:rPr lang="nl-BE" sz="2500" dirty="0" err="1" smtClean="0">
                <a:solidFill>
                  <a:srgbClr val="000000"/>
                </a:solidFill>
                <a:latin typeface="Trebuchet MS" pitchFamily="34" charset="0"/>
              </a:rPr>
              <a:t>condition</a:t>
            </a:r>
            <a:r>
              <a:rPr lang="nl-BE" sz="2500" dirty="0" smtClean="0">
                <a:solidFill>
                  <a:srgbClr val="000000"/>
                </a:solidFill>
                <a:latin typeface="Trebuchet MS" pitchFamily="34" charset="0"/>
              </a:rPr>
              <a:t>) </a:t>
            </a:r>
            <a:r>
              <a:rPr lang="nl-BE" sz="2500" dirty="0">
                <a:solidFill>
                  <a:srgbClr val="000000"/>
                </a:solidFill>
                <a:latin typeface="Trebuchet MS" pitchFamily="34" charset="0"/>
              </a:rPr>
              <a:t>? </a:t>
            </a:r>
            <a:r>
              <a:rPr lang="nl-BE" sz="2500" dirty="0" err="1" smtClean="0">
                <a:solidFill>
                  <a:srgbClr val="000000"/>
                </a:solidFill>
                <a:latin typeface="Trebuchet MS" pitchFamily="34" charset="0"/>
              </a:rPr>
              <a:t>value_true</a:t>
            </a:r>
            <a:r>
              <a:rPr lang="nl-BE" sz="250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nl-BE" sz="2500" dirty="0">
                <a:solidFill>
                  <a:srgbClr val="000000"/>
                </a:solidFill>
                <a:latin typeface="Trebuchet MS" pitchFamily="34" charset="0"/>
              </a:rPr>
              <a:t>: </a:t>
            </a:r>
            <a:r>
              <a:rPr lang="nl-BE" sz="2500" dirty="0" err="1">
                <a:solidFill>
                  <a:srgbClr val="000000"/>
                </a:solidFill>
                <a:latin typeface="Trebuchet MS" pitchFamily="34" charset="0"/>
              </a:rPr>
              <a:t>value_false</a:t>
            </a:r>
            <a:endParaRPr lang="nl-BE" sz="2500" dirty="0">
              <a:solidFill>
                <a:srgbClr val="000000"/>
              </a:solidFill>
              <a:latin typeface="Trebuchet MS" pitchFamily="34" charset="0"/>
            </a:endParaRPr>
          </a:p>
          <a:p>
            <a:pPr marL="723900" lvl="1" indent="-368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−"/>
            </a:pPr>
            <a:endParaRPr lang="nl-BE" sz="2500" dirty="0">
              <a:solidFill>
                <a:srgbClr val="000000"/>
              </a:solidFill>
              <a:latin typeface="Trebuchet MS" pitchFamily="34" charset="0"/>
            </a:endParaRPr>
          </a:p>
          <a:p>
            <a:pPr marL="355600" lvl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r>
              <a:rPr lang="nl-BE" sz="2500" dirty="0">
                <a:solidFill>
                  <a:srgbClr val="000000"/>
                </a:solidFill>
                <a:latin typeface="Trebuchet MS" pitchFamily="34" charset="0"/>
              </a:rPr>
              <a:t>-&gt; </a:t>
            </a:r>
            <a:r>
              <a:rPr lang="nl-BE" sz="250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nl-BE" sz="2500" dirty="0" err="1" smtClean="0">
                <a:solidFill>
                  <a:srgbClr val="000000"/>
                </a:solidFill>
                <a:latin typeface="Trebuchet MS" pitchFamily="34" charset="0"/>
              </a:rPr>
              <a:t>if</a:t>
            </a:r>
            <a:r>
              <a:rPr lang="nl-BE" sz="250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nl-BE" sz="2500" dirty="0">
                <a:solidFill>
                  <a:srgbClr val="000000"/>
                </a:solidFill>
                <a:latin typeface="Trebuchet MS" pitchFamily="34" charset="0"/>
              </a:rPr>
              <a:t>conditie </a:t>
            </a:r>
            <a:r>
              <a:rPr lang="nl-BE" sz="2500" dirty="0" smtClean="0">
                <a:solidFill>
                  <a:srgbClr val="000000"/>
                </a:solidFill>
                <a:latin typeface="Trebuchet MS" pitchFamily="34" charset="0"/>
              </a:rPr>
              <a:t>is TRUE, </a:t>
            </a:r>
            <a:r>
              <a:rPr lang="nl-BE" sz="2500" dirty="0" err="1" smtClean="0">
                <a:solidFill>
                  <a:srgbClr val="000000"/>
                </a:solidFill>
                <a:latin typeface="Trebuchet MS" pitchFamily="34" charset="0"/>
              </a:rPr>
              <a:t>value_true</a:t>
            </a:r>
            <a:r>
              <a:rPr lang="nl-BE" sz="2500" dirty="0" smtClean="0">
                <a:solidFill>
                  <a:srgbClr val="000000"/>
                </a:solidFill>
                <a:latin typeface="Trebuchet MS" pitchFamily="34" charset="0"/>
              </a:rPr>
              <a:t> is </a:t>
            </a:r>
            <a:r>
              <a:rPr lang="nl-BE" sz="2500" dirty="0" err="1" smtClean="0">
                <a:solidFill>
                  <a:srgbClr val="000000"/>
                </a:solidFill>
                <a:latin typeface="Trebuchet MS" pitchFamily="34" charset="0"/>
              </a:rPr>
              <a:t>executed</a:t>
            </a:r>
            <a:r>
              <a:rPr lang="nl-BE" sz="2500" dirty="0" smtClean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nl-BE" sz="2500" dirty="0" err="1" smtClean="0">
                <a:solidFill>
                  <a:srgbClr val="000000"/>
                </a:solidFill>
                <a:latin typeface="Trebuchet MS" pitchFamily="34" charset="0"/>
              </a:rPr>
              <a:t>if</a:t>
            </a:r>
            <a:r>
              <a:rPr lang="nl-BE" sz="25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nl-BE" sz="250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nl-BE" sz="2500" dirty="0" err="1" smtClean="0">
                <a:solidFill>
                  <a:srgbClr val="000000"/>
                </a:solidFill>
                <a:latin typeface="Trebuchet MS" pitchFamily="34" charset="0"/>
              </a:rPr>
              <a:t>not</a:t>
            </a:r>
            <a:r>
              <a:rPr lang="nl-BE" sz="2500" dirty="0">
                <a:solidFill>
                  <a:srgbClr val="000000"/>
                </a:solidFill>
                <a:latin typeface="Trebuchet MS" pitchFamily="34" charset="0"/>
              </a:rPr>
              <a:t>, </a:t>
            </a:r>
            <a:r>
              <a:rPr lang="nl-BE" sz="2500" dirty="0" err="1">
                <a:solidFill>
                  <a:srgbClr val="000000"/>
                </a:solidFill>
                <a:latin typeface="Trebuchet MS" pitchFamily="34" charset="0"/>
              </a:rPr>
              <a:t>value_false</a:t>
            </a:r>
            <a:r>
              <a:rPr lang="nl-BE" sz="2500" dirty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nl-BE" sz="2500" dirty="0" smtClean="0">
                <a:solidFill>
                  <a:srgbClr val="000000"/>
                </a:solidFill>
                <a:latin typeface="Trebuchet MS" pitchFamily="34" charset="0"/>
              </a:rPr>
              <a:t>is </a:t>
            </a:r>
            <a:r>
              <a:rPr lang="nl-BE" sz="2500" dirty="0" err="1" smtClean="0">
                <a:solidFill>
                  <a:srgbClr val="000000"/>
                </a:solidFill>
                <a:latin typeface="Trebuchet MS" pitchFamily="34" charset="0"/>
              </a:rPr>
              <a:t>executed</a:t>
            </a:r>
            <a:r>
              <a:rPr lang="nl-BE" sz="2500" dirty="0" smtClean="0">
                <a:solidFill>
                  <a:srgbClr val="000000"/>
                </a:solidFill>
                <a:latin typeface="Trebuchet MS" pitchFamily="34" charset="0"/>
              </a:rPr>
              <a:t>.</a:t>
            </a:r>
            <a:endParaRPr lang="nl-BE" sz="2500" dirty="0">
              <a:solidFill>
                <a:srgbClr val="000000"/>
              </a:solidFill>
              <a:latin typeface="Trebuchet MS" pitchFamily="34" charset="0"/>
            </a:endParaRPr>
          </a:p>
          <a:p>
            <a:pPr marL="723900" lvl="1" indent="-368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−"/>
            </a:pPr>
            <a:endParaRPr lang="nl-BE" sz="250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81925" name="Text Box 5"/>
          <p:cNvSpPr txBox="1">
            <a:spLocks noChangeArrowheads="1"/>
          </p:cNvSpPr>
          <p:nvPr/>
        </p:nvSpPr>
        <p:spPr bwMode="auto">
          <a:xfrm>
            <a:off x="376238" y="5032375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81926" name="Rectangle 6"/>
          <p:cNvSpPr>
            <a:spLocks noChangeArrowheads="1"/>
          </p:cNvSpPr>
          <p:nvPr/>
        </p:nvSpPr>
        <p:spPr bwMode="auto">
          <a:xfrm>
            <a:off x="263162" y="3639949"/>
            <a:ext cx="8664938" cy="1569660"/>
          </a:xfrm>
          <a:prstGeom prst="rect">
            <a:avLst/>
          </a:prstGeom>
          <a:noFill/>
          <a:ln w="9525">
            <a:solidFill>
              <a:srgbClr val="F04C24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script&gt;</a:t>
            </a:r>
            <a:endParaRPr lang="fr-FR" sz="2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var </a:t>
            </a:r>
            <a:r>
              <a:rPr lang="fr-FR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= (5 == 3) ?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"right" 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wrong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  <a:endParaRPr lang="fr-FR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alert</a:t>
            </a:r>
            <a:r>
              <a:rPr lang="fr-FR" sz="2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2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res</a:t>
            </a:r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fr-FR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&lt;/script&gt;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itel 1"/>
          <p:cNvSpPr>
            <a:spLocks/>
          </p:cNvSpPr>
          <p:nvPr/>
        </p:nvSpPr>
        <p:spPr bwMode="auto">
          <a:xfrm>
            <a:off x="662" y="0"/>
            <a:ext cx="9143338" cy="1143000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lnSpc>
                <a:spcPct val="80000"/>
              </a:lnSpc>
            </a:pPr>
            <a:r>
              <a:rPr lang="nl-BE" sz="3600" b="1" cap="all" dirty="0" smtClean="0">
                <a:solidFill>
                  <a:srgbClr val="009CA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+mj-ea"/>
                <a:cs typeface="+mj-cs"/>
              </a:rPr>
              <a:t>operators</a:t>
            </a:r>
            <a:endParaRPr lang="en-US" sz="3600" b="1" cap="all" dirty="0">
              <a:solidFill>
                <a:srgbClr val="009CAB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  <a:ea typeface="+mj-ea"/>
              <a:cs typeface="+mj-cs"/>
            </a:endParaRPr>
          </a:p>
        </p:txBody>
      </p:sp>
      <p:pic>
        <p:nvPicPr>
          <p:cNvPr id="3" name="Afbeelding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6056" y="4539415"/>
            <a:ext cx="2229123" cy="134038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 bwMode="auto">
          <a:xfrm>
            <a:off x="0" y="0"/>
            <a:ext cx="8229600" cy="1143000"/>
          </a:xfrm>
        </p:spPr>
        <p:txBody>
          <a:bodyPr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eaLnBrk="1" hangingPunct="1">
              <a:defRPr/>
            </a:pPr>
            <a:r>
              <a:rPr lang="en-US" noProof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+mj-cs"/>
              </a:rPr>
              <a:t>Objects</a:t>
            </a:r>
            <a:endParaRPr lang="en-US" noProof="0" dirty="0" smtClean="0">
              <a:effectLst>
                <a:outerShdw blurRad="38100" dist="38100" dir="2700000" algn="tl">
                  <a:srgbClr val="C0C0C0"/>
                </a:outerShdw>
              </a:effectLst>
              <a:ea typeface="+mj-ea"/>
              <a:cs typeface="+mj-cs"/>
            </a:endParaRPr>
          </a:p>
        </p:txBody>
      </p:sp>
      <p:sp>
        <p:nvSpPr>
          <p:cNvPr id="26627" name="Tijdelijke aanduiding voor inhoud 2"/>
          <p:cNvSpPr>
            <a:spLocks/>
          </p:cNvSpPr>
          <p:nvPr/>
        </p:nvSpPr>
        <p:spPr bwMode="auto">
          <a:xfrm>
            <a:off x="0" y="836712"/>
            <a:ext cx="9144000" cy="5112568"/>
          </a:xfrm>
          <a:prstGeom prst="rect">
            <a:avLst/>
          </a:prstGeom>
        </p:spPr>
        <p:txBody>
          <a:bodyPr vert="horz" lIns="432000" tIns="252000" rIns="432000" bIns="144000" rtlCol="0">
            <a:normAutofit/>
          </a:bodyPr>
          <a:lstStyle/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All components browser and webpage</a:t>
            </a:r>
            <a:b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</a:br>
            <a:r>
              <a:rPr lang="en-US" sz="2300" dirty="0" smtClean="0">
                <a:solidFill>
                  <a:srgbClr val="000000"/>
                </a:solidFill>
                <a:latin typeface="Trebuchet MS" pitchFamily="34" charset="0"/>
              </a:rPr>
              <a:t>e.g.: images, forms, status bar, …</a:t>
            </a:r>
          </a:p>
          <a:p>
            <a:pPr marL="323850" lvl="1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read out or set</a:t>
            </a:r>
          </a:p>
          <a:p>
            <a:pPr marL="323850" lvl="1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create new </a:t>
            </a: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objects</a:t>
            </a:r>
          </a:p>
          <a:p>
            <a:pPr marL="723900" lvl="1" indent="-368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−"/>
            </a:pPr>
            <a:endParaRPr lang="en-US" sz="25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323850" lvl="1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4 types:</a:t>
            </a:r>
          </a:p>
          <a:p>
            <a:pPr marL="723900" lvl="1" indent="-368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−"/>
            </a:pPr>
            <a:r>
              <a:rPr lang="en-US" sz="2500" dirty="0" smtClean="0">
                <a:solidFill>
                  <a:srgbClr val="000000"/>
                </a:solidFill>
                <a:latin typeface="Trebuchet MS" pitchFamily="34" charset="0"/>
              </a:rPr>
              <a:t>JavaScript Objects (built-in, e.g. Date)</a:t>
            </a:r>
          </a:p>
          <a:p>
            <a:pPr marL="723900" lvl="1" indent="-368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−"/>
            </a:pPr>
            <a:r>
              <a:rPr lang="en-US" sz="2500" dirty="0" smtClean="0">
                <a:solidFill>
                  <a:srgbClr val="000000"/>
                </a:solidFill>
                <a:latin typeface="Trebuchet MS" pitchFamily="34" charset="0"/>
              </a:rPr>
              <a:t>Browser Objects (BOM, e.g. window, document, …)</a:t>
            </a:r>
          </a:p>
          <a:p>
            <a:pPr marL="723900" lvl="1" indent="-368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−"/>
            </a:pPr>
            <a:r>
              <a:rPr lang="en-US" sz="2500" dirty="0" smtClean="0">
                <a:solidFill>
                  <a:srgbClr val="000000"/>
                </a:solidFill>
                <a:latin typeface="Trebuchet MS" pitchFamily="34" charset="0"/>
              </a:rPr>
              <a:t>Document Objects (DOM, e.g. forms, links, …)</a:t>
            </a:r>
          </a:p>
          <a:p>
            <a:pPr marL="723900" lvl="1" indent="-368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−"/>
            </a:pPr>
            <a:r>
              <a:rPr lang="en-US" sz="2500" dirty="0" smtClean="0">
                <a:solidFill>
                  <a:srgbClr val="000000"/>
                </a:solidFill>
                <a:latin typeface="Trebuchet MS" pitchFamily="34" charset="0"/>
              </a:rPr>
              <a:t>Objects defined by the programmer</a:t>
            </a:r>
          </a:p>
          <a:p>
            <a:pPr marL="723900" lvl="1" indent="-368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−"/>
            </a:pPr>
            <a:endParaRPr lang="en-US" sz="25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endParaRPr lang="en-US" sz="3000" dirty="0">
              <a:solidFill>
                <a:srgbClr val="000000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 bwMode="auto">
          <a:xfrm>
            <a:off x="0" y="0"/>
            <a:ext cx="8229600" cy="1143000"/>
          </a:xfrm>
        </p:spPr>
        <p:txBody>
          <a:bodyPr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eaLnBrk="1" hangingPunct="1">
              <a:defRPr/>
            </a:pPr>
            <a:r>
              <a:rPr lang="en-US" noProof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+mj-cs"/>
              </a:rPr>
              <a:t>Properties </a:t>
            </a:r>
            <a:r>
              <a:rPr lang="en-US" noProof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+mj-cs"/>
              </a:rPr>
              <a:t>and </a:t>
            </a:r>
            <a:r>
              <a:rPr lang="en-US" noProof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+mj-cs"/>
              </a:rPr>
              <a:t>methods</a:t>
            </a:r>
          </a:p>
        </p:txBody>
      </p:sp>
      <p:sp>
        <p:nvSpPr>
          <p:cNvPr id="26627" name="Tijdelijke aanduiding voor inhoud 2"/>
          <p:cNvSpPr>
            <a:spLocks/>
          </p:cNvSpPr>
          <p:nvPr/>
        </p:nvSpPr>
        <p:spPr bwMode="auto">
          <a:xfrm>
            <a:off x="0" y="836712"/>
            <a:ext cx="9144000" cy="5112568"/>
          </a:xfrm>
          <a:prstGeom prst="rect">
            <a:avLst/>
          </a:prstGeom>
        </p:spPr>
        <p:txBody>
          <a:bodyPr vert="horz" lIns="432000" tIns="252000" rIns="432000" bIns="144000" rtlCol="0">
            <a:normAutofit lnSpcReduction="10000"/>
          </a:bodyPr>
          <a:lstStyle/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Property of object</a:t>
            </a:r>
          </a:p>
          <a:p>
            <a:pPr marL="323850" lvl="1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address with </a:t>
            </a:r>
            <a:r>
              <a:rPr lang="en-US" sz="3000" dirty="0" err="1" smtClean="0">
                <a:solidFill>
                  <a:srgbClr val="000000"/>
                </a:solidFill>
                <a:latin typeface="Trebuchet MS" pitchFamily="34" charset="0"/>
              </a:rPr>
              <a:t>objectname.propertyname</a:t>
            </a:r>
            <a:endParaRPr lang="en-US" sz="30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0" lvl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	e.g.: </a:t>
            </a:r>
            <a:r>
              <a:rPr lang="en-US" sz="3000" dirty="0" err="1" smtClean="0">
                <a:solidFill>
                  <a:srgbClr val="000000"/>
                </a:solidFill>
                <a:latin typeface="Trebuchet MS" pitchFamily="34" charset="0"/>
              </a:rPr>
              <a:t>document.location</a:t>
            </a:r>
            <a:endParaRPr lang="en-US" sz="30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endParaRPr lang="en-US" sz="30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Methods = 	action you can perform on 		 		object</a:t>
            </a: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		 = 	function connected to object</a:t>
            </a: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	 	 e.g.: </a:t>
            </a:r>
            <a:r>
              <a:rPr lang="en-US" sz="3000" dirty="0" err="1" smtClean="0">
                <a:solidFill>
                  <a:srgbClr val="000000"/>
                </a:solidFill>
                <a:latin typeface="Trebuchet MS" pitchFamily="34" charset="0"/>
              </a:rPr>
              <a:t>document.write</a:t>
            </a: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()</a:t>
            </a: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endParaRPr lang="en-US" sz="3000" dirty="0" smtClean="0">
              <a:solidFill>
                <a:srgbClr val="000000"/>
              </a:solidFill>
              <a:latin typeface="Trebuchet MS" pitchFamily="34" charset="0"/>
              <a:hlinkClick r:id="rId3"/>
            </a:endParaRP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  <a:hlinkClick r:id="rId3"/>
              </a:rPr>
              <a:t>More explanation: W3schools</a:t>
            </a:r>
            <a:endParaRPr lang="en-US" sz="30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endParaRPr lang="en-US" sz="3000" dirty="0">
              <a:solidFill>
                <a:srgbClr val="000000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046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 bwMode="auto">
          <a:xfrm>
            <a:off x="0" y="274638"/>
            <a:ext cx="8229600" cy="1143000"/>
          </a:xfrm>
        </p:spPr>
        <p:txBody>
          <a:bodyPr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eaLnBrk="1" hangingPunct="1">
              <a:defRPr/>
            </a:pPr>
            <a:r>
              <a:rPr lang="en-US" noProof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+mj-cs"/>
              </a:rPr>
              <a:t>	</a:t>
            </a:r>
          </a:p>
        </p:txBody>
      </p:sp>
      <p:sp>
        <p:nvSpPr>
          <p:cNvPr id="36867" name="Tijdelijke aanduiding voor inhoud 2"/>
          <p:cNvSpPr>
            <a:spLocks/>
          </p:cNvSpPr>
          <p:nvPr/>
        </p:nvSpPr>
        <p:spPr bwMode="auto">
          <a:xfrm>
            <a:off x="-4458" y="980728"/>
            <a:ext cx="9148458" cy="5102572"/>
          </a:xfrm>
          <a:prstGeom prst="rect">
            <a:avLst/>
          </a:prstGeom>
        </p:spPr>
        <p:txBody>
          <a:bodyPr vert="horz" lIns="432000" tIns="252000" rIns="432000" bIns="144000" rtlCol="0">
            <a:norm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r>
              <a:rPr lang="nl-BE" sz="3000" dirty="0">
                <a:solidFill>
                  <a:srgbClr val="000000"/>
                </a:solidFill>
                <a:latin typeface="Trebuchet MS" pitchFamily="34" charset="0"/>
              </a:rPr>
              <a:t>document.write(‘&lt;h1&gt;Hello world!&lt;/h1&gt;’);</a:t>
            </a: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endParaRPr lang="nl-BE" sz="3000" dirty="0">
              <a:solidFill>
                <a:srgbClr val="000000"/>
              </a:solidFill>
              <a:latin typeface="Trebuchet MS" pitchFamily="34" charset="0"/>
            </a:endParaRP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r>
              <a:rPr lang="nl-BE" sz="3000" dirty="0">
                <a:solidFill>
                  <a:srgbClr val="000000"/>
                </a:solidFill>
                <a:latin typeface="Trebuchet MS" pitchFamily="34" charset="0"/>
              </a:rPr>
              <a:t>document = </a:t>
            </a:r>
            <a:r>
              <a:rPr lang="nl-BE" sz="300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nl-BE" sz="3000" dirty="0" err="1" smtClean="0">
                <a:solidFill>
                  <a:srgbClr val="000000"/>
                </a:solidFill>
                <a:latin typeface="Trebuchet MS" pitchFamily="34" charset="0"/>
              </a:rPr>
              <a:t>determines</a:t>
            </a:r>
            <a:r>
              <a:rPr lang="nl-BE" sz="3000" dirty="0" smtClean="0">
                <a:solidFill>
                  <a:srgbClr val="000000"/>
                </a:solidFill>
                <a:latin typeface="Trebuchet MS" pitchFamily="34" charset="0"/>
              </a:rPr>
              <a:t> content of </a:t>
            </a:r>
            <a:r>
              <a:rPr lang="nl-BE" sz="3000" dirty="0" smtClean="0">
                <a:solidFill>
                  <a:srgbClr val="000000"/>
                </a:solidFill>
                <a:latin typeface="Trebuchet MS" pitchFamily="34" charset="0"/>
              </a:rPr>
              <a:t>					browservenster</a:t>
            </a:r>
            <a:endParaRPr lang="nl-BE" sz="3000" dirty="0">
              <a:solidFill>
                <a:srgbClr val="000000"/>
              </a:solidFill>
              <a:latin typeface="Trebuchet MS" pitchFamily="34" charset="0"/>
            </a:endParaRP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r>
              <a:rPr lang="nl-BE" sz="3000" dirty="0">
                <a:solidFill>
                  <a:srgbClr val="000000"/>
                </a:solidFill>
                <a:latin typeface="Trebuchet MS" pitchFamily="34" charset="0"/>
              </a:rPr>
              <a:t>write() = </a:t>
            </a:r>
            <a:r>
              <a:rPr lang="nl-BE" sz="300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nl-BE" sz="3000" dirty="0" smtClean="0">
                <a:solidFill>
                  <a:srgbClr val="000000"/>
                </a:solidFill>
                <a:latin typeface="Trebuchet MS" pitchFamily="34" charset="0"/>
              </a:rPr>
              <a:t>a </a:t>
            </a:r>
            <a:r>
              <a:rPr lang="nl-BE" sz="3000" dirty="0" err="1" smtClean="0">
                <a:solidFill>
                  <a:srgbClr val="000000"/>
                </a:solidFill>
                <a:latin typeface="Trebuchet MS" pitchFamily="34" charset="0"/>
              </a:rPr>
              <a:t>method</a:t>
            </a:r>
            <a:r>
              <a:rPr lang="nl-BE" sz="300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nl-BE" sz="3000" dirty="0" err="1" smtClean="0">
                <a:solidFill>
                  <a:srgbClr val="000000"/>
                </a:solidFill>
                <a:latin typeface="Trebuchet MS" pitchFamily="34" charset="0"/>
              </a:rPr>
              <a:t>that</a:t>
            </a:r>
            <a:r>
              <a:rPr lang="nl-BE" sz="300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nl-BE" sz="3000" dirty="0" err="1" smtClean="0">
                <a:solidFill>
                  <a:srgbClr val="000000"/>
                </a:solidFill>
                <a:latin typeface="Trebuchet MS" pitchFamily="34" charset="0"/>
              </a:rPr>
              <a:t>writes</a:t>
            </a:r>
            <a:r>
              <a:rPr lang="nl-BE" sz="300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nl-BE" sz="3000" dirty="0" err="1" smtClean="0">
                <a:solidFill>
                  <a:srgbClr val="000000"/>
                </a:solidFill>
                <a:latin typeface="Trebuchet MS" pitchFamily="34" charset="0"/>
              </a:rPr>
              <a:t>to</a:t>
            </a:r>
            <a:r>
              <a:rPr lang="nl-BE" sz="300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nl-BE" sz="3000" dirty="0" err="1" smtClean="0">
                <a:solidFill>
                  <a:srgbClr val="000000"/>
                </a:solidFill>
                <a:latin typeface="Trebuchet MS" pitchFamily="34" charset="0"/>
              </a:rPr>
              <a:t>the</a:t>
            </a:r>
            <a:r>
              <a:rPr lang="nl-BE" sz="3000" dirty="0" smtClean="0">
                <a:solidFill>
                  <a:srgbClr val="000000"/>
                </a:solidFill>
                <a:latin typeface="Trebuchet MS" pitchFamily="34" charset="0"/>
              </a:rPr>
              <a:t> 				object document (a &lt;h1&gt; tag in 			</a:t>
            </a:r>
            <a:r>
              <a:rPr lang="nl-BE" sz="3000" dirty="0" err="1" smtClean="0">
                <a:solidFill>
                  <a:srgbClr val="000000"/>
                </a:solidFill>
                <a:latin typeface="Trebuchet MS" pitchFamily="34" charset="0"/>
              </a:rPr>
              <a:t>this</a:t>
            </a:r>
            <a:r>
              <a:rPr lang="nl-BE" sz="3000" dirty="0" smtClean="0">
                <a:solidFill>
                  <a:srgbClr val="000000"/>
                </a:solidFill>
                <a:latin typeface="Trebuchet MS" pitchFamily="34" charset="0"/>
              </a:rPr>
              <a:t> case)</a:t>
            </a:r>
            <a:endParaRPr lang="nl-BE" sz="300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endParaRPr lang="nl-NL" sz="300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3" name="Titel 1"/>
          <p:cNvSpPr>
            <a:spLocks/>
          </p:cNvSpPr>
          <p:nvPr/>
        </p:nvSpPr>
        <p:spPr bwMode="auto">
          <a:xfrm>
            <a:off x="-4458" y="0"/>
            <a:ext cx="9148458" cy="980728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lnSpc>
                <a:spcPct val="80000"/>
              </a:lnSpc>
            </a:pPr>
            <a:r>
              <a:rPr lang="nl-BE" sz="3600" b="1" cap="all" dirty="0" err="1" smtClean="0">
                <a:solidFill>
                  <a:srgbClr val="009CA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+mj-ea"/>
                <a:cs typeface="+mj-cs"/>
              </a:rPr>
              <a:t>Objects</a:t>
            </a:r>
            <a:r>
              <a:rPr lang="nl-BE" sz="3600" b="1" cap="all" dirty="0" smtClean="0">
                <a:solidFill>
                  <a:srgbClr val="009CA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+mj-ea"/>
                <a:cs typeface="+mj-cs"/>
              </a:rPr>
              <a:t>, </a:t>
            </a:r>
            <a:r>
              <a:rPr lang="nl-BE" sz="3600" b="1" cap="all" dirty="0" err="1">
                <a:solidFill>
                  <a:srgbClr val="009CA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+mj-ea"/>
                <a:cs typeface="+mj-cs"/>
              </a:rPr>
              <a:t>properties</a:t>
            </a:r>
            <a:r>
              <a:rPr lang="nl-BE" sz="3600" b="1" cap="all" dirty="0">
                <a:solidFill>
                  <a:srgbClr val="009CA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+mj-ea"/>
                <a:cs typeface="+mj-cs"/>
              </a:rPr>
              <a:t> </a:t>
            </a:r>
            <a:r>
              <a:rPr lang="nl-BE" sz="3600" b="1" cap="all" dirty="0" smtClean="0">
                <a:solidFill>
                  <a:srgbClr val="009CA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+mj-ea"/>
                <a:cs typeface="+mj-cs"/>
              </a:rPr>
              <a:t>and </a:t>
            </a:r>
            <a:r>
              <a:rPr lang="nl-BE" sz="3600" b="1" cap="all" dirty="0" err="1">
                <a:solidFill>
                  <a:srgbClr val="009CA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+mj-ea"/>
                <a:cs typeface="+mj-cs"/>
              </a:rPr>
              <a:t>methods</a:t>
            </a:r>
            <a:endParaRPr lang="nl-BE" sz="3600" b="1" cap="all" dirty="0">
              <a:solidFill>
                <a:srgbClr val="009CAB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 bwMode="auto">
          <a:xfrm>
            <a:off x="0" y="274638"/>
            <a:ext cx="8229600" cy="1143000"/>
          </a:xfrm>
        </p:spPr>
        <p:txBody>
          <a:bodyPr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eaLnBrk="1" hangingPunct="1">
              <a:defRPr/>
            </a:pPr>
            <a:r>
              <a:rPr lang="en-US" noProof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+mj-cs"/>
              </a:rPr>
              <a:t>	</a:t>
            </a:r>
          </a:p>
        </p:txBody>
      </p:sp>
      <p:sp>
        <p:nvSpPr>
          <p:cNvPr id="36867" name="Tijdelijke aanduiding voor inhoud 2"/>
          <p:cNvSpPr>
            <a:spLocks/>
          </p:cNvSpPr>
          <p:nvPr/>
        </p:nvSpPr>
        <p:spPr bwMode="auto">
          <a:xfrm>
            <a:off x="-4458" y="980728"/>
            <a:ext cx="9148458" cy="5102572"/>
          </a:xfrm>
          <a:prstGeom prst="rect">
            <a:avLst/>
          </a:prstGeom>
        </p:spPr>
        <p:txBody>
          <a:bodyPr vert="horz" lIns="432000" tIns="252000" rIns="432000" bIns="144000" rtlCol="0">
            <a:normAutofit/>
          </a:bodyPr>
          <a:lstStyle/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r>
              <a:rPr lang="en-US" sz="2000" dirty="0">
                <a:solidFill>
                  <a:srgbClr val="000000"/>
                </a:solidFill>
                <a:latin typeface="Trebuchet MS" pitchFamily="34" charset="0"/>
              </a:rPr>
              <a:t>Write (with </a:t>
            </a:r>
            <a:r>
              <a:rPr lang="en-US" sz="2000" dirty="0" err="1">
                <a:solidFill>
                  <a:srgbClr val="000000"/>
                </a:solidFill>
                <a:latin typeface="Trebuchet MS" pitchFamily="34" charset="0"/>
              </a:rPr>
              <a:t>document.write</a:t>
            </a:r>
            <a:r>
              <a:rPr lang="en-US" sz="2000" dirty="0">
                <a:solidFill>
                  <a:srgbClr val="000000"/>
                </a:solidFill>
                <a:latin typeface="Trebuchet MS" pitchFamily="34" charset="0"/>
              </a:rPr>
              <a:t>()) the values of the following properties of a number of objects with a JavaScript application and interpret them.</a:t>
            </a:r>
            <a:endParaRPr lang="nl-NL" sz="200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3" name="Titel 1"/>
          <p:cNvSpPr>
            <a:spLocks/>
          </p:cNvSpPr>
          <p:nvPr/>
        </p:nvSpPr>
        <p:spPr bwMode="auto">
          <a:xfrm>
            <a:off x="-4458" y="0"/>
            <a:ext cx="9148458" cy="980728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lnSpc>
                <a:spcPct val="80000"/>
              </a:lnSpc>
            </a:pPr>
            <a:r>
              <a:rPr lang="nl-BE" sz="3600" b="1" cap="all" dirty="0" err="1" smtClean="0">
                <a:solidFill>
                  <a:srgbClr val="009CA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+mj-ea"/>
                <a:cs typeface="+mj-cs"/>
              </a:rPr>
              <a:t>Objects</a:t>
            </a:r>
            <a:r>
              <a:rPr lang="nl-BE" sz="3600" b="1" cap="all" dirty="0" smtClean="0">
                <a:solidFill>
                  <a:srgbClr val="009CA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+mj-ea"/>
                <a:cs typeface="+mj-cs"/>
              </a:rPr>
              <a:t>, </a:t>
            </a:r>
            <a:r>
              <a:rPr lang="nl-BE" sz="3600" b="1" cap="all" dirty="0" err="1">
                <a:solidFill>
                  <a:srgbClr val="009CA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+mj-ea"/>
                <a:cs typeface="+mj-cs"/>
              </a:rPr>
              <a:t>properties</a:t>
            </a:r>
            <a:r>
              <a:rPr lang="nl-BE" sz="3600" b="1" cap="all" dirty="0">
                <a:solidFill>
                  <a:srgbClr val="009CA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+mj-ea"/>
                <a:cs typeface="+mj-cs"/>
              </a:rPr>
              <a:t> </a:t>
            </a:r>
            <a:r>
              <a:rPr lang="nl-BE" sz="3600" b="1" cap="all" dirty="0" smtClean="0">
                <a:solidFill>
                  <a:srgbClr val="009CA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+mj-ea"/>
                <a:cs typeface="+mj-cs"/>
              </a:rPr>
              <a:t>and </a:t>
            </a:r>
            <a:r>
              <a:rPr lang="nl-BE" sz="3600" b="1" cap="all" dirty="0" err="1">
                <a:solidFill>
                  <a:srgbClr val="009CA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+mj-ea"/>
                <a:cs typeface="+mj-cs"/>
              </a:rPr>
              <a:t>methods</a:t>
            </a:r>
            <a:endParaRPr lang="nl-BE" sz="3600" b="1" cap="all" dirty="0">
              <a:solidFill>
                <a:srgbClr val="009CAB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  <a:ea typeface="+mj-ea"/>
              <a:cs typeface="+mj-cs"/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467544" y="2293623"/>
            <a:ext cx="2736304" cy="3139321"/>
          </a:xfrm>
          <a:prstGeom prst="rect">
            <a:avLst/>
          </a:prstGeom>
          <a:ln>
            <a:solidFill>
              <a:srgbClr val="F04C24"/>
            </a:solidFill>
          </a:ln>
        </p:spPr>
        <p:txBody>
          <a:bodyPr wrap="square">
            <a:spAutoFit/>
          </a:bodyPr>
          <a:lstStyle/>
          <a:p>
            <a:r>
              <a:rPr lang="nl-BE" dirty="0" err="1"/>
              <a:t>document.title</a:t>
            </a:r>
            <a:endParaRPr lang="nl-BE" dirty="0"/>
          </a:p>
          <a:p>
            <a:r>
              <a:rPr lang="nl-BE" dirty="0" err="1"/>
              <a:t>document.location</a:t>
            </a:r>
            <a:endParaRPr lang="nl-BE" dirty="0"/>
          </a:p>
          <a:p>
            <a:r>
              <a:rPr lang="nl-BE" dirty="0"/>
              <a:t>document.URL</a:t>
            </a:r>
          </a:p>
          <a:p>
            <a:r>
              <a:rPr lang="nl-BE" dirty="0" err="1"/>
              <a:t>document.lastModified</a:t>
            </a:r>
            <a:endParaRPr lang="nl-BE" dirty="0"/>
          </a:p>
          <a:p>
            <a:r>
              <a:rPr lang="nl-BE" dirty="0" err="1"/>
              <a:t>document.referrer</a:t>
            </a:r>
            <a:endParaRPr lang="nl-BE" dirty="0"/>
          </a:p>
          <a:p>
            <a:r>
              <a:rPr lang="nl-BE" dirty="0" err="1" smtClean="0"/>
              <a:t>location.href</a:t>
            </a:r>
            <a:endParaRPr lang="nl-BE" dirty="0"/>
          </a:p>
          <a:p>
            <a:r>
              <a:rPr lang="nl-BE" dirty="0" err="1"/>
              <a:t>location.host</a:t>
            </a:r>
            <a:endParaRPr lang="nl-BE" dirty="0"/>
          </a:p>
          <a:p>
            <a:r>
              <a:rPr lang="nl-BE" dirty="0" err="1"/>
              <a:t>history.length</a:t>
            </a:r>
            <a:endParaRPr lang="nl-BE" dirty="0"/>
          </a:p>
          <a:p>
            <a:r>
              <a:rPr lang="nl-BE" dirty="0" err="1"/>
              <a:t>navigator.appName</a:t>
            </a:r>
            <a:endParaRPr lang="nl-BE" dirty="0"/>
          </a:p>
          <a:p>
            <a:r>
              <a:rPr lang="nl-BE" dirty="0" err="1"/>
              <a:t>navigator.appVersion</a:t>
            </a:r>
            <a:endParaRPr lang="nl-BE" dirty="0"/>
          </a:p>
          <a:p>
            <a:r>
              <a:rPr lang="nl-BE" dirty="0" err="1"/>
              <a:t>navigator.appCodeName</a:t>
            </a:r>
            <a:endParaRPr lang="nl-BE" dirty="0"/>
          </a:p>
        </p:txBody>
      </p:sp>
      <p:sp>
        <p:nvSpPr>
          <p:cNvPr id="5" name="Tekstvak 4"/>
          <p:cNvSpPr txBox="1"/>
          <p:nvPr/>
        </p:nvSpPr>
        <p:spPr>
          <a:xfrm>
            <a:off x="179512" y="5729615"/>
            <a:ext cx="3888432" cy="923330"/>
          </a:xfrm>
          <a:prstGeom prst="rect">
            <a:avLst/>
          </a:prstGeom>
          <a:solidFill>
            <a:schemeClr val="bg1"/>
          </a:solidFill>
          <a:ln>
            <a:solidFill>
              <a:srgbClr val="F04C24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 err="1" smtClean="0"/>
              <a:t>What</a:t>
            </a:r>
            <a:r>
              <a:rPr lang="nl-BE" dirty="0" smtClean="0"/>
              <a:t> is </a:t>
            </a:r>
            <a:r>
              <a:rPr lang="nl-BE" dirty="0" err="1" smtClean="0"/>
              <a:t>the</a:t>
            </a:r>
            <a:r>
              <a:rPr lang="nl-BE" dirty="0" smtClean="0"/>
              <a:t> </a:t>
            </a:r>
            <a:r>
              <a:rPr lang="nl-BE" dirty="0" err="1" smtClean="0"/>
              <a:t>result</a:t>
            </a:r>
            <a:r>
              <a:rPr lang="nl-BE" dirty="0" smtClean="0"/>
              <a:t> of:</a:t>
            </a:r>
            <a:endParaRPr lang="nl-BE" dirty="0" smtClean="0"/>
          </a:p>
          <a:p>
            <a:r>
              <a:rPr lang="nl-BE" dirty="0" err="1"/>
              <a:t>h</a:t>
            </a:r>
            <a:r>
              <a:rPr lang="nl-BE" dirty="0" err="1" smtClean="0"/>
              <a:t>istory.back</a:t>
            </a:r>
            <a:r>
              <a:rPr lang="nl-BE" dirty="0" smtClean="0"/>
              <a:t>(2)</a:t>
            </a:r>
          </a:p>
          <a:p>
            <a:r>
              <a:rPr lang="nl-BE" dirty="0" err="1" smtClean="0"/>
              <a:t>location.href</a:t>
            </a:r>
            <a:r>
              <a:rPr lang="nl-BE" dirty="0" smtClean="0"/>
              <a:t>="www.thomasmore.be"</a:t>
            </a:r>
            <a:endParaRPr lang="nl-BE" dirty="0"/>
          </a:p>
        </p:txBody>
      </p:sp>
      <p:pic>
        <p:nvPicPr>
          <p:cNvPr id="6" name="Afbeelding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3888" y="1921505"/>
            <a:ext cx="5371866" cy="4157536"/>
          </a:xfrm>
          <a:prstGeom prst="rect">
            <a:avLst/>
          </a:prstGeom>
          <a:ln>
            <a:solidFill>
              <a:srgbClr val="002060"/>
            </a:solidFill>
          </a:ln>
        </p:spPr>
      </p:pic>
    </p:spTree>
    <p:extLst>
      <p:ext uri="{BB962C8B-B14F-4D97-AF65-F5344CB8AC3E}">
        <p14:creationId xmlns:p14="http://schemas.microsoft.com/office/powerpoint/2010/main" val="1148652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eaLnBrk="1" hangingPunct="1">
              <a:defRPr/>
            </a:pPr>
            <a:r>
              <a:rPr lang="en-US" noProof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+mj-cs"/>
              </a:rPr>
              <a:t>What is </a:t>
            </a:r>
            <a:r>
              <a:rPr lang="en-US" noProof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+mj-cs"/>
              </a:rPr>
              <a:t>JavaScript</a:t>
            </a:r>
            <a:endParaRPr lang="en-US" noProof="0" dirty="0" smtClean="0">
              <a:effectLst>
                <a:outerShdw blurRad="38100" dist="38100" dir="2700000" algn="tl">
                  <a:srgbClr val="C0C0C0"/>
                </a:outerShdw>
              </a:effectLst>
              <a:ea typeface="+mj-ea"/>
              <a:cs typeface="+mj-cs"/>
            </a:endParaRPr>
          </a:p>
        </p:txBody>
      </p:sp>
      <p:sp>
        <p:nvSpPr>
          <p:cNvPr id="16387" name="Tijdelijke aanduiding voor inhoud 2"/>
          <p:cNvSpPr>
            <a:spLocks/>
          </p:cNvSpPr>
          <p:nvPr/>
        </p:nvSpPr>
        <p:spPr bwMode="auto">
          <a:xfrm>
            <a:off x="-4000" y="980728"/>
            <a:ext cx="9148000" cy="4968552"/>
          </a:xfrm>
          <a:prstGeom prst="rect">
            <a:avLst/>
          </a:prstGeom>
        </p:spPr>
        <p:txBody>
          <a:bodyPr vert="horz" lIns="432000" tIns="252000" rIns="432000" bIns="144000" rtlCol="0">
            <a:normAutofit fontScale="70000" lnSpcReduction="20000"/>
          </a:bodyPr>
          <a:lstStyle/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developed in 1993 – Netscape</a:t>
            </a: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endParaRPr lang="en-US" sz="30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client-sided scripting language </a:t>
            </a:r>
          </a:p>
          <a:p>
            <a:pPr marL="723900" lvl="1" indent="-368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−"/>
            </a:pPr>
            <a:r>
              <a:rPr lang="en-US" sz="2500" dirty="0">
                <a:solidFill>
                  <a:srgbClr val="000000"/>
                </a:solidFill>
                <a:latin typeface="Trebuchet MS" pitchFamily="34" charset="0"/>
              </a:rPr>
              <a:t>script is part of the webpage</a:t>
            </a:r>
          </a:p>
          <a:p>
            <a:pPr marL="723900" lvl="1" indent="-368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−"/>
            </a:pPr>
            <a:r>
              <a:rPr lang="en-US" sz="2500" dirty="0" smtClean="0">
                <a:solidFill>
                  <a:srgbClr val="000000"/>
                </a:solidFill>
                <a:latin typeface="Trebuchet MS" pitchFamily="34" charset="0"/>
              </a:rPr>
              <a:t>runs </a:t>
            </a:r>
            <a:r>
              <a:rPr lang="en-US" sz="2500" dirty="0">
                <a:solidFill>
                  <a:srgbClr val="000000"/>
                </a:solidFill>
                <a:latin typeface="Trebuchet MS" pitchFamily="34" charset="0"/>
              </a:rPr>
              <a:t>on user's </a:t>
            </a:r>
            <a:r>
              <a:rPr lang="en-US" sz="2500" dirty="0" smtClean="0">
                <a:solidFill>
                  <a:srgbClr val="000000"/>
                </a:solidFill>
                <a:latin typeface="Trebuchet MS" pitchFamily="34" charset="0"/>
              </a:rPr>
              <a:t>computer</a:t>
            </a:r>
          </a:p>
          <a:p>
            <a:pPr marL="355600" lvl="1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</a:pPr>
            <a:endParaRPr lang="en-US" sz="25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‘included’ in browsers</a:t>
            </a: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endParaRPr lang="en-US" sz="30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code readable to everyone (view source)</a:t>
            </a: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endParaRPr lang="en-US" sz="30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Trebuchet MS" pitchFamily="34" charset="0"/>
              </a:rPr>
              <a:t>o</a:t>
            </a: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nly usable </a:t>
            </a:r>
            <a:r>
              <a:rPr lang="en-US" sz="3000" smtClean="0">
                <a:solidFill>
                  <a:srgbClr val="000000"/>
                </a:solidFill>
                <a:latin typeface="Trebuchet MS" pitchFamily="34" charset="0"/>
              </a:rPr>
              <a:t>in webpages </a:t>
            </a:r>
            <a:endParaRPr lang="en-US" sz="30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endParaRPr lang="en-US" sz="30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Trebuchet MS" pitchFamily="34" charset="0"/>
              </a:rPr>
              <a:t>is interpreted, not compiled </a:t>
            </a: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	</a:t>
            </a:r>
            <a:r>
              <a:rPr lang="en-US" sz="3000" dirty="0">
                <a:solidFill>
                  <a:srgbClr val="000000"/>
                </a:solidFill>
                <a:latin typeface="Trebuchet MS" pitchFamily="34" charset="0"/>
              </a:rPr>
              <a:t>= executed line by line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 bwMode="auto">
          <a:xfrm>
            <a:off x="0" y="274638"/>
            <a:ext cx="8229600" cy="1143000"/>
          </a:xfrm>
        </p:spPr>
        <p:txBody>
          <a:bodyPr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eaLnBrk="1" hangingPunct="1">
              <a:defRPr/>
            </a:pPr>
            <a:r>
              <a:rPr lang="en-US" noProof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+mj-cs"/>
              </a:rPr>
              <a:t>	</a:t>
            </a:r>
          </a:p>
        </p:txBody>
      </p:sp>
      <p:sp>
        <p:nvSpPr>
          <p:cNvPr id="3" name="Titel 1"/>
          <p:cNvSpPr>
            <a:spLocks/>
          </p:cNvSpPr>
          <p:nvPr/>
        </p:nvSpPr>
        <p:spPr bwMode="auto">
          <a:xfrm>
            <a:off x="0" y="0"/>
            <a:ext cx="8229600" cy="1143000"/>
          </a:xfrm>
          <a:prstGeom prst="rect">
            <a:avLst/>
          </a:prstGeom>
          <a:ln w="0">
            <a:noFill/>
          </a:ln>
        </p:spPr>
        <p:txBody>
          <a:bodyPr vert="horz" lIns="360000" tIns="180000" rIns="360000" bIns="144000" rtlCol="0" anchor="ctr">
            <a:no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>
              <a:lnSpc>
                <a:spcPct val="80000"/>
              </a:lnSpc>
            </a:pPr>
            <a:r>
              <a:rPr lang="nl-BE" sz="3600" b="1" cap="all" dirty="0">
                <a:solidFill>
                  <a:srgbClr val="009CA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+mj-ea"/>
                <a:cs typeface="+mj-cs"/>
              </a:rPr>
              <a:t>Event </a:t>
            </a:r>
            <a:r>
              <a:rPr lang="nl-BE" sz="3600" b="1" cap="all" dirty="0" err="1">
                <a:solidFill>
                  <a:srgbClr val="009CA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rebuchet MS" pitchFamily="34" charset="0"/>
                <a:ea typeface="+mj-ea"/>
                <a:cs typeface="+mj-cs"/>
              </a:rPr>
              <a:t>handlers</a:t>
            </a:r>
            <a:endParaRPr lang="en-US" sz="3600" b="1" cap="all" dirty="0">
              <a:solidFill>
                <a:srgbClr val="009CAB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rebuchet MS" pitchFamily="34" charset="0"/>
              <a:ea typeface="+mj-ea"/>
              <a:cs typeface="+mj-cs"/>
            </a:endParaRPr>
          </a:p>
        </p:txBody>
      </p:sp>
      <p:sp>
        <p:nvSpPr>
          <p:cNvPr id="40964" name="Tijdelijke aanduiding voor inhoud 2"/>
          <p:cNvSpPr>
            <a:spLocks/>
          </p:cNvSpPr>
          <p:nvPr/>
        </p:nvSpPr>
        <p:spPr bwMode="auto">
          <a:xfrm>
            <a:off x="0" y="836712"/>
            <a:ext cx="9144000" cy="4525962"/>
          </a:xfrm>
          <a:prstGeom prst="rect">
            <a:avLst/>
          </a:prstGeom>
        </p:spPr>
        <p:txBody>
          <a:bodyPr vert="horz" lIns="432000" tIns="252000" rIns="432000" bIns="144000" rtlCol="0">
            <a:normAutofit/>
          </a:bodyPr>
          <a:lstStyle/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r>
              <a:rPr lang="nl-BE" sz="3000" dirty="0" err="1" smtClean="0">
                <a:solidFill>
                  <a:srgbClr val="000000"/>
                </a:solidFill>
                <a:latin typeface="Trebuchet MS" pitchFamily="34" charset="0"/>
              </a:rPr>
              <a:t>Respond</a:t>
            </a:r>
            <a:r>
              <a:rPr lang="nl-BE" sz="300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nl-BE" sz="3000" dirty="0" err="1" smtClean="0">
                <a:solidFill>
                  <a:srgbClr val="000000"/>
                </a:solidFill>
                <a:latin typeface="Trebuchet MS" pitchFamily="34" charset="0"/>
              </a:rPr>
              <a:t>to</a:t>
            </a:r>
            <a:r>
              <a:rPr lang="nl-BE" sz="3000" dirty="0" smtClean="0">
                <a:solidFill>
                  <a:srgbClr val="000000"/>
                </a:solidFill>
                <a:latin typeface="Trebuchet MS" pitchFamily="34" charset="0"/>
              </a:rPr>
              <a:t> an event</a:t>
            </a:r>
            <a:endParaRPr lang="nl-BE" sz="3000" dirty="0">
              <a:solidFill>
                <a:srgbClr val="000000"/>
              </a:solidFill>
              <a:latin typeface="Trebuchet MS" pitchFamily="34" charset="0"/>
            </a:endParaRP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endParaRPr lang="nl-BE" sz="3000" dirty="0">
              <a:solidFill>
                <a:srgbClr val="000000"/>
              </a:solidFill>
              <a:latin typeface="Trebuchet MS" pitchFamily="34" charset="0"/>
            </a:endParaRP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r>
              <a:rPr lang="nl-BE" sz="3000" dirty="0" smtClean="0">
                <a:solidFill>
                  <a:srgbClr val="000000"/>
                </a:solidFill>
                <a:latin typeface="Trebuchet MS" pitchFamily="34" charset="0"/>
                <a:hlinkClick r:id="rId3" action="ppaction://hlinkfile"/>
              </a:rPr>
              <a:t>e.g.</a:t>
            </a:r>
            <a:r>
              <a:rPr lang="nl-BE" sz="3000" dirty="0" smtClean="0">
                <a:solidFill>
                  <a:srgbClr val="000000"/>
                </a:solidFill>
                <a:latin typeface="Trebuchet MS" pitchFamily="34" charset="0"/>
              </a:rPr>
              <a:t>: show a </a:t>
            </a:r>
            <a:r>
              <a:rPr lang="nl-BE" sz="3000" dirty="0" err="1" smtClean="0">
                <a:solidFill>
                  <a:srgbClr val="000000"/>
                </a:solidFill>
                <a:latin typeface="Trebuchet MS" pitchFamily="34" charset="0"/>
              </a:rPr>
              <a:t>message</a:t>
            </a:r>
            <a:r>
              <a:rPr lang="nl-BE" sz="300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nl-BE" sz="3000" dirty="0" err="1" smtClean="0">
                <a:solidFill>
                  <a:srgbClr val="000000"/>
                </a:solidFill>
                <a:latin typeface="Trebuchet MS" pitchFamily="34" charset="0"/>
              </a:rPr>
              <a:t>when</a:t>
            </a:r>
            <a:r>
              <a:rPr lang="nl-BE" sz="3000" dirty="0" smtClean="0">
                <a:solidFill>
                  <a:srgbClr val="000000"/>
                </a:solidFill>
                <a:latin typeface="Trebuchet MS" pitchFamily="34" charset="0"/>
              </a:rPr>
              <a:t> a user clicks a 	 	   button</a:t>
            </a:r>
            <a:endParaRPr lang="nl-BE" sz="3000" dirty="0">
              <a:solidFill>
                <a:srgbClr val="000000"/>
              </a:solidFill>
              <a:latin typeface="Trebuchet MS" pitchFamily="34" charset="0"/>
            </a:endParaRP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endParaRPr lang="nl-BE" sz="300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r>
              <a:rPr lang="nl-BE" sz="3000" dirty="0">
                <a:solidFill>
                  <a:srgbClr val="000000"/>
                </a:solidFill>
                <a:latin typeface="Trebuchet MS" pitchFamily="34" charset="0"/>
              </a:rPr>
              <a:t>&lt;input type=“button” value=“</a:t>
            </a:r>
            <a:r>
              <a:rPr lang="nl-BE" sz="3000" dirty="0" err="1" smtClean="0">
                <a:solidFill>
                  <a:srgbClr val="000000"/>
                </a:solidFill>
                <a:latin typeface="Trebuchet MS" pitchFamily="34" charset="0"/>
              </a:rPr>
              <a:t>welcome</a:t>
            </a:r>
            <a:r>
              <a:rPr lang="nl-BE" sz="3000" dirty="0" smtClean="0">
                <a:solidFill>
                  <a:srgbClr val="000000"/>
                </a:solidFill>
                <a:latin typeface="Trebuchet MS" pitchFamily="34" charset="0"/>
              </a:rPr>
              <a:t>” </a:t>
            </a:r>
            <a:r>
              <a:rPr lang="nl-BE" sz="3000" dirty="0">
                <a:solidFill>
                  <a:srgbClr val="000000"/>
                </a:solidFill>
                <a:latin typeface="Trebuchet MS" pitchFamily="34" charset="0"/>
              </a:rPr>
              <a:t>onclick=“alert(‘</a:t>
            </a:r>
            <a:r>
              <a:rPr lang="nl-BE" sz="3000" dirty="0" err="1" smtClean="0">
                <a:solidFill>
                  <a:srgbClr val="000000"/>
                </a:solidFill>
                <a:latin typeface="Trebuchet MS" pitchFamily="34" charset="0"/>
              </a:rPr>
              <a:t>Welcome</a:t>
            </a:r>
            <a:r>
              <a:rPr lang="nl-BE" sz="3000" dirty="0" smtClean="0">
                <a:solidFill>
                  <a:srgbClr val="000000"/>
                </a:solidFill>
                <a:latin typeface="Trebuchet MS" pitchFamily="34" charset="0"/>
              </a:rPr>
              <a:t>!’);” </a:t>
            </a:r>
            <a:r>
              <a:rPr lang="nl-BE" sz="3000" dirty="0">
                <a:solidFill>
                  <a:srgbClr val="000000"/>
                </a:solidFill>
                <a:latin typeface="Trebuchet MS" pitchFamily="34" charset="0"/>
              </a:rPr>
              <a:t>/&gt;</a:t>
            </a: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endParaRPr lang="nl-BE" sz="3000" dirty="0">
              <a:solidFill>
                <a:srgbClr val="000000"/>
              </a:solidFill>
              <a:latin typeface="Trebuchet MS" pitchFamily="34" charset="0"/>
            </a:endParaRP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endParaRPr lang="nl-BE" sz="3000" dirty="0">
              <a:solidFill>
                <a:srgbClr val="000000"/>
              </a:solidFill>
              <a:latin typeface="Trebuchet MS" pitchFamily="34" charset="0"/>
            </a:endParaRPr>
          </a:p>
          <a:p>
            <a:pPr marL="723900" lvl="1" indent="-368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−"/>
            </a:pPr>
            <a:endParaRPr lang="nl-BE" sz="2500" dirty="0">
              <a:solidFill>
                <a:srgbClr val="000000"/>
              </a:solidFill>
              <a:latin typeface="Trebuchet MS" pitchFamily="34" charset="0"/>
            </a:endParaRP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endParaRPr lang="nl-BE" sz="3000" dirty="0">
              <a:solidFill>
                <a:srgbClr val="000000"/>
              </a:solidFill>
              <a:latin typeface="Trebuchet MS" pitchFamily="34" charset="0"/>
            </a:endParaRP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endParaRPr lang="nl-BE" sz="3000" dirty="0">
              <a:solidFill>
                <a:srgbClr val="000000"/>
              </a:solidFill>
              <a:latin typeface="Trebuchet MS" pitchFamily="34" charset="0"/>
            </a:endParaRP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endParaRPr lang="nl-BE" sz="3000" dirty="0">
              <a:solidFill>
                <a:srgbClr val="000000"/>
              </a:solidFill>
              <a:latin typeface="Trebuchet MS" pitchFamily="34" charset="0"/>
            </a:endParaRPr>
          </a:p>
        </p:txBody>
      </p:sp>
      <p:sp>
        <p:nvSpPr>
          <p:cNvPr id="40966" name="Line 10"/>
          <p:cNvSpPr>
            <a:spLocks noChangeShapeType="1"/>
          </p:cNvSpPr>
          <p:nvPr/>
        </p:nvSpPr>
        <p:spPr bwMode="auto">
          <a:xfrm>
            <a:off x="2699792" y="4333826"/>
            <a:ext cx="1152525" cy="360362"/>
          </a:xfrm>
          <a:prstGeom prst="line">
            <a:avLst/>
          </a:prstGeom>
          <a:noFill/>
          <a:ln w="19050">
            <a:solidFill>
              <a:srgbClr val="F04C24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Afbeelding 3"/>
          <p:cNvPicPr>
            <a:picLocks noChangeAspect="1"/>
          </p:cNvPicPr>
          <p:nvPr/>
        </p:nvPicPr>
        <p:blipFill rotWithShape="1">
          <a:blip r:embed="rId4"/>
          <a:srcRect b="23671"/>
          <a:stretch/>
        </p:blipFill>
        <p:spPr>
          <a:xfrm>
            <a:off x="4211960" y="4509121"/>
            <a:ext cx="4464496" cy="230425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+mj-cs"/>
              </a:rPr>
              <a:t>What is </a:t>
            </a: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+mj-cs"/>
              </a:rPr>
              <a:t>JavaScript</a:t>
            </a:r>
            <a:endParaRPr lang="en-US" dirty="0" smtClean="0">
              <a:effectLst>
                <a:outerShdw blurRad="38100" dist="38100" dir="2700000" algn="tl">
                  <a:srgbClr val="C0C0C0"/>
                </a:outerShdw>
              </a:effectLst>
              <a:ea typeface="+mj-ea"/>
              <a:cs typeface="+mj-cs"/>
            </a:endParaRPr>
          </a:p>
        </p:txBody>
      </p:sp>
      <p:sp>
        <p:nvSpPr>
          <p:cNvPr id="16387" name="Tijdelijke aanduiding voor inhoud 2"/>
          <p:cNvSpPr>
            <a:spLocks/>
          </p:cNvSpPr>
          <p:nvPr/>
        </p:nvSpPr>
        <p:spPr bwMode="auto">
          <a:xfrm>
            <a:off x="0" y="908720"/>
            <a:ext cx="9144000" cy="4968552"/>
          </a:xfrm>
          <a:prstGeom prst="rect">
            <a:avLst/>
          </a:prstGeom>
        </p:spPr>
        <p:txBody>
          <a:bodyPr vert="horz" lIns="432000" tIns="252000" rIns="432000" bIns="144000" rtlCol="0">
            <a:normAutofit fontScale="92500" lnSpcReduction="20000"/>
          </a:bodyPr>
          <a:lstStyle/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Case sensitive</a:t>
            </a: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endParaRPr lang="en-US" sz="30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write in text editor </a:t>
            </a:r>
          </a:p>
          <a:p>
            <a:pPr marL="723900" lvl="1" indent="-368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−"/>
            </a:pPr>
            <a:r>
              <a:rPr lang="en-US" sz="2500" dirty="0" smtClean="0">
                <a:solidFill>
                  <a:srgbClr val="000000"/>
                </a:solidFill>
                <a:latin typeface="Trebuchet MS" pitchFamily="34" charset="0"/>
              </a:rPr>
              <a:t>Code, Notepad++, Sublime, </a:t>
            </a:r>
            <a:r>
              <a:rPr lang="en-US" sz="2500" dirty="0" err="1" smtClean="0">
                <a:solidFill>
                  <a:srgbClr val="000000"/>
                </a:solidFill>
                <a:latin typeface="Trebuchet MS" pitchFamily="34" charset="0"/>
              </a:rPr>
              <a:t>Textmate</a:t>
            </a:r>
            <a:r>
              <a:rPr lang="en-US" sz="2500" dirty="0" smtClean="0">
                <a:solidFill>
                  <a:srgbClr val="000000"/>
                </a:solidFill>
                <a:latin typeface="Trebuchet MS" pitchFamily="34" charset="0"/>
              </a:rPr>
              <a:t>, ...</a:t>
            </a:r>
          </a:p>
          <a:p>
            <a:pPr marL="723900" lvl="1" indent="-368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−"/>
            </a:pPr>
            <a:r>
              <a:rPr lang="en-US" sz="2500" dirty="0" smtClean="0">
                <a:solidFill>
                  <a:srgbClr val="000000"/>
                </a:solidFill>
                <a:latin typeface="Trebuchet MS" pitchFamily="34" charset="0"/>
              </a:rPr>
              <a:t>no compiler, no linker needed</a:t>
            </a:r>
          </a:p>
          <a:p>
            <a:pPr marL="723900" lvl="1" indent="-368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−"/>
            </a:pPr>
            <a:endParaRPr lang="en-US" sz="25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object-based (&lt;&gt; object oriented)</a:t>
            </a:r>
          </a:p>
          <a:p>
            <a:pPr marL="723900" lvl="1" indent="-368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−"/>
            </a:pPr>
            <a:r>
              <a:rPr lang="en-US" sz="2500" dirty="0">
                <a:solidFill>
                  <a:srgbClr val="000000"/>
                </a:solidFill>
                <a:latin typeface="Trebuchet MS" pitchFamily="34" charset="0"/>
              </a:rPr>
              <a:t>Works with objects but </a:t>
            </a:r>
            <a:r>
              <a:rPr lang="en-US" sz="2500" dirty="0" smtClean="0">
                <a:solidFill>
                  <a:srgbClr val="000000"/>
                </a:solidFill>
                <a:latin typeface="Trebuchet MS" pitchFamily="34" charset="0"/>
              </a:rPr>
              <a:t>not with </a:t>
            </a:r>
            <a:r>
              <a:rPr lang="en-US" sz="2500" dirty="0">
                <a:solidFill>
                  <a:srgbClr val="000000"/>
                </a:solidFill>
                <a:latin typeface="Trebuchet MS" pitchFamily="34" charset="0"/>
              </a:rPr>
              <a:t>class </a:t>
            </a:r>
            <a:r>
              <a:rPr lang="en-US" sz="2500" dirty="0" smtClean="0">
                <a:solidFill>
                  <a:srgbClr val="000000"/>
                </a:solidFill>
                <a:latin typeface="Trebuchet MS" pitchFamily="34" charset="0"/>
              </a:rPr>
              <a:t>instantiations</a:t>
            </a:r>
          </a:p>
          <a:p>
            <a:pPr marL="723900" lvl="1" indent="-368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−"/>
            </a:pPr>
            <a:endParaRPr lang="en-US" sz="25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dynamic binding:</a:t>
            </a:r>
          </a:p>
          <a:p>
            <a:pPr marL="723900" lvl="1" indent="-368300"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−"/>
            </a:pPr>
            <a:r>
              <a:rPr lang="en-US" sz="2500" dirty="0">
                <a:solidFill>
                  <a:srgbClr val="000000"/>
                </a:solidFill>
                <a:latin typeface="Trebuchet MS" pitchFamily="34" charset="0"/>
              </a:rPr>
              <a:t>Call to object, references checked during </a:t>
            </a:r>
            <a:r>
              <a:rPr lang="en-US" sz="2500" dirty="0" smtClean="0">
                <a:solidFill>
                  <a:srgbClr val="000000"/>
                </a:solidFill>
                <a:latin typeface="Trebuchet MS" pitchFamily="34" charset="0"/>
              </a:rPr>
              <a:t>execution </a:t>
            </a:r>
            <a:r>
              <a:rPr lang="en-US" sz="2500" dirty="0">
                <a:solidFill>
                  <a:srgbClr val="000000"/>
                </a:solidFill>
                <a:latin typeface="Trebuchet MS" pitchFamily="34" charset="0"/>
              </a:rPr>
              <a:t>=&gt; errors only </a:t>
            </a:r>
            <a:r>
              <a:rPr lang="en-US" sz="2500" dirty="0" smtClean="0">
                <a:solidFill>
                  <a:srgbClr val="000000"/>
                </a:solidFill>
                <a:latin typeface="Trebuchet MS" pitchFamily="34" charset="0"/>
              </a:rPr>
              <a:t>clear at that point</a:t>
            </a:r>
            <a:endParaRPr lang="en-US" sz="2500" dirty="0">
              <a:solidFill>
                <a:srgbClr val="000000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9797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auto"/>
        <p:txBody>
          <a:bodyPr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+mj-cs"/>
              </a:rPr>
              <a:t>limitations</a:t>
            </a:r>
          </a:p>
        </p:txBody>
      </p:sp>
      <p:sp>
        <p:nvSpPr>
          <p:cNvPr id="16387" name="Tijdelijke aanduiding voor inhoud 2"/>
          <p:cNvSpPr>
            <a:spLocks/>
          </p:cNvSpPr>
          <p:nvPr/>
        </p:nvSpPr>
        <p:spPr bwMode="auto">
          <a:xfrm>
            <a:off x="0" y="908720"/>
            <a:ext cx="9144000" cy="5040560"/>
          </a:xfrm>
          <a:prstGeom prst="rect">
            <a:avLst/>
          </a:prstGeom>
        </p:spPr>
        <p:txBody>
          <a:bodyPr vert="horz" lIns="432000" tIns="252000" rIns="432000" bIns="144000" rtlCol="0">
            <a:normAutofit/>
          </a:bodyPr>
          <a:lstStyle/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no communication with http-server</a:t>
            </a: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endParaRPr lang="en-US" sz="30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no databases</a:t>
            </a: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endParaRPr lang="en-US" sz="30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not possible to write to disk (except Cookies)</a:t>
            </a: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endParaRPr lang="en-US" sz="30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r>
              <a:rPr lang="en-US" sz="3000" dirty="0">
                <a:solidFill>
                  <a:srgbClr val="000000"/>
                </a:solidFill>
                <a:latin typeface="Trebuchet MS" pitchFamily="34" charset="0"/>
              </a:rPr>
              <a:t>Very few multimedia </a:t>
            </a: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possibilities</a:t>
            </a: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endParaRPr lang="en-US" sz="30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Max 32KB (webpage included)</a:t>
            </a:r>
            <a:endParaRPr lang="en-US" sz="3000" dirty="0">
              <a:solidFill>
                <a:srgbClr val="000000"/>
              </a:solidFill>
              <a:latin typeface="Trebuchet MS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769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 bwMode="auto">
          <a:xfrm>
            <a:off x="-1091" y="0"/>
            <a:ext cx="8229600" cy="1143000"/>
          </a:xfrm>
        </p:spPr>
        <p:txBody>
          <a:bodyPr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eaLnBrk="1" hangingPunct="1">
              <a:defRPr/>
            </a:pPr>
            <a:r>
              <a:rPr lang="en-US" noProof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+mj-cs"/>
              </a:rPr>
              <a:t>include JavaScript</a:t>
            </a:r>
            <a:endParaRPr lang="en-US" noProof="0" dirty="0" smtClean="0">
              <a:effectLst>
                <a:outerShdw blurRad="38100" dist="38100" dir="2700000" algn="tl">
                  <a:srgbClr val="C0C0C0"/>
                </a:outerShdw>
              </a:effectLst>
              <a:ea typeface="+mj-ea"/>
              <a:cs typeface="+mj-cs"/>
            </a:endParaRPr>
          </a:p>
        </p:txBody>
      </p:sp>
      <p:sp>
        <p:nvSpPr>
          <p:cNvPr id="28675" name="Tijdelijke aanduiding voor inhoud 2"/>
          <p:cNvSpPr>
            <a:spLocks/>
          </p:cNvSpPr>
          <p:nvPr/>
        </p:nvSpPr>
        <p:spPr bwMode="auto">
          <a:xfrm>
            <a:off x="381568" y="949995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Use tag to start and stop the </a:t>
            </a: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JavaScript code</a:t>
            </a:r>
            <a:endParaRPr lang="en-US" sz="30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endParaRPr lang="en-US" sz="8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endParaRPr lang="en-US" sz="8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endParaRPr lang="en-US" sz="8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105" charset="2"/>
              <a:buNone/>
            </a:pPr>
            <a:endParaRPr lang="en-US" sz="1400" dirty="0" smtClean="0">
              <a:latin typeface="Lucida Sans Unicode" pitchFamily="-105" charset="-52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105" charset="2"/>
              <a:buNone/>
            </a:pPr>
            <a:r>
              <a:rPr lang="en-US" sz="2700" dirty="0" smtClean="0">
                <a:latin typeface="Lucida Sans Unicode" pitchFamily="-105" charset="-52"/>
              </a:rPr>
              <a:t>&lt;script&gt;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105" charset="2"/>
              <a:buNone/>
            </a:pPr>
            <a:endParaRPr lang="en-US" sz="2700" dirty="0" smtClean="0">
              <a:latin typeface="Lucida Sans Unicode" pitchFamily="-105" charset="-52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105" charset="2"/>
              <a:buNone/>
            </a:pPr>
            <a:r>
              <a:rPr lang="en-US" sz="2800" dirty="0" smtClean="0">
                <a:latin typeface="Lucida Sans Unicode" pitchFamily="-105" charset="-52"/>
              </a:rPr>
              <a:t>Put here your</a:t>
            </a:r>
            <a:r>
              <a:rPr lang="en-US" sz="2800" dirty="0" smtClean="0">
                <a:latin typeface="Lucida Sans Unicode" pitchFamily="-105" charset="-52"/>
              </a:rPr>
              <a:t> JavaScript code</a:t>
            </a:r>
            <a:endParaRPr lang="en-US" sz="2800" dirty="0" smtClean="0">
              <a:latin typeface="Lucida Sans Unicode" pitchFamily="-105" charset="-52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105" charset="2"/>
              <a:buNone/>
            </a:pPr>
            <a:endParaRPr lang="en-US" sz="2800" dirty="0" smtClean="0">
              <a:latin typeface="Lucida Sans Unicode" pitchFamily="-105" charset="-52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105" charset="2"/>
              <a:buNone/>
            </a:pPr>
            <a:r>
              <a:rPr lang="en-US" sz="2700" dirty="0" smtClean="0">
                <a:latin typeface="Lucida Sans Unicode" pitchFamily="-105" charset="-52"/>
              </a:rPr>
              <a:t>&lt;/script&gt;</a:t>
            </a: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105" charset="2"/>
              <a:buNone/>
            </a:pPr>
            <a:endParaRPr lang="en-US" sz="800" dirty="0" smtClean="0">
              <a:latin typeface="Lucida Sans Unicode" pitchFamily="-105" charset="-52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105" charset="2"/>
              <a:buChar char=""/>
            </a:pPr>
            <a:endParaRPr lang="en-US" sz="2700" dirty="0" smtClean="0">
              <a:latin typeface="Lucida Sans Unicode" pitchFamily="-105" charset="-52"/>
            </a:endParaRPr>
          </a:p>
          <a:p>
            <a:pPr marL="365125" indent="-255588">
              <a:spcBef>
                <a:spcPts val="400"/>
              </a:spcBef>
              <a:buClr>
                <a:schemeClr val="accent1"/>
              </a:buClr>
              <a:buSzPct val="68000"/>
              <a:buFont typeface="Wingdings 3" pitchFamily="-105" charset="2"/>
              <a:buChar char=""/>
            </a:pPr>
            <a:endParaRPr lang="en-US" sz="2700" dirty="0">
              <a:latin typeface="Lucida Sans Unicode" pitchFamily="-105" charset="-52"/>
            </a:endParaRPr>
          </a:p>
        </p:txBody>
      </p:sp>
      <p:sp>
        <p:nvSpPr>
          <p:cNvPr id="4" name="Rechthoek 3"/>
          <p:cNvSpPr/>
          <p:nvPr/>
        </p:nvSpPr>
        <p:spPr>
          <a:xfrm>
            <a:off x="323528" y="2204864"/>
            <a:ext cx="5616624" cy="2520280"/>
          </a:xfrm>
          <a:prstGeom prst="rect">
            <a:avLst/>
          </a:prstGeom>
          <a:noFill/>
          <a:ln>
            <a:solidFill>
              <a:srgbClr val="F04C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kstvak 6"/>
          <p:cNvSpPr txBox="1"/>
          <p:nvPr/>
        </p:nvSpPr>
        <p:spPr>
          <a:xfrm>
            <a:off x="5436096" y="4149080"/>
            <a:ext cx="3461204" cy="830997"/>
          </a:xfrm>
          <a:prstGeom prst="rect">
            <a:avLst/>
          </a:prstGeom>
          <a:solidFill>
            <a:schemeClr val="bg1"/>
          </a:solidFill>
          <a:ln>
            <a:solidFill>
              <a:srgbClr val="F04C24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Lucida Sans Unicode" pitchFamily="-105" charset="-52"/>
              </a:rPr>
              <a:t>Can </a:t>
            </a:r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Lucida Sans Unicode" pitchFamily="-105" charset="-52"/>
              </a:rPr>
              <a:t>be placed both in</a:t>
            </a:r>
          </a:p>
          <a:p>
            <a:r>
              <a:rPr lang="en-US" sz="2400" dirty="0" smtClean="0">
                <a:solidFill>
                  <a:schemeClr val="bg2">
                    <a:lumMod val="50000"/>
                  </a:schemeClr>
                </a:solidFill>
                <a:latin typeface="Lucida Sans Unicode" pitchFamily="-105" charset="-52"/>
              </a:rPr>
              <a:t>body and head tag</a:t>
            </a:r>
            <a:endParaRPr lang="en-US" sz="2400" dirty="0">
              <a:solidFill>
                <a:schemeClr val="bg2">
                  <a:lumMod val="50000"/>
                </a:schemeClr>
              </a:solidFill>
              <a:latin typeface="Lucida Sans Unicode" pitchFamily="-105" charset="-5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 bwMode="auto">
          <a:xfrm>
            <a:off x="0" y="1856"/>
            <a:ext cx="9144000" cy="1143000"/>
          </a:xfrm>
        </p:spPr>
        <p:txBody>
          <a:bodyPr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eaLnBrk="1" hangingPunct="1">
              <a:defRPr/>
            </a:pPr>
            <a:r>
              <a:rPr lang="en-US" noProof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+mj-cs"/>
              </a:rPr>
              <a:t>include JavaScript</a:t>
            </a:r>
            <a:endParaRPr lang="en-US" noProof="0" dirty="0" smtClean="0">
              <a:effectLst>
                <a:outerShdw blurRad="38100" dist="38100" dir="2700000" algn="tl">
                  <a:srgbClr val="C0C0C0"/>
                </a:outerShdw>
              </a:effectLst>
              <a:ea typeface="+mj-ea"/>
              <a:cs typeface="+mj-cs"/>
            </a:endParaRPr>
          </a:p>
        </p:txBody>
      </p:sp>
      <p:sp>
        <p:nvSpPr>
          <p:cNvPr id="30723" name="Tijdelijke aanduiding voor inhoud 2"/>
          <p:cNvSpPr>
            <a:spLocks/>
          </p:cNvSpPr>
          <p:nvPr/>
        </p:nvSpPr>
        <p:spPr bwMode="auto">
          <a:xfrm>
            <a:off x="0" y="1124744"/>
            <a:ext cx="9144000" cy="4824536"/>
          </a:xfrm>
          <a:prstGeom prst="rect">
            <a:avLst/>
          </a:prstGeom>
        </p:spPr>
        <p:txBody>
          <a:bodyPr vert="horz" lIns="432000" tIns="252000" rIns="432000" bIns="144000" rtlCol="0">
            <a:normAutofit lnSpcReduction="10000"/>
          </a:bodyPr>
          <a:lstStyle/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r>
              <a:rPr lang="nl-BE" sz="3000" dirty="0" smtClean="0">
                <a:solidFill>
                  <a:srgbClr val="000000"/>
                </a:solidFill>
                <a:latin typeface="Trebuchet MS" pitchFamily="34" charset="0"/>
              </a:rPr>
              <a:t>Include </a:t>
            </a:r>
            <a:r>
              <a:rPr lang="nl-BE" sz="3000" dirty="0" err="1" smtClean="0">
                <a:solidFill>
                  <a:srgbClr val="000000"/>
                </a:solidFill>
                <a:latin typeface="Trebuchet MS" pitchFamily="34" charset="0"/>
              </a:rPr>
              <a:t>external</a:t>
            </a:r>
            <a:r>
              <a:rPr lang="nl-BE" sz="3000" dirty="0" smtClean="0">
                <a:solidFill>
                  <a:srgbClr val="000000"/>
                </a:solidFill>
                <a:latin typeface="Trebuchet MS" pitchFamily="34" charset="0"/>
              </a:rPr>
              <a:t> file </a:t>
            </a:r>
            <a:r>
              <a:rPr lang="nl-BE" sz="3000" dirty="0" err="1" smtClean="0">
                <a:solidFill>
                  <a:srgbClr val="000000"/>
                </a:solidFill>
                <a:latin typeface="Trebuchet MS" pitchFamily="34" charset="0"/>
              </a:rPr>
              <a:t>containing</a:t>
            </a:r>
            <a:r>
              <a:rPr lang="nl-BE" sz="300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nl-BE" sz="3000" dirty="0" err="1" smtClean="0">
                <a:solidFill>
                  <a:srgbClr val="000000"/>
                </a:solidFill>
                <a:latin typeface="Trebuchet MS" pitchFamily="34" charset="0"/>
              </a:rPr>
              <a:t>the</a:t>
            </a:r>
            <a:r>
              <a:rPr lang="nl-BE" sz="3000" dirty="0" smtClean="0">
                <a:solidFill>
                  <a:srgbClr val="000000"/>
                </a:solidFill>
                <a:latin typeface="Trebuchet MS" pitchFamily="34" charset="0"/>
              </a:rPr>
              <a:t> </a:t>
            </a:r>
            <a:r>
              <a:rPr lang="nl-BE" sz="3000" dirty="0" err="1" smtClean="0">
                <a:solidFill>
                  <a:srgbClr val="000000"/>
                </a:solidFill>
                <a:latin typeface="Trebuchet MS" pitchFamily="34" charset="0"/>
              </a:rPr>
              <a:t>JavaScript</a:t>
            </a:r>
            <a:r>
              <a:rPr lang="nl-BE" sz="3000" dirty="0" smtClean="0">
                <a:solidFill>
                  <a:srgbClr val="000000"/>
                </a:solidFill>
                <a:latin typeface="Trebuchet MS" pitchFamily="34" charset="0"/>
              </a:rPr>
              <a:t> code (</a:t>
            </a:r>
            <a:r>
              <a:rPr lang="nl-BE" sz="3000" dirty="0" err="1" smtClean="0">
                <a:solidFill>
                  <a:srgbClr val="000000"/>
                </a:solidFill>
                <a:latin typeface="Trebuchet MS" pitchFamily="34" charset="0"/>
              </a:rPr>
              <a:t>use</a:t>
            </a:r>
            <a:r>
              <a:rPr lang="nl-BE" sz="3000" dirty="0" smtClean="0">
                <a:solidFill>
                  <a:srgbClr val="000000"/>
                </a:solidFill>
                <a:latin typeface="Trebuchet MS" pitchFamily="34" charset="0"/>
              </a:rPr>
              <a:t> extension </a:t>
            </a:r>
            <a:r>
              <a:rPr lang="nl-BE" sz="3000" dirty="0">
                <a:solidFill>
                  <a:srgbClr val="000000"/>
                </a:solidFill>
                <a:latin typeface="Trebuchet MS" pitchFamily="34" charset="0"/>
              </a:rPr>
              <a:t>.</a:t>
            </a:r>
            <a:r>
              <a:rPr lang="nl-BE" sz="3000" dirty="0" err="1">
                <a:solidFill>
                  <a:srgbClr val="000000"/>
                </a:solidFill>
                <a:latin typeface="Trebuchet MS" pitchFamily="34" charset="0"/>
              </a:rPr>
              <a:t>js</a:t>
            </a:r>
            <a:r>
              <a:rPr lang="nl-BE" sz="3000" dirty="0">
                <a:solidFill>
                  <a:srgbClr val="000000"/>
                </a:solidFill>
                <a:latin typeface="Trebuchet MS" pitchFamily="34" charset="0"/>
              </a:rPr>
              <a:t>)</a:t>
            </a: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endParaRPr lang="nl-BE" sz="300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r>
              <a:rPr lang="nl-BE" sz="3000" dirty="0" smtClean="0">
                <a:solidFill>
                  <a:srgbClr val="000000"/>
                </a:solidFill>
                <a:latin typeface="Trebuchet MS" pitchFamily="34" charset="0"/>
              </a:rPr>
              <a:t>	&lt;</a:t>
            </a:r>
            <a:r>
              <a:rPr lang="nl-BE" sz="3000" dirty="0">
                <a:solidFill>
                  <a:srgbClr val="000000"/>
                </a:solidFill>
                <a:latin typeface="Trebuchet MS" pitchFamily="34" charset="0"/>
              </a:rPr>
              <a:t>script </a:t>
            </a:r>
            <a:r>
              <a:rPr lang="nl-BE" sz="3000" dirty="0" err="1" smtClean="0">
                <a:solidFill>
                  <a:srgbClr val="000000"/>
                </a:solidFill>
                <a:latin typeface="Trebuchet MS" pitchFamily="34" charset="0"/>
              </a:rPr>
              <a:t>src</a:t>
            </a:r>
            <a:r>
              <a:rPr lang="nl-BE" sz="3000" dirty="0" smtClean="0">
                <a:solidFill>
                  <a:srgbClr val="000000"/>
                </a:solidFill>
                <a:latin typeface="Trebuchet MS" pitchFamily="34" charset="0"/>
              </a:rPr>
              <a:t>=“file.js</a:t>
            </a:r>
            <a:r>
              <a:rPr lang="nl-BE" sz="3000" dirty="0" smtClean="0">
                <a:solidFill>
                  <a:srgbClr val="000000"/>
                </a:solidFill>
                <a:latin typeface="Trebuchet MS" pitchFamily="34" charset="0"/>
              </a:rPr>
              <a:t>"&gt;</a:t>
            </a:r>
            <a:endParaRPr lang="nl-BE" sz="300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r>
              <a:rPr lang="nl-BE" sz="3000" dirty="0" smtClean="0">
                <a:solidFill>
                  <a:srgbClr val="000000"/>
                </a:solidFill>
                <a:latin typeface="Trebuchet MS" pitchFamily="34" charset="0"/>
              </a:rPr>
              <a:t>	&lt;/</a:t>
            </a:r>
            <a:r>
              <a:rPr lang="nl-BE" sz="3000" dirty="0">
                <a:solidFill>
                  <a:srgbClr val="000000"/>
                </a:solidFill>
                <a:latin typeface="Trebuchet MS" pitchFamily="34" charset="0"/>
              </a:rPr>
              <a:t>script&gt;</a:t>
            </a: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endParaRPr lang="nl-BE" sz="3000" dirty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endParaRPr lang="nl-BE" sz="30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>
              <a:lnSpc>
                <a:spcPct val="120000"/>
              </a:lnSpc>
              <a:spcBef>
                <a:spcPts val="400"/>
              </a:spcBef>
              <a:spcAft>
                <a:spcPts val="400"/>
              </a:spcAft>
              <a:buSzPct val="90000"/>
            </a:pPr>
            <a:r>
              <a:rPr lang="en-US" sz="3000" dirty="0">
                <a:solidFill>
                  <a:srgbClr val="FF0000"/>
                </a:solidFill>
                <a:latin typeface="Trebuchet MS" pitchFamily="34" charset="0"/>
              </a:rPr>
              <a:t>Use of external JS files is recommended: overview &amp; </a:t>
            </a:r>
            <a:r>
              <a:rPr lang="en-US" sz="3000" dirty="0" smtClean="0">
                <a:solidFill>
                  <a:srgbClr val="FF0000"/>
                </a:solidFill>
                <a:latin typeface="Trebuchet MS" pitchFamily="34" charset="0"/>
              </a:rPr>
              <a:t>reuse</a:t>
            </a:r>
            <a:r>
              <a:rPr lang="nl-BE" sz="3000" dirty="0" smtClean="0">
                <a:solidFill>
                  <a:srgbClr val="FF0000"/>
                </a:solidFill>
                <a:latin typeface="Trebuchet MS" pitchFamily="34" charset="0"/>
              </a:rPr>
              <a:t>!</a:t>
            </a:r>
            <a:endParaRPr lang="nl-BE" sz="3000" dirty="0">
              <a:solidFill>
                <a:srgbClr val="FF0000"/>
              </a:solidFill>
              <a:latin typeface="Trebuchet MS" pitchFamily="34" charset="0"/>
            </a:endParaRPr>
          </a:p>
          <a:p>
            <a:pPr marL="723900" lvl="1" indent="-368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−"/>
            </a:pPr>
            <a:endParaRPr lang="nl-BE" sz="2500" dirty="0">
              <a:solidFill>
                <a:srgbClr val="000000"/>
              </a:solidFill>
              <a:latin typeface="Trebuchet MS" pitchFamily="34" charset="0"/>
            </a:endParaRP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endParaRPr lang="nl-BE" sz="3000" dirty="0">
              <a:solidFill>
                <a:srgbClr val="000000"/>
              </a:solidFill>
              <a:latin typeface="Trebuchet MS" pitchFamily="34" charset="0"/>
            </a:endParaRP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endParaRPr lang="nl-BE" sz="3000" dirty="0">
              <a:solidFill>
                <a:srgbClr val="000000"/>
              </a:solidFill>
              <a:latin typeface="Trebuchet MS" pitchFamily="34" charset="0"/>
            </a:endParaRP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endParaRPr lang="nl-BE" sz="3000" dirty="0">
              <a:solidFill>
                <a:srgbClr val="000000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idx="4294967295"/>
          </p:nvPr>
        </p:nvSpPr>
        <p:spPr bwMode="auto">
          <a:xfrm>
            <a:off x="-5818" y="0"/>
            <a:ext cx="8229600" cy="1143000"/>
          </a:xfrm>
        </p:spPr>
        <p:txBody>
          <a:bodyPr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eaLnBrk="1" hangingPunct="1">
              <a:defRPr/>
            </a:pPr>
            <a:r>
              <a:rPr lang="en-US" noProof="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+mj-ea"/>
                <a:cs typeface="+mj-cs"/>
              </a:rPr>
              <a:t>JavaScript comments</a:t>
            </a:r>
            <a:endParaRPr lang="en-US" noProof="0" dirty="0" smtClean="0">
              <a:effectLst>
                <a:outerShdw blurRad="38100" dist="38100" dir="2700000" algn="tl">
                  <a:srgbClr val="C0C0C0"/>
                </a:outerShdw>
              </a:effectLst>
              <a:ea typeface="+mj-ea"/>
              <a:cs typeface="+mj-cs"/>
            </a:endParaRPr>
          </a:p>
        </p:txBody>
      </p:sp>
      <p:sp>
        <p:nvSpPr>
          <p:cNvPr id="32771" name="Tijdelijke aanduiding voor inhoud 2"/>
          <p:cNvSpPr>
            <a:spLocks/>
          </p:cNvSpPr>
          <p:nvPr/>
        </p:nvSpPr>
        <p:spPr bwMode="auto">
          <a:xfrm>
            <a:off x="457200" y="1557338"/>
            <a:ext cx="8229600" cy="4525962"/>
          </a:xfrm>
          <a:prstGeom prst="rect">
            <a:avLst/>
          </a:prstGeom>
        </p:spPr>
        <p:txBody>
          <a:bodyPr vert="horz" lIns="432000" tIns="252000" rIns="432000" bIns="144000" rtlCol="0">
            <a:normAutofit/>
          </a:bodyPr>
          <a:lstStyle/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r>
              <a:rPr lang="en-US" sz="3000" dirty="0" smtClean="0">
                <a:solidFill>
                  <a:srgbClr val="000000"/>
                </a:solidFill>
                <a:latin typeface="Trebuchet MS" pitchFamily="34" charset="0"/>
              </a:rPr>
              <a:t>Comments in JavaScript?</a:t>
            </a:r>
          </a:p>
          <a:p>
            <a:pPr marL="982663" lvl="2" indent="-258763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•"/>
            </a:pPr>
            <a:r>
              <a:rPr lang="en-US" sz="2300" dirty="0" smtClean="0">
                <a:solidFill>
                  <a:srgbClr val="000000"/>
                </a:solidFill>
                <a:latin typeface="Trebuchet MS" pitchFamily="34" charset="0"/>
              </a:rPr>
              <a:t>1 line: </a:t>
            </a:r>
          </a:p>
          <a:p>
            <a:pPr marL="982663" lvl="2" indent="-258763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•"/>
            </a:pPr>
            <a:r>
              <a:rPr lang="en-US" sz="2300" dirty="0" smtClean="0">
                <a:solidFill>
                  <a:srgbClr val="000000"/>
                </a:solidFill>
                <a:latin typeface="Trebuchet MS" pitchFamily="34" charset="0"/>
              </a:rPr>
              <a:t>   // place here your comments</a:t>
            </a: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endParaRPr lang="en-US" sz="30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982663" lvl="2" indent="-258763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•"/>
            </a:pPr>
            <a:r>
              <a:rPr lang="en-US" sz="2300" dirty="0" smtClean="0">
                <a:solidFill>
                  <a:srgbClr val="000000"/>
                </a:solidFill>
                <a:latin typeface="Trebuchet MS" pitchFamily="34" charset="0"/>
              </a:rPr>
              <a:t>whole block:</a:t>
            </a:r>
          </a:p>
          <a:p>
            <a:pPr marL="982663" lvl="2" indent="-258763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•"/>
            </a:pPr>
            <a:r>
              <a:rPr lang="en-US" sz="2300" dirty="0" smtClean="0">
                <a:solidFill>
                  <a:srgbClr val="000000"/>
                </a:solidFill>
                <a:latin typeface="Trebuchet MS" pitchFamily="34" charset="0"/>
              </a:rPr>
              <a:t>   /* </a:t>
            </a:r>
            <a:r>
              <a:rPr lang="en-US" sz="2300" dirty="0" smtClean="0">
                <a:solidFill>
                  <a:srgbClr val="000000"/>
                </a:solidFill>
                <a:latin typeface="Trebuchet MS" pitchFamily="34" charset="0"/>
              </a:rPr>
              <a:t>place here your comments */</a:t>
            </a:r>
            <a:endParaRPr lang="en-US" sz="23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723900" lvl="1" indent="-368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−"/>
            </a:pPr>
            <a:endParaRPr lang="en-US" sz="25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723900" lvl="1" indent="-36830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Font typeface="Arial" pitchFamily="34" charset="0"/>
              <a:buChar char="−"/>
            </a:pPr>
            <a:endParaRPr lang="en-US" sz="25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endParaRPr lang="en-US" sz="3000" dirty="0" smtClean="0">
              <a:solidFill>
                <a:srgbClr val="000000"/>
              </a:solidFill>
              <a:latin typeface="Trebuchet MS" pitchFamily="34" charset="0"/>
            </a:endParaRPr>
          </a:p>
          <a:p>
            <a:pPr marL="323850" indent="-32385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ct val="90000"/>
              <a:buFont typeface="Verdana" pitchFamily="34" charset="0"/>
              <a:buChar char="•"/>
            </a:pPr>
            <a:endParaRPr lang="en-US" sz="3000" dirty="0">
              <a:solidFill>
                <a:srgbClr val="000000"/>
              </a:solidFill>
              <a:latin typeface="Trebuchet MS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M_presentatie_nl-1">
  <a:themeElements>
    <a:clrScheme name="Lessius">
      <a:dk1>
        <a:srgbClr val="003C72"/>
      </a:dk1>
      <a:lt1>
        <a:srgbClr val="FFFFFF"/>
      </a:lt1>
      <a:dk2>
        <a:srgbClr val="003C72"/>
      </a:dk2>
      <a:lt2>
        <a:srgbClr val="FFFFFF"/>
      </a:lt2>
      <a:accent1>
        <a:srgbClr val="00A9E5"/>
      </a:accent1>
      <a:accent2>
        <a:srgbClr val="67CBEF"/>
      </a:accent2>
      <a:accent3>
        <a:srgbClr val="CCEEFA"/>
      </a:accent3>
      <a:accent4>
        <a:srgbClr val="406D96"/>
      </a:accent4>
      <a:accent5>
        <a:srgbClr val="7F9DB9"/>
      </a:accent5>
      <a:accent6>
        <a:srgbClr val="BECEDD"/>
      </a:accent6>
      <a:hlink>
        <a:srgbClr val="118EFF"/>
      </a:hlink>
      <a:folHlink>
        <a:srgbClr val="7030A0"/>
      </a:folHlink>
    </a:clrScheme>
    <a:fontScheme name="Lessiu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Lessius">
    <a:dk1>
      <a:srgbClr val="003C72"/>
    </a:dk1>
    <a:lt1>
      <a:srgbClr val="FFFFFF"/>
    </a:lt1>
    <a:dk2>
      <a:srgbClr val="003C72"/>
    </a:dk2>
    <a:lt2>
      <a:srgbClr val="FFFFFF"/>
    </a:lt2>
    <a:accent1>
      <a:srgbClr val="00A9E5"/>
    </a:accent1>
    <a:accent2>
      <a:srgbClr val="67CBEF"/>
    </a:accent2>
    <a:accent3>
      <a:srgbClr val="CCEEFA"/>
    </a:accent3>
    <a:accent4>
      <a:srgbClr val="406D96"/>
    </a:accent4>
    <a:accent5>
      <a:srgbClr val="7F9DB9"/>
    </a:accent5>
    <a:accent6>
      <a:srgbClr val="BECEDD"/>
    </a:accent6>
    <a:hlink>
      <a:srgbClr val="118EFF"/>
    </a:hlink>
    <a:folHlink>
      <a:srgbClr val="7030A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3508</TotalTime>
  <Words>1908</Words>
  <Application>Microsoft Office PowerPoint</Application>
  <PresentationFormat>Diavoorstelling (4:3)</PresentationFormat>
  <Paragraphs>490</Paragraphs>
  <Slides>40</Slides>
  <Notes>39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10</vt:i4>
      </vt:variant>
      <vt:variant>
        <vt:lpstr>Thema</vt:lpstr>
      </vt:variant>
      <vt:variant>
        <vt:i4>1</vt:i4>
      </vt:variant>
      <vt:variant>
        <vt:lpstr>Diatitels</vt:lpstr>
      </vt:variant>
      <vt:variant>
        <vt:i4>40</vt:i4>
      </vt:variant>
    </vt:vector>
  </HeadingPairs>
  <TitlesOfParts>
    <vt:vector size="51" baseType="lpstr">
      <vt:lpstr>ＭＳ Ｐゴシック</vt:lpstr>
      <vt:lpstr>Arial</vt:lpstr>
      <vt:lpstr>Calibri</vt:lpstr>
      <vt:lpstr>Courier New</vt:lpstr>
      <vt:lpstr>DejaVu Sans</vt:lpstr>
      <vt:lpstr>FreeSans</vt:lpstr>
      <vt:lpstr>Lucida Sans Unicode</vt:lpstr>
      <vt:lpstr>Trebuchet MS</vt:lpstr>
      <vt:lpstr>Verdana</vt:lpstr>
      <vt:lpstr>Wingdings 3</vt:lpstr>
      <vt:lpstr>TM_presentatie_nl-1</vt:lpstr>
      <vt:lpstr>JavaScript</vt:lpstr>
      <vt:lpstr>usage JavaScript</vt:lpstr>
      <vt:lpstr>Examples of usage</vt:lpstr>
      <vt:lpstr>What is JavaScript</vt:lpstr>
      <vt:lpstr>What is JavaScript</vt:lpstr>
      <vt:lpstr>limitations</vt:lpstr>
      <vt:lpstr>include JavaScript</vt:lpstr>
      <vt:lpstr>include JavaScript</vt:lpstr>
      <vt:lpstr>JavaScript comments</vt:lpstr>
      <vt:lpstr>building blocks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 </vt:lpstr>
      <vt:lpstr>PowerPoint-presentatie</vt:lpstr>
      <vt:lpstr> </vt:lpstr>
      <vt:lpstr> </vt:lpstr>
      <vt:lpstr> </vt:lpstr>
      <vt:lpstr> </vt:lpstr>
      <vt:lpstr>PowerPoint-presentatie</vt:lpstr>
      <vt:lpstr> </vt:lpstr>
      <vt:lpstr> </vt:lpstr>
      <vt:lpstr>PowerPoint-presentatie</vt:lpstr>
      <vt:lpstr>PowerPoint-presentatie</vt:lpstr>
      <vt:lpstr> </vt:lpstr>
      <vt:lpstr> </vt:lpstr>
      <vt:lpstr> </vt:lpstr>
      <vt:lpstr>Objects</vt:lpstr>
      <vt:lpstr>Properties and methods</vt:lpstr>
      <vt:lpstr> </vt:lpstr>
      <vt:lpstr> </vt:lpstr>
      <vt:lpstr> </vt:lpstr>
    </vt:vector>
  </TitlesOfParts>
  <Company>Lemargi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 1</dc:title>
  <dc:creator>Jorre</dc:creator>
  <cp:lastModifiedBy>Sofie Beerens</cp:lastModifiedBy>
  <cp:revision>461</cp:revision>
  <dcterms:created xsi:type="dcterms:W3CDTF">2011-11-20T10:40:03Z</dcterms:created>
  <dcterms:modified xsi:type="dcterms:W3CDTF">2020-03-03T21:14:27Z</dcterms:modified>
</cp:coreProperties>
</file>