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5" r:id="rId4"/>
    <p:sldId id="266" r:id="rId5"/>
    <p:sldId id="267" r:id="rId6"/>
    <p:sldId id="269" r:id="rId7"/>
    <p:sldId id="270" r:id="rId8"/>
    <p:sldId id="271" r:id="rId9"/>
    <p:sldId id="272" r:id="rId10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4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6" autoAdjust="0"/>
    <p:restoredTop sz="86439" autoAdjust="0"/>
  </p:normalViewPr>
  <p:slideViewPr>
    <p:cSldViewPr>
      <p:cViewPr varScale="1">
        <p:scale>
          <a:sx n="101" d="100"/>
          <a:sy n="101" d="100"/>
        </p:scale>
        <p:origin x="8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211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| Basic">
    <p:bg bwMode="gray">
      <p:bgPr>
        <a:solidFill>
          <a:srgbClr val="009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589240"/>
            <a:ext cx="9144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595800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9CAB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9331BF6-98EB-A946-B6DE-C24779374411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18" name="Picture 17" descr="associati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16416" y="6093368"/>
            <a:ext cx="457071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360000"/>
            <a:ext cx="2157984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755576" y="6570000"/>
            <a:ext cx="990706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fld id="{C2BF30B0-EA86-BD47-ABA9-4DD384F92379}" type="datetimeFigureOut">
              <a:rPr lang="nl-NL" smtClean="0"/>
              <a:pPr/>
              <a:t>3-3-2020</a:t>
            </a:fld>
            <a:endParaRPr lang="nl-NL"/>
          </a:p>
        </p:txBody>
      </p:sp>
      <p:pic>
        <p:nvPicPr>
          <p:cNvPr id="15" name="Picture 14" descr="ppt_fusieboodschap_wit_n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5936" y="5724000"/>
            <a:ext cx="4742688" cy="13716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>
                <a:solidFill>
                  <a:srgbClr val="000000"/>
                </a:solidFill>
              </a:defRPr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>
                <a:solidFill>
                  <a:srgbClr val="000000"/>
                </a:solidFill>
              </a:defRPr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>
                <a:solidFill>
                  <a:srgbClr val="000000"/>
                </a:solidFill>
              </a:defRPr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>
                <a:solidFill>
                  <a:srgbClr val="000000"/>
                </a:solidFill>
              </a:defRPr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331BF6-98EB-A946-B6DE-C24779374411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2BF30B0-EA86-BD47-ABA9-4DD384F92379}" type="datetimeFigureOut">
              <a:rPr lang="nl-NL" smtClean="0"/>
              <a:pPr/>
              <a:t>3-3-2020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 numCol="2" spcCol="360000" anchor="ctr" anchorCtr="0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30B0-EA86-BD47-ABA9-4DD384F92379}" type="datetimeFigureOut">
              <a:rPr lang="nl-NL" smtClean="0"/>
              <a:pPr/>
              <a:t>3-3-2020</a:t>
            </a:fld>
            <a:endParaRPr lang="nl-NL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331BF6-98EB-A946-B6DE-C24779374411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4428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4428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32" y="1152000"/>
            <a:ext cx="4428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32" y="2285992"/>
            <a:ext cx="4428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F30B0-EA86-BD47-ABA9-4DD384F92379}" type="datetimeFigureOut">
              <a:rPr lang="nl-NL" smtClean="0"/>
              <a:pPr/>
              <a:t>3-3-2020</a:t>
            </a:fld>
            <a:endParaRPr lang="nl-N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331BF6-98EB-A946-B6DE-C24779374411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0" y="1152000"/>
            <a:ext cx="5072098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180000" y="1152000"/>
            <a:ext cx="3428992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nl-NL" smtClean="0"/>
              <a:t>Klik op het pictogram als u een afbeelding wilt toevoegen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2BF30B0-EA86-BD47-ABA9-4DD384F92379}" type="datetimeFigureOut">
              <a:rPr lang="nl-NL" smtClean="0"/>
              <a:pPr/>
              <a:t>3-3-2020</a:t>
            </a:fld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1BF6-98EB-A946-B6DE-C24779374411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331BF6-98EB-A946-B6DE-C24779374411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2BF30B0-EA86-BD47-ABA9-4DD384F92379}" type="datetimeFigureOut">
              <a:rPr lang="nl-NL" smtClean="0"/>
              <a:pPr/>
              <a:t>3-3-2020</a:t>
            </a:fld>
            <a:endParaRPr lang="nl-NL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331BF6-98EB-A946-B6DE-C24779374411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2BF30B0-EA86-BD47-ABA9-4DD384F92379}" type="datetimeFigureOut">
              <a:rPr lang="nl-NL" smtClean="0"/>
              <a:pPr/>
              <a:t>3-3-2020</a:t>
            </a:fld>
            <a:endParaRPr lang="nl-NL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/>
          <a:p>
            <a:r>
              <a:rPr lang="nl-NL" smtClean="0"/>
              <a:t>Klik op het pictogram als u een afbeelding wilt toevoegen</a:t>
            </a:r>
            <a:endParaRPr lang="nl-BE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nl-NL" smtClean="0"/>
              <a:t>Klik om het opmaakprofiel van de modelondertitel te bewerken</a:t>
            </a:r>
            <a:endParaRPr lang="en-US"/>
          </a:p>
        </p:txBody>
      </p:sp>
      <p:sp>
        <p:nvSpPr>
          <p:cNvPr id="11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FC467F7-A11D-4A46-9342-A39C8FDCEC41}" type="datetimeFigureOut">
              <a:rPr lang="nl-NL"/>
              <a:pPr/>
              <a:t>3-3-2020</a:t>
            </a:fld>
            <a:endParaRPr lang="nl-NL"/>
          </a:p>
        </p:txBody>
      </p:sp>
      <p:sp>
        <p:nvSpPr>
          <p:cNvPr id="12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8F0F4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A91EDA-389B-4846-8C93-4AE9B2404A3C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4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EB9466-4D5F-824A-92D9-D97BD674788C}" type="datetimeFigureOut">
              <a:rPr lang="nl-NL"/>
              <a:pPr/>
              <a:t>3-3-2020</a:t>
            </a:fld>
            <a:endParaRPr lang="nl-NL"/>
          </a:p>
        </p:txBody>
      </p:sp>
      <p:sp>
        <p:nvSpPr>
          <p:cNvPr id="5" name="Tijdelijke aanduiding voor voettekst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ijdelijke aanduiding voor dianumm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ED0831-BC06-AB48-B16D-F3C16649A5B7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9144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084000"/>
            <a:ext cx="4032424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9CAB"/>
                </a:solidFill>
                <a:latin typeface="Trebuchet MS" pitchFamily="34" charset="0"/>
              </a:defRPr>
            </a:lvl1pPr>
          </a:lstStyle>
          <a:p>
            <a:endParaRPr lang="en-US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9CAB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9331BF6-98EB-A946-B6DE-C24779374411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755576" y="6570000"/>
            <a:ext cx="990706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C2BF30B0-EA86-BD47-ABA9-4DD384F92379}" type="datetimeFigureOut">
              <a:rPr lang="nl-NL" smtClean="0"/>
              <a:pPr/>
              <a:t>3-3-2020</a:t>
            </a:fld>
            <a:endParaRPr lang="nl-NL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009CAB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loop_while.asp" TargetMode="External"/><Relationship Id="rId2" Type="http://schemas.openxmlformats.org/officeDocument/2006/relationships/hyperlink" Target="../Example_while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loop_for.asp" TargetMode="External"/><Relationship Id="rId2" Type="http://schemas.openxmlformats.org/officeDocument/2006/relationships/hyperlink" Target="../Example_for.html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break.asp" TargetMode="External"/><Relationship Id="rId2" Type="http://schemas.openxmlformats.org/officeDocument/2006/relationships/hyperlink" Target="../Example_break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Example_continue_for.html" TargetMode="External"/><Relationship Id="rId2" Type="http://schemas.openxmlformats.org/officeDocument/2006/relationships/hyperlink" Target="../Example_continue_while.html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../Example_for_in.html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algn="ctr" eaLnBrk="1" hangingPunct="1"/>
            <a:r>
              <a:rPr lang="en-US" noProof="0" dirty="0" smtClean="0"/>
              <a:t>iteration statements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noProof="0" dirty="0" smtClean="0"/>
              <a:t>JavaScript</a:t>
            </a:r>
            <a:endParaRPr lang="en-US" sz="3600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normal flow of program:</a:t>
            </a:r>
          </a:p>
          <a:p>
            <a:pPr lvl="1"/>
            <a:r>
              <a:rPr lang="en-US" dirty="0"/>
              <a:t>f</a:t>
            </a:r>
            <a:r>
              <a:rPr lang="en-US" noProof="0" dirty="0" smtClean="0"/>
              <a:t>rom top to bottom (order of the code)</a:t>
            </a:r>
          </a:p>
          <a:p>
            <a:r>
              <a:rPr lang="en-US" noProof="0" dirty="0" smtClean="0"/>
              <a:t>change program flow</a:t>
            </a:r>
          </a:p>
          <a:p>
            <a:pPr lvl="1"/>
            <a:r>
              <a:rPr lang="en-US" noProof="0" dirty="0" smtClean="0"/>
              <a:t>repeat 1 or more statements multiple times</a:t>
            </a:r>
          </a:p>
          <a:p>
            <a:endParaRPr lang="en-US" noProof="0" dirty="0" smtClean="0"/>
          </a:p>
          <a:p>
            <a:r>
              <a:rPr lang="en-US" noProof="0" dirty="0" smtClean="0"/>
              <a:t>for</a:t>
            </a:r>
          </a:p>
          <a:p>
            <a:r>
              <a:rPr lang="en-US" noProof="0" dirty="0" smtClean="0"/>
              <a:t>while</a:t>
            </a:r>
          </a:p>
          <a:p>
            <a:r>
              <a:rPr lang="en-US" noProof="0" dirty="0" smtClean="0"/>
              <a:t>for … in</a:t>
            </a:r>
          </a:p>
          <a:p>
            <a:endParaRPr lang="en-US" noProof="0" dirty="0"/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noProof="0" dirty="0" smtClean="0">
                <a:effectLst/>
              </a:rPr>
              <a:t>Program flow</a:t>
            </a:r>
            <a:endParaRPr lang="en-US" noProof="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97280"/>
          </a:xfrm>
        </p:spPr>
        <p:txBody>
          <a:bodyPr>
            <a:normAutofit fontScale="77500" lnSpcReduction="20000"/>
          </a:bodyPr>
          <a:lstStyle/>
          <a:p>
            <a:r>
              <a:rPr lang="en-US" noProof="0" dirty="0" smtClean="0"/>
              <a:t>Structure</a:t>
            </a:r>
          </a:p>
          <a:p>
            <a:pPr marL="0" indent="0">
              <a:buNone/>
            </a:pPr>
            <a:endParaRPr lang="en-US" sz="1000" noProof="0" dirty="0" smtClean="0"/>
          </a:p>
          <a:p>
            <a:pPr lvl="1">
              <a:buNone/>
            </a:pPr>
            <a:r>
              <a:rPr lang="en-US" noProof="0" dirty="0" err="1" smtClean="0"/>
              <a:t>initialisation-expressio</a:t>
            </a:r>
            <a:r>
              <a:rPr lang="en-US" dirty="0"/>
              <a:t>n</a:t>
            </a:r>
            <a:endParaRPr lang="en-US" noProof="0" dirty="0" smtClean="0"/>
          </a:p>
          <a:p>
            <a:pPr lvl="1">
              <a:buFont typeface="Verdana" pitchFamily="-105" charset="0"/>
              <a:buNone/>
            </a:pPr>
            <a:r>
              <a:rPr lang="en-US" noProof="0" dirty="0" smtClean="0"/>
              <a:t>while( condition )</a:t>
            </a:r>
          </a:p>
          <a:p>
            <a:pPr lvl="1">
              <a:buFont typeface="Verdana" pitchFamily="-105" charset="0"/>
              <a:buNone/>
            </a:pPr>
            <a:r>
              <a:rPr lang="en-US" noProof="0" dirty="0" smtClean="0"/>
              <a:t>{</a:t>
            </a:r>
          </a:p>
          <a:p>
            <a:pPr lvl="2">
              <a:buFont typeface="Wingdings 2" pitchFamily="-105" charset="2"/>
              <a:buNone/>
            </a:pPr>
            <a:r>
              <a:rPr lang="en-US" noProof="0" dirty="0" smtClean="0"/>
              <a:t>statements;</a:t>
            </a:r>
          </a:p>
          <a:p>
            <a:pPr lvl="2">
              <a:buFont typeface="Wingdings 2" pitchFamily="-105" charset="2"/>
              <a:buNone/>
            </a:pPr>
            <a:r>
              <a:rPr lang="en-US" dirty="0" smtClean="0"/>
              <a:t>s</a:t>
            </a:r>
            <a:r>
              <a:rPr lang="en-US" noProof="0" dirty="0" err="1" smtClean="0"/>
              <a:t>tep</a:t>
            </a:r>
            <a:r>
              <a:rPr lang="en-US" noProof="0" dirty="0" smtClean="0"/>
              <a:t> expression;</a:t>
            </a:r>
          </a:p>
          <a:p>
            <a:pPr lvl="1">
              <a:buFont typeface="Verdana" pitchFamily="-105" charset="0"/>
              <a:buNone/>
            </a:pPr>
            <a:r>
              <a:rPr lang="en-US" noProof="0" dirty="0" smtClean="0"/>
              <a:t>}</a:t>
            </a:r>
          </a:p>
          <a:p>
            <a:pPr lvl="1">
              <a:buFont typeface="Verdana" pitchFamily="-105" charset="0"/>
              <a:buNone/>
            </a:pPr>
            <a:endParaRPr lang="en-US" noProof="0" dirty="0" smtClean="0"/>
          </a:p>
          <a:p>
            <a:pPr lvl="1">
              <a:buFont typeface="Verdana" pitchFamily="-105" charset="0"/>
              <a:buNone/>
            </a:pPr>
            <a:endParaRPr lang="en-US" noProof="0" dirty="0" smtClean="0"/>
          </a:p>
          <a:p>
            <a:pPr lvl="1">
              <a:buFont typeface="Verdana" pitchFamily="-105" charset="0"/>
              <a:buNone/>
            </a:pPr>
            <a:r>
              <a:rPr lang="en-US" b="1" noProof="0" dirty="0" smtClean="0">
                <a:hlinkClick r:id="rId2" action="ppaction://hlinkfile"/>
              </a:rPr>
              <a:t>exercise</a:t>
            </a:r>
            <a:r>
              <a:rPr lang="en-US" noProof="0" dirty="0" smtClean="0"/>
              <a:t>: as long as counter &lt;= 10</a:t>
            </a:r>
          </a:p>
          <a:p>
            <a:pPr lvl="1">
              <a:buFont typeface="Verdana" pitchFamily="-105" charset="0"/>
              <a:buNone/>
            </a:pPr>
            <a:r>
              <a:rPr lang="en-US" noProof="0" dirty="0" smtClean="0"/>
              <a:t>{</a:t>
            </a:r>
          </a:p>
          <a:p>
            <a:pPr lvl="1">
              <a:buFont typeface="Verdana" pitchFamily="-105" charset="0"/>
              <a:buNone/>
            </a:pPr>
            <a:r>
              <a:rPr lang="en-US" noProof="0" dirty="0" smtClean="0"/>
              <a:t> 	write: counter times 10 = result</a:t>
            </a:r>
          </a:p>
          <a:p>
            <a:pPr lvl="1">
              <a:buFont typeface="Verdana" pitchFamily="-105" charset="0"/>
              <a:buNone/>
            </a:pPr>
            <a:r>
              <a:rPr lang="en-US" noProof="0" dirty="0" smtClean="0"/>
              <a:t>}</a:t>
            </a:r>
          </a:p>
          <a:p>
            <a:pPr>
              <a:buFont typeface="Wingdings 3" pitchFamily="-105" charset="2"/>
              <a:buNone/>
            </a:pPr>
            <a:endParaRPr lang="en-US" noProof="0" dirty="0"/>
          </a:p>
        </p:txBody>
      </p:sp>
      <p:sp>
        <p:nvSpPr>
          <p:cNvPr id="2969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noProof="0" dirty="0" smtClean="0">
                <a:effectLst/>
                <a:hlinkClick r:id="rId3"/>
              </a:rPr>
              <a:t>while()</a:t>
            </a:r>
            <a:endParaRPr lang="en-US" noProof="0" dirty="0">
              <a:effectLst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1052736"/>
            <a:ext cx="3572004" cy="3664784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-105" charset="2"/>
              <a:buNone/>
            </a:pPr>
            <a:r>
              <a:rPr lang="en-US" noProof="0" dirty="0" err="1"/>
              <a:t>var</a:t>
            </a:r>
            <a:r>
              <a:rPr lang="en-US" noProof="0" dirty="0"/>
              <a:t> </a:t>
            </a:r>
            <a:r>
              <a:rPr lang="en-US" noProof="0" dirty="0" smtClean="0"/>
              <a:t>counter </a:t>
            </a:r>
            <a:r>
              <a:rPr lang="en-US" noProof="0" dirty="0"/>
              <a:t>= 1;</a:t>
            </a:r>
          </a:p>
          <a:p>
            <a:pPr>
              <a:buFont typeface="Wingdings 3" pitchFamily="-105" charset="2"/>
              <a:buNone/>
            </a:pPr>
            <a:r>
              <a:rPr lang="en-US" noProof="0" dirty="0"/>
              <a:t>while </a:t>
            </a:r>
            <a:r>
              <a:rPr lang="en-US" noProof="0" dirty="0" smtClean="0"/>
              <a:t>(counter </a:t>
            </a:r>
            <a:r>
              <a:rPr lang="en-US" noProof="0" dirty="0"/>
              <a:t>&lt;= 10)</a:t>
            </a:r>
          </a:p>
          <a:p>
            <a:pPr>
              <a:buFont typeface="Wingdings 3" pitchFamily="-105" charset="2"/>
              <a:buNone/>
            </a:pPr>
            <a:r>
              <a:rPr lang="en-US" noProof="0" dirty="0"/>
              <a:t>{</a:t>
            </a:r>
          </a:p>
          <a:p>
            <a:pPr>
              <a:buFont typeface="Wingdings 3" pitchFamily="-105" charset="2"/>
              <a:buNone/>
            </a:pPr>
            <a:r>
              <a:rPr lang="en-US" noProof="0" dirty="0" smtClean="0"/>
              <a:t>	</a:t>
            </a:r>
            <a:r>
              <a:rPr lang="en-US" noProof="0" dirty="0" err="1" smtClean="0"/>
              <a:t>document.write</a:t>
            </a:r>
            <a:r>
              <a:rPr lang="en-US" noProof="0" dirty="0" smtClean="0"/>
              <a:t>(counter </a:t>
            </a:r>
            <a:r>
              <a:rPr lang="en-US" noProof="0" dirty="0"/>
              <a:t>+ ' </a:t>
            </a:r>
            <a:r>
              <a:rPr lang="en-US" noProof="0" dirty="0" smtClean="0"/>
              <a:t>times 10 </a:t>
            </a:r>
            <a:r>
              <a:rPr lang="en-US" noProof="0" dirty="0"/>
              <a:t>= ' + </a:t>
            </a:r>
            <a:r>
              <a:rPr lang="en-US" noProof="0" dirty="0" smtClean="0"/>
              <a:t>counter*10 </a:t>
            </a:r>
            <a:r>
              <a:rPr lang="en-US" noProof="0" dirty="0"/>
              <a:t>+ '&lt;</a:t>
            </a:r>
            <a:r>
              <a:rPr lang="en-US" noProof="0" dirty="0" err="1"/>
              <a:t>br</a:t>
            </a:r>
            <a:r>
              <a:rPr lang="en-US" noProof="0" dirty="0"/>
              <a:t> /&gt;');</a:t>
            </a:r>
          </a:p>
          <a:p>
            <a:pPr>
              <a:buFont typeface="Wingdings 3" pitchFamily="-105" charset="2"/>
              <a:buNone/>
            </a:pPr>
            <a:r>
              <a:rPr lang="en-US" noProof="0" dirty="0" smtClean="0"/>
              <a:t>	</a:t>
            </a:r>
            <a:r>
              <a:rPr lang="en-US" noProof="0" dirty="0" smtClean="0"/>
              <a:t>counter++;</a:t>
            </a:r>
            <a:endParaRPr lang="en-US" noProof="0" dirty="0"/>
          </a:p>
          <a:p>
            <a:pPr>
              <a:buFont typeface="Wingdings 3" pitchFamily="-105" charset="2"/>
              <a:buNone/>
            </a:pPr>
            <a:r>
              <a:rPr lang="en-US" noProof="0" dirty="0"/>
              <a:t>}</a:t>
            </a:r>
          </a:p>
        </p:txBody>
      </p:sp>
      <p:sp>
        <p:nvSpPr>
          <p:cNvPr id="3072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noProof="0" dirty="0" smtClean="0">
                <a:effectLst/>
              </a:rPr>
              <a:t>while()</a:t>
            </a:r>
            <a:endParaRPr lang="en-US" noProof="0" dirty="0">
              <a:effectLst/>
            </a:endParaRP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3347864" y="1628800"/>
            <a:ext cx="2088232" cy="0"/>
          </a:xfrm>
          <a:prstGeom prst="line">
            <a:avLst/>
          </a:prstGeom>
          <a:noFill/>
          <a:ln w="41275">
            <a:solidFill>
              <a:srgbClr val="F04C24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2843808" y="4077072"/>
            <a:ext cx="2375892" cy="0"/>
          </a:xfrm>
          <a:prstGeom prst="line">
            <a:avLst/>
          </a:prstGeom>
          <a:noFill/>
          <a:ln w="41275">
            <a:solidFill>
              <a:srgbClr val="F04C24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582238" y="1397967"/>
            <a:ext cx="32335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nl-BE" sz="2400" dirty="0" err="1" smtClean="0"/>
              <a:t>initialisation</a:t>
            </a:r>
            <a:r>
              <a:rPr lang="nl-BE" sz="2400" dirty="0" smtClean="0"/>
              <a:t> of counter</a:t>
            </a:r>
            <a:endParaRPr lang="en-US" sz="2400" dirty="0"/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5292725" y="3707740"/>
            <a:ext cx="24785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nl-BE" sz="2400" dirty="0" err="1" smtClean="0"/>
              <a:t>Increase</a:t>
            </a:r>
            <a:r>
              <a:rPr lang="nl-BE" sz="2400" dirty="0" smtClean="0"/>
              <a:t> counter</a:t>
            </a:r>
            <a:endParaRPr lang="nl-BE" sz="2400" dirty="0"/>
          </a:p>
          <a:p>
            <a:r>
              <a:rPr lang="nl-BE" b="1" dirty="0" smtClean="0">
                <a:solidFill>
                  <a:srgbClr val="F04C24"/>
                </a:solidFill>
              </a:rPr>
              <a:t>DO NOT FORGET!!</a:t>
            </a:r>
            <a:endParaRPr lang="en-US" b="1" dirty="0">
              <a:solidFill>
                <a:srgbClr val="F04C2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4824536"/>
          </a:xfrm>
        </p:spPr>
        <p:txBody>
          <a:bodyPr>
            <a:normAutofit fontScale="92500" lnSpcReduction="10000"/>
          </a:bodyPr>
          <a:lstStyle/>
          <a:p>
            <a:r>
              <a:rPr lang="en-US" noProof="0" dirty="0" err="1" smtClean="0"/>
              <a:t>opbouw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endParaRPr lang="en-US" sz="1000" noProof="0" dirty="0" smtClean="0"/>
          </a:p>
          <a:p>
            <a:pPr lvl="1">
              <a:buNone/>
            </a:pPr>
            <a:r>
              <a:rPr lang="en-US" noProof="0" dirty="0" smtClean="0"/>
              <a:t>for(</a:t>
            </a:r>
            <a:r>
              <a:rPr lang="en-US" noProof="0" dirty="0" err="1" smtClean="0"/>
              <a:t>initialisation</a:t>
            </a:r>
            <a:r>
              <a:rPr lang="en-US" noProof="0" dirty="0" smtClean="0"/>
              <a:t>-expression; condition; </a:t>
            </a:r>
            <a:r>
              <a:rPr lang="en-US" noProof="0" dirty="0" err="1" smtClean="0"/>
              <a:t>stepexpression</a:t>
            </a:r>
            <a:r>
              <a:rPr lang="en-US" noProof="0" dirty="0" smtClean="0"/>
              <a:t>)</a:t>
            </a:r>
          </a:p>
          <a:p>
            <a:pPr lvl="1">
              <a:buNone/>
            </a:pPr>
            <a:r>
              <a:rPr lang="en-US" noProof="0" dirty="0" smtClean="0"/>
              <a:t>{</a:t>
            </a:r>
          </a:p>
          <a:p>
            <a:pPr lvl="2">
              <a:buNone/>
            </a:pPr>
            <a:r>
              <a:rPr lang="en-US" noProof="0" dirty="0" smtClean="0"/>
              <a:t>statements;</a:t>
            </a:r>
          </a:p>
          <a:p>
            <a:pPr lvl="1">
              <a:buNone/>
            </a:pPr>
            <a:r>
              <a:rPr lang="en-US" noProof="0" dirty="0" smtClean="0"/>
              <a:t>}</a:t>
            </a:r>
          </a:p>
          <a:p>
            <a:pPr lvl="1">
              <a:buNone/>
            </a:pPr>
            <a:endParaRPr lang="en-US" sz="1000" noProof="0" dirty="0" smtClean="0"/>
          </a:p>
          <a:p>
            <a:r>
              <a:rPr lang="en-US" noProof="0" dirty="0" smtClean="0"/>
              <a:t>comparable </a:t>
            </a:r>
            <a:r>
              <a:rPr lang="en-US" dirty="0" smtClean="0"/>
              <a:t>to </a:t>
            </a:r>
            <a:r>
              <a:rPr lang="en-US" noProof="0" dirty="0" smtClean="0"/>
              <a:t>while()</a:t>
            </a:r>
          </a:p>
          <a:p>
            <a:r>
              <a:rPr lang="en-US" noProof="0" dirty="0" smtClean="0"/>
              <a:t>difference: </a:t>
            </a:r>
            <a:r>
              <a:rPr lang="en-US" noProof="0" dirty="0" err="1" smtClean="0"/>
              <a:t>initialisation</a:t>
            </a:r>
            <a:r>
              <a:rPr lang="en-US" noProof="0" dirty="0" smtClean="0"/>
              <a:t> + automatic increase of counter =&gt; where??</a:t>
            </a:r>
          </a:p>
          <a:p>
            <a:endParaRPr lang="en-US" noProof="0" dirty="0" smtClean="0"/>
          </a:p>
          <a:p>
            <a:r>
              <a:rPr lang="en-US" noProof="0" dirty="0" smtClean="0">
                <a:hlinkClick r:id="rId2" action="ppaction://hlinkfile"/>
              </a:rPr>
              <a:t>Exercise</a:t>
            </a:r>
            <a:r>
              <a:rPr lang="en-US" noProof="0" dirty="0" smtClean="0"/>
              <a:t>: use for instead of while</a:t>
            </a:r>
          </a:p>
          <a:p>
            <a:endParaRPr lang="en-US" noProof="0" dirty="0"/>
          </a:p>
        </p:txBody>
      </p:sp>
      <p:sp>
        <p:nvSpPr>
          <p:cNvPr id="3174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noProof="0" dirty="0" smtClean="0">
                <a:effectLst/>
                <a:hlinkClick r:id="rId3"/>
              </a:rPr>
              <a:t>for()</a:t>
            </a:r>
            <a:endParaRPr lang="en-US" noProof="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97280"/>
          </a:xfrm>
        </p:spPr>
        <p:txBody>
          <a:bodyPr>
            <a:normAutofit lnSpcReduction="10000"/>
          </a:bodyPr>
          <a:lstStyle/>
          <a:p>
            <a:r>
              <a:rPr lang="en-US" noProof="0" dirty="0" smtClean="0"/>
              <a:t>for</a:t>
            </a:r>
            <a:r>
              <a:rPr lang="en-US" dirty="0"/>
              <a:t>: if it's clear in advance how many times the loop has to be run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While</a:t>
            </a:r>
            <a:r>
              <a:rPr lang="en-US" dirty="0"/>
              <a:t>: watch out for endless loops</a:t>
            </a:r>
            <a:endParaRPr lang="en-US" noProof="0" dirty="0" smtClean="0"/>
          </a:p>
          <a:p>
            <a:pPr marL="0" indent="0">
              <a:buNone/>
            </a:pPr>
            <a:endParaRPr lang="en-US" noProof="0" dirty="0" smtClean="0"/>
          </a:p>
          <a:p>
            <a:pPr>
              <a:buFont typeface="Wingdings 3" pitchFamily="-105" charset="2"/>
              <a:buNone/>
            </a:pPr>
            <a:r>
              <a:rPr lang="en-US" noProof="0" dirty="0" err="1" smtClean="0"/>
              <a:t>var</a:t>
            </a:r>
            <a:r>
              <a:rPr lang="en-US" noProof="0" dirty="0" smtClean="0"/>
              <a:t> counter = 1;</a:t>
            </a:r>
          </a:p>
          <a:p>
            <a:pPr>
              <a:buFont typeface="Wingdings 3" pitchFamily="-105" charset="2"/>
              <a:buNone/>
            </a:pPr>
            <a:r>
              <a:rPr lang="en-US" noProof="0" dirty="0" smtClean="0"/>
              <a:t>while (counter &lt;= 10)</a:t>
            </a:r>
          </a:p>
          <a:p>
            <a:pPr>
              <a:buFont typeface="Wingdings 3" pitchFamily="-105" charset="2"/>
              <a:buNone/>
            </a:pPr>
            <a:r>
              <a:rPr lang="en-US" noProof="0" dirty="0" smtClean="0"/>
              <a:t>{</a:t>
            </a:r>
          </a:p>
          <a:p>
            <a:pPr>
              <a:buFont typeface="Wingdings 3" pitchFamily="-105" charset="2"/>
              <a:buNone/>
            </a:pPr>
            <a:r>
              <a:rPr lang="en-US" noProof="0" dirty="0" smtClean="0"/>
              <a:t>	</a:t>
            </a:r>
            <a:r>
              <a:rPr lang="en-US" noProof="0" dirty="0" err="1" smtClean="0"/>
              <a:t>document.write</a:t>
            </a:r>
            <a:r>
              <a:rPr lang="en-US" noProof="0" dirty="0" smtClean="0"/>
              <a:t>(counter + ' times 10 = ' + counter*10 + '&lt;</a:t>
            </a:r>
            <a:r>
              <a:rPr lang="en-US" noProof="0" dirty="0" err="1" smtClean="0"/>
              <a:t>br</a:t>
            </a:r>
            <a:r>
              <a:rPr lang="en-US" noProof="0" dirty="0" smtClean="0"/>
              <a:t> /&gt;');</a:t>
            </a:r>
          </a:p>
          <a:p>
            <a:pPr>
              <a:buFont typeface="Wingdings 3" pitchFamily="-105" charset="2"/>
              <a:buNone/>
            </a:pPr>
            <a:r>
              <a:rPr lang="en-US" noProof="0" dirty="0" smtClean="0"/>
              <a:t>}</a:t>
            </a:r>
            <a:endParaRPr lang="en-US" noProof="0" dirty="0"/>
          </a:p>
        </p:txBody>
      </p:sp>
      <p:sp>
        <p:nvSpPr>
          <p:cNvPr id="3379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noProof="0" dirty="0" smtClean="0">
                <a:effectLst/>
              </a:rPr>
              <a:t>for() vs. while()</a:t>
            </a:r>
            <a:endParaRPr lang="en-US" noProof="0" dirty="0">
              <a:effectLst/>
            </a:endParaRPr>
          </a:p>
        </p:txBody>
      </p:sp>
      <p:sp>
        <p:nvSpPr>
          <p:cNvPr id="2" name="Rechthoek 1"/>
          <p:cNvSpPr/>
          <p:nvPr/>
        </p:nvSpPr>
        <p:spPr>
          <a:xfrm>
            <a:off x="251520" y="2996952"/>
            <a:ext cx="8640960" cy="2683544"/>
          </a:xfrm>
          <a:prstGeom prst="rect">
            <a:avLst/>
          </a:prstGeom>
          <a:noFill/>
          <a:ln>
            <a:solidFill>
              <a:srgbClr val="F04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5503213"/>
            <a:ext cx="5353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4428000"/>
          </a:xfrm>
        </p:spPr>
        <p:txBody>
          <a:bodyPr/>
          <a:lstStyle/>
          <a:p>
            <a:r>
              <a:rPr lang="en-US" noProof="0" dirty="0" smtClean="0"/>
              <a:t>break;</a:t>
            </a:r>
          </a:p>
          <a:p>
            <a:pPr lvl="1"/>
            <a:r>
              <a:rPr lang="en-US" dirty="0" smtClean="0"/>
              <a:t>Jumps out of</a:t>
            </a:r>
            <a:r>
              <a:rPr lang="en-US" noProof="0" dirty="0" smtClean="0"/>
              <a:t> the loop</a:t>
            </a:r>
          </a:p>
          <a:p>
            <a:pPr lvl="1"/>
            <a:r>
              <a:rPr lang="en-US" noProof="0" dirty="0" smtClean="0"/>
              <a:t>program continues with first statement after the loop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>
                <a:hlinkClick r:id="rId2" action="ppaction://hlinkfile"/>
              </a:rPr>
              <a:t>Example</a:t>
            </a:r>
            <a:r>
              <a:rPr lang="en-US" noProof="0" dirty="0" smtClean="0"/>
              <a:t>:</a:t>
            </a:r>
          </a:p>
          <a:p>
            <a:pPr marL="355600" lvl="1" indent="0">
              <a:buNone/>
            </a:pPr>
            <a:r>
              <a:rPr lang="en-US" dirty="0"/>
              <a:t>	Ask the user for an integer until 0 is entered.</a:t>
            </a:r>
            <a:endParaRPr lang="en-US" noProof="0" dirty="0" smtClean="0"/>
          </a:p>
        </p:txBody>
      </p:sp>
      <p:sp>
        <p:nvSpPr>
          <p:cNvPr id="3481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noProof="0" dirty="0" smtClean="0">
                <a:effectLst/>
                <a:hlinkClick r:id="rId3"/>
              </a:rPr>
              <a:t>break; and continue;</a:t>
            </a:r>
            <a:endParaRPr lang="en-US" noProof="0" dirty="0">
              <a:effectLst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4498403"/>
            <a:ext cx="3010320" cy="167663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xfrm>
            <a:off x="-188" y="908720"/>
            <a:ext cx="4212148" cy="4428000"/>
          </a:xfrm>
        </p:spPr>
        <p:txBody>
          <a:bodyPr/>
          <a:lstStyle/>
          <a:p>
            <a:r>
              <a:rPr lang="en-US" noProof="0" dirty="0" smtClean="0"/>
              <a:t>continue;</a:t>
            </a:r>
          </a:p>
          <a:p>
            <a:pPr lvl="1"/>
            <a:r>
              <a:rPr lang="en-US" dirty="0"/>
              <a:t>j</a:t>
            </a:r>
            <a:r>
              <a:rPr lang="en-US" noProof="0" dirty="0" smtClean="0"/>
              <a:t>umps over one iteration of loop</a:t>
            </a:r>
          </a:p>
          <a:p>
            <a:pPr lvl="1"/>
            <a:r>
              <a:rPr lang="en-US" noProof="0" dirty="0" smtClean="0"/>
              <a:t>continues with next iteration of loop</a:t>
            </a:r>
          </a:p>
          <a:p>
            <a:pPr lvl="1"/>
            <a:endParaRPr lang="en-US" noProof="0" dirty="0"/>
          </a:p>
        </p:txBody>
      </p:sp>
      <p:sp>
        <p:nvSpPr>
          <p:cNvPr id="3584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noProof="0" dirty="0" smtClean="0">
                <a:effectLst/>
              </a:rPr>
              <a:t>break; and continue;</a:t>
            </a:r>
            <a:endParaRPr lang="en-US" noProof="0" dirty="0">
              <a:effectLst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4327791" y="1412776"/>
            <a:ext cx="4572000" cy="4093428"/>
          </a:xfrm>
          <a:prstGeom prst="rect">
            <a:avLst/>
          </a:prstGeom>
          <a:noFill/>
          <a:ln w="9525">
            <a:solidFill>
              <a:srgbClr val="F04C24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smtClean="0"/>
              <a:t>counter </a:t>
            </a:r>
            <a:r>
              <a:rPr lang="en-US" sz="2000" dirty="0"/>
              <a:t>= 1;</a:t>
            </a:r>
          </a:p>
          <a:p>
            <a:endParaRPr lang="en-US" sz="2000" dirty="0"/>
          </a:p>
          <a:p>
            <a:r>
              <a:rPr lang="en-US" sz="2000" dirty="0"/>
              <a:t>while </a:t>
            </a:r>
            <a:r>
              <a:rPr lang="en-US" sz="2000" dirty="0" smtClean="0"/>
              <a:t>(counter </a:t>
            </a:r>
            <a:r>
              <a:rPr lang="en-US" sz="2000" dirty="0"/>
              <a:t>&lt;= 10)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	if </a:t>
            </a:r>
            <a:r>
              <a:rPr lang="en-US" sz="2000" dirty="0" smtClean="0"/>
              <a:t>(counter%2 </a:t>
            </a:r>
            <a:r>
              <a:rPr lang="en-US" sz="2000" dirty="0" smtClean="0"/>
              <a:t>== </a:t>
            </a:r>
            <a:r>
              <a:rPr lang="en-US" sz="2000" dirty="0"/>
              <a:t>0)</a:t>
            </a:r>
          </a:p>
          <a:p>
            <a:r>
              <a:rPr lang="en-US" sz="2000" dirty="0"/>
              <a:t>	{</a:t>
            </a:r>
          </a:p>
          <a:p>
            <a:r>
              <a:rPr lang="en-US" sz="2000" dirty="0"/>
              <a:t>		</a:t>
            </a:r>
            <a:r>
              <a:rPr lang="en-US" sz="2000" dirty="0" smtClean="0"/>
              <a:t>counter++;</a:t>
            </a:r>
            <a:endParaRPr lang="en-US" sz="2000" dirty="0"/>
          </a:p>
          <a:p>
            <a:r>
              <a:rPr lang="en-US" sz="2000" dirty="0">
                <a:solidFill>
                  <a:schemeClr val="accent2"/>
                </a:solidFill>
              </a:rPr>
              <a:t>		</a:t>
            </a:r>
            <a:r>
              <a:rPr lang="en-US" sz="2000" dirty="0">
                <a:solidFill>
                  <a:srgbClr val="F04C24"/>
                </a:solidFill>
              </a:rPr>
              <a:t>continue;</a:t>
            </a:r>
          </a:p>
          <a:p>
            <a:r>
              <a:rPr lang="en-US" sz="2000" dirty="0"/>
              <a:t>	}</a:t>
            </a:r>
          </a:p>
          <a:p>
            <a:r>
              <a:rPr lang="en-US" sz="2000" dirty="0" err="1" smtClean="0"/>
              <a:t>document.write</a:t>
            </a:r>
            <a:r>
              <a:rPr lang="en-US" sz="2000" dirty="0" smtClean="0"/>
              <a:t>(counter </a:t>
            </a:r>
            <a:r>
              <a:rPr lang="en-US" sz="2000" dirty="0"/>
              <a:t>+ ' </a:t>
            </a:r>
            <a:r>
              <a:rPr lang="en-US" sz="2000" dirty="0" smtClean="0"/>
              <a:t>times 10 </a:t>
            </a:r>
            <a:r>
              <a:rPr lang="en-US" sz="2000" dirty="0"/>
              <a:t>= ' + </a:t>
            </a:r>
            <a:r>
              <a:rPr lang="en-US" sz="2000" dirty="0" smtClean="0"/>
              <a:t>counter*10 </a:t>
            </a:r>
            <a:r>
              <a:rPr lang="en-US" sz="2000" dirty="0"/>
              <a:t>+ '&lt;</a:t>
            </a:r>
            <a:r>
              <a:rPr lang="en-US" sz="2000" dirty="0" err="1"/>
              <a:t>br</a:t>
            </a:r>
            <a:r>
              <a:rPr lang="en-US" sz="2000" dirty="0"/>
              <a:t> /&gt;');</a:t>
            </a:r>
          </a:p>
          <a:p>
            <a:r>
              <a:rPr lang="en-US" sz="2000" dirty="0" smtClean="0"/>
              <a:t>counter++;</a:t>
            </a:r>
            <a:endParaRPr lang="en-US" sz="2000" dirty="0"/>
          </a:p>
          <a:p>
            <a:r>
              <a:rPr lang="en-US" sz="2000" dirty="0"/>
              <a:t>}</a:t>
            </a:r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 flipH="1">
            <a:off x="3419872" y="3789040"/>
            <a:ext cx="2664296" cy="576064"/>
          </a:xfrm>
          <a:prstGeom prst="line">
            <a:avLst/>
          </a:prstGeom>
          <a:noFill/>
          <a:ln w="47625">
            <a:solidFill>
              <a:srgbClr val="F04C24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603851" y="4078987"/>
            <a:ext cx="305550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nl-BE" dirty="0" err="1"/>
              <a:t>s</a:t>
            </a:r>
            <a:r>
              <a:rPr lang="nl-BE" dirty="0" err="1" smtClean="0"/>
              <a:t>kips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rest of </a:t>
            </a:r>
            <a:r>
              <a:rPr lang="nl-BE" dirty="0" err="1" smtClean="0"/>
              <a:t>the</a:t>
            </a:r>
            <a:r>
              <a:rPr lang="nl-BE" dirty="0" smtClean="0"/>
              <a:t> loop and </a:t>
            </a:r>
            <a:r>
              <a:rPr lang="nl-BE" dirty="0" err="1" smtClean="0"/>
              <a:t>goes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next iteration</a:t>
            </a:r>
            <a:endParaRPr lang="en-US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27584" y="4936915"/>
            <a:ext cx="21981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nl-BE" dirty="0" smtClean="0">
                <a:hlinkClick r:id="rId2" action="ppaction://hlinkfile"/>
              </a:rPr>
              <a:t>Example </a:t>
            </a:r>
            <a:r>
              <a:rPr lang="nl-BE" dirty="0" err="1" smtClean="0">
                <a:hlinkClick r:id="rId2" action="ppaction://hlinkfile"/>
              </a:rPr>
              <a:t>with</a:t>
            </a:r>
            <a:r>
              <a:rPr lang="nl-BE" dirty="0" smtClean="0">
                <a:hlinkClick r:id="rId2" action="ppaction://hlinkfile"/>
              </a:rPr>
              <a:t> </a:t>
            </a:r>
            <a:r>
              <a:rPr lang="nl-BE" dirty="0" smtClean="0">
                <a:hlinkClick r:id="rId2" action="ppaction://hlinkfile"/>
              </a:rPr>
              <a:t>while</a:t>
            </a:r>
            <a:endParaRPr lang="nl-BE" dirty="0" smtClean="0"/>
          </a:p>
          <a:p>
            <a:r>
              <a:rPr lang="nl-BE" dirty="0" smtClean="0">
                <a:hlinkClick r:id="rId3" action="ppaction://hlinkfile"/>
              </a:rPr>
              <a:t>Example </a:t>
            </a:r>
            <a:r>
              <a:rPr lang="nl-BE" dirty="0" err="1" smtClean="0">
                <a:hlinkClick r:id="rId3" action="ppaction://hlinkfile"/>
              </a:rPr>
              <a:t>with</a:t>
            </a:r>
            <a:r>
              <a:rPr lang="nl-BE" dirty="0" smtClean="0">
                <a:hlinkClick r:id="rId3" action="ppaction://hlinkfile"/>
              </a:rPr>
              <a:t> </a:t>
            </a:r>
            <a:r>
              <a:rPr lang="nl-BE" dirty="0" smtClean="0">
                <a:hlinkClick r:id="rId3" action="ppaction://hlinkfile"/>
              </a:rPr>
              <a:t>for</a:t>
            </a: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through the properties of an </a:t>
            </a:r>
            <a:r>
              <a:rPr lang="en-US" dirty="0" smtClean="0"/>
              <a:t>object</a:t>
            </a:r>
          </a:p>
          <a:p>
            <a:endParaRPr lang="en-US" noProof="0" dirty="0" smtClean="0"/>
          </a:p>
          <a:p>
            <a:r>
              <a:rPr lang="en-US" noProof="0" dirty="0" smtClean="0">
                <a:hlinkClick r:id="rId2" action="ppaction://hlinkfile"/>
              </a:rPr>
              <a:t>Example</a:t>
            </a:r>
            <a:r>
              <a:rPr lang="en-US" noProof="0" dirty="0" smtClean="0"/>
              <a:t>: print all properties from the navigator, window and document objects</a:t>
            </a:r>
          </a:p>
          <a:p>
            <a:pPr lvl="1"/>
            <a:endParaRPr lang="en-US" noProof="0" dirty="0"/>
          </a:p>
        </p:txBody>
      </p:sp>
      <p:sp>
        <p:nvSpPr>
          <p:cNvPr id="3584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noProof="0" dirty="0" smtClean="0">
                <a:effectLst/>
              </a:rPr>
              <a:t>for … in</a:t>
            </a:r>
            <a:endParaRPr lang="en-US" noProof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9861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_presentatie_nl-1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ThomasMoreNL</Template>
  <TotalTime>1716</TotalTime>
  <Words>343</Words>
  <Application>Microsoft Office PowerPoint</Application>
  <PresentationFormat>Diavoorstelling (4:3)</PresentationFormat>
  <Paragraphs>86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5" baseType="lpstr">
      <vt:lpstr>Arial</vt:lpstr>
      <vt:lpstr>Trebuchet MS</vt:lpstr>
      <vt:lpstr>Verdana</vt:lpstr>
      <vt:lpstr>Wingdings 2</vt:lpstr>
      <vt:lpstr>Wingdings 3</vt:lpstr>
      <vt:lpstr>TM_presentatie_nl-1</vt:lpstr>
      <vt:lpstr>JavaScript</vt:lpstr>
      <vt:lpstr>Program flow</vt:lpstr>
      <vt:lpstr>while()</vt:lpstr>
      <vt:lpstr>while()</vt:lpstr>
      <vt:lpstr>for()</vt:lpstr>
      <vt:lpstr>for() vs. while()</vt:lpstr>
      <vt:lpstr>break; and continue;</vt:lpstr>
      <vt:lpstr>break; and continue;</vt:lpstr>
      <vt:lpstr>for … in</vt:lpstr>
    </vt:vector>
  </TitlesOfParts>
  <Company>Lemargi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Jorre</dc:creator>
  <cp:lastModifiedBy>Sofie Beerens</cp:lastModifiedBy>
  <cp:revision>254</cp:revision>
  <dcterms:created xsi:type="dcterms:W3CDTF">2011-11-23T09:27:25Z</dcterms:created>
  <dcterms:modified xsi:type="dcterms:W3CDTF">2020-03-03T21:47:38Z</dcterms:modified>
</cp:coreProperties>
</file>