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30" r:id="rId2"/>
    <p:sldId id="292" r:id="rId3"/>
    <p:sldId id="293" r:id="rId4"/>
    <p:sldId id="294" r:id="rId5"/>
    <p:sldId id="324" r:id="rId6"/>
    <p:sldId id="325" r:id="rId7"/>
    <p:sldId id="327" r:id="rId8"/>
    <p:sldId id="326" r:id="rId9"/>
    <p:sldId id="296" r:id="rId10"/>
    <p:sldId id="295" r:id="rId11"/>
    <p:sldId id="298" r:id="rId12"/>
    <p:sldId id="328" r:id="rId13"/>
    <p:sldId id="329" r:id="rId14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04C24"/>
    <a:srgbClr val="009CAB"/>
    <a:srgbClr val="6F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0" autoAdjust="0"/>
    <p:restoredTop sz="94649" autoAdjust="0"/>
  </p:normalViewPr>
  <p:slideViewPr>
    <p:cSldViewPr>
      <p:cViewPr varScale="1">
        <p:scale>
          <a:sx n="111" d="100"/>
          <a:sy n="111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C3F880-D46D-2143-8FF9-3CA8B7CF9775}" type="datetime1">
              <a:rPr lang="en-US"/>
              <a:pPr>
                <a:defRPr/>
              </a:pPr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8BDB28-0B11-2443-9A10-59A2174F72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66213B-775E-7E48-8E12-48127F5963AE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5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EE2901-72BD-2C4B-B3B0-8B636C0F857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E5C31D-A3FE-6643-AF84-D01D0F89726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C2163D-F7EE-D840-8FD4-783122C411A8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4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78AD8A8-BB98-6245-89C2-D05356F87A88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17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4B68CB-ABCE-AB4D-A61C-36C602789FA8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93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4B68CB-ABCE-AB4D-A61C-36C602789FA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6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4B68CB-ABCE-AB4D-A61C-36C602789FA8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06E0-E087-7C4B-8588-6F20BD88D096}" type="datetime1">
              <a:rPr lang="nl-NL"/>
              <a:pPr>
                <a:defRPr/>
              </a:pPr>
              <a:t>4-3-2020</a:t>
            </a:fld>
            <a:endParaRPr lang="nl-NL"/>
          </a:p>
        </p:txBody>
      </p:sp>
      <p:sp>
        <p:nvSpPr>
          <p:cNvPr id="3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C637A-ACCD-E34E-AAD3-0558FA63085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17A3F-08DB-564D-930C-AF4F8AD2CBF3}" type="datetime1">
              <a:rPr lang="nl-NL"/>
              <a:pPr>
                <a:defRPr/>
              </a:pPr>
              <a:t>4-3-2020</a:t>
            </a:fld>
            <a:endParaRPr lang="nl-NL"/>
          </a:p>
        </p:txBody>
      </p:sp>
      <p:sp>
        <p:nvSpPr>
          <p:cNvPr id="5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5569-DA5F-BD4E-8BCD-14274972EEF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4-3-2020</a:t>
            </a:fld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Example_function_tempConversion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hyperlink" Target="../Example_function_tableRow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ample_calcQues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function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Voorbeeld_eval.html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/js_math.asp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Example_math2.html" TargetMode="External"/><Relationship Id="rId2" Type="http://schemas.openxmlformats.org/officeDocument/2006/relationships/hyperlink" Target="../Example_math1.htm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Functions and methods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Javascript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41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1558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>
                <a:solidFill>
                  <a:srgbClr val="009CAB"/>
                </a:solidFill>
                <a:latin typeface="Trebuchet MS" pitchFamily="34" charset="0"/>
              </a:rPr>
              <a:t>Self-written functions</a:t>
            </a:r>
          </a:p>
        </p:txBody>
      </p:sp>
      <p:sp>
        <p:nvSpPr>
          <p:cNvPr id="92164" name="Tijdelijke aanduiding voor inhoud 2"/>
          <p:cNvSpPr>
            <a:spLocks/>
          </p:cNvSpPr>
          <p:nvPr/>
        </p:nvSpPr>
        <p:spPr bwMode="auto">
          <a:xfrm>
            <a:off x="0" y="908721"/>
            <a:ext cx="9144000" cy="5040560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  &lt;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script&gt;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14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function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sum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(value1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value2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value3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return(value1+value2+value3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14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sum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(5,3,4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alert(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13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  &lt;/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script&gt;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 flipV="1">
            <a:off x="2951818" y="2852936"/>
            <a:ext cx="36005" cy="1363590"/>
          </a:xfrm>
          <a:prstGeom prst="line">
            <a:avLst/>
          </a:prstGeom>
          <a:noFill/>
          <a:ln w="25400">
            <a:solidFill>
              <a:srgbClr val="F04C24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hthoek 3"/>
          <p:cNvSpPr/>
          <p:nvPr/>
        </p:nvSpPr>
        <p:spPr>
          <a:xfrm>
            <a:off x="560388" y="1690718"/>
            <a:ext cx="8116068" cy="3970530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-19710" y="1558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>
                <a:solidFill>
                  <a:srgbClr val="009CAB"/>
                </a:solidFill>
                <a:latin typeface="Trebuchet MS" pitchFamily="34" charset="0"/>
              </a:rPr>
              <a:t>Self-written functions</a:t>
            </a:r>
          </a:p>
        </p:txBody>
      </p:sp>
      <p:sp>
        <p:nvSpPr>
          <p:cNvPr id="98308" name="Tijdelijke aanduiding voor inhoud 2"/>
          <p:cNvSpPr>
            <a:spLocks/>
          </p:cNvSpPr>
          <p:nvPr/>
        </p:nvSpPr>
        <p:spPr bwMode="auto">
          <a:xfrm>
            <a:off x="-19710" y="980728"/>
            <a:ext cx="6751950" cy="5040560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92500" lnSpcReduction="1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examples: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conversion table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- function: 	Fahrenheit -&gt; 				Celsius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- formula: 	c = 5*(f-32)/9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- use the function for the 	 	  temperature conversions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  <a:hlinkClick r:id="rId4" action="ppaction://hlinkfile"/>
              </a:rPr>
              <a:t>Extra function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: to create 1 row 	                        of the table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56" y="581634"/>
            <a:ext cx="1279525" cy="516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Recursivity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98308" name="Tijdelijke aanduiding voor inhoud 2"/>
          <p:cNvSpPr>
            <a:spLocks/>
          </p:cNvSpPr>
          <p:nvPr/>
        </p:nvSpPr>
        <p:spPr bwMode="auto">
          <a:xfrm>
            <a:off x="107950" y="1403350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= self-evoking function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=&gt; Mainly used with timers (for later)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exercises functions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98308" name="Tijdelijke aanduiding voor inhoud 2"/>
          <p:cNvSpPr>
            <a:spLocks/>
          </p:cNvSpPr>
          <p:nvPr/>
        </p:nvSpPr>
        <p:spPr bwMode="auto">
          <a:xfrm>
            <a:off x="107950" y="1403350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Ask the surfer 4 calculation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questions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For each question, check that the answer was correct. 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For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each question the surfer gets 3 chances to find the correct answer.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1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 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Functions</a:t>
            </a:r>
            <a:r>
              <a:rPr lang="nl-BE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 and </a:t>
            </a: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methods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86020" name="Tijdelijke aanduiding voor inhoud 2"/>
          <p:cNvSpPr>
            <a:spLocks/>
          </p:cNvSpPr>
          <p:nvPr/>
        </p:nvSpPr>
        <p:spPr bwMode="auto">
          <a:xfrm>
            <a:off x="11798" y="888281"/>
            <a:ext cx="9132202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group of statements that can be used as a unit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reusable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When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are 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functions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useful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?</a:t>
            </a: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r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epetition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 of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parts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 of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 program</a:t>
            </a:r>
            <a:endParaRPr lang="nl-BE" sz="29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en-US" sz="2900" dirty="0">
                <a:solidFill>
                  <a:srgbClr val="000000"/>
                </a:solidFill>
                <a:latin typeface="Trebuchet MS" pitchFamily="34" charset="0"/>
              </a:rPr>
              <a:t>define commonly used functions in </a:t>
            </a:r>
            <a:r>
              <a:rPr lang="en-US" sz="2900" dirty="0" smtClean="0">
                <a:solidFill>
                  <a:srgbClr val="000000"/>
                </a:solidFill>
                <a:latin typeface="Trebuchet MS" pitchFamily="34" charset="0"/>
              </a:rPr>
              <a:t>general</a:t>
            </a: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en-US" sz="2900" dirty="0" smtClean="0">
                <a:solidFill>
                  <a:srgbClr val="000000"/>
                </a:solidFill>
                <a:latin typeface="Trebuchet MS" pitchFamily="34" charset="0"/>
              </a:rPr>
              <a:t>divide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problem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into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subproblems</a:t>
            </a:r>
            <a:endParaRPr lang="nl-BE" sz="29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err="1" smtClean="0">
                <a:solidFill>
                  <a:srgbClr val="F04C24"/>
                </a:solidFill>
                <a:latin typeface="Trebuchet MS" pitchFamily="34" charset="0"/>
              </a:rPr>
              <a:t>Note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use in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 function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as many locally defined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	   variables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or transmitted parameters as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	   	   possible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!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520" y="5414244"/>
            <a:ext cx="5857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http://www.w3schools.com/js/js_functions.asp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Functions</a:t>
            </a:r>
            <a:r>
              <a:rPr lang="nl-BE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 and </a:t>
            </a: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methods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88068" name="Tijdelijke aanduiding voor inhoud 2"/>
          <p:cNvSpPr>
            <a:spLocks/>
          </p:cNvSpPr>
          <p:nvPr/>
        </p:nvSpPr>
        <p:spPr bwMode="auto">
          <a:xfrm>
            <a:off x="179512" y="873125"/>
            <a:ext cx="5904656" cy="3419971"/>
          </a:xfrm>
          <a:prstGeom prst="rect">
            <a:avLst/>
          </a:prstGeom>
          <a:ln>
            <a:solidFill>
              <a:srgbClr val="F04C24"/>
            </a:solidFill>
          </a:ln>
        </p:spPr>
        <p:txBody>
          <a:bodyPr vert="horz" lIns="432000" tIns="252000" rIns="432000" bIns="14400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2400" dirty="0" err="1">
                <a:solidFill>
                  <a:srgbClr val="000000"/>
                </a:solidFill>
                <a:latin typeface="Trebuchet MS" pitchFamily="34" charset="0"/>
              </a:rPr>
              <a:t>function</a:t>
            </a: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400" dirty="0" err="1" smtClean="0">
                <a:solidFill>
                  <a:srgbClr val="000000"/>
                </a:solidFill>
                <a:latin typeface="Trebuchet MS" pitchFamily="34" charset="0"/>
              </a:rPr>
              <a:t>multiply</a:t>
            </a: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(number1</a:t>
            </a: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number2</a:t>
            </a: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marL="355600" lvl="1"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return(number1*number2</a:t>
            </a: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24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2400" dirty="0" err="1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BE" sz="2400" dirty="0" err="1" smtClean="0">
                <a:solidFill>
                  <a:srgbClr val="000000"/>
                </a:solidFill>
                <a:latin typeface="Trebuchet MS" pitchFamily="34" charset="0"/>
              </a:rPr>
              <a:t>multiply</a:t>
            </a: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(5,3</a:t>
            </a:r>
            <a:r>
              <a:rPr lang="nl-BE" sz="240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alert(</a:t>
            </a:r>
            <a:r>
              <a:rPr lang="nl-BE" sz="2400" dirty="0" err="1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nl-BE" sz="24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 flipH="1">
            <a:off x="2210544" y="1472248"/>
            <a:ext cx="0" cy="1668720"/>
          </a:xfrm>
          <a:prstGeom prst="line">
            <a:avLst/>
          </a:prstGeom>
          <a:noFill/>
          <a:ln w="25400">
            <a:solidFill>
              <a:srgbClr val="F04C24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 flipH="1">
            <a:off x="2843808" y="1437280"/>
            <a:ext cx="576064" cy="1703687"/>
          </a:xfrm>
          <a:prstGeom prst="line">
            <a:avLst/>
          </a:prstGeom>
          <a:noFill/>
          <a:ln w="25400">
            <a:solidFill>
              <a:srgbClr val="F04C24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 flipH="1">
            <a:off x="3203848" y="1446429"/>
            <a:ext cx="1496633" cy="1714180"/>
          </a:xfrm>
          <a:prstGeom prst="line">
            <a:avLst/>
          </a:prstGeom>
          <a:noFill/>
          <a:ln w="25400">
            <a:solidFill>
              <a:srgbClr val="F04C24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560388" y="4370655"/>
            <a:ext cx="8136904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nl-BE" sz="2000" dirty="0" err="1" smtClean="0"/>
              <a:t>Function</a:t>
            </a:r>
            <a:r>
              <a:rPr lang="nl-BE" sz="2000" dirty="0" smtClean="0"/>
              <a:t> name </a:t>
            </a:r>
            <a:r>
              <a:rPr lang="nl-BE" sz="2000" dirty="0"/>
              <a:t>= </a:t>
            </a:r>
            <a:r>
              <a:rPr lang="nl-BE" sz="2000" dirty="0" err="1" smtClean="0"/>
              <a:t>multiply</a:t>
            </a:r>
            <a:endParaRPr lang="nl-BE" sz="2000" dirty="0"/>
          </a:p>
          <a:p>
            <a:r>
              <a:rPr lang="nl-BE" sz="2000" dirty="0" smtClean="0"/>
              <a:t>2 </a:t>
            </a:r>
            <a:r>
              <a:rPr lang="nl-BE" sz="2000" dirty="0"/>
              <a:t>parameters in </a:t>
            </a:r>
            <a:r>
              <a:rPr lang="nl-BE" sz="2000" dirty="0" err="1" smtClean="0"/>
              <a:t>this</a:t>
            </a:r>
            <a:r>
              <a:rPr lang="nl-BE" sz="2000" dirty="0" smtClean="0"/>
              <a:t> </a:t>
            </a:r>
            <a:r>
              <a:rPr lang="nl-BE" sz="2000" dirty="0" err="1" smtClean="0"/>
              <a:t>function</a:t>
            </a:r>
            <a:endParaRPr lang="nl-BE" sz="2000" dirty="0"/>
          </a:p>
          <a:p>
            <a:r>
              <a:rPr lang="nl-BE" sz="2000" dirty="0"/>
              <a:t/>
            </a:r>
            <a:br>
              <a:rPr lang="nl-BE" sz="2000" dirty="0"/>
            </a:br>
            <a:r>
              <a:rPr lang="nl-BE" sz="2000" b="1" u="sng" dirty="0" err="1" smtClean="0">
                <a:solidFill>
                  <a:srgbClr val="F04C24"/>
                </a:solidFill>
              </a:rPr>
              <a:t>Note</a:t>
            </a:r>
            <a:r>
              <a:rPr lang="nl-BE" sz="2000" b="1" u="sng" dirty="0" smtClean="0">
                <a:solidFill>
                  <a:srgbClr val="F04C24"/>
                </a:solidFill>
              </a:rPr>
              <a:t>: </a:t>
            </a:r>
            <a:r>
              <a:rPr lang="en-US" sz="2000" b="1" u="sng" dirty="0">
                <a:solidFill>
                  <a:srgbClr val="F04C24"/>
                </a:solidFill>
              </a:rPr>
              <a:t>always place functions in the </a:t>
            </a:r>
            <a:r>
              <a:rPr lang="en-US" sz="2000" b="1" u="sng" dirty="0" err="1">
                <a:solidFill>
                  <a:srgbClr val="F04C24"/>
                </a:solidFill>
              </a:rPr>
              <a:t>headtag</a:t>
            </a:r>
            <a:r>
              <a:rPr lang="en-US" sz="2000" b="1" u="sng" dirty="0">
                <a:solidFill>
                  <a:srgbClr val="F04C24"/>
                </a:solidFill>
              </a:rPr>
              <a:t> of your web page</a:t>
            </a:r>
            <a:endParaRPr lang="en-US" sz="2000" dirty="0">
              <a:solidFill>
                <a:srgbClr val="F04C2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nimBg="1"/>
      <p:bldP spid="88071" grpId="0" animBg="1"/>
      <p:bldP spid="880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-2458" y="1558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Functions</a:t>
            </a:r>
            <a:r>
              <a:rPr lang="nl-BE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 and </a:t>
            </a: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methods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90116" name="Tijdelijke aanduiding voor inhoud 2"/>
          <p:cNvSpPr>
            <a:spLocks/>
          </p:cNvSpPr>
          <p:nvPr/>
        </p:nvSpPr>
        <p:spPr bwMode="auto">
          <a:xfrm>
            <a:off x="106220" y="980728"/>
            <a:ext cx="8928100" cy="4896544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2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types of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functions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anose="020B0604020202020204" pitchFamily="34" charset="0"/>
              <a:buChar char="•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Built-in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functions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parseInt</a:t>
            </a:r>
            <a:r>
              <a:rPr lang="nl-BE" sz="2900" dirty="0">
                <a:solidFill>
                  <a:srgbClr val="000000"/>
                </a:solidFill>
                <a:latin typeface="Trebuchet MS" pitchFamily="34" charset="0"/>
              </a:rPr>
              <a:t>(), </a:t>
            </a: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parseFloat</a:t>
            </a:r>
            <a:r>
              <a:rPr lang="nl-BE" sz="2900" dirty="0">
                <a:solidFill>
                  <a:srgbClr val="000000"/>
                </a:solidFill>
                <a:latin typeface="Trebuchet MS" pitchFamily="34" charset="0"/>
              </a:rPr>
              <a:t>(), alert(), </a:t>
            </a: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nl-BE" sz="2900" dirty="0">
                <a:solidFill>
                  <a:srgbClr val="000000"/>
                </a:solidFill>
                <a:latin typeface="Trebuchet MS" pitchFamily="34" charset="0"/>
              </a:rPr>
              <a:t>(), </a:t>
            </a: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s.toUppercase</a:t>
            </a:r>
            <a:r>
              <a:rPr lang="nl-BE" sz="29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isNaN</a:t>
            </a:r>
            <a:r>
              <a:rPr lang="nl-BE" sz="2900" dirty="0">
                <a:solidFill>
                  <a:srgbClr val="000000"/>
                </a:solidFill>
                <a:latin typeface="Trebuchet MS" pitchFamily="34" charset="0"/>
              </a:rPr>
              <a:t>(), </a:t>
            </a:r>
            <a:r>
              <a:rPr lang="nl-BE" sz="2900" dirty="0" err="1">
                <a:solidFill>
                  <a:srgbClr val="000000"/>
                </a:solidFill>
                <a:latin typeface="Trebuchet MS" pitchFamily="34" charset="0"/>
              </a:rPr>
              <a:t>eval</a:t>
            </a:r>
            <a:r>
              <a:rPr lang="nl-BE" sz="2900" dirty="0">
                <a:solidFill>
                  <a:srgbClr val="000000"/>
                </a:solidFill>
                <a:latin typeface="Trebuchet MS" pitchFamily="34" charset="0"/>
              </a:rPr>
              <a:t>()…</a:t>
            </a: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endParaRPr lang="nl-BE" sz="2900" dirty="0">
              <a:solidFill>
                <a:srgbClr val="000000"/>
              </a:solidFill>
              <a:latin typeface="Trebuchet MS" pitchFamily="34" charset="0"/>
            </a:endParaRPr>
          </a:p>
          <a:p>
            <a:pPr marL="457200" indent="-4572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anose="020B0604020202020204" pitchFamily="34" charset="0"/>
              <a:buChar char="•"/>
            </a:pP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self-written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functions</a:t>
            </a:r>
            <a:endParaRPr lang="nl-BE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e.g.: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multiply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(), </a:t>
            </a:r>
            <a:r>
              <a:rPr lang="nl-BE" sz="2900" dirty="0" err="1" smtClean="0">
                <a:solidFill>
                  <a:srgbClr val="000000"/>
                </a:solidFill>
                <a:latin typeface="Trebuchet MS" pitchFamily="34" charset="0"/>
              </a:rPr>
              <a:t>divide</a:t>
            </a:r>
            <a:r>
              <a:rPr lang="nl-BE" sz="2900" dirty="0" smtClean="0">
                <a:solidFill>
                  <a:srgbClr val="000000"/>
                </a:solidFill>
                <a:latin typeface="Trebuchet MS" pitchFamily="34" charset="0"/>
              </a:rPr>
              <a:t>(), loopcounter(), checkmail(),…</a:t>
            </a: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endParaRPr lang="nl-BE" sz="29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endParaRPr lang="nl-BE" sz="29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3" pitchFamily="-105" charset="2"/>
              <a:buNone/>
            </a:pPr>
            <a:r>
              <a:rPr lang="en-US" noProof="0" dirty="0" err="1" smtClean="0"/>
              <a:t>var</a:t>
            </a:r>
            <a:r>
              <a:rPr lang="en-US" noProof="0" dirty="0" smtClean="0"/>
              <a:t> question1 = “10 + 5”;</a:t>
            </a:r>
          </a:p>
          <a:p>
            <a:pPr>
              <a:buFont typeface="Wingdings 3" pitchFamily="-105" charset="2"/>
              <a:buNone/>
            </a:pPr>
            <a:r>
              <a:rPr lang="en-US" noProof="0" dirty="0" err="1" smtClean="0"/>
              <a:t>var</a:t>
            </a:r>
            <a:r>
              <a:rPr lang="en-US" noProof="0" dirty="0" smtClean="0"/>
              <a:t> answer = </a:t>
            </a:r>
            <a:r>
              <a:rPr lang="en-US" noProof="0" dirty="0" err="1" smtClean="0"/>
              <a:t>eval</a:t>
            </a:r>
            <a:r>
              <a:rPr lang="en-US" noProof="0" dirty="0" smtClean="0"/>
              <a:t>(question1);</a:t>
            </a:r>
          </a:p>
          <a:p>
            <a:pPr>
              <a:buFont typeface="Wingdings 3" pitchFamily="-105" charset="2"/>
              <a:buNone/>
            </a:pPr>
            <a:endParaRPr lang="en-US" noProof="0" dirty="0" smtClean="0"/>
          </a:p>
          <a:p>
            <a:pPr>
              <a:buFont typeface="Wingdings 3" pitchFamily="-105" charset="2"/>
              <a:buNone/>
            </a:pPr>
            <a:r>
              <a:rPr lang="en-US" noProof="0" dirty="0" smtClean="0"/>
              <a:t>question2 = </a:t>
            </a:r>
            <a:r>
              <a:rPr lang="en-US" noProof="0" dirty="0" err="1" smtClean="0"/>
              <a:t>eval</a:t>
            </a:r>
            <a:r>
              <a:rPr lang="en-US" noProof="0" dirty="0" smtClean="0"/>
              <a:t>(10 + 5)</a:t>
            </a:r>
          </a:p>
          <a:p>
            <a:pPr>
              <a:buNone/>
            </a:pPr>
            <a:r>
              <a:rPr lang="en-US" noProof="0" dirty="0" smtClean="0"/>
              <a:t>question 3 = </a:t>
            </a:r>
            <a:r>
              <a:rPr lang="en-US" noProof="0" dirty="0" err="1" smtClean="0"/>
              <a:t>eval</a:t>
            </a:r>
            <a:r>
              <a:rPr lang="en-US" noProof="0" dirty="0" smtClean="0"/>
              <a:t>( “10” + “5”)</a:t>
            </a:r>
          </a:p>
          <a:p>
            <a:pPr>
              <a:buNone/>
            </a:pPr>
            <a:r>
              <a:rPr lang="en-US" noProof="0" dirty="0" smtClean="0"/>
              <a:t>question 4 = </a:t>
            </a:r>
            <a:r>
              <a:rPr lang="en-US" noProof="0" dirty="0" err="1" smtClean="0"/>
              <a:t>eval</a:t>
            </a:r>
            <a:r>
              <a:rPr lang="en-US" noProof="0" dirty="0" smtClean="0"/>
              <a:t>(10&lt;5)</a:t>
            </a:r>
          </a:p>
          <a:p>
            <a:pPr>
              <a:buNone/>
            </a:pPr>
            <a:endParaRPr lang="en-US" noProof="0" dirty="0" smtClean="0"/>
          </a:p>
          <a:p>
            <a:pPr>
              <a:buFont typeface="Wingdings 3" pitchFamily="-105" charset="2"/>
              <a:buNone/>
            </a:pPr>
            <a:endParaRPr lang="en-US" b="1" u="sng" noProof="0" dirty="0" smtClean="0"/>
          </a:p>
          <a:p>
            <a:pPr>
              <a:buFont typeface="Wingdings 3" pitchFamily="-105" charset="2"/>
              <a:buNone/>
            </a:pPr>
            <a:r>
              <a:rPr lang="en-US" b="1" u="sng" noProof="0" dirty="0" smtClean="0">
                <a:hlinkClick r:id="rId2" action="ppaction://hlinkfile"/>
              </a:rPr>
              <a:t>question</a:t>
            </a:r>
            <a:r>
              <a:rPr lang="en-US" dirty="0"/>
              <a:t>: what is the result of this </a:t>
            </a:r>
            <a:r>
              <a:rPr lang="en-US" dirty="0" err="1" smtClean="0"/>
              <a:t>eval</a:t>
            </a:r>
            <a:r>
              <a:rPr lang="en-US" dirty="0" smtClean="0"/>
              <a:t>()?</a:t>
            </a:r>
            <a:endParaRPr lang="en-US" noProof="0" dirty="0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en-US" noProof="0" dirty="0" err="1" smtClean="0">
                <a:effectLst/>
              </a:rPr>
              <a:t>Eval</a:t>
            </a:r>
            <a:r>
              <a:rPr lang="en-US" noProof="0" dirty="0" smtClean="0">
                <a:effectLst/>
              </a:rPr>
              <a:t>()</a:t>
            </a:r>
            <a:endParaRPr lang="en-US" noProof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90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inhoud 2"/>
          <p:cNvSpPr>
            <a:spLocks/>
          </p:cNvSpPr>
          <p:nvPr/>
        </p:nvSpPr>
        <p:spPr bwMode="auto">
          <a:xfrm>
            <a:off x="0" y="980729"/>
            <a:ext cx="9144000" cy="4742210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700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Mathematical constants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Math.PI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-&gt;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Math.E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	-&gt; 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Math.LN10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-&gt; 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Math.LN2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-&gt;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Math.LOG10E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-&gt;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Math.SQRT1_2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-&gt;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Math.SQRT2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-&gt;			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NL" sz="3000" dirty="0">
                <a:solidFill>
                  <a:srgbClr val="000000"/>
                </a:solidFill>
                <a:latin typeface="Trebuchet MS" pitchFamily="34" charset="0"/>
                <a:hlinkClick r:id="rId2"/>
              </a:rPr>
              <a:t>Full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  <a:hlinkClick r:id="rId2"/>
              </a:rPr>
              <a:t>explanation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		</a:t>
            </a:r>
            <a:r>
              <a:rPr lang="nl-BE" sz="3000" dirty="0">
                <a:solidFill>
                  <a:srgbClr val="F04C24"/>
                </a:solidFill>
                <a:latin typeface="Trebuchet MS" pitchFamily="34" charset="0"/>
              </a:rPr>
              <a:t>  </a:t>
            </a:r>
            <a:r>
              <a:rPr lang="nl-BE" sz="3000" dirty="0" err="1" smtClean="0">
                <a:solidFill>
                  <a:srgbClr val="F04C24"/>
                </a:solidFill>
                <a:latin typeface="Trebuchet MS" pitchFamily="34" charset="0"/>
              </a:rPr>
              <a:t>Note</a:t>
            </a:r>
            <a:r>
              <a:rPr lang="nl-BE" sz="3000" dirty="0" smtClean="0">
                <a:solidFill>
                  <a:srgbClr val="F04C24"/>
                </a:solidFill>
                <a:latin typeface="Trebuchet MS" pitchFamily="34" charset="0"/>
              </a:rPr>
              <a:t>: case </a:t>
            </a:r>
            <a:r>
              <a:rPr lang="nl-BE" sz="3000" dirty="0" err="1" smtClean="0">
                <a:solidFill>
                  <a:srgbClr val="F04C24"/>
                </a:solidFill>
                <a:latin typeface="Trebuchet MS" pitchFamily="34" charset="0"/>
              </a:rPr>
              <a:t>sensitive</a:t>
            </a:r>
            <a:r>
              <a:rPr lang="nl-BE" sz="3000" dirty="0" smtClean="0">
                <a:solidFill>
                  <a:srgbClr val="F04C24"/>
                </a:solidFill>
                <a:latin typeface="Trebuchet MS" pitchFamily="34" charset="0"/>
              </a:rPr>
              <a:t>!</a:t>
            </a:r>
            <a:endParaRPr lang="nl-BE" sz="3000" dirty="0">
              <a:solidFill>
                <a:srgbClr val="F04C24"/>
              </a:solidFill>
              <a:latin typeface="Trebuchet MS" pitchFamily="34" charset="0"/>
            </a:endParaRPr>
          </a:p>
        </p:txBody>
      </p:sp>
      <p:sp>
        <p:nvSpPr>
          <p:cNvPr id="2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Built-in object Math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" name="Tekstvak 3"/>
          <p:cNvSpPr txBox="1">
            <a:spLocks noChangeArrowheads="1"/>
          </p:cNvSpPr>
          <p:nvPr/>
        </p:nvSpPr>
        <p:spPr bwMode="auto">
          <a:xfrm>
            <a:off x="4289833" y="2040235"/>
            <a:ext cx="1938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2000"/>
            </a:lvl1pPr>
          </a:lstStyle>
          <a:p>
            <a:r>
              <a:rPr lang="nl-NL" dirty="0"/>
              <a:t>2,718281828…</a:t>
            </a:r>
          </a:p>
        </p:txBody>
      </p:sp>
      <p:sp>
        <p:nvSpPr>
          <p:cNvPr id="8" name="Tekstvak 7"/>
          <p:cNvSpPr txBox="1">
            <a:spLocks noChangeArrowheads="1"/>
          </p:cNvSpPr>
          <p:nvPr/>
        </p:nvSpPr>
        <p:spPr bwMode="auto">
          <a:xfrm>
            <a:off x="4289833" y="1700808"/>
            <a:ext cx="1938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sz="2000" dirty="0" smtClean="0"/>
              <a:t>3,141592654…</a:t>
            </a:r>
            <a:endParaRPr lang="nl-NL" sz="2000" dirty="0"/>
          </a:p>
        </p:txBody>
      </p:sp>
      <p:sp>
        <p:nvSpPr>
          <p:cNvPr id="9" name="Tekstvak 8"/>
          <p:cNvSpPr txBox="1">
            <a:spLocks noChangeArrowheads="1"/>
          </p:cNvSpPr>
          <p:nvPr/>
        </p:nvSpPr>
        <p:spPr bwMode="auto">
          <a:xfrm>
            <a:off x="4259910" y="2708920"/>
            <a:ext cx="24577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2000"/>
            </a:lvl1pPr>
          </a:lstStyle>
          <a:p>
            <a:r>
              <a:rPr lang="nl-NL" dirty="0" err="1"/>
              <a:t>ln</a:t>
            </a:r>
            <a:r>
              <a:rPr lang="nl-NL" dirty="0"/>
              <a:t>(2)=0,69314718…</a:t>
            </a:r>
          </a:p>
        </p:txBody>
      </p:sp>
      <p:sp>
        <p:nvSpPr>
          <p:cNvPr id="10" name="Tekstvak 9"/>
          <p:cNvSpPr txBox="1">
            <a:spLocks noChangeArrowheads="1"/>
          </p:cNvSpPr>
          <p:nvPr/>
        </p:nvSpPr>
        <p:spPr bwMode="auto">
          <a:xfrm>
            <a:off x="4268173" y="2371710"/>
            <a:ext cx="2743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2000"/>
            </a:lvl1pPr>
          </a:lstStyle>
          <a:p>
            <a:r>
              <a:rPr lang="nl-BE" dirty="0" err="1"/>
              <a:t>ln</a:t>
            </a:r>
            <a:r>
              <a:rPr lang="nl-BE" dirty="0"/>
              <a:t>(10)=2,302585093…</a:t>
            </a:r>
            <a:endParaRPr lang="nl-NL" dirty="0"/>
          </a:p>
        </p:txBody>
      </p:sp>
      <p:sp>
        <p:nvSpPr>
          <p:cNvPr id="11" name="Tekstvak 10"/>
          <p:cNvSpPr txBox="1">
            <a:spLocks noChangeArrowheads="1"/>
          </p:cNvSpPr>
          <p:nvPr/>
        </p:nvSpPr>
        <p:spPr bwMode="auto">
          <a:xfrm>
            <a:off x="4259910" y="3028890"/>
            <a:ext cx="13676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2000"/>
            </a:lvl1pPr>
          </a:lstStyle>
          <a:p>
            <a:r>
              <a:rPr lang="nl-NL" dirty="0"/>
              <a:t>1,44269…</a:t>
            </a:r>
          </a:p>
        </p:txBody>
      </p:sp>
      <p:sp>
        <p:nvSpPr>
          <p:cNvPr id="12" name="Tekstvak 11"/>
          <p:cNvSpPr txBox="1">
            <a:spLocks noChangeArrowheads="1"/>
          </p:cNvSpPr>
          <p:nvPr/>
        </p:nvSpPr>
        <p:spPr bwMode="auto">
          <a:xfrm>
            <a:off x="4260760" y="3388930"/>
            <a:ext cx="1938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2000"/>
            </a:lvl1pPr>
          </a:lstStyle>
          <a:p>
            <a:r>
              <a:rPr lang="nl-NL" dirty="0"/>
              <a:t>0,707106781…</a:t>
            </a:r>
          </a:p>
        </p:txBody>
      </p:sp>
      <p:sp>
        <p:nvSpPr>
          <p:cNvPr id="13" name="Tekstvak 12"/>
          <p:cNvSpPr txBox="1">
            <a:spLocks noChangeArrowheads="1"/>
          </p:cNvSpPr>
          <p:nvPr/>
        </p:nvSpPr>
        <p:spPr bwMode="auto">
          <a:xfrm>
            <a:off x="4268173" y="3645024"/>
            <a:ext cx="1510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nl-NL"/>
            </a:defPPr>
            <a:lvl1pPr>
              <a:defRPr sz="2000"/>
            </a:lvl1pPr>
          </a:lstStyle>
          <a:p>
            <a:r>
              <a:rPr lang="nl-NL" dirty="0"/>
              <a:t>1,414213…</a:t>
            </a:r>
          </a:p>
        </p:txBody>
      </p:sp>
    </p:spTree>
    <p:extLst>
      <p:ext uri="{BB962C8B-B14F-4D97-AF65-F5344CB8AC3E}">
        <p14:creationId xmlns:p14="http://schemas.microsoft.com/office/powerpoint/2010/main" val="36076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inhoud 2"/>
          <p:cNvSpPr>
            <a:spLocks/>
          </p:cNvSpPr>
          <p:nvPr/>
        </p:nvSpPr>
        <p:spPr bwMode="auto">
          <a:xfrm>
            <a:off x="441314" y="770283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/>
            <a:endParaRPr lang="nl-BE" sz="3200" dirty="0" smtClean="0"/>
          </a:p>
          <a:p>
            <a:pPr marL="365125" indent="-255588"/>
            <a:endParaRPr lang="nl-BE" sz="2500" dirty="0"/>
          </a:p>
          <a:p>
            <a:pPr marL="365125" indent="-255588"/>
            <a:endParaRPr lang="nl-BE" sz="2500" dirty="0">
              <a:latin typeface="Lucida Sans Unicode" pitchFamily="34" charset="0"/>
            </a:endParaRPr>
          </a:p>
          <a:p>
            <a:pPr marL="365125" indent="-255588"/>
            <a:endParaRPr lang="nl-BE" sz="2500" dirty="0">
              <a:latin typeface="Lucida Sans Unicode" pitchFamily="34" charset="0"/>
            </a:endParaRPr>
          </a:p>
          <a:p>
            <a:pPr marL="365125" indent="-255588"/>
            <a:endParaRPr lang="nl-BE" sz="2500" dirty="0" smtClean="0">
              <a:latin typeface="Lucida Sans Unicode" pitchFamily="34" charset="0"/>
            </a:endParaRPr>
          </a:p>
          <a:p>
            <a:pPr marL="365125" indent="-255588"/>
            <a:endParaRPr lang="nl-BE" sz="2500" dirty="0">
              <a:latin typeface="Lucida Sans Unicode" pitchFamily="34" charset="0"/>
            </a:endParaRPr>
          </a:p>
          <a:p>
            <a:pPr marL="365125" indent="-255588"/>
            <a:endParaRPr lang="nl-BE" sz="2500" dirty="0" smtClean="0">
              <a:latin typeface="Lucida Sans Unicode" pitchFamily="34" charset="0"/>
            </a:endParaRPr>
          </a:p>
          <a:p>
            <a:pPr marL="365125" indent="-255588"/>
            <a:endParaRPr lang="nl-BE" sz="2500" dirty="0">
              <a:latin typeface="Lucida Sans Unicode" pitchFamily="34" charset="0"/>
            </a:endParaRPr>
          </a:p>
          <a:p>
            <a:pPr marL="365125" indent="-255588"/>
            <a:endParaRPr lang="nl-BE" sz="2500" dirty="0" smtClean="0">
              <a:latin typeface="Lucida Sans Unicode" pitchFamily="34" charset="0"/>
            </a:endParaRPr>
          </a:p>
          <a:p>
            <a:pPr marL="365125" indent="-255588"/>
            <a:endParaRPr lang="nl-BE" sz="2500" dirty="0">
              <a:latin typeface="Lucida Sans Unicode" pitchFamily="34" charset="0"/>
            </a:endParaRPr>
          </a:p>
          <a:p>
            <a:pPr marL="365125" indent="-255588"/>
            <a:endParaRPr lang="nl-BE" sz="2500" dirty="0" smtClean="0">
              <a:latin typeface="Lucida Sans Unicode" pitchFamily="34" charset="0"/>
            </a:endParaRPr>
          </a:p>
          <a:p>
            <a:pPr marL="365125" indent="-255588"/>
            <a:endParaRPr lang="nl-BE" sz="2500" dirty="0">
              <a:latin typeface="Lucida Sans Unicode" pitchFamily="34" charset="0"/>
            </a:endParaRPr>
          </a:p>
          <a:p>
            <a:pPr marL="365125" indent="-255588"/>
            <a:endParaRPr lang="nl-BE" sz="2500" dirty="0" smtClean="0">
              <a:latin typeface="Lucida Sans Unicode" pitchFamily="34" charset="0"/>
            </a:endParaRPr>
          </a:p>
        </p:txBody>
      </p:sp>
      <p:sp>
        <p:nvSpPr>
          <p:cNvPr id="2" name="Titel 1"/>
          <p:cNvSpPr>
            <a:spLocks/>
          </p:cNvSpPr>
          <p:nvPr/>
        </p:nvSpPr>
        <p:spPr bwMode="auto">
          <a:xfrm>
            <a:off x="0" y="-21027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>
                <a:solidFill>
                  <a:srgbClr val="009CAB"/>
                </a:solidFill>
                <a:latin typeface="Trebuchet MS" pitchFamily="34" charset="0"/>
              </a:rPr>
              <a:t>Built-in object </a:t>
            </a:r>
            <a:r>
              <a:rPr lang="nl-BE" sz="3600" b="1" cap="all" dirty="0" smtClean="0">
                <a:solidFill>
                  <a:srgbClr val="009CAB"/>
                </a:solidFill>
                <a:latin typeface="Trebuchet MS" pitchFamily="34" charset="0"/>
              </a:rPr>
              <a:t>Math</a:t>
            </a:r>
            <a:r>
              <a:rPr lang="nl-BE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: </a:t>
            </a:r>
            <a:r>
              <a:rPr lang="nl-BE" sz="3600" b="1" cap="all" dirty="0" err="1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methods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79552"/>
              </p:ext>
            </p:extLst>
          </p:nvPr>
        </p:nvGraphicFramePr>
        <p:xfrm>
          <a:off x="0" y="908720"/>
          <a:ext cx="9144000" cy="594928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871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solidFill>
                            <a:schemeClr val="bg1"/>
                          </a:solidFill>
                        </a:rPr>
                        <a:t>abs</a:t>
                      </a:r>
                      <a:r>
                        <a:rPr lang="nl-BE" sz="1600" dirty="0" smtClean="0">
                          <a:solidFill>
                            <a:schemeClr val="bg1"/>
                          </a:solidFill>
                        </a:rPr>
                        <a:t>(x)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absolute value 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acos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arccosine of x, in radians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asin(x)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arcsine of x, in radians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63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atan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arctangent of x as a numeric value between -PI/2 and PI/2 radians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atan2(</a:t>
                      </a:r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y,x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arctangent of the quotient of its arguments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ceil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value of x rounded up to its nearest integer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cos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cosine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of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(x is in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radians)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exp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US" sz="1600" baseline="300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en-US" sz="1600" baseline="300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floor(x)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value of x rounded down to its nearest integer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log(x)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natural logarithm (base E) of x: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ln(x)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706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max(</a:t>
                      </a:r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x,y,z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,...,n)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highest value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of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x,y,z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,…,n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253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min(</a:t>
                      </a:r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x,y,z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,...,n)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lowest value of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baseline="0" dirty="0" err="1" smtClean="0">
                          <a:solidFill>
                            <a:schemeClr val="bg1"/>
                          </a:solidFill>
                        </a:rPr>
                        <a:t>x,y,z</a:t>
                      </a:r>
                      <a:r>
                        <a:rPr lang="en-US" sz="1600" baseline="0" dirty="0" smtClean="0">
                          <a:solidFill>
                            <a:schemeClr val="bg1"/>
                          </a:solidFill>
                        </a:rPr>
                        <a:t>,…,n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pow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x,y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x</a:t>
                      </a:r>
                      <a:r>
                        <a:rPr lang="en-US" sz="1600" baseline="30000" dirty="0" smtClean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random()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random number between 0 and 1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round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value of x rounded to its nearest integer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sin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sine of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(x is in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radians)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sqrt</a:t>
                      </a:r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square root of x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9871"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tan(x)</a:t>
                      </a: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tangent of x (x is in radians)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53247" marR="53247" marT="26623" marB="2662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jdelijke aanduiding voor inhoud 2"/>
          <p:cNvSpPr>
            <a:spLocks/>
          </p:cNvSpPr>
          <p:nvPr/>
        </p:nvSpPr>
        <p:spPr bwMode="auto">
          <a:xfrm>
            <a:off x="179512" y="836712"/>
            <a:ext cx="822960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/>
            <a:r>
              <a:rPr lang="nl-BE" sz="1600" b="1" dirty="0" smtClean="0">
                <a:latin typeface="Lucida Sans Unicode" pitchFamily="34" charset="0"/>
                <a:hlinkClick r:id="rId2" action="ppaction://hlinkfile"/>
              </a:rPr>
              <a:t>Example 1</a:t>
            </a:r>
            <a:r>
              <a:rPr lang="nl-BE" sz="1600" b="1" dirty="0" smtClean="0">
                <a:latin typeface="Lucida Sans Unicode" pitchFamily="34" charset="0"/>
              </a:rPr>
              <a:t>:</a:t>
            </a:r>
          </a:p>
          <a:p>
            <a:pPr marL="365125" indent="-255588"/>
            <a:endParaRPr lang="nl-BE" sz="1000" dirty="0" smtClean="0">
              <a:latin typeface="Lucida Sans Unicode" pitchFamily="34" charset="0"/>
            </a:endParaRPr>
          </a:p>
          <a:p>
            <a:pPr marL="365125" indent="-255588"/>
            <a:r>
              <a:rPr lang="nl-BE" sz="1600" dirty="0" err="1" smtClean="0">
                <a:latin typeface="Lucida Sans Unicode" pitchFamily="34" charset="0"/>
              </a:rPr>
              <a:t>document.write</a:t>
            </a:r>
            <a:r>
              <a:rPr lang="nl-BE" sz="1600" dirty="0" smtClean="0">
                <a:latin typeface="Lucida Sans Unicode" pitchFamily="34" charset="0"/>
              </a:rPr>
              <a:t>(</a:t>
            </a:r>
            <a:r>
              <a:rPr lang="nl-BE" sz="1600" dirty="0" err="1" smtClean="0">
                <a:latin typeface="Lucida Sans Unicode" pitchFamily="34" charset="0"/>
              </a:rPr>
              <a:t>Math.floor</a:t>
            </a:r>
            <a:r>
              <a:rPr lang="nl-BE" sz="1600" dirty="0" smtClean="0">
                <a:latin typeface="Lucida Sans Unicode" pitchFamily="34" charset="0"/>
              </a:rPr>
              <a:t>(0.60</a:t>
            </a:r>
            <a:r>
              <a:rPr lang="nl-BE" sz="1600" dirty="0">
                <a:latin typeface="Lucida Sans Unicode" pitchFamily="34" charset="0"/>
              </a:rPr>
              <a:t>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Math.floor</a:t>
            </a:r>
            <a:r>
              <a:rPr lang="nl-BE" sz="1600" dirty="0">
                <a:latin typeface="Lucida Sans Unicode" pitchFamily="34" charset="0"/>
              </a:rPr>
              <a:t>(0.40)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Math.floor</a:t>
            </a:r>
            <a:r>
              <a:rPr lang="nl-BE" sz="1600" dirty="0">
                <a:latin typeface="Lucida Sans Unicode" pitchFamily="34" charset="0"/>
              </a:rPr>
              <a:t>(5)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Math.floor</a:t>
            </a:r>
            <a:r>
              <a:rPr lang="nl-BE" sz="1600" dirty="0">
                <a:latin typeface="Lucida Sans Unicode" pitchFamily="34" charset="0"/>
              </a:rPr>
              <a:t>(5.1)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Math.floor</a:t>
            </a:r>
            <a:r>
              <a:rPr lang="nl-BE" sz="1600" dirty="0">
                <a:latin typeface="Lucida Sans Unicode" pitchFamily="34" charset="0"/>
              </a:rPr>
              <a:t>(-5.1)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Math.floor</a:t>
            </a:r>
            <a:r>
              <a:rPr lang="nl-BE" sz="1600" dirty="0">
                <a:latin typeface="Lucida Sans Unicode" pitchFamily="34" charset="0"/>
              </a:rPr>
              <a:t>(-5.9)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Math.ceil</a:t>
            </a:r>
            <a:r>
              <a:rPr lang="nl-BE" sz="1600" dirty="0">
                <a:latin typeface="Lucida Sans Unicode" pitchFamily="34" charset="0"/>
              </a:rPr>
              <a:t>(0.60)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Math.ceil</a:t>
            </a:r>
            <a:r>
              <a:rPr lang="nl-BE" sz="1600" dirty="0">
                <a:latin typeface="Lucida Sans Unicode" pitchFamily="34" charset="0"/>
              </a:rPr>
              <a:t>(0.40)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Math.ceil</a:t>
            </a:r>
            <a:r>
              <a:rPr lang="nl-BE" sz="1600" dirty="0">
                <a:latin typeface="Lucida Sans Unicode" pitchFamily="34" charset="0"/>
              </a:rPr>
              <a:t>(5)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Math.ceil</a:t>
            </a:r>
            <a:r>
              <a:rPr lang="nl-BE" sz="1600" dirty="0">
                <a:latin typeface="Lucida Sans Unicode" pitchFamily="34" charset="0"/>
              </a:rPr>
              <a:t>(5.1)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Math.ceil</a:t>
            </a:r>
            <a:r>
              <a:rPr lang="nl-BE" sz="1600" dirty="0">
                <a:latin typeface="Lucida Sans Unicode" pitchFamily="34" charset="0"/>
              </a:rPr>
              <a:t>(-5.1)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Math.ceil</a:t>
            </a:r>
            <a:r>
              <a:rPr lang="nl-BE" sz="1600" dirty="0">
                <a:latin typeface="Lucida Sans Unicode" pitchFamily="34" charset="0"/>
              </a:rPr>
              <a:t>(-5.9)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Math.round</a:t>
            </a:r>
            <a:r>
              <a:rPr lang="nl-BE" sz="1600" dirty="0">
                <a:latin typeface="Lucida Sans Unicode" pitchFamily="34" charset="0"/>
              </a:rPr>
              <a:t>(0.60)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Math.round</a:t>
            </a:r>
            <a:r>
              <a:rPr lang="nl-BE" sz="1600" dirty="0">
                <a:latin typeface="Lucida Sans Unicode" pitchFamily="34" charset="0"/>
              </a:rPr>
              <a:t>(0.50)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Math.round</a:t>
            </a:r>
            <a:r>
              <a:rPr lang="nl-BE" sz="1600" dirty="0">
                <a:latin typeface="Lucida Sans Unicode" pitchFamily="34" charset="0"/>
              </a:rPr>
              <a:t>(0.49)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Math.round</a:t>
            </a:r>
            <a:r>
              <a:rPr lang="nl-BE" sz="1600" dirty="0">
                <a:latin typeface="Lucida Sans Unicode" pitchFamily="34" charset="0"/>
              </a:rPr>
              <a:t>(-4.40)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Math.round</a:t>
            </a:r>
            <a:r>
              <a:rPr lang="nl-BE" sz="1600" dirty="0">
                <a:latin typeface="Lucida Sans Unicode" pitchFamily="34" charset="0"/>
              </a:rPr>
              <a:t>(-4.60) + "&lt;</a:t>
            </a:r>
            <a:r>
              <a:rPr lang="nl-BE" sz="1600" dirty="0" err="1">
                <a:latin typeface="Lucida Sans Unicode" pitchFamily="34" charset="0"/>
              </a:rPr>
              <a:t>br</a:t>
            </a:r>
            <a:r>
              <a:rPr lang="nl-BE" sz="1600" dirty="0">
                <a:latin typeface="Lucida Sans Unicode" pitchFamily="34" charset="0"/>
              </a:rPr>
              <a:t> /&gt;");</a:t>
            </a:r>
          </a:p>
          <a:p>
            <a:pPr marL="365125" indent="-255588"/>
            <a:r>
              <a:rPr lang="nl-BE" sz="1600" dirty="0" err="1">
                <a:latin typeface="Lucida Sans Unicode" pitchFamily="34" charset="0"/>
              </a:rPr>
              <a:t>document.write</a:t>
            </a:r>
            <a:r>
              <a:rPr lang="nl-BE" sz="1600" dirty="0">
                <a:latin typeface="Lucida Sans Unicode" pitchFamily="34" charset="0"/>
              </a:rPr>
              <a:t>(</a:t>
            </a:r>
            <a:r>
              <a:rPr lang="nl-BE" sz="1600" dirty="0" err="1">
                <a:latin typeface="Lucida Sans Unicode" pitchFamily="34" charset="0"/>
              </a:rPr>
              <a:t>Math.random</a:t>
            </a:r>
            <a:r>
              <a:rPr lang="nl-BE" sz="1600" dirty="0">
                <a:latin typeface="Lucida Sans Unicode" pitchFamily="34" charset="0"/>
              </a:rPr>
              <a:t>());</a:t>
            </a:r>
          </a:p>
        </p:txBody>
      </p:sp>
      <p:sp>
        <p:nvSpPr>
          <p:cNvPr id="2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>
                <a:solidFill>
                  <a:srgbClr val="009CAB"/>
                </a:solidFill>
                <a:latin typeface="Trebuchet MS" pitchFamily="34" charset="0"/>
              </a:rPr>
              <a:t>Built-in object Math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251520" y="1196752"/>
            <a:ext cx="5112568" cy="4536504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082834" y="615878"/>
            <a:ext cx="2326278" cy="369332"/>
          </a:xfrm>
          <a:prstGeom prst="rect">
            <a:avLst/>
          </a:prstGeom>
          <a:solidFill>
            <a:schemeClr val="bg1"/>
          </a:solidFill>
          <a:ln w="19050">
            <a:solidFill>
              <a:srgbClr val="F04C24"/>
            </a:solidFill>
          </a:ln>
        </p:spPr>
        <p:txBody>
          <a:bodyPr wrap="none" rtlCol="0">
            <a:spAutoFit/>
          </a:bodyPr>
          <a:lstStyle/>
          <a:p>
            <a:r>
              <a:rPr lang="nl-BE" b="1" dirty="0" smtClean="0">
                <a:hlinkClick r:id="rId3" action="ppaction://hlinkfile"/>
              </a:rPr>
              <a:t>Example sine </a:t>
            </a:r>
            <a:r>
              <a:rPr lang="nl-BE" b="1" dirty="0" err="1" smtClean="0">
                <a:hlinkClick r:id="rId3" action="ppaction://hlinkfile"/>
              </a:rPr>
              <a:t>table</a:t>
            </a:r>
            <a:endParaRPr lang="nl-BE" b="1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1104178"/>
            <a:ext cx="2934109" cy="466790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48582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 smtClean="0">
                <a:solidFill>
                  <a:srgbClr val="009CAB"/>
                </a:solidFill>
                <a:latin typeface="Trebuchet MS" pitchFamily="34" charset="0"/>
                <a:ea typeface="+mj-ea"/>
                <a:cs typeface="+mj-cs"/>
              </a:rPr>
              <a:t>Self-written functions</a:t>
            </a:r>
            <a:endParaRPr lang="en-US" sz="3600" b="1" cap="all" dirty="0">
              <a:solidFill>
                <a:srgbClr val="009CAB"/>
              </a:solidFill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94212" name="Tijdelijke aanduiding voor inhoud 2"/>
          <p:cNvSpPr>
            <a:spLocks/>
          </p:cNvSpPr>
          <p:nvPr/>
        </p:nvSpPr>
        <p:spPr bwMode="auto">
          <a:xfrm>
            <a:off x="0" y="980728"/>
            <a:ext cx="9144000" cy="4968552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925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Function syntax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function name(</a:t>
            </a:r>
            <a:r>
              <a:rPr lang="en-US" sz="3000" dirty="0" smtClean="0">
                <a:solidFill>
                  <a:srgbClr val="009CAB"/>
                </a:solidFill>
                <a:latin typeface="Trebuchet MS" pitchFamily="34" charset="0"/>
              </a:rPr>
              <a:t>par1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sz="3000" dirty="0" smtClean="0">
                <a:solidFill>
                  <a:srgbClr val="009CAB"/>
                </a:solidFill>
                <a:latin typeface="Trebuchet MS" pitchFamily="34" charset="0"/>
              </a:rPr>
              <a:t>par2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sz="3000" dirty="0" smtClean="0">
                <a:solidFill>
                  <a:srgbClr val="009CAB"/>
                </a:solidFill>
                <a:latin typeface="Trebuchet MS" pitchFamily="34" charset="0"/>
              </a:rPr>
              <a:t>par3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{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         	//put here the function code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F04C24"/>
                </a:solidFill>
                <a:latin typeface="Trebuchet MS" pitchFamily="34" charset="0"/>
              </a:rPr>
              <a:t>Note!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Function is only executed when you call it 	 	    somewhere in your code.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E.g.: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name(1, 2, 3);</a:t>
            </a:r>
          </a:p>
          <a:p>
            <a:pPr lvl="1"/>
            <a:endParaRPr lang="en-US" dirty="0"/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2580</TotalTime>
  <Words>760</Words>
  <Application>Microsoft Office PowerPoint</Application>
  <PresentationFormat>Diavoorstelling (4:3)</PresentationFormat>
  <Paragraphs>190</Paragraphs>
  <Slides>13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Lucida Sans Unicode</vt:lpstr>
      <vt:lpstr>Trebuchet MS</vt:lpstr>
      <vt:lpstr>Verdana</vt:lpstr>
      <vt:lpstr>Wingdings 3</vt:lpstr>
      <vt:lpstr>TM_presentatie_nl-1</vt:lpstr>
      <vt:lpstr>Javascript</vt:lpstr>
      <vt:lpstr>  </vt:lpstr>
      <vt:lpstr> </vt:lpstr>
      <vt:lpstr> </vt:lpstr>
      <vt:lpstr>Eval()</vt:lpstr>
      <vt:lpstr>PowerPoint-presentatie</vt:lpstr>
      <vt:lpstr>PowerPoint-presentatie</vt:lpstr>
      <vt:lpstr>PowerPoint-presentatie</vt:lpstr>
      <vt:lpstr>PowerPoint-presentatie</vt:lpstr>
      <vt:lpstr> </vt:lpstr>
      <vt:lpstr> </vt:lpstr>
      <vt:lpstr>PowerPoint-presentatie</vt:lpstr>
      <vt:lpstr>PowerPoint-presentatie</vt:lpstr>
    </vt:vector>
  </TitlesOfParts>
  <Company>Lemargi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Jorre</dc:creator>
  <cp:lastModifiedBy>Sofie Beerens</cp:lastModifiedBy>
  <cp:revision>296</cp:revision>
  <dcterms:created xsi:type="dcterms:W3CDTF">2011-11-20T10:40:03Z</dcterms:created>
  <dcterms:modified xsi:type="dcterms:W3CDTF">2020-03-04T10:03:39Z</dcterms:modified>
</cp:coreProperties>
</file>