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00" r:id="rId2"/>
    <p:sldId id="503" r:id="rId3"/>
    <p:sldId id="502" r:id="rId4"/>
    <p:sldId id="504" r:id="rId5"/>
    <p:sldId id="27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7B6"/>
    <a:srgbClr val="F2E3BC"/>
    <a:srgbClr val="1E2323"/>
    <a:srgbClr val="CE4E00"/>
    <a:srgbClr val="F9CB00"/>
    <a:srgbClr val="AE8752"/>
    <a:srgbClr val="6A411C"/>
    <a:srgbClr val="5D9AC9"/>
    <a:srgbClr val="458121"/>
    <a:srgbClr val="0D0F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>
        <p:scale>
          <a:sx n="75" d="100"/>
          <a:sy n="75" d="100"/>
        </p:scale>
        <p:origin x="283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5E01-5FD7-46B4-B72F-1B3CD89A2B37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804DC-65DE-4B46-BBBA-8F869196E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1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33AB9-9229-47D8-8FF7-00509E2E3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BBB82E-31F1-414B-88F8-7C1F79FEA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42B58-9C78-4FB4-A8A2-47F873A7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688F3-9733-4D30-87C0-2EB4F342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5CDCE5-6C43-48CF-82C9-D466D1D5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6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B4817-76B2-4B87-8DD2-B9EA8065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D37EBC-30F4-417F-B7ED-AD7FA40C4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34EBA-F0EF-450E-AF2B-D875918E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7BAFD-B453-47FD-84AA-AF662DCB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9FCB0-AB8D-49F9-A737-380EB66A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30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5F22FC-AB60-48CE-B603-E69CC4AB5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7A8DF8-3145-4431-9128-BF509750C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16048-BDE6-4A9F-8EA8-6037CCAE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7354A-F6C1-410C-9801-119EEFF7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A3303-5B35-42BD-B22C-0ABB97D9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6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3D9FF-8B7C-4186-BFD6-0AFD5EE1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813D6-46E8-4398-B2CA-38A2385A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F8ED7-EC0B-416D-8F78-F4526752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279F7-2E0F-4F2F-A5ED-A17FCA70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44202-4066-473E-BD52-47D6FF0C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5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E0C9C-CDC8-46BC-B68C-7AE8E187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20277B-7B4B-424C-8858-85CE91609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62058-241F-433F-9918-1802F909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C7796-FDE6-46B7-AD23-D95E0972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4FDF4-0250-4335-A3D9-1EC01D80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8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8A04-016E-40E9-BF7D-C1021B33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EA41A-0EC1-4BF0-8C7E-2D80F825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1674E-D288-4A9C-B813-B70868528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60A9B-F96C-45F5-8609-8180A316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97BAAA-AC49-4078-9584-059FEC57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6BDCF-7710-4B6B-B41E-C4B0539D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72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4428A-3CEC-4281-8AF7-3BC1207D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4CDF6-3D03-4C25-8F43-41D932B57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0DDCF4-3F56-4172-A24D-04B7FC19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EE1B09-0E27-4E0B-92ED-B08D3C64C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661491-8878-47DC-96EF-8608F4070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0E2D4-E07C-4D91-B91C-CB6DF34A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7A8911-AF42-4841-B68E-5413783F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3D1E64-829A-41AD-A379-338F4981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9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27B17-41A6-44E5-A731-E0F9FC2E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D74593-215A-4ABD-AEA3-DC48B088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C9685B-857D-4985-84DB-1455C804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936845-1C7D-43C1-9A1C-8DBC3C15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31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4D50D5-D168-4EBE-9DC4-12BD4BEC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D71BB-6118-4278-B8DC-59F4ED07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EC43FB-477F-4978-9560-61813644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2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37FF5-D910-478D-807C-647EC4B2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32EB5-FA7B-4218-A334-E21A5780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22DCC-4AFB-47D6-ACF5-0E89406C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055D52-B8BE-4C4F-85E4-C7F8E7C5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16189-8FF6-44AA-AE84-5A60C41C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3F115-1CE3-457B-8B07-E26B4549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E9AC6-6385-42CF-8F6B-731BE6F8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DC28EF-455B-491C-96A1-02A15D3F5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952B63-CABB-49F6-AD67-419389C1B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3D018F-AE57-4E83-94BE-D6DCCC09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7FB0B7-0BBB-42B4-B76F-A0525972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F6AF5-FF2E-4B85-8CD9-DE058ABD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1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EDE480-DF2E-47FE-871B-F286C142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2EBF4-C8B0-48AA-8898-27983C73B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6B7A4-EF6B-4CFD-9E51-0F3CDEE7C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E2A34-CEDE-40CD-B7B3-9608A3D82CA8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EC4C1-46A5-44A1-96CB-FB3A75D64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0D7AF-6D71-47A8-997F-2403AFB7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6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C748B-89FE-B0C5-6272-C90EAE0D1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2DE1A0-843D-A7E5-7806-235FFC7FC5E9}"/>
              </a:ext>
            </a:extLst>
          </p:cNvPr>
          <p:cNvSpPr/>
          <p:nvPr/>
        </p:nvSpPr>
        <p:spPr>
          <a:xfrm>
            <a:off x="297840" y="1502343"/>
            <a:ext cx="2379822" cy="302299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64C621-9D65-66F5-B4F0-943946D580AF}"/>
              </a:ext>
            </a:extLst>
          </p:cNvPr>
          <p:cNvSpPr/>
          <p:nvPr/>
        </p:nvSpPr>
        <p:spPr>
          <a:xfrm>
            <a:off x="266699" y="825234"/>
            <a:ext cx="11658601" cy="400110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650DBA-5C25-5FE8-FFA7-ADC8B47560FC}"/>
              </a:ext>
            </a:extLst>
          </p:cNvPr>
          <p:cNvSpPr/>
          <p:nvPr/>
        </p:nvSpPr>
        <p:spPr>
          <a:xfrm>
            <a:off x="0" y="1"/>
            <a:ext cx="12192000" cy="579000"/>
          </a:xfrm>
          <a:prstGeom prst="rect">
            <a:avLst/>
          </a:prstGeom>
          <a:solidFill>
            <a:srgbClr val="FAE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DDDEC-485C-9DFC-8904-CEA441431F48}"/>
              </a:ext>
            </a:extLst>
          </p:cNvPr>
          <p:cNvSpPr txBox="1"/>
          <p:nvPr/>
        </p:nvSpPr>
        <p:spPr>
          <a:xfrm>
            <a:off x="0" y="0"/>
            <a:ext cx="39941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02.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개요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72A166-CB54-27B9-8B02-5AF7C82EEA78}"/>
              </a:ext>
            </a:extLst>
          </p:cNvPr>
          <p:cNvSpPr/>
          <p:nvPr/>
        </p:nvSpPr>
        <p:spPr>
          <a:xfrm>
            <a:off x="119062" y="109501"/>
            <a:ext cx="147638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로스트아크 로고 | 로아 인벤">
            <a:extLst>
              <a:ext uri="{FF2B5EF4-FFF2-40B4-BE49-F238E27FC236}">
                <a16:creationId xmlns:a16="http://schemas.microsoft.com/office/drawing/2014/main" id="{1E2B74BE-B5AF-5DFA-80E2-C8F6A44722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10918169" y="136126"/>
            <a:ext cx="1154769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CBCD4C-6F50-DF26-8475-E539913441C1}"/>
              </a:ext>
            </a:extLst>
          </p:cNvPr>
          <p:cNvSpPr txBox="1"/>
          <p:nvPr/>
        </p:nvSpPr>
        <p:spPr>
          <a:xfrm>
            <a:off x="266699" y="825234"/>
            <a:ext cx="32861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개요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E1D28BB-23E5-6CFE-785D-7C07C7EE90C9}"/>
              </a:ext>
            </a:extLst>
          </p:cNvPr>
          <p:cNvCxnSpPr>
            <a:cxnSpLocks/>
          </p:cNvCxnSpPr>
          <p:nvPr/>
        </p:nvCxnSpPr>
        <p:spPr>
          <a:xfrm>
            <a:off x="1327212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56E5B2B-DF37-EC22-5093-137F85FD1CCB}"/>
              </a:ext>
            </a:extLst>
          </p:cNvPr>
          <p:cNvSpPr/>
          <p:nvPr/>
        </p:nvSpPr>
        <p:spPr>
          <a:xfrm>
            <a:off x="4389354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C61F3-7788-D059-B18F-B109641573A9}"/>
              </a:ext>
            </a:extLst>
          </p:cNvPr>
          <p:cNvSpPr txBox="1"/>
          <p:nvPr/>
        </p:nvSpPr>
        <p:spPr>
          <a:xfrm>
            <a:off x="2112560" y="6416301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콘셉트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F04AA4-3521-9751-717B-86D8724A480F}"/>
              </a:ext>
            </a:extLst>
          </p:cNvPr>
          <p:cNvCxnSpPr>
            <a:cxnSpLocks/>
          </p:cNvCxnSpPr>
          <p:nvPr/>
        </p:nvCxnSpPr>
        <p:spPr>
          <a:xfrm>
            <a:off x="4559829" y="6693300"/>
            <a:ext cx="3060000" cy="0"/>
          </a:xfrm>
          <a:prstGeom prst="line">
            <a:avLst/>
          </a:prstGeom>
          <a:ln>
            <a:solidFill>
              <a:srgbClr val="FAE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652CE049-E742-C596-DFE1-C83AB068CFD9}"/>
              </a:ext>
            </a:extLst>
          </p:cNvPr>
          <p:cNvSpPr/>
          <p:nvPr/>
        </p:nvSpPr>
        <p:spPr>
          <a:xfrm>
            <a:off x="7621971" y="6603300"/>
            <a:ext cx="180000" cy="180000"/>
          </a:xfrm>
          <a:prstGeom prst="diamond">
            <a:avLst/>
          </a:prstGeom>
          <a:solidFill>
            <a:srgbClr val="FAEBD3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6D6BF75-6249-11A1-3074-88B31BB31973}"/>
              </a:ext>
            </a:extLst>
          </p:cNvPr>
          <p:cNvCxnSpPr>
            <a:cxnSpLocks/>
          </p:cNvCxnSpPr>
          <p:nvPr/>
        </p:nvCxnSpPr>
        <p:spPr>
          <a:xfrm>
            <a:off x="7794588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FD617594-AB69-4CCA-BD61-3B0713642A9F}"/>
              </a:ext>
            </a:extLst>
          </p:cNvPr>
          <p:cNvSpPr/>
          <p:nvPr/>
        </p:nvSpPr>
        <p:spPr>
          <a:xfrm>
            <a:off x="10856730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F4B1FF-04C9-E6B4-617F-1D331B7680DC}"/>
              </a:ext>
            </a:extLst>
          </p:cNvPr>
          <p:cNvSpPr txBox="1"/>
          <p:nvPr/>
        </p:nvSpPr>
        <p:spPr>
          <a:xfrm>
            <a:off x="5350624" y="6416300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개요</a:t>
            </a:r>
            <a:endParaRPr lang="en-US" altLang="ko-KR" sz="1200" b="1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F27BE-DB97-19DC-EEB6-72487D82E3E0}"/>
              </a:ext>
            </a:extLst>
          </p:cNvPr>
          <p:cNvSpPr txBox="1"/>
          <p:nvPr/>
        </p:nvSpPr>
        <p:spPr>
          <a:xfrm>
            <a:off x="8582533" y="6422275"/>
            <a:ext cx="19269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등장 콘텐츠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C75AA-0B89-BC06-37ED-DBF6ED38E71D}"/>
              </a:ext>
            </a:extLst>
          </p:cNvPr>
          <p:cNvSpPr txBox="1"/>
          <p:nvPr/>
        </p:nvSpPr>
        <p:spPr>
          <a:xfrm>
            <a:off x="297839" y="1804642"/>
            <a:ext cx="5829300" cy="10241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1BE2F3-12E4-865A-F8F6-24B59461DCF6}"/>
              </a:ext>
            </a:extLst>
          </p:cNvPr>
          <p:cNvSpPr/>
          <p:nvPr/>
        </p:nvSpPr>
        <p:spPr>
          <a:xfrm>
            <a:off x="6064861" y="1502343"/>
            <a:ext cx="2379822" cy="302299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 인원수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5CC6D-42A1-9425-56EB-9106A59042A3}"/>
              </a:ext>
            </a:extLst>
          </p:cNvPr>
          <p:cNvSpPr txBox="1"/>
          <p:nvPr/>
        </p:nvSpPr>
        <p:spPr>
          <a:xfrm>
            <a:off x="6064860" y="1804642"/>
            <a:ext cx="5829300" cy="377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8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인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(4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인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2EC9F7-BC11-FAD7-1F12-E051EF521C80}"/>
              </a:ext>
            </a:extLst>
          </p:cNvPr>
          <p:cNvSpPr/>
          <p:nvPr/>
        </p:nvSpPr>
        <p:spPr>
          <a:xfrm>
            <a:off x="266700" y="3105768"/>
            <a:ext cx="2379822" cy="302299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B4A1F-E463-6BD3-6FAE-BB6080CF8B98}"/>
              </a:ext>
            </a:extLst>
          </p:cNvPr>
          <p:cNvSpPr txBox="1"/>
          <p:nvPr/>
        </p:nvSpPr>
        <p:spPr>
          <a:xfrm>
            <a:off x="266699" y="3408067"/>
            <a:ext cx="5829300" cy="377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라운드에서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승리한 파티가 최종 승리합니다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834A3D-7975-1BBD-BD81-19ECEE9830D6}"/>
              </a:ext>
            </a:extLst>
          </p:cNvPr>
          <p:cNvSpPr/>
          <p:nvPr/>
        </p:nvSpPr>
        <p:spPr>
          <a:xfrm>
            <a:off x="6033721" y="3105768"/>
            <a:ext cx="2379822" cy="302299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조건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1B2047-D923-2FEE-A839-AC6F87E4CC35}"/>
              </a:ext>
            </a:extLst>
          </p:cNvPr>
          <p:cNvSpPr txBox="1"/>
          <p:nvPr/>
        </p:nvSpPr>
        <p:spPr>
          <a:xfrm>
            <a:off x="6033720" y="3408067"/>
            <a:ext cx="5829300" cy="7009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개방 퀘스트 클리어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조율의 서 설정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0AC17-4D6B-B788-F37E-87E5BDB92E8B}"/>
              </a:ext>
            </a:extLst>
          </p:cNvPr>
          <p:cNvSpPr/>
          <p:nvPr/>
        </p:nvSpPr>
        <p:spPr>
          <a:xfrm>
            <a:off x="266699" y="4734493"/>
            <a:ext cx="2379822" cy="302299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보상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A10516-6FAA-17E1-9444-84C8D843D0FA}"/>
              </a:ext>
            </a:extLst>
          </p:cNvPr>
          <p:cNvSpPr txBox="1"/>
          <p:nvPr/>
        </p:nvSpPr>
        <p:spPr>
          <a:xfrm>
            <a:off x="266698" y="5036792"/>
            <a:ext cx="5829300" cy="10241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의지의 주화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각종 아이템으로 교환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특수장비 큐브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7745F1-4C46-CE27-A43F-BA4E2851325C}"/>
              </a:ext>
            </a:extLst>
          </p:cNvPr>
          <p:cNvSpPr/>
          <p:nvPr/>
        </p:nvSpPr>
        <p:spPr>
          <a:xfrm>
            <a:off x="6033720" y="4734493"/>
            <a:ext cx="2379822" cy="302299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조율의 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55E7B6-62C7-D778-FC62-D8BCCAF04DBF}"/>
              </a:ext>
            </a:extLst>
          </p:cNvPr>
          <p:cNvSpPr txBox="1"/>
          <p:nvPr/>
        </p:nvSpPr>
        <p:spPr>
          <a:xfrm>
            <a:off x="6033719" y="5036792"/>
            <a:ext cx="5829300" cy="7009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아크패시브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적용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초각성기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초각성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스킬 사용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39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8729EE-3630-755C-CF27-D760104C9957}"/>
              </a:ext>
            </a:extLst>
          </p:cNvPr>
          <p:cNvSpPr txBox="1"/>
          <p:nvPr/>
        </p:nvSpPr>
        <p:spPr>
          <a:xfrm>
            <a:off x="699215" y="1266248"/>
            <a:ext cx="5258134" cy="14857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47D521-8BEB-90B8-39BB-EFE11CE68AD5}"/>
              </a:ext>
            </a:extLst>
          </p:cNvPr>
          <p:cNvSpPr/>
          <p:nvPr/>
        </p:nvSpPr>
        <p:spPr>
          <a:xfrm>
            <a:off x="697749" y="1265744"/>
            <a:ext cx="5259600" cy="1561276"/>
          </a:xfrm>
          <a:prstGeom prst="rect">
            <a:avLst/>
          </a:prstGeom>
          <a:noFill/>
          <a:ln>
            <a:solidFill>
              <a:srgbClr val="F2E3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5C5BE4-C1EA-DF03-E0DA-DDCF577BB179}"/>
              </a:ext>
            </a:extLst>
          </p:cNvPr>
          <p:cNvSpPr txBox="1"/>
          <p:nvPr/>
        </p:nvSpPr>
        <p:spPr>
          <a:xfrm>
            <a:off x="6236119" y="1266248"/>
            <a:ext cx="5258134" cy="14857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365F64-A61F-9B39-374F-1050862C667C}"/>
              </a:ext>
            </a:extLst>
          </p:cNvPr>
          <p:cNvSpPr/>
          <p:nvPr/>
        </p:nvSpPr>
        <p:spPr>
          <a:xfrm>
            <a:off x="6234653" y="1265744"/>
            <a:ext cx="5259600" cy="1561276"/>
          </a:xfrm>
          <a:prstGeom prst="rect">
            <a:avLst/>
          </a:prstGeom>
          <a:noFill/>
          <a:ln>
            <a:solidFill>
              <a:srgbClr val="F2E3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4803E6-548F-FED9-80AF-068D0FEF47DC}"/>
              </a:ext>
            </a:extLst>
          </p:cNvPr>
          <p:cNvSpPr txBox="1"/>
          <p:nvPr/>
        </p:nvSpPr>
        <p:spPr>
          <a:xfrm>
            <a:off x="699215" y="3034088"/>
            <a:ext cx="5258134" cy="14857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E92EF0-65D0-D2AB-BF02-FA31817D7EF1}"/>
              </a:ext>
            </a:extLst>
          </p:cNvPr>
          <p:cNvSpPr/>
          <p:nvPr/>
        </p:nvSpPr>
        <p:spPr>
          <a:xfrm>
            <a:off x="697749" y="3033584"/>
            <a:ext cx="5259600" cy="1561276"/>
          </a:xfrm>
          <a:prstGeom prst="rect">
            <a:avLst/>
          </a:prstGeom>
          <a:noFill/>
          <a:ln>
            <a:solidFill>
              <a:srgbClr val="F2E3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DBEF6E-49E5-AA3E-4752-9A5E8AAB4CB5}"/>
              </a:ext>
            </a:extLst>
          </p:cNvPr>
          <p:cNvSpPr txBox="1"/>
          <p:nvPr/>
        </p:nvSpPr>
        <p:spPr>
          <a:xfrm>
            <a:off x="6236119" y="3034088"/>
            <a:ext cx="5258134" cy="14857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C3AAED-330B-73A0-64FA-00D849D169FF}"/>
              </a:ext>
            </a:extLst>
          </p:cNvPr>
          <p:cNvSpPr/>
          <p:nvPr/>
        </p:nvSpPr>
        <p:spPr>
          <a:xfrm>
            <a:off x="6234653" y="3033584"/>
            <a:ext cx="5259600" cy="1561276"/>
          </a:xfrm>
          <a:prstGeom prst="rect">
            <a:avLst/>
          </a:prstGeom>
          <a:noFill/>
          <a:ln>
            <a:solidFill>
              <a:srgbClr val="F2E3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DE1ED-9404-F375-CBC9-06C10271C21F}"/>
              </a:ext>
            </a:extLst>
          </p:cNvPr>
          <p:cNvSpPr txBox="1"/>
          <p:nvPr/>
        </p:nvSpPr>
        <p:spPr>
          <a:xfrm>
            <a:off x="699215" y="4801928"/>
            <a:ext cx="5258134" cy="14857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5D8421-6D81-C1E2-5E50-72C3DA394CA7}"/>
              </a:ext>
            </a:extLst>
          </p:cNvPr>
          <p:cNvSpPr/>
          <p:nvPr/>
        </p:nvSpPr>
        <p:spPr>
          <a:xfrm>
            <a:off x="697749" y="4801424"/>
            <a:ext cx="5259600" cy="1561276"/>
          </a:xfrm>
          <a:prstGeom prst="rect">
            <a:avLst/>
          </a:prstGeom>
          <a:noFill/>
          <a:ln>
            <a:solidFill>
              <a:srgbClr val="F2E3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22937C-A098-3EF8-363A-B5D10B87C7B6}"/>
              </a:ext>
            </a:extLst>
          </p:cNvPr>
          <p:cNvSpPr txBox="1"/>
          <p:nvPr/>
        </p:nvSpPr>
        <p:spPr>
          <a:xfrm>
            <a:off x="6236119" y="4801928"/>
            <a:ext cx="5258134" cy="14857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5FD2E4-1E40-1914-8BA7-7213CF5C7D62}"/>
              </a:ext>
            </a:extLst>
          </p:cNvPr>
          <p:cNvSpPr/>
          <p:nvPr/>
        </p:nvSpPr>
        <p:spPr>
          <a:xfrm>
            <a:off x="6234653" y="4801424"/>
            <a:ext cx="5259600" cy="1561276"/>
          </a:xfrm>
          <a:prstGeom prst="rect">
            <a:avLst/>
          </a:prstGeom>
          <a:noFill/>
          <a:ln>
            <a:solidFill>
              <a:srgbClr val="F2E3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1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1EA43-4970-D7C0-231B-6ED278D2E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F3D6A3-3FDA-6126-1CC2-44A501D1D729}"/>
              </a:ext>
            </a:extLst>
          </p:cNvPr>
          <p:cNvSpPr/>
          <p:nvPr/>
        </p:nvSpPr>
        <p:spPr>
          <a:xfrm>
            <a:off x="266699" y="825234"/>
            <a:ext cx="11658601" cy="400110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B93E71-30CA-D695-1DC0-7369945890AE}"/>
              </a:ext>
            </a:extLst>
          </p:cNvPr>
          <p:cNvSpPr/>
          <p:nvPr/>
        </p:nvSpPr>
        <p:spPr>
          <a:xfrm>
            <a:off x="0" y="1"/>
            <a:ext cx="12192000" cy="579000"/>
          </a:xfrm>
          <a:prstGeom prst="rect">
            <a:avLst/>
          </a:prstGeom>
          <a:solidFill>
            <a:srgbClr val="FAE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93AFD-9B3C-F339-3906-5EF8B1926D63}"/>
              </a:ext>
            </a:extLst>
          </p:cNvPr>
          <p:cNvSpPr txBox="1"/>
          <p:nvPr/>
        </p:nvSpPr>
        <p:spPr>
          <a:xfrm>
            <a:off x="0" y="0"/>
            <a:ext cx="39941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02.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개요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5552BF-112D-D74E-1041-A472167C8585}"/>
              </a:ext>
            </a:extLst>
          </p:cNvPr>
          <p:cNvSpPr/>
          <p:nvPr/>
        </p:nvSpPr>
        <p:spPr>
          <a:xfrm>
            <a:off x="119062" y="109501"/>
            <a:ext cx="147638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로스트아크 로고 | 로아 인벤">
            <a:extLst>
              <a:ext uri="{FF2B5EF4-FFF2-40B4-BE49-F238E27FC236}">
                <a16:creationId xmlns:a16="http://schemas.microsoft.com/office/drawing/2014/main" id="{8ACE09AF-913C-984E-95F3-B4A86BBE8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10918169" y="136126"/>
            <a:ext cx="1154769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15C4A8-4589-977F-0758-CBE4CF95086B}"/>
              </a:ext>
            </a:extLst>
          </p:cNvPr>
          <p:cNvSpPr txBox="1"/>
          <p:nvPr/>
        </p:nvSpPr>
        <p:spPr>
          <a:xfrm>
            <a:off x="266699" y="825234"/>
            <a:ext cx="32861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개요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CEF545-57BE-1745-17D6-9920D2D02ADF}"/>
              </a:ext>
            </a:extLst>
          </p:cNvPr>
          <p:cNvCxnSpPr>
            <a:cxnSpLocks/>
          </p:cNvCxnSpPr>
          <p:nvPr/>
        </p:nvCxnSpPr>
        <p:spPr>
          <a:xfrm>
            <a:off x="1327212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C983222A-18B9-05D6-F16E-26716D4A0AB3}"/>
              </a:ext>
            </a:extLst>
          </p:cNvPr>
          <p:cNvSpPr/>
          <p:nvPr/>
        </p:nvSpPr>
        <p:spPr>
          <a:xfrm>
            <a:off x="4389354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F8B86-C5D8-97D9-48CC-544D1FEDC02F}"/>
              </a:ext>
            </a:extLst>
          </p:cNvPr>
          <p:cNvSpPr txBox="1"/>
          <p:nvPr/>
        </p:nvSpPr>
        <p:spPr>
          <a:xfrm>
            <a:off x="2112560" y="6416301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콘셉트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A791084-FE2F-586F-1120-C1B317C7816B}"/>
              </a:ext>
            </a:extLst>
          </p:cNvPr>
          <p:cNvCxnSpPr>
            <a:cxnSpLocks/>
          </p:cNvCxnSpPr>
          <p:nvPr/>
        </p:nvCxnSpPr>
        <p:spPr>
          <a:xfrm>
            <a:off x="4559829" y="6693300"/>
            <a:ext cx="3060000" cy="0"/>
          </a:xfrm>
          <a:prstGeom prst="line">
            <a:avLst/>
          </a:prstGeom>
          <a:ln>
            <a:solidFill>
              <a:srgbClr val="FAE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97F636FB-A915-945F-0B6C-8E2604BA259D}"/>
              </a:ext>
            </a:extLst>
          </p:cNvPr>
          <p:cNvSpPr/>
          <p:nvPr/>
        </p:nvSpPr>
        <p:spPr>
          <a:xfrm>
            <a:off x="7621971" y="6603300"/>
            <a:ext cx="180000" cy="180000"/>
          </a:xfrm>
          <a:prstGeom prst="diamond">
            <a:avLst/>
          </a:prstGeom>
          <a:solidFill>
            <a:srgbClr val="FAEBD3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83E85B3-5D4B-D773-4CC4-760F2445F3D5}"/>
              </a:ext>
            </a:extLst>
          </p:cNvPr>
          <p:cNvCxnSpPr>
            <a:cxnSpLocks/>
          </p:cNvCxnSpPr>
          <p:nvPr/>
        </p:nvCxnSpPr>
        <p:spPr>
          <a:xfrm>
            <a:off x="7794588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2140BA9A-EA42-1EFB-55C9-5399678DD9BF}"/>
              </a:ext>
            </a:extLst>
          </p:cNvPr>
          <p:cNvSpPr/>
          <p:nvPr/>
        </p:nvSpPr>
        <p:spPr>
          <a:xfrm>
            <a:off x="10856730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80929E-127D-295D-783C-747E7A7E6106}"/>
              </a:ext>
            </a:extLst>
          </p:cNvPr>
          <p:cNvSpPr txBox="1"/>
          <p:nvPr/>
        </p:nvSpPr>
        <p:spPr>
          <a:xfrm>
            <a:off x="5350624" y="6416300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개요</a:t>
            </a:r>
            <a:endParaRPr lang="en-US" altLang="ko-KR" sz="1200" b="1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B06140-589A-C651-72B9-660B0935F47E}"/>
              </a:ext>
            </a:extLst>
          </p:cNvPr>
          <p:cNvSpPr txBox="1"/>
          <p:nvPr/>
        </p:nvSpPr>
        <p:spPr>
          <a:xfrm>
            <a:off x="8582533" y="6422275"/>
            <a:ext cx="19269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등장 콘텐츠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151AF3-FF3E-FD2F-7130-B089B00DCB01}"/>
              </a:ext>
            </a:extLst>
          </p:cNvPr>
          <p:cNvSpPr txBox="1"/>
          <p:nvPr/>
        </p:nvSpPr>
        <p:spPr>
          <a:xfrm>
            <a:off x="268165" y="1315344"/>
            <a:ext cx="5258134" cy="14857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C08961-BAC8-9EDF-99FF-772E6D3553AB}"/>
              </a:ext>
            </a:extLst>
          </p:cNvPr>
          <p:cNvSpPr txBox="1"/>
          <p:nvPr/>
        </p:nvSpPr>
        <p:spPr>
          <a:xfrm>
            <a:off x="6343594" y="1315344"/>
            <a:ext cx="5258134" cy="8394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승리 조건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라운드에서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승리한 파티가 최종 승리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13989-7B73-C1A3-32F6-5D8E31339BC9}"/>
              </a:ext>
            </a:extLst>
          </p:cNvPr>
          <p:cNvSpPr txBox="1"/>
          <p:nvPr/>
        </p:nvSpPr>
        <p:spPr>
          <a:xfrm>
            <a:off x="268165" y="3083184"/>
            <a:ext cx="5258134" cy="8394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 인원수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8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인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(4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인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65A35A-3D02-CDC7-B6F8-7C787423E7FB}"/>
              </a:ext>
            </a:extLst>
          </p:cNvPr>
          <p:cNvSpPr txBox="1"/>
          <p:nvPr/>
        </p:nvSpPr>
        <p:spPr>
          <a:xfrm>
            <a:off x="6343594" y="3083184"/>
            <a:ext cx="5258134" cy="11626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보상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의지의 주화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토큰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큐브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특수장비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CE4D87B-B054-E57F-3063-96FCC64D915D}"/>
              </a:ext>
            </a:extLst>
          </p:cNvPr>
          <p:cNvSpPr txBox="1"/>
          <p:nvPr/>
        </p:nvSpPr>
        <p:spPr>
          <a:xfrm>
            <a:off x="268165" y="4851024"/>
            <a:ext cx="5258134" cy="11626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조건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개방 퀘스트 클리어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조율의 서 설정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10D9F0-344A-2C57-42CA-FDB38D2E617F}"/>
              </a:ext>
            </a:extLst>
          </p:cNvPr>
          <p:cNvSpPr txBox="1"/>
          <p:nvPr/>
        </p:nvSpPr>
        <p:spPr>
          <a:xfrm>
            <a:off x="6343594" y="4851024"/>
            <a:ext cx="5258134" cy="11626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조율의 서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아크패시브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적용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초각성기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초각성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스킬 사용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42094B0-5ED2-B4C5-6D34-E09B2C26D015}"/>
              </a:ext>
            </a:extLst>
          </p:cNvPr>
          <p:cNvCxnSpPr>
            <a:cxnSpLocks/>
          </p:cNvCxnSpPr>
          <p:nvPr/>
        </p:nvCxnSpPr>
        <p:spPr>
          <a:xfrm flipV="1">
            <a:off x="6098761" y="1463040"/>
            <a:ext cx="0" cy="4853285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">
                  <a:srgbClr val="FAEBD3"/>
                </a:gs>
                <a:gs pos="90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3CFC2B6-E718-765A-EAE4-7F00EF23B43E}"/>
              </a:ext>
            </a:extLst>
          </p:cNvPr>
          <p:cNvCxnSpPr>
            <a:cxnSpLocks/>
          </p:cNvCxnSpPr>
          <p:nvPr/>
        </p:nvCxnSpPr>
        <p:spPr>
          <a:xfrm>
            <a:off x="266699" y="2986889"/>
            <a:ext cx="11579861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">
                  <a:srgbClr val="FAEBD3"/>
                </a:gs>
                <a:gs pos="90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108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EA1DC8B-66C8-4E38-AEBC-D5D712F74431}"/>
              </a:ext>
            </a:extLst>
          </p:cNvPr>
          <p:cNvCxnSpPr>
            <a:cxnSpLocks/>
          </p:cNvCxnSpPr>
          <p:nvPr/>
        </p:nvCxnSpPr>
        <p:spPr>
          <a:xfrm>
            <a:off x="266699" y="4754729"/>
            <a:ext cx="11579861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">
                  <a:srgbClr val="FAEBD3">
                    <a:lumMod val="99000"/>
                  </a:srgbClr>
                </a:gs>
                <a:gs pos="90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108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33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33EE7-BEEA-772A-B142-14C828F6C90C}"/>
              </a:ext>
            </a:extLst>
          </p:cNvPr>
          <p:cNvCxnSpPr>
            <a:cxnSpLocks/>
          </p:cNvCxnSpPr>
          <p:nvPr/>
        </p:nvCxnSpPr>
        <p:spPr>
          <a:xfrm flipV="1">
            <a:off x="7389081" y="1213559"/>
            <a:ext cx="0" cy="5090981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25000">
                  <a:srgbClr val="FAEBD3"/>
                </a:gs>
                <a:gs pos="75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A69034F-6518-EF5F-3855-F8A4124A5ADD}"/>
              </a:ext>
            </a:extLst>
          </p:cNvPr>
          <p:cNvCxnSpPr>
            <a:cxnSpLocks/>
          </p:cNvCxnSpPr>
          <p:nvPr/>
        </p:nvCxnSpPr>
        <p:spPr>
          <a:xfrm>
            <a:off x="3203161" y="3759049"/>
            <a:ext cx="6885719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25000">
                  <a:srgbClr val="FAEBD3"/>
                </a:gs>
                <a:gs pos="75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108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8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D0A08C-7356-457A-B19A-1BCD457ABE13}"/>
              </a:ext>
            </a:extLst>
          </p:cNvPr>
          <p:cNvSpPr/>
          <p:nvPr/>
        </p:nvSpPr>
        <p:spPr>
          <a:xfrm>
            <a:off x="266699" y="825234"/>
            <a:ext cx="11658601" cy="400110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7C5038-6D97-449B-93BC-15205F04DEEA}"/>
              </a:ext>
            </a:extLst>
          </p:cNvPr>
          <p:cNvSpPr/>
          <p:nvPr/>
        </p:nvSpPr>
        <p:spPr>
          <a:xfrm>
            <a:off x="0" y="1"/>
            <a:ext cx="12192000" cy="579000"/>
          </a:xfrm>
          <a:prstGeom prst="rect">
            <a:avLst/>
          </a:prstGeom>
          <a:solidFill>
            <a:srgbClr val="FAE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B6121-E034-43D4-9695-682E60673F30}"/>
              </a:ext>
            </a:extLst>
          </p:cNvPr>
          <p:cNvSpPr txBox="1"/>
          <p:nvPr/>
        </p:nvSpPr>
        <p:spPr>
          <a:xfrm>
            <a:off x="0" y="0"/>
            <a:ext cx="39941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02.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개요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3F1501-2C04-4AD7-8C1E-E3F16CA215CC}"/>
              </a:ext>
            </a:extLst>
          </p:cNvPr>
          <p:cNvSpPr/>
          <p:nvPr/>
        </p:nvSpPr>
        <p:spPr>
          <a:xfrm>
            <a:off x="119062" y="109501"/>
            <a:ext cx="147638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로스트아크 로고 | 로아 인벤">
            <a:extLst>
              <a:ext uri="{FF2B5EF4-FFF2-40B4-BE49-F238E27FC236}">
                <a16:creationId xmlns:a16="http://schemas.microsoft.com/office/drawing/2014/main" id="{43AC5821-1237-4E13-BE0D-7EFADC3B32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10918169" y="136126"/>
            <a:ext cx="1154769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C4C92E-8274-4B8A-890A-9D4C8541B32B}"/>
              </a:ext>
            </a:extLst>
          </p:cNvPr>
          <p:cNvSpPr txBox="1"/>
          <p:nvPr/>
        </p:nvSpPr>
        <p:spPr>
          <a:xfrm>
            <a:off x="266700" y="825234"/>
            <a:ext cx="4800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등장 콘텐츠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4FFCB5C-FA3E-AA11-82F4-DE9B92A42588}"/>
              </a:ext>
            </a:extLst>
          </p:cNvPr>
          <p:cNvCxnSpPr>
            <a:cxnSpLocks/>
          </p:cNvCxnSpPr>
          <p:nvPr/>
        </p:nvCxnSpPr>
        <p:spPr>
          <a:xfrm>
            <a:off x="1327212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2AC6BA0F-B80E-3E0B-ABC0-0506B0134E7F}"/>
              </a:ext>
            </a:extLst>
          </p:cNvPr>
          <p:cNvSpPr/>
          <p:nvPr/>
        </p:nvSpPr>
        <p:spPr>
          <a:xfrm>
            <a:off x="4389354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45BD6-D00B-DD9F-032E-6D7324839FF1}"/>
              </a:ext>
            </a:extLst>
          </p:cNvPr>
          <p:cNvSpPr txBox="1"/>
          <p:nvPr/>
        </p:nvSpPr>
        <p:spPr>
          <a:xfrm>
            <a:off x="2112560" y="6416301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콘셉트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414778-68BA-F862-D0A6-D19FA7DCE636}"/>
              </a:ext>
            </a:extLst>
          </p:cNvPr>
          <p:cNvCxnSpPr>
            <a:cxnSpLocks/>
          </p:cNvCxnSpPr>
          <p:nvPr/>
        </p:nvCxnSpPr>
        <p:spPr>
          <a:xfrm>
            <a:off x="4559829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714C7BFC-A5A1-1018-4A11-861F9644ACAA}"/>
              </a:ext>
            </a:extLst>
          </p:cNvPr>
          <p:cNvSpPr/>
          <p:nvPr/>
        </p:nvSpPr>
        <p:spPr>
          <a:xfrm>
            <a:off x="7621971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A1F9126-EF18-C9F2-AEE7-F1D8095A04ED}"/>
              </a:ext>
            </a:extLst>
          </p:cNvPr>
          <p:cNvCxnSpPr>
            <a:cxnSpLocks/>
          </p:cNvCxnSpPr>
          <p:nvPr/>
        </p:nvCxnSpPr>
        <p:spPr>
          <a:xfrm>
            <a:off x="7794588" y="6693300"/>
            <a:ext cx="3060000" cy="0"/>
          </a:xfrm>
          <a:prstGeom prst="line">
            <a:avLst/>
          </a:prstGeom>
          <a:ln>
            <a:solidFill>
              <a:srgbClr val="FAE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6764D2DD-9EA4-AC1A-9CA7-2A443B83BD6D}"/>
              </a:ext>
            </a:extLst>
          </p:cNvPr>
          <p:cNvSpPr/>
          <p:nvPr/>
        </p:nvSpPr>
        <p:spPr>
          <a:xfrm>
            <a:off x="10856730" y="6603300"/>
            <a:ext cx="180000" cy="180000"/>
          </a:xfrm>
          <a:prstGeom prst="diamond">
            <a:avLst/>
          </a:prstGeom>
          <a:solidFill>
            <a:srgbClr val="FAEBD3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25447-B7B2-08E4-28AC-E56E5C4818B2}"/>
              </a:ext>
            </a:extLst>
          </p:cNvPr>
          <p:cNvSpPr txBox="1"/>
          <p:nvPr/>
        </p:nvSpPr>
        <p:spPr>
          <a:xfrm>
            <a:off x="5350624" y="6416300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개요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2B20E-E0B1-C770-301D-09AA3B8E7EAD}"/>
              </a:ext>
            </a:extLst>
          </p:cNvPr>
          <p:cNvSpPr txBox="1"/>
          <p:nvPr/>
        </p:nvSpPr>
        <p:spPr>
          <a:xfrm>
            <a:off x="8582533" y="6422275"/>
            <a:ext cx="19269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등장 콘텐츠</a:t>
            </a:r>
            <a:endParaRPr lang="en-US" altLang="ko-KR" sz="1200" b="1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7FF87C0-AC59-C890-22E3-94A09A401FD2}"/>
              </a:ext>
            </a:extLst>
          </p:cNvPr>
          <p:cNvCxnSpPr>
            <a:cxnSpLocks/>
          </p:cNvCxnSpPr>
          <p:nvPr/>
        </p:nvCxnSpPr>
        <p:spPr>
          <a:xfrm flipV="1">
            <a:off x="6085840" y="1463040"/>
            <a:ext cx="0" cy="4853285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">
                  <a:srgbClr val="FAEBD3"/>
                </a:gs>
                <a:gs pos="90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0245D96-2046-E932-92DC-F6E09A26B151}"/>
              </a:ext>
            </a:extLst>
          </p:cNvPr>
          <p:cNvCxnSpPr>
            <a:cxnSpLocks/>
          </p:cNvCxnSpPr>
          <p:nvPr/>
        </p:nvCxnSpPr>
        <p:spPr>
          <a:xfrm flipV="1">
            <a:off x="3180080" y="1463040"/>
            <a:ext cx="0" cy="4853285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">
                  <a:srgbClr val="FAEBD3"/>
                </a:gs>
                <a:gs pos="90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78454F-7546-4B3D-95B2-8721429170FE}"/>
              </a:ext>
            </a:extLst>
          </p:cNvPr>
          <p:cNvCxnSpPr>
            <a:cxnSpLocks/>
          </p:cNvCxnSpPr>
          <p:nvPr/>
        </p:nvCxnSpPr>
        <p:spPr>
          <a:xfrm flipV="1">
            <a:off x="9011920" y="1463040"/>
            <a:ext cx="0" cy="4853285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">
                  <a:srgbClr val="FAEBD3"/>
                </a:gs>
                <a:gs pos="90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2563E92-C835-151E-AFED-832CA08764C9}"/>
              </a:ext>
            </a:extLst>
          </p:cNvPr>
          <p:cNvSpPr>
            <a:spLocks noChangeAspect="1"/>
          </p:cNvSpPr>
          <p:nvPr/>
        </p:nvSpPr>
        <p:spPr>
          <a:xfrm>
            <a:off x="3266303" y="4239821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3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EF92113-C7B7-2903-253D-C28E65C0A8B6}"/>
              </a:ext>
            </a:extLst>
          </p:cNvPr>
          <p:cNvSpPr>
            <a:spLocks noChangeAspect="1"/>
          </p:cNvSpPr>
          <p:nvPr/>
        </p:nvSpPr>
        <p:spPr>
          <a:xfrm>
            <a:off x="3266303" y="2306366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4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6AA1B2A-144E-0E18-DFBE-58BCB2EAE670}"/>
              </a:ext>
            </a:extLst>
          </p:cNvPr>
          <p:cNvSpPr>
            <a:spLocks noChangeAspect="1"/>
          </p:cNvSpPr>
          <p:nvPr/>
        </p:nvSpPr>
        <p:spPr>
          <a:xfrm>
            <a:off x="3266303" y="3595336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5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21A028E-2263-4381-BA28-7FAB0BAB2624}"/>
              </a:ext>
            </a:extLst>
          </p:cNvPr>
          <p:cNvSpPr>
            <a:spLocks noChangeAspect="1"/>
          </p:cNvSpPr>
          <p:nvPr/>
        </p:nvSpPr>
        <p:spPr>
          <a:xfrm>
            <a:off x="3266303" y="2950851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6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2910E40-851A-B114-680A-3F3758A04D5C}"/>
              </a:ext>
            </a:extLst>
          </p:cNvPr>
          <p:cNvSpPr>
            <a:spLocks noChangeAspect="1"/>
          </p:cNvSpPr>
          <p:nvPr/>
        </p:nvSpPr>
        <p:spPr>
          <a:xfrm>
            <a:off x="303859" y="2314006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7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E72B4CA-6605-7E2F-79C7-E080D020D1E2}"/>
              </a:ext>
            </a:extLst>
          </p:cNvPr>
          <p:cNvSpPr>
            <a:spLocks noChangeAspect="1"/>
          </p:cNvSpPr>
          <p:nvPr/>
        </p:nvSpPr>
        <p:spPr>
          <a:xfrm>
            <a:off x="303858" y="2950851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8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02ECA5D-848B-DD88-BA88-BAB857DB9C4C}"/>
              </a:ext>
            </a:extLst>
          </p:cNvPr>
          <p:cNvSpPr>
            <a:spLocks noChangeAspect="1"/>
          </p:cNvSpPr>
          <p:nvPr/>
        </p:nvSpPr>
        <p:spPr>
          <a:xfrm>
            <a:off x="6172062" y="2316948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9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0924F47-2EBD-0F2C-6FB9-EE4916FE5D88}"/>
              </a:ext>
            </a:extLst>
          </p:cNvPr>
          <p:cNvSpPr>
            <a:spLocks noChangeAspect="1"/>
          </p:cNvSpPr>
          <p:nvPr/>
        </p:nvSpPr>
        <p:spPr>
          <a:xfrm>
            <a:off x="6178414" y="2950851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10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0DED756-B083-BCF7-0FD5-AAFEB59C1D96}"/>
              </a:ext>
            </a:extLst>
          </p:cNvPr>
          <p:cNvSpPr>
            <a:spLocks noChangeAspect="1"/>
          </p:cNvSpPr>
          <p:nvPr/>
        </p:nvSpPr>
        <p:spPr>
          <a:xfrm>
            <a:off x="6172062" y="3595336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11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64807AB-2880-0C81-A269-72A5FB82E18D}"/>
              </a:ext>
            </a:extLst>
          </p:cNvPr>
          <p:cNvSpPr>
            <a:spLocks noChangeAspect="1"/>
          </p:cNvSpPr>
          <p:nvPr/>
        </p:nvSpPr>
        <p:spPr>
          <a:xfrm>
            <a:off x="9140248" y="2316948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12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4B3DA1-2087-5876-15E5-E12652F9F81A}"/>
              </a:ext>
            </a:extLst>
          </p:cNvPr>
          <p:cNvSpPr txBox="1"/>
          <p:nvPr/>
        </p:nvSpPr>
        <p:spPr>
          <a:xfrm>
            <a:off x="254001" y="1315344"/>
            <a:ext cx="2926077" cy="5001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일일 콘텐츠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548E11-A0E3-4BBD-E015-3BF9AF7934D1}"/>
              </a:ext>
            </a:extLst>
          </p:cNvPr>
          <p:cNvSpPr txBox="1"/>
          <p:nvPr/>
        </p:nvSpPr>
        <p:spPr>
          <a:xfrm>
            <a:off x="3169921" y="1309570"/>
            <a:ext cx="2926077" cy="5001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레이드 콘텐츠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9818D3-6145-AACD-5331-C8BF9960A1BA}"/>
              </a:ext>
            </a:extLst>
          </p:cNvPr>
          <p:cNvSpPr txBox="1"/>
          <p:nvPr/>
        </p:nvSpPr>
        <p:spPr>
          <a:xfrm>
            <a:off x="6083303" y="1315344"/>
            <a:ext cx="2926077" cy="5001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모험 콘텐츠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73A13B-FD3E-B036-6A0B-9785522A11C3}"/>
              </a:ext>
            </a:extLst>
          </p:cNvPr>
          <p:cNvSpPr txBox="1"/>
          <p:nvPr/>
        </p:nvSpPr>
        <p:spPr>
          <a:xfrm>
            <a:off x="8999223" y="1309570"/>
            <a:ext cx="2926077" cy="5001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PVP </a:t>
            </a: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98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10251</TotalTime>
  <Words>333</Words>
  <Application>Microsoft Office PowerPoint</Application>
  <PresentationFormat>와이드스크린</PresentationFormat>
  <Paragraphs>78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리디바탕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WooChi SIN</dc:creator>
  <cp:lastModifiedBy>WooChi SIN</cp:lastModifiedBy>
  <cp:revision>894</cp:revision>
  <dcterms:created xsi:type="dcterms:W3CDTF">2024-10-29T05:59:45Z</dcterms:created>
  <dcterms:modified xsi:type="dcterms:W3CDTF">2024-12-12T13:45:10Z</dcterms:modified>
</cp:coreProperties>
</file>