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86" r:id="rId14"/>
    <p:sldId id="290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11BD-34FC-40CD-9959-342C1F486E6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1E68C-7A8B-4AF9-89F1-8C5721B7E8DE}">
      <dgm:prSet/>
      <dgm:spPr/>
      <dgm:t>
        <a:bodyPr/>
        <a:lstStyle/>
        <a:p>
          <a:r>
            <a:rPr lang="en-GB" dirty="0"/>
            <a:t>With this information, insight is gained into transaction services offered by the Bank using the proposed two models. </a:t>
          </a:r>
        </a:p>
        <a:p>
          <a:r>
            <a:rPr lang="en-GB" dirty="0"/>
            <a:t>With this insight, the bank will develop solution to curb transaction crime , retain customers trust and effectively protect the bank’s values.</a:t>
          </a:r>
          <a:endParaRPr lang="en-US" dirty="0"/>
        </a:p>
      </dgm:t>
    </dgm:pt>
    <dgm:pt modelId="{DBF21742-2515-4AAF-9493-0AF6AEFA50A6}" type="parTrans" cxnId="{F688F2C4-DF88-46DA-AA28-1F2A2AB01E13}">
      <dgm:prSet/>
      <dgm:spPr/>
      <dgm:t>
        <a:bodyPr/>
        <a:lstStyle/>
        <a:p>
          <a:endParaRPr lang="en-US"/>
        </a:p>
      </dgm:t>
    </dgm:pt>
    <dgm:pt modelId="{6D2BFD25-B361-47C9-B823-A62A9963A7C4}" type="sibTrans" cxnId="{F688F2C4-DF88-46DA-AA28-1F2A2AB01E13}">
      <dgm:prSet/>
      <dgm:spPr/>
      <dgm:t>
        <a:bodyPr/>
        <a:lstStyle/>
        <a:p>
          <a:endParaRPr lang="en-US"/>
        </a:p>
      </dgm:t>
    </dgm:pt>
    <dgm:pt modelId="{6EDF8CE0-7B6F-4D2F-A3C0-5EB949128AC1}">
      <dgm:prSet/>
      <dgm:spPr/>
      <dgm:t>
        <a:bodyPr/>
        <a:lstStyle/>
        <a:p>
          <a:endParaRPr lang="en-US" dirty="0"/>
        </a:p>
      </dgm:t>
    </dgm:pt>
    <dgm:pt modelId="{69996B28-68C4-4A3D-8EF6-733232A7F9AF}" type="parTrans" cxnId="{618C9A96-7392-4A79-A7A0-1CBE7E1C3603}">
      <dgm:prSet/>
      <dgm:spPr/>
      <dgm:t>
        <a:bodyPr/>
        <a:lstStyle/>
        <a:p>
          <a:endParaRPr lang="en-US"/>
        </a:p>
      </dgm:t>
    </dgm:pt>
    <dgm:pt modelId="{6052A62C-339A-4488-8922-4668414FDC79}" type="sibTrans" cxnId="{618C9A96-7392-4A79-A7A0-1CBE7E1C3603}">
      <dgm:prSet/>
      <dgm:spPr/>
      <dgm:t>
        <a:bodyPr/>
        <a:lstStyle/>
        <a:p>
          <a:endParaRPr lang="en-US"/>
        </a:p>
      </dgm:t>
    </dgm:pt>
    <dgm:pt modelId="{D671EE45-916F-47EE-82DD-256C67DEA5E1}" type="pres">
      <dgm:prSet presAssocID="{DD8411BD-34FC-40CD-9959-342C1F486E69}" presName="vert0" presStyleCnt="0">
        <dgm:presLayoutVars>
          <dgm:dir/>
          <dgm:animOne val="branch"/>
          <dgm:animLvl val="lvl"/>
        </dgm:presLayoutVars>
      </dgm:prSet>
      <dgm:spPr/>
    </dgm:pt>
    <dgm:pt modelId="{28E6B651-8759-41FB-82EF-24FACBBB1AA0}" type="pres">
      <dgm:prSet presAssocID="{D791E68C-7A8B-4AF9-89F1-8C5721B7E8DE}" presName="thickLine" presStyleLbl="alignNode1" presStyleIdx="0" presStyleCnt="2"/>
      <dgm:spPr/>
    </dgm:pt>
    <dgm:pt modelId="{55C73914-27A6-4071-B365-142540E0E639}" type="pres">
      <dgm:prSet presAssocID="{D791E68C-7A8B-4AF9-89F1-8C5721B7E8DE}" presName="horz1" presStyleCnt="0"/>
      <dgm:spPr/>
    </dgm:pt>
    <dgm:pt modelId="{DF10B35E-1CD3-4765-8AD1-C63A733D1104}" type="pres">
      <dgm:prSet presAssocID="{D791E68C-7A8B-4AF9-89F1-8C5721B7E8DE}" presName="tx1" presStyleLbl="revTx" presStyleIdx="0" presStyleCnt="2"/>
      <dgm:spPr/>
    </dgm:pt>
    <dgm:pt modelId="{55FEE767-EFAD-4A11-9185-E64E8FB6B5A1}" type="pres">
      <dgm:prSet presAssocID="{D791E68C-7A8B-4AF9-89F1-8C5721B7E8DE}" presName="vert1" presStyleCnt="0"/>
      <dgm:spPr/>
    </dgm:pt>
    <dgm:pt modelId="{964F2BEF-0D4C-414E-A3B4-7C2940ED1C2B}" type="pres">
      <dgm:prSet presAssocID="{6EDF8CE0-7B6F-4D2F-A3C0-5EB949128AC1}" presName="thickLine" presStyleLbl="alignNode1" presStyleIdx="1" presStyleCnt="2"/>
      <dgm:spPr/>
    </dgm:pt>
    <dgm:pt modelId="{F070CC3D-9447-4265-AA30-A37C0A79BF96}" type="pres">
      <dgm:prSet presAssocID="{6EDF8CE0-7B6F-4D2F-A3C0-5EB949128AC1}" presName="horz1" presStyleCnt="0"/>
      <dgm:spPr/>
    </dgm:pt>
    <dgm:pt modelId="{07944B1F-751C-4D8C-97F4-438EA47EA14B}" type="pres">
      <dgm:prSet presAssocID="{6EDF8CE0-7B6F-4D2F-A3C0-5EB949128AC1}" presName="tx1" presStyleLbl="revTx" presStyleIdx="1" presStyleCnt="2"/>
      <dgm:spPr/>
    </dgm:pt>
    <dgm:pt modelId="{FC3C56B8-5B08-4703-A22E-2CC4FDEA274B}" type="pres">
      <dgm:prSet presAssocID="{6EDF8CE0-7B6F-4D2F-A3C0-5EB949128AC1}" presName="vert1" presStyleCnt="0"/>
      <dgm:spPr/>
    </dgm:pt>
  </dgm:ptLst>
  <dgm:cxnLst>
    <dgm:cxn modelId="{618C9A96-7392-4A79-A7A0-1CBE7E1C3603}" srcId="{DD8411BD-34FC-40CD-9959-342C1F486E69}" destId="{6EDF8CE0-7B6F-4D2F-A3C0-5EB949128AC1}" srcOrd="1" destOrd="0" parTransId="{69996B28-68C4-4A3D-8EF6-733232A7F9AF}" sibTransId="{6052A62C-339A-4488-8922-4668414FDC79}"/>
    <dgm:cxn modelId="{187C9FA3-2C3F-462B-8F0D-CF15FB2DE653}" type="presOf" srcId="{DD8411BD-34FC-40CD-9959-342C1F486E69}" destId="{D671EE45-916F-47EE-82DD-256C67DEA5E1}" srcOrd="0" destOrd="0" presId="urn:microsoft.com/office/officeart/2008/layout/LinedList"/>
    <dgm:cxn modelId="{BECDD0AE-BB49-4117-9CC0-B282904D266F}" type="presOf" srcId="{D791E68C-7A8B-4AF9-89F1-8C5721B7E8DE}" destId="{DF10B35E-1CD3-4765-8AD1-C63A733D1104}" srcOrd="0" destOrd="0" presId="urn:microsoft.com/office/officeart/2008/layout/LinedList"/>
    <dgm:cxn modelId="{F688F2C4-DF88-46DA-AA28-1F2A2AB01E13}" srcId="{DD8411BD-34FC-40CD-9959-342C1F486E69}" destId="{D791E68C-7A8B-4AF9-89F1-8C5721B7E8DE}" srcOrd="0" destOrd="0" parTransId="{DBF21742-2515-4AAF-9493-0AF6AEFA50A6}" sibTransId="{6D2BFD25-B361-47C9-B823-A62A9963A7C4}"/>
    <dgm:cxn modelId="{EDBEA2D6-EF4C-4577-B5B1-AC7D5067C3A0}" type="presOf" srcId="{6EDF8CE0-7B6F-4D2F-A3C0-5EB949128AC1}" destId="{07944B1F-751C-4D8C-97F4-438EA47EA14B}" srcOrd="0" destOrd="0" presId="urn:microsoft.com/office/officeart/2008/layout/LinedList"/>
    <dgm:cxn modelId="{435BC03C-8939-49F9-B208-33BD2E3F4E11}" type="presParOf" srcId="{D671EE45-916F-47EE-82DD-256C67DEA5E1}" destId="{28E6B651-8759-41FB-82EF-24FACBBB1AA0}" srcOrd="0" destOrd="0" presId="urn:microsoft.com/office/officeart/2008/layout/LinedList"/>
    <dgm:cxn modelId="{D4D7DFC1-BD9D-4D99-B905-7CCEED1E3C9E}" type="presParOf" srcId="{D671EE45-916F-47EE-82DD-256C67DEA5E1}" destId="{55C73914-27A6-4071-B365-142540E0E639}" srcOrd="1" destOrd="0" presId="urn:microsoft.com/office/officeart/2008/layout/LinedList"/>
    <dgm:cxn modelId="{73B781EE-1A8A-4B53-9038-8F22DBBCE5AD}" type="presParOf" srcId="{55C73914-27A6-4071-B365-142540E0E639}" destId="{DF10B35E-1CD3-4765-8AD1-C63A733D1104}" srcOrd="0" destOrd="0" presId="urn:microsoft.com/office/officeart/2008/layout/LinedList"/>
    <dgm:cxn modelId="{737DA500-393A-4C71-B1DC-B846DAED27EA}" type="presParOf" srcId="{55C73914-27A6-4071-B365-142540E0E639}" destId="{55FEE767-EFAD-4A11-9185-E64E8FB6B5A1}" srcOrd="1" destOrd="0" presId="urn:microsoft.com/office/officeart/2008/layout/LinedList"/>
    <dgm:cxn modelId="{44D6056F-02DC-4177-95AB-C88AEA4D51CA}" type="presParOf" srcId="{D671EE45-916F-47EE-82DD-256C67DEA5E1}" destId="{964F2BEF-0D4C-414E-A3B4-7C2940ED1C2B}" srcOrd="2" destOrd="0" presId="urn:microsoft.com/office/officeart/2008/layout/LinedList"/>
    <dgm:cxn modelId="{271A9E71-8555-49D4-9FC7-E32B741A6853}" type="presParOf" srcId="{D671EE45-916F-47EE-82DD-256C67DEA5E1}" destId="{F070CC3D-9447-4265-AA30-A37C0A79BF96}" srcOrd="3" destOrd="0" presId="urn:microsoft.com/office/officeart/2008/layout/LinedList"/>
    <dgm:cxn modelId="{99ECDBCD-3CD4-4863-917F-E7435B36F630}" type="presParOf" srcId="{F070CC3D-9447-4265-AA30-A37C0A79BF96}" destId="{07944B1F-751C-4D8C-97F4-438EA47EA14B}" srcOrd="0" destOrd="0" presId="urn:microsoft.com/office/officeart/2008/layout/LinedList"/>
    <dgm:cxn modelId="{6DAB96D1-BBE9-4057-8F88-12E2D9E95E0E}" type="presParOf" srcId="{F070CC3D-9447-4265-AA30-A37C0A79BF96}" destId="{FC3C56B8-5B08-4703-A22E-2CC4FDEA27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6B651-8759-41FB-82EF-24FACBBB1AA0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0B35E-1CD3-4765-8AD1-C63A733D1104}">
      <dsp:nvSpPr>
        <dsp:cNvPr id="0" name=""/>
        <dsp:cNvSpPr/>
      </dsp:nvSpPr>
      <dsp:spPr>
        <a:xfrm>
          <a:off x="0" y="0"/>
          <a:ext cx="10058399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With this information, insight is gained into transaction services offered by the Bank using the proposed two models.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With this insight, the bank will develop solution to curb transaction crime , retain customers trust and effectively protect the bank’s values.</a:t>
          </a:r>
          <a:endParaRPr lang="en-US" sz="2700" kern="1200" dirty="0"/>
        </a:p>
      </dsp:txBody>
      <dsp:txXfrm>
        <a:off x="0" y="0"/>
        <a:ext cx="10058399" cy="2011362"/>
      </dsp:txXfrm>
    </dsp:sp>
    <dsp:sp modelId="{964F2BEF-0D4C-414E-A3B4-7C2940ED1C2B}">
      <dsp:nvSpPr>
        <dsp:cNvPr id="0" name=""/>
        <dsp:cNvSpPr/>
      </dsp:nvSpPr>
      <dsp:spPr>
        <a:xfrm>
          <a:off x="0" y="201136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44B1F-751C-4D8C-97F4-438EA47EA14B}">
      <dsp:nvSpPr>
        <dsp:cNvPr id="0" name=""/>
        <dsp:cNvSpPr/>
      </dsp:nvSpPr>
      <dsp:spPr>
        <a:xfrm>
          <a:off x="0" y="2011362"/>
          <a:ext cx="10058399" cy="201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2011362"/>
        <a:ext cx="10058399" cy="201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5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19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294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8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9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41" y="886126"/>
            <a:ext cx="10171715" cy="99444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Online Payment  Fraud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41" y="2465341"/>
            <a:ext cx="8724379" cy="11176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10alytics Fullstack Data Science Final Project Cohort 3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F6F91-477A-F525-6952-7E0C2C4017F6}"/>
              </a:ext>
            </a:extLst>
          </p:cNvPr>
          <p:cNvSpPr txBox="1"/>
          <p:nvPr/>
        </p:nvSpPr>
        <p:spPr>
          <a:xfrm>
            <a:off x="231241" y="6407175"/>
            <a:ext cx="546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Presented by : Olubolade Deborah Bunmi</a:t>
            </a:r>
            <a:endParaRPr lang="en-NG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962B2-7F49-0968-B871-FC2A6D168E9A}"/>
              </a:ext>
            </a:extLst>
          </p:cNvPr>
          <p:cNvSpPr txBox="1"/>
          <p:nvPr/>
        </p:nvSpPr>
        <p:spPr>
          <a:xfrm>
            <a:off x="231241" y="1880566"/>
            <a:ext cx="8464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Fighting Transaction Fraud with machine Learning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4E16-3AA7-04A4-8606-3A601BB9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3"/>
            <a:ext cx="10058400" cy="1450757"/>
          </a:xfrm>
        </p:spPr>
        <p:txBody>
          <a:bodyPr/>
          <a:lstStyle/>
          <a:p>
            <a:r>
              <a:rPr lang="en-GB" dirty="0"/>
              <a:t>Conclusion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D5D73F-231C-6754-D954-DCB864CD4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42291"/>
              </p:ext>
            </p:extLst>
          </p:nvPr>
        </p:nvGraphicFramePr>
        <p:xfrm>
          <a:off x="1096963" y="283527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00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0AEF-39E3-3A90-6E4B-76CC6CA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in this 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80E1-3DA7-56F8-1483-CF8E14CB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Anaconda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Jupyter</a:t>
            </a:r>
            <a:r>
              <a:rPr lang="en-US" sz="3600" dirty="0"/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Python </a:t>
            </a:r>
            <a:endParaRPr lang="en-NG" sz="3600" dirty="0"/>
          </a:p>
        </p:txBody>
      </p:sp>
    </p:spTree>
    <p:extLst>
      <p:ext uri="{BB962C8B-B14F-4D97-AF65-F5344CB8AC3E}">
        <p14:creationId xmlns:p14="http://schemas.microsoft.com/office/powerpoint/2010/main" val="259700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00B74-556E-9EA8-DAB3-2BF7B043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329" y="3269094"/>
            <a:ext cx="5074776" cy="11481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8000" dirty="0">
                <a:latin typeface="Trebuchet MS" panose="020B0603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38928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C335-2892-AC32-1C8A-FFA77625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95DF-CCCD-07C6-5882-BC5FBE60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11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38" y="861391"/>
            <a:ext cx="4538124" cy="97045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Content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75" y="2289040"/>
            <a:ext cx="8366011" cy="4098508"/>
          </a:xfrm>
        </p:spPr>
        <p:txBody>
          <a:bodyPr anchor="t">
            <a:normAutofit fontScale="92500" lnSpcReduction="20000"/>
          </a:bodyPr>
          <a:lstStyle/>
          <a:p>
            <a:pPr marL="379800" indent="-342900"/>
            <a:r>
              <a:rPr lang="en-US" sz="4000" dirty="0"/>
              <a:t>Introduction</a:t>
            </a:r>
          </a:p>
          <a:p>
            <a:pPr marL="379800" indent="-342900"/>
            <a:r>
              <a:rPr lang="en-US" sz="4000" dirty="0"/>
              <a:t>Problem Statement</a:t>
            </a:r>
          </a:p>
          <a:p>
            <a:pPr marL="379800" indent="-342900"/>
            <a:r>
              <a:rPr lang="en-US" sz="4000" dirty="0"/>
              <a:t>Methodology</a:t>
            </a:r>
          </a:p>
          <a:p>
            <a:pPr marL="379800" indent="-342900"/>
            <a:r>
              <a:rPr lang="en-US" sz="3600" dirty="0"/>
              <a:t>Exploratory data </a:t>
            </a:r>
          </a:p>
          <a:p>
            <a:pPr marL="379800" indent="-342900"/>
            <a:r>
              <a:rPr lang="en-US" sz="3600" dirty="0"/>
              <a:t>Feature engineering</a:t>
            </a:r>
          </a:p>
          <a:p>
            <a:pPr marL="379800" indent="-342900"/>
            <a:r>
              <a:rPr lang="en-US" sz="3600" dirty="0"/>
              <a:t>Tools Used</a:t>
            </a:r>
          </a:p>
          <a:p>
            <a:pPr marL="379800" indent="-342900"/>
            <a:r>
              <a:rPr lang="en-US" sz="40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488E-2026-40D3-DBB7-DAD086CF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FD4A-66FC-5C06-39DE-BDCED98A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43" y="3186273"/>
            <a:ext cx="9613861" cy="1837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Blossom Bank also known as BB PLC is a multinational financial services group, that offers retail and investment banking, pension management, asset management and payments services, headquartered in London, UK.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41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3744-F661-3D3A-CB0F-76DAC2DE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2" y="1115568"/>
            <a:ext cx="5447517" cy="699980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0B21-3951-079A-A33D-803DAA40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80" y="1815548"/>
            <a:ext cx="10761640" cy="462686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dirty="0"/>
              <a:t>Customers are vulnerable to transaction fraud everyday. On this basis, the bank is in a dire need for a fraud detection  model to help predict transaction crime. A constant reoccurrence of fraudulent incident will diminish the bank customer’s trust and affect the productivity of the bank. Hence, detecting and preventing fraud is important to the Bank.</a:t>
            </a:r>
          </a:p>
        </p:txBody>
      </p:sp>
    </p:spTree>
    <p:extLst>
      <p:ext uri="{BB962C8B-B14F-4D97-AF65-F5344CB8AC3E}">
        <p14:creationId xmlns:p14="http://schemas.microsoft.com/office/powerpoint/2010/main" val="12694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CF0E-5E8B-E151-667A-7AB49067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0" y="835384"/>
            <a:ext cx="6650357" cy="5960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b="1" dirty="0"/>
              <a:t>Exploratory Data Analysis (EDA)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643D7-E27D-B02E-615E-5923BD649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24" y="1980109"/>
            <a:ext cx="6478478" cy="41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C7E6B8-DFE4-C7BE-8C69-3DBAD58ECF8A}"/>
              </a:ext>
            </a:extLst>
          </p:cNvPr>
          <p:cNvSpPr txBox="1"/>
          <p:nvPr/>
        </p:nvSpPr>
        <p:spPr>
          <a:xfrm>
            <a:off x="7134970" y="2880678"/>
            <a:ext cx="4656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visualisation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shows that users prefer the cash-out method of transaction to other channels of transaction. Payment transaction is the second most used transaction type</a:t>
            </a: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157505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5FF3E1E-92C9-551E-7469-FA1B0D01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82" y="-2138942"/>
            <a:ext cx="8601377" cy="3855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GB" sz="2800" dirty="0">
                <a:latin typeface="Trebuchet MS" panose="020B0603020202020204" pitchFamily="34" charset="0"/>
              </a:rPr>
              <a:t>Although Cash out and Payment method are the most common type of transaction in this dataset, the chart indicates that Transfer transaction has the highest monetary value.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46590-B787-1F08-32A5-CC4E7850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017" y="2287909"/>
            <a:ext cx="7563906" cy="3629532"/>
          </a:xfrm>
        </p:spPr>
      </p:pic>
    </p:spTree>
    <p:extLst>
      <p:ext uri="{BB962C8B-B14F-4D97-AF65-F5344CB8AC3E}">
        <p14:creationId xmlns:p14="http://schemas.microsoft.com/office/powerpoint/2010/main" val="271171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CDF4AF3-5BB2-BDCE-8514-2746B3DF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5248" y="1358783"/>
            <a:ext cx="9501504" cy="37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DB3635-EEF2-7989-BE66-6CCCA67EC2D6}"/>
              </a:ext>
            </a:extLst>
          </p:cNvPr>
          <p:cNvSpPr txBox="1"/>
          <p:nvPr/>
        </p:nvSpPr>
        <p:spPr>
          <a:xfrm>
            <a:off x="630415" y="5499217"/>
            <a:ext cx="11406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Transfer method of transaction is shown to record the highest number of fraudulent cases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181936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19DC-C050-E903-C412-D82AED2E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597" y="342010"/>
            <a:ext cx="5978072" cy="1505804"/>
          </a:xfrm>
        </p:spPr>
        <p:txBody>
          <a:bodyPr>
            <a:normAutofit/>
          </a:bodyPr>
          <a:lstStyle/>
          <a:p>
            <a:r>
              <a:rPr lang="en-GB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EEA7-7D71-B983-5051-595871A2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00" y="2283355"/>
            <a:ext cx="10764400" cy="2485597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/>
              <a:t>Two models were used in this project: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3600" dirty="0"/>
              <a:t> Logistics Regression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3600" dirty="0"/>
              <a:t> Decision Tree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742FD-617E-D850-9EC4-CE2A4893C8D1}"/>
              </a:ext>
            </a:extLst>
          </p:cNvPr>
          <p:cNvSpPr txBox="1"/>
          <p:nvPr/>
        </p:nvSpPr>
        <p:spPr>
          <a:xfrm>
            <a:off x="968055" y="5331655"/>
            <a:ext cx="877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This process is a technique that leverages data to create new variables 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that are not in the training:</a:t>
            </a:r>
            <a:endParaRPr lang="en-NG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4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3E9-AC72-927E-B8CA-BB38F925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Result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2AE1-FBC7-08CA-F821-D92B333C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48037"/>
            <a:ext cx="10058400" cy="4023360"/>
          </a:xfrm>
        </p:spPr>
        <p:txBody>
          <a:bodyPr/>
          <a:lstStyle/>
          <a:p>
            <a:r>
              <a:rPr lang="en-GB" sz="2800" b="1" dirty="0"/>
              <a:t>Logistics regression model </a:t>
            </a:r>
          </a:p>
          <a:p>
            <a:pPr lvl="1"/>
            <a:r>
              <a:rPr lang="en-GB" dirty="0"/>
              <a:t>99.89962568247384% of the Transaction is Non-Fraud</a:t>
            </a:r>
          </a:p>
          <a:p>
            <a:pPr lvl="1"/>
            <a:r>
              <a:rPr lang="en-GB" dirty="0"/>
              <a:t>0.10037431752616044% of the Transaction is Fraud</a:t>
            </a:r>
          </a:p>
          <a:p>
            <a:r>
              <a:rPr lang="en-GB" sz="2800" b="1" dirty="0"/>
              <a:t>Decision Tree Classifier</a:t>
            </a:r>
          </a:p>
          <a:p>
            <a:pPr lvl="1"/>
            <a:r>
              <a:rPr lang="en-GB" dirty="0"/>
              <a:t>100.0% of the Transaction is Non-Fraud</a:t>
            </a:r>
          </a:p>
          <a:p>
            <a:pPr lvl="1"/>
            <a:r>
              <a:rPr lang="en-GB" dirty="0"/>
              <a:t>0.0% of the Transaction is Fraud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91946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343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Times New Roman</vt:lpstr>
      <vt:lpstr>Trebuchet MS</vt:lpstr>
      <vt:lpstr>Retrospect</vt:lpstr>
      <vt:lpstr>Online Payment  Fraud Detection System</vt:lpstr>
      <vt:lpstr>Content </vt:lpstr>
      <vt:lpstr>Introduction </vt:lpstr>
      <vt:lpstr>Problem Statement </vt:lpstr>
      <vt:lpstr>Exploratory Data Analysis (EDA)</vt:lpstr>
      <vt:lpstr>Although Cash out and Payment method are the most common type of transaction in this dataset, the chart indicates that Transfer transaction has the highest monetary value.</vt:lpstr>
      <vt:lpstr>PowerPoint Presentation</vt:lpstr>
      <vt:lpstr>Feature engineering </vt:lpstr>
      <vt:lpstr>Accuracy Result</vt:lpstr>
      <vt:lpstr>Conclusion </vt:lpstr>
      <vt:lpstr>Tools used in this project</vt:lpstr>
      <vt:lpstr>Thank you 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 Bank Case Study- Online Payment  Fraud Detection System</dc:title>
  <dc:creator>Mary Makanjuola</dc:creator>
  <cp:lastModifiedBy>ADMIN</cp:lastModifiedBy>
  <cp:revision>3</cp:revision>
  <dcterms:created xsi:type="dcterms:W3CDTF">2022-07-01T20:52:52Z</dcterms:created>
  <dcterms:modified xsi:type="dcterms:W3CDTF">2022-07-02T16:11:08Z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