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dbb54de2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ddbb54de2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dbb54de2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ddbb54de2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dbb54de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ddbb54de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dbb54de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ddbb54de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2eee2498cfdcbd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2eee2498cfdcbd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dbb54de2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dbb54de2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2eee2498cfdcbd7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2eee2498cfdcbd7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ddbb54de2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ddbb54de2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dbb54de2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ddbb54de2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3600"/>
            <a:ext cx="9144001" cy="517070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2009700"/>
            <a:ext cx="8520600" cy="112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lt1"/>
                </a:solidFill>
              </a:rPr>
              <a:t>local open-source LLM</a:t>
            </a:r>
            <a:endParaRPr b="1" sz="48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831300" y="4751550"/>
            <a:ext cx="3119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20134"/>
                </a:solidFill>
              </a:rPr>
              <a:t>Lucas Araújo</a:t>
            </a:r>
            <a:endParaRPr sz="1800">
              <a:solidFill>
                <a:srgbClr val="A2013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3600"/>
            <a:ext cx="9144001" cy="517070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672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Emails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825450" y="1591350"/>
            <a:ext cx="6976500" cy="9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lucas.araujo@lgepartner.com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lt1"/>
                </a:solidFill>
              </a:rPr>
              <a:t>olucascruz.developer@gmail.com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3600"/>
            <a:ext cx="9144001" cy="517070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ctrTitle"/>
          </p:nvPr>
        </p:nvSpPr>
        <p:spPr>
          <a:xfrm>
            <a:off x="788250" y="744575"/>
            <a:ext cx="7288800" cy="9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Topics: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547500" y="2001975"/>
            <a:ext cx="4817700" cy="24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</a:rPr>
              <a:t>1 What is LLM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</a:rPr>
              <a:t>2 Examples of LLM applications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</a:rPr>
              <a:t>3 Use case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</a:rPr>
              <a:t>4 Problem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</a:rPr>
              <a:t>5 Solution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</a:rPr>
              <a:t>6 The solution architecture.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</a:rPr>
              <a:t>7 Possible use cases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3600"/>
            <a:ext cx="9144001" cy="517070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ctrTitle"/>
          </p:nvPr>
        </p:nvSpPr>
        <p:spPr>
          <a:xfrm>
            <a:off x="802075" y="2054550"/>
            <a:ext cx="7702800" cy="103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FFFF"/>
                </a:solidFill>
              </a:rPr>
              <a:t>What is</a:t>
            </a:r>
            <a:r>
              <a:rPr lang="pt-BR" sz="4800">
                <a:solidFill>
                  <a:srgbClr val="FFFFFF"/>
                </a:solidFill>
              </a:rPr>
              <a:t> LLM?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2601550" y="3171450"/>
            <a:ext cx="38646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B7B7B7"/>
                </a:solidFill>
              </a:rPr>
              <a:t>Large Language Model</a:t>
            </a:r>
            <a:endParaRPr sz="18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3600"/>
            <a:ext cx="9144001" cy="51707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type="ctrTitle"/>
          </p:nvPr>
        </p:nvSpPr>
        <p:spPr>
          <a:xfrm>
            <a:off x="811250" y="855450"/>
            <a:ext cx="8021100" cy="12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</a:rPr>
              <a:t>What are the main Large language model-powered application?</a:t>
            </a:r>
            <a:endParaRPr sz="3600">
              <a:solidFill>
                <a:schemeClr val="lt1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7588" y="2498875"/>
            <a:ext cx="2668836" cy="98517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1303750" y="4009800"/>
            <a:ext cx="11595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ChatGPT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6737175" y="3960000"/>
            <a:ext cx="11595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Copilot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7301" y="2485088"/>
            <a:ext cx="1159572" cy="1159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6">
            <a:alphaModFix/>
          </a:blip>
          <a:srcRect b="0" l="0" r="75395" t="0"/>
          <a:stretch/>
        </p:blipFill>
        <p:spPr>
          <a:xfrm>
            <a:off x="6737150" y="2407736"/>
            <a:ext cx="1271818" cy="126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3600"/>
            <a:ext cx="9144001" cy="517070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type="title"/>
          </p:nvPr>
        </p:nvSpPr>
        <p:spPr>
          <a:xfrm>
            <a:off x="782825" y="601325"/>
            <a:ext cx="8063700" cy="9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</a:rPr>
              <a:t>A bot for utilizing Copilot.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1109650" y="1622725"/>
            <a:ext cx="6876900" cy="31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The bot accesses Copilot through Edge, pastes the prompt, and extracts the response. 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</a:rPr>
              <a:t>Here's an example usage: Using a pre-prompt to specify the response format (JSON), the prompt asks for the current dollar exchange rate.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3600"/>
            <a:ext cx="9144001" cy="517070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type="title"/>
          </p:nvPr>
        </p:nvSpPr>
        <p:spPr>
          <a:xfrm>
            <a:off x="754425" y="615525"/>
            <a:ext cx="807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Problem: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1849950" y="1648975"/>
            <a:ext cx="5444100" cy="14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4200">
                <a:solidFill>
                  <a:srgbClr val="A20134"/>
                </a:solidFill>
                <a:latin typeface="Impact"/>
                <a:ea typeface="Impact"/>
                <a:cs typeface="Impact"/>
                <a:sym typeface="Impact"/>
              </a:rPr>
              <a:t>Information security</a:t>
            </a:r>
            <a:endParaRPr sz="4200">
              <a:solidFill>
                <a:srgbClr val="A20134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3600"/>
            <a:ext cx="9144001" cy="517070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type="title"/>
          </p:nvPr>
        </p:nvSpPr>
        <p:spPr>
          <a:xfrm>
            <a:off x="922675" y="700775"/>
            <a:ext cx="790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Solution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922675" y="1273475"/>
            <a:ext cx="69645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Usage of local open-source LLM (Large Language Model).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Advantages:</a:t>
            </a:r>
            <a:endParaRPr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- Keeps data within the company.</a:t>
            </a:r>
            <a:endParaRPr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- Provides quick responses.</a:t>
            </a:r>
            <a:endParaRPr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Disadvantages:</a:t>
            </a:r>
            <a:endParaRPr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- No internet access.</a:t>
            </a:r>
            <a:endParaRPr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3600"/>
            <a:ext cx="9144001" cy="517070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>
            <p:ph type="title"/>
          </p:nvPr>
        </p:nvSpPr>
        <p:spPr>
          <a:xfrm>
            <a:off x="882300" y="595350"/>
            <a:ext cx="707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The solution architecture.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2270" y="2166938"/>
            <a:ext cx="102297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7825" y="1835959"/>
            <a:ext cx="1471601" cy="147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8100" y="993225"/>
            <a:ext cx="952401" cy="95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4025" y="2095550"/>
            <a:ext cx="952401" cy="95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8100" y="3307538"/>
            <a:ext cx="952401" cy="952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20"/>
          <p:cNvCxnSpPr>
            <a:stCxn id="109" idx="3"/>
            <a:endCxn id="110" idx="1"/>
          </p:cNvCxnSpPr>
          <p:nvPr/>
        </p:nvCxnSpPr>
        <p:spPr>
          <a:xfrm>
            <a:off x="2175245" y="2571750"/>
            <a:ext cx="3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15" name="Google Shape;115;p20"/>
          <p:cNvCxnSpPr>
            <a:stCxn id="110" idx="0"/>
            <a:endCxn id="111" idx="1"/>
          </p:cNvCxnSpPr>
          <p:nvPr/>
        </p:nvCxnSpPr>
        <p:spPr>
          <a:xfrm flipH="1" rot="10800000">
            <a:off x="3273625" y="1469359"/>
            <a:ext cx="2254500" cy="36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16" name="Google Shape;116;p20"/>
          <p:cNvCxnSpPr>
            <a:stCxn id="110" idx="2"/>
            <a:endCxn id="113" idx="1"/>
          </p:cNvCxnSpPr>
          <p:nvPr/>
        </p:nvCxnSpPr>
        <p:spPr>
          <a:xfrm>
            <a:off x="3273625" y="3307558"/>
            <a:ext cx="2254500" cy="47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17" name="Google Shape;117;p20"/>
          <p:cNvCxnSpPr>
            <a:stCxn id="110" idx="3"/>
            <a:endCxn id="112" idx="1"/>
          </p:cNvCxnSpPr>
          <p:nvPr/>
        </p:nvCxnSpPr>
        <p:spPr>
          <a:xfrm>
            <a:off x="4009426" y="2571758"/>
            <a:ext cx="2754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118" name="Google Shape;118;p20"/>
          <p:cNvSpPr txBox="1"/>
          <p:nvPr/>
        </p:nvSpPr>
        <p:spPr>
          <a:xfrm>
            <a:off x="1337963" y="1650725"/>
            <a:ext cx="6516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LLM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98160" y="1945625"/>
            <a:ext cx="150938" cy="16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3600"/>
            <a:ext cx="9144001" cy="517070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>
            <p:ph type="title"/>
          </p:nvPr>
        </p:nvSpPr>
        <p:spPr>
          <a:xfrm>
            <a:off x="853875" y="572900"/>
            <a:ext cx="701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Possible use cases</a:t>
            </a:r>
            <a:r>
              <a:rPr lang="pt-BR">
                <a:solidFill>
                  <a:schemeClr val="lt1"/>
                </a:solidFill>
              </a:rPr>
              <a:t>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3894250" y="1728400"/>
            <a:ext cx="13389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4132600" y="1783900"/>
            <a:ext cx="86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A20134"/>
                </a:solidFill>
              </a:rPr>
              <a:t>LLM</a:t>
            </a:r>
            <a:endParaRPr b="1" sz="1800">
              <a:solidFill>
                <a:srgbClr val="A20134"/>
              </a:solidFill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1174775" y="3300150"/>
            <a:ext cx="21258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Identifying content in documents.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3509100" y="3300150"/>
            <a:ext cx="21258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data analysis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5747175" y="3300150"/>
            <a:ext cx="2125800" cy="10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Documentation.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131" name="Google Shape;131;p21"/>
          <p:cNvCxnSpPr>
            <a:stCxn id="126" idx="1"/>
            <a:endCxn id="128" idx="0"/>
          </p:cNvCxnSpPr>
          <p:nvPr/>
        </p:nvCxnSpPr>
        <p:spPr>
          <a:xfrm flipH="1">
            <a:off x="2237650" y="2014750"/>
            <a:ext cx="1656600" cy="1285500"/>
          </a:xfrm>
          <a:prstGeom prst="straightConnector1">
            <a:avLst/>
          </a:prstGeom>
          <a:noFill/>
          <a:ln cap="flat" cmpd="sng" w="28575">
            <a:solidFill>
              <a:srgbClr val="A2013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1"/>
          <p:cNvCxnSpPr>
            <a:endCxn id="129" idx="0"/>
          </p:cNvCxnSpPr>
          <p:nvPr/>
        </p:nvCxnSpPr>
        <p:spPr>
          <a:xfrm>
            <a:off x="4563600" y="2301150"/>
            <a:ext cx="8400" cy="999000"/>
          </a:xfrm>
          <a:prstGeom prst="straightConnector1">
            <a:avLst/>
          </a:prstGeom>
          <a:noFill/>
          <a:ln cap="flat" cmpd="sng" w="28575">
            <a:solidFill>
              <a:srgbClr val="A2013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1"/>
          <p:cNvCxnSpPr>
            <a:stCxn id="126" idx="3"/>
            <a:endCxn id="130" idx="0"/>
          </p:cNvCxnSpPr>
          <p:nvPr/>
        </p:nvCxnSpPr>
        <p:spPr>
          <a:xfrm>
            <a:off x="5233150" y="2014750"/>
            <a:ext cx="1576800" cy="1285500"/>
          </a:xfrm>
          <a:prstGeom prst="straightConnector1">
            <a:avLst/>
          </a:prstGeom>
          <a:noFill/>
          <a:ln cap="flat" cmpd="sng" w="28575">
            <a:solidFill>
              <a:srgbClr val="A2013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