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6" r:id="rId8"/>
  </p:sldIdLst>
  <p:sldSz cx="18288000" cy="10287000"/>
  <p:notesSz cx="6858000" cy="9144000"/>
  <p:embeddedFontLst>
    <p:embeddedFont>
      <p:font typeface="Arial Black" panose="020B0A04020102020204" pitchFamily="34" charset="0"/>
      <p:bold r:id="rId10"/>
    </p:embeddedFont>
    <p:embeddedFont>
      <p:font typeface="Calibri" panose="020F0502020204030204" pitchFamily="34" charset="0"/>
      <p:regular r:id="rId11"/>
      <p:bold r:id="rId12"/>
      <p:italic r:id="rId13"/>
      <p:boldItalic r:id="rId14"/>
    </p:embeddedFon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5" d="100"/>
          <a:sy n="35" d="100"/>
        </p:scale>
        <p:origin x="8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7278049"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862961" y="606163"/>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9364380" y="3180971"/>
            <a:ext cx="7124701" cy="4184800"/>
          </a:xfrm>
          <a:prstGeom prst="rect">
            <a:avLst/>
          </a:prstGeom>
        </p:spPr>
        <p:txBody>
          <a:bodyPr wrap="square" lIns="0" tIns="0" rIns="0" bIns="0" rtlCol="0" anchor="t">
            <a:spAutoFit/>
          </a:bodyPr>
          <a:lstStyle/>
          <a:p>
            <a:pPr algn="ctr">
              <a:lnSpc>
                <a:spcPts val="11059"/>
              </a:lnSpc>
            </a:pPr>
            <a:r>
              <a:rPr lang="en-US" sz="8000" spc="-105" dirty="0">
                <a:solidFill>
                  <a:srgbClr val="FFFFFF"/>
                </a:solidFill>
                <a:latin typeface="Arial Black" panose="020B0A04020102020204" pitchFamily="34" charset="0"/>
              </a:rPr>
              <a:t>Social Buzz Analytical Report</a:t>
            </a:r>
          </a:p>
        </p:txBody>
      </p:sp>
      <p:sp>
        <p:nvSpPr>
          <p:cNvPr id="25" name="TextBox 24">
            <a:extLst>
              <a:ext uri="{FF2B5EF4-FFF2-40B4-BE49-F238E27FC236}">
                <a16:creationId xmlns:a16="http://schemas.microsoft.com/office/drawing/2014/main" id="{8BB2D751-6D36-4637-B2CA-3F0AA64DC013}"/>
              </a:ext>
            </a:extLst>
          </p:cNvPr>
          <p:cNvSpPr txBox="1"/>
          <p:nvPr/>
        </p:nvSpPr>
        <p:spPr>
          <a:xfrm>
            <a:off x="10998463" y="1115256"/>
            <a:ext cx="4016237" cy="1568690"/>
          </a:xfrm>
          <a:prstGeom prst="rect">
            <a:avLst/>
          </a:prstGeom>
          <a:noFill/>
        </p:spPr>
        <p:txBody>
          <a:bodyPr wrap="square" rtlCol="0">
            <a:spAutoFit/>
          </a:bodyPr>
          <a:lstStyle/>
          <a:p>
            <a:r>
              <a:rPr lang="en-US" sz="9600" dirty="0">
                <a:solidFill>
                  <a:schemeClr val="bg1"/>
                </a:solidFill>
                <a:latin typeface="Arial Black" panose="020B0A04020102020204" pitchFamily="34" charset="0"/>
              </a:rPr>
              <a:t>Title:</a:t>
            </a:r>
          </a:p>
        </p:txBody>
      </p:sp>
      <p:pic>
        <p:nvPicPr>
          <p:cNvPr id="27" name="Picture 26">
            <a:extLst>
              <a:ext uri="{FF2B5EF4-FFF2-40B4-BE49-F238E27FC236}">
                <a16:creationId xmlns:a16="http://schemas.microsoft.com/office/drawing/2014/main" id="{7FAAD243-08E1-4985-87D9-C9EB492A3C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69301" y="2094092"/>
            <a:ext cx="6883495" cy="3892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rial Black" panose="020B0A04020102020204"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Arial Black" panose="020B0A04020102020204" pitchFamily="34" charset="0"/>
                </a:rPr>
                <a:t>Project recap</a:t>
              </a:r>
            </a:p>
            <a:p>
              <a:pPr>
                <a:lnSpc>
                  <a:spcPts val="2660"/>
                </a:lnSpc>
              </a:pPr>
              <a:r>
                <a:rPr lang="en-US" sz="1900" spc="-19" dirty="0">
                  <a:solidFill>
                    <a:srgbClr val="000000"/>
                  </a:solidFill>
                  <a:latin typeface="Arial Black" panose="020B0A04020102020204" pitchFamily="34" charset="0"/>
                </a:rPr>
                <a:t>Problem</a:t>
              </a:r>
            </a:p>
            <a:p>
              <a:pPr>
                <a:lnSpc>
                  <a:spcPts val="2660"/>
                </a:lnSpc>
              </a:pPr>
              <a:r>
                <a:rPr lang="en-US" sz="1900" spc="-19" dirty="0">
                  <a:solidFill>
                    <a:srgbClr val="000000"/>
                  </a:solidFill>
                  <a:latin typeface="Arial Black" panose="020B0A04020102020204" pitchFamily="34" charset="0"/>
                </a:rPr>
                <a:t>The Analytics team</a:t>
              </a:r>
            </a:p>
            <a:p>
              <a:pPr>
                <a:lnSpc>
                  <a:spcPts val="2660"/>
                </a:lnSpc>
              </a:pPr>
              <a:r>
                <a:rPr lang="en-US" sz="1900" spc="-19" dirty="0">
                  <a:solidFill>
                    <a:srgbClr val="000000"/>
                  </a:solidFill>
                  <a:latin typeface="Arial Black" panose="020B0A04020102020204" pitchFamily="34" charset="0"/>
                </a:rPr>
                <a:t>Process</a:t>
              </a:r>
            </a:p>
            <a:p>
              <a:pPr>
                <a:lnSpc>
                  <a:spcPts val="2660"/>
                </a:lnSpc>
              </a:pPr>
              <a:r>
                <a:rPr lang="en-US" sz="1900" spc="-19" dirty="0">
                  <a:solidFill>
                    <a:srgbClr val="000000"/>
                  </a:solidFill>
                  <a:latin typeface="Arial Black" panose="020B0A04020102020204" pitchFamily="34" charset="0"/>
                </a:rPr>
                <a:t>Insights</a:t>
              </a:r>
            </a:p>
            <a:p>
              <a:pPr>
                <a:lnSpc>
                  <a:spcPts val="2660"/>
                </a:lnSpc>
              </a:pPr>
              <a:r>
                <a:rPr lang="en-US" sz="1900" spc="-19" dirty="0">
                  <a:solidFill>
                    <a:srgbClr val="000000"/>
                  </a:solidFill>
                  <a:latin typeface="Arial Black" panose="020B0A040201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387567" y="2028890"/>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9FA2C82E-ABEB-4126-AF13-1EFE00A85BFA}"/>
              </a:ext>
            </a:extLst>
          </p:cNvPr>
          <p:cNvSpPr txBox="1"/>
          <p:nvPr/>
        </p:nvSpPr>
        <p:spPr>
          <a:xfrm>
            <a:off x="8436951" y="2096513"/>
            <a:ext cx="8292899" cy="6031908"/>
          </a:xfrm>
          <a:prstGeom prst="rect">
            <a:avLst/>
          </a:prstGeom>
          <a:noFill/>
        </p:spPr>
        <p:txBody>
          <a:bodyPr wrap="square" rtlCol="0">
            <a:spAutoFit/>
          </a:bodyPr>
          <a:lstStyle/>
          <a:p>
            <a:pPr algn="just">
              <a:lnSpc>
                <a:spcPct val="150000"/>
              </a:lnSpc>
            </a:pPr>
            <a:r>
              <a:rPr lang="en-US" sz="2600" dirty="0"/>
              <a:t>Social Buzz is a platform where content takes center stage, keeping all users anonymous. With over 500 million active users each month and unstructured data, they're bringing in external expertise to learn best practices from large corporations and understand how the world’s biggest companies manage the challenges of big data. The data analyst is expected to highlight the top 5 categories with the largest aggregate popularity, make strategic business decisions, and communicate their data findings in simple, understandable statements.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EA9A66FE-902C-4974-9093-BA386FAC9CE9}"/>
              </a:ext>
            </a:extLst>
          </p:cNvPr>
          <p:cNvSpPr txBox="1"/>
          <p:nvPr/>
        </p:nvSpPr>
        <p:spPr>
          <a:xfrm>
            <a:off x="2180659" y="4272268"/>
            <a:ext cx="7373255" cy="5851602"/>
          </a:xfrm>
          <a:prstGeom prst="rect">
            <a:avLst/>
          </a:prstGeom>
          <a:noFill/>
        </p:spPr>
        <p:txBody>
          <a:bodyPr wrap="square" rtlCol="0">
            <a:spAutoFit/>
          </a:bodyPr>
          <a:lstStyle/>
          <a:p>
            <a:pPr algn="just">
              <a:lnSpc>
                <a:spcPct val="200000"/>
              </a:lnSpc>
            </a:pPr>
            <a:r>
              <a:rPr lang="en-US" sz="3200" b="1" dirty="0">
                <a:solidFill>
                  <a:schemeClr val="bg1"/>
                </a:solidFill>
                <a:latin typeface="Times New Roman" panose="02020603050405020304" pitchFamily="18" charset="0"/>
                <a:cs typeface="Times New Roman" panose="02020603050405020304" pitchFamily="18" charset="0"/>
              </a:rPr>
              <a:t>I extract sample datasets, clean them, merge them into one, load them into the Accenture Sandbox dataset, and then find the top 5 categories by adding the total scores for each category using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4" name="Group 33">
            <a:extLst>
              <a:ext uri="{FF2B5EF4-FFF2-40B4-BE49-F238E27FC236}">
                <a16:creationId xmlns:a16="http://schemas.microsoft.com/office/drawing/2014/main" id="{63979B10-96B7-4C9B-BA30-2FA5F571BB49}"/>
              </a:ext>
            </a:extLst>
          </p:cNvPr>
          <p:cNvGrpSpPr/>
          <p:nvPr/>
        </p:nvGrpSpPr>
        <p:grpSpPr>
          <a:xfrm>
            <a:off x="11469618" y="6789052"/>
            <a:ext cx="2194560" cy="2377649"/>
            <a:chOff x="15278847" y="6616429"/>
            <a:chExt cx="2194560" cy="2377649"/>
          </a:xfrm>
        </p:grpSpPr>
        <p:sp>
          <p:nvSpPr>
            <p:cNvPr id="30" name="Freeform 30"/>
            <p:cNvSpPr/>
            <p:nvPr/>
          </p:nvSpPr>
          <p:spPr>
            <a:xfrm>
              <a:off x="15314584" y="672419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pic>
          <p:nvPicPr>
            <p:cNvPr id="33" name="Picture 32">
              <a:extLst>
                <a:ext uri="{FF2B5EF4-FFF2-40B4-BE49-F238E27FC236}">
                  <a16:creationId xmlns:a16="http://schemas.microsoft.com/office/drawing/2014/main" id="{0BD53774-7837-415F-9C29-4C346A48F7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78847" y="6616429"/>
              <a:ext cx="2194560" cy="2377649"/>
            </a:xfrm>
            <a:prstGeom prst="ellipse">
              <a:avLst/>
            </a:prstGeom>
            <a:ln>
              <a:noFill/>
            </a:ln>
            <a:effectLst>
              <a:softEdge rad="112500"/>
            </a:effectLst>
          </p:spPr>
        </p:pic>
      </p:grpSp>
      <p:sp>
        <p:nvSpPr>
          <p:cNvPr id="35" name="TextBox 34">
            <a:extLst>
              <a:ext uri="{FF2B5EF4-FFF2-40B4-BE49-F238E27FC236}">
                <a16:creationId xmlns:a16="http://schemas.microsoft.com/office/drawing/2014/main" id="{343E5CA2-4395-4880-A184-1BD7B56385EB}"/>
              </a:ext>
            </a:extLst>
          </p:cNvPr>
          <p:cNvSpPr txBox="1"/>
          <p:nvPr/>
        </p:nvSpPr>
        <p:spPr>
          <a:xfrm>
            <a:off x="13875266" y="4579699"/>
            <a:ext cx="4148466" cy="967829"/>
          </a:xfrm>
          <a:prstGeom prst="rect">
            <a:avLst/>
          </a:prstGeom>
          <a:noFill/>
        </p:spPr>
        <p:txBody>
          <a:bodyPr wrap="square" rtlCol="0">
            <a:spAutoFit/>
          </a:bodyPr>
          <a:lstStyle/>
          <a:p>
            <a:pPr algn="ctr">
              <a:lnSpc>
                <a:spcPct val="150000"/>
              </a:lnSpc>
            </a:pPr>
            <a:r>
              <a:rPr lang="en-US" sz="2000" b="0" i="0" dirty="0">
                <a:solidFill>
                  <a:srgbClr val="000000"/>
                </a:solidFill>
                <a:effectLst/>
                <a:latin typeface="Arial Black" panose="020B0A04020102020204" pitchFamily="34" charset="0"/>
              </a:rPr>
              <a:t>Marcus </a:t>
            </a:r>
            <a:r>
              <a:rPr lang="en-US" sz="2000" b="0" i="0" dirty="0" err="1">
                <a:solidFill>
                  <a:srgbClr val="000000"/>
                </a:solidFill>
                <a:effectLst/>
                <a:latin typeface="Arial Black" panose="020B0A04020102020204" pitchFamily="34" charset="0"/>
              </a:rPr>
              <a:t>Rompton</a:t>
            </a:r>
            <a:r>
              <a:rPr lang="en-US" sz="2000" b="0" i="0" dirty="0">
                <a:solidFill>
                  <a:srgbClr val="000000"/>
                </a:solidFill>
                <a:effectLst/>
                <a:latin typeface="Arial Black" panose="020B0A04020102020204" pitchFamily="34" charset="0"/>
              </a:rPr>
              <a:t> </a:t>
            </a:r>
          </a:p>
          <a:p>
            <a:pPr algn="ctr">
              <a:lnSpc>
                <a:spcPct val="150000"/>
              </a:lnSpc>
            </a:pPr>
            <a:r>
              <a:rPr lang="en-US" sz="2000" b="0" i="0" dirty="0">
                <a:solidFill>
                  <a:srgbClr val="000000"/>
                </a:solidFill>
                <a:effectLst/>
                <a:latin typeface="Arial Black" panose="020B0A04020102020204" pitchFamily="34" charset="0"/>
              </a:rPr>
              <a:t>(Senior Principle)</a:t>
            </a:r>
            <a:endParaRPr lang="en-US" sz="2000" dirty="0">
              <a:latin typeface="Arial Black" panose="020B0A04020102020204" pitchFamily="34" charset="0"/>
            </a:endParaRPr>
          </a:p>
        </p:txBody>
      </p:sp>
      <p:sp>
        <p:nvSpPr>
          <p:cNvPr id="36" name="TextBox 35">
            <a:extLst>
              <a:ext uri="{FF2B5EF4-FFF2-40B4-BE49-F238E27FC236}">
                <a16:creationId xmlns:a16="http://schemas.microsoft.com/office/drawing/2014/main" id="{6003F698-2FE6-4136-A394-799AB40EAAC4}"/>
              </a:ext>
            </a:extLst>
          </p:cNvPr>
          <p:cNvSpPr txBox="1"/>
          <p:nvPr/>
        </p:nvSpPr>
        <p:spPr>
          <a:xfrm>
            <a:off x="13896048" y="1512667"/>
            <a:ext cx="4148466" cy="967829"/>
          </a:xfrm>
          <a:prstGeom prst="rect">
            <a:avLst/>
          </a:prstGeom>
          <a:noFill/>
        </p:spPr>
        <p:txBody>
          <a:bodyPr wrap="square" rtlCol="0">
            <a:spAutoFit/>
          </a:bodyPr>
          <a:lstStyle/>
          <a:p>
            <a:pPr algn="ctr">
              <a:lnSpc>
                <a:spcPct val="150000"/>
              </a:lnSpc>
            </a:pPr>
            <a:r>
              <a:rPr lang="en-US" sz="2000" b="0" i="0" dirty="0">
                <a:solidFill>
                  <a:srgbClr val="000000"/>
                </a:solidFill>
                <a:effectLst/>
                <a:latin typeface="Arial Black" panose="020B0A04020102020204" pitchFamily="34" charset="0"/>
              </a:rPr>
              <a:t>Andrew Fleming </a:t>
            </a:r>
          </a:p>
          <a:p>
            <a:pPr algn="ctr">
              <a:lnSpc>
                <a:spcPct val="150000"/>
              </a:lnSpc>
            </a:pPr>
            <a:r>
              <a:rPr lang="en-US" sz="2000" b="0" i="0" dirty="0">
                <a:solidFill>
                  <a:srgbClr val="000000"/>
                </a:solidFill>
                <a:effectLst/>
                <a:latin typeface="Arial Black" panose="020B0A04020102020204" pitchFamily="34" charset="0"/>
              </a:rPr>
              <a:t>(Chief Technical Architect)</a:t>
            </a:r>
            <a:endParaRPr lang="en-US" sz="2000" dirty="0">
              <a:latin typeface="Arial Black" panose="020B0A04020102020204" pitchFamily="34" charset="0"/>
            </a:endParaRPr>
          </a:p>
        </p:txBody>
      </p:sp>
      <p:sp>
        <p:nvSpPr>
          <p:cNvPr id="37" name="TextBox 36">
            <a:extLst>
              <a:ext uri="{FF2B5EF4-FFF2-40B4-BE49-F238E27FC236}">
                <a16:creationId xmlns:a16="http://schemas.microsoft.com/office/drawing/2014/main" id="{81894A3C-E905-48A3-AACD-7A2EB92155F2}"/>
              </a:ext>
            </a:extLst>
          </p:cNvPr>
          <p:cNvSpPr txBox="1"/>
          <p:nvPr/>
        </p:nvSpPr>
        <p:spPr>
          <a:xfrm>
            <a:off x="13875266" y="7438458"/>
            <a:ext cx="4148466" cy="967829"/>
          </a:xfrm>
          <a:prstGeom prst="rect">
            <a:avLst/>
          </a:prstGeom>
          <a:noFill/>
        </p:spPr>
        <p:txBody>
          <a:bodyPr wrap="square" rtlCol="0">
            <a:spAutoFit/>
          </a:bodyPr>
          <a:lstStyle/>
          <a:p>
            <a:pPr algn="ctr">
              <a:lnSpc>
                <a:spcPct val="150000"/>
              </a:lnSpc>
            </a:pPr>
            <a:r>
              <a:rPr lang="en-US" sz="2000" dirty="0">
                <a:solidFill>
                  <a:srgbClr val="000000"/>
                </a:solidFill>
                <a:latin typeface="Arial Black" panose="020B0A04020102020204" pitchFamily="34" charset="0"/>
              </a:rPr>
              <a:t>Taofeek Gbadeyanka</a:t>
            </a:r>
            <a:r>
              <a:rPr lang="en-US" sz="2000" b="0" i="0" dirty="0">
                <a:solidFill>
                  <a:srgbClr val="000000"/>
                </a:solidFill>
                <a:effectLst/>
                <a:latin typeface="Arial Black" panose="020B0A04020102020204" pitchFamily="34" charset="0"/>
              </a:rPr>
              <a:t> </a:t>
            </a:r>
          </a:p>
          <a:p>
            <a:pPr algn="ctr">
              <a:lnSpc>
                <a:spcPct val="150000"/>
              </a:lnSpc>
            </a:pPr>
            <a:r>
              <a:rPr lang="en-US" sz="2000" b="0" i="0" dirty="0">
                <a:solidFill>
                  <a:srgbClr val="000000"/>
                </a:solidFill>
                <a:effectLst/>
                <a:latin typeface="Arial Black" panose="020B0A04020102020204" pitchFamily="34" charset="0"/>
              </a:rPr>
              <a:t>(Data Analyst)</a:t>
            </a:r>
            <a:endParaRPr lang="en-US" sz="2000" dirty="0">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4B74D20-DCAD-4C76-8B46-BA8C27FA497A}"/>
              </a:ext>
            </a:extLst>
          </p:cNvPr>
          <p:cNvSpPr txBox="1"/>
          <p:nvPr/>
        </p:nvSpPr>
        <p:spPr>
          <a:xfrm>
            <a:off x="4044031" y="1508300"/>
            <a:ext cx="8912453"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Extraction of sample datasets using Python</a:t>
            </a:r>
          </a:p>
        </p:txBody>
      </p:sp>
      <p:sp>
        <p:nvSpPr>
          <p:cNvPr id="41" name="TextBox 40">
            <a:extLst>
              <a:ext uri="{FF2B5EF4-FFF2-40B4-BE49-F238E27FC236}">
                <a16:creationId xmlns:a16="http://schemas.microsoft.com/office/drawing/2014/main" id="{3A2F0E1E-6D79-4CF4-9B65-42835BCF7D78}"/>
              </a:ext>
            </a:extLst>
          </p:cNvPr>
          <p:cNvSpPr txBox="1"/>
          <p:nvPr/>
        </p:nvSpPr>
        <p:spPr>
          <a:xfrm>
            <a:off x="5899394" y="3158749"/>
            <a:ext cx="8912453"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Cleaning the three datasets using Python</a:t>
            </a:r>
          </a:p>
        </p:txBody>
      </p:sp>
      <p:sp>
        <p:nvSpPr>
          <p:cNvPr id="43" name="TextBox 42">
            <a:extLst>
              <a:ext uri="{FF2B5EF4-FFF2-40B4-BE49-F238E27FC236}">
                <a16:creationId xmlns:a16="http://schemas.microsoft.com/office/drawing/2014/main" id="{F0F92215-A031-482E-89C4-E24C6EBCE99F}"/>
              </a:ext>
            </a:extLst>
          </p:cNvPr>
          <p:cNvSpPr txBox="1"/>
          <p:nvPr/>
        </p:nvSpPr>
        <p:spPr>
          <a:xfrm>
            <a:off x="7614660" y="4459199"/>
            <a:ext cx="10673340" cy="1142877"/>
          </a:xfrm>
          <a:prstGeom prst="rect">
            <a:avLst/>
          </a:prstGeom>
          <a:noFill/>
        </p:spPr>
        <p:txBody>
          <a:bodyPr wrap="square">
            <a:spAutoFit/>
          </a:bodyPr>
          <a:lstStyle/>
          <a:p>
            <a:pPr algn="l">
              <a:lnSpc>
                <a:spcPct val="150000"/>
              </a:lnSpc>
            </a:pPr>
            <a:r>
              <a:rPr lang="en-US" sz="2400" b="1" i="0" dirty="0">
                <a:solidFill>
                  <a:schemeClr val="bg1"/>
                </a:solidFill>
                <a:effectLst/>
                <a:latin typeface="Arial Black" panose="020B0A04020102020204" pitchFamily="34" charset="0"/>
              </a:rPr>
              <a:t>Merging the sample dataset tables into a final merged table using Python</a:t>
            </a:r>
            <a:endParaRPr lang="en-US" sz="2400" b="0" i="0" dirty="0">
              <a:solidFill>
                <a:schemeClr val="bg1"/>
              </a:solidFill>
              <a:effectLst/>
              <a:latin typeface="Arial Black" panose="020B0A04020102020204" pitchFamily="34" charset="0"/>
            </a:endParaRPr>
          </a:p>
        </p:txBody>
      </p:sp>
      <p:sp>
        <p:nvSpPr>
          <p:cNvPr id="45" name="TextBox 44">
            <a:extLst>
              <a:ext uri="{FF2B5EF4-FFF2-40B4-BE49-F238E27FC236}">
                <a16:creationId xmlns:a16="http://schemas.microsoft.com/office/drawing/2014/main" id="{4323C94A-0FF5-4444-8933-8EE87A09AB92}"/>
              </a:ext>
            </a:extLst>
          </p:cNvPr>
          <p:cNvSpPr txBox="1"/>
          <p:nvPr/>
        </p:nvSpPr>
        <p:spPr>
          <a:xfrm>
            <a:off x="9294198" y="6089474"/>
            <a:ext cx="9021511" cy="1142877"/>
          </a:xfrm>
          <a:prstGeom prst="rect">
            <a:avLst/>
          </a:prstGeom>
          <a:noFill/>
        </p:spPr>
        <p:txBody>
          <a:bodyPr wrap="square">
            <a:spAutoFit/>
          </a:bodyPr>
          <a:lstStyle/>
          <a:p>
            <a:pPr algn="l">
              <a:lnSpc>
                <a:spcPct val="150000"/>
              </a:lnSpc>
            </a:pPr>
            <a:r>
              <a:rPr lang="en-US" sz="2400" b="1" i="0" dirty="0">
                <a:solidFill>
                  <a:schemeClr val="bg1"/>
                </a:solidFill>
                <a:effectLst/>
                <a:latin typeface="Arial Black" panose="020B0A04020102020204" pitchFamily="34" charset="0"/>
              </a:rPr>
              <a:t>Determining the top 5 categories by adding the total scores for each category using Python.</a:t>
            </a:r>
            <a:endParaRPr lang="en-US" sz="2400" b="0" i="0" dirty="0">
              <a:solidFill>
                <a:schemeClr val="bg1"/>
              </a:solidFill>
              <a:effectLst/>
              <a:latin typeface="Arial Black" panose="020B0A04020102020204" pitchFamily="34" charset="0"/>
            </a:endParaRPr>
          </a:p>
        </p:txBody>
      </p:sp>
      <p:sp>
        <p:nvSpPr>
          <p:cNvPr id="49" name="TextBox 48">
            <a:extLst>
              <a:ext uri="{FF2B5EF4-FFF2-40B4-BE49-F238E27FC236}">
                <a16:creationId xmlns:a16="http://schemas.microsoft.com/office/drawing/2014/main" id="{C808B866-AD62-4ADD-A34E-1C7FFD81AB77}"/>
              </a:ext>
            </a:extLst>
          </p:cNvPr>
          <p:cNvSpPr txBox="1"/>
          <p:nvPr/>
        </p:nvSpPr>
        <p:spPr>
          <a:xfrm>
            <a:off x="11179806" y="7904882"/>
            <a:ext cx="6995274" cy="967829"/>
          </a:xfrm>
          <a:prstGeom prst="rect">
            <a:avLst/>
          </a:prstGeom>
          <a:noFill/>
        </p:spPr>
        <p:txBody>
          <a:bodyPr wrap="square">
            <a:spAutoFit/>
          </a:bodyPr>
          <a:lstStyle/>
          <a:p>
            <a:pPr algn="l">
              <a:lnSpc>
                <a:spcPct val="150000"/>
              </a:lnSpc>
            </a:pPr>
            <a:r>
              <a:rPr lang="en-US" sz="2000" b="1" i="0" dirty="0">
                <a:solidFill>
                  <a:schemeClr val="bg1"/>
                </a:solidFill>
                <a:effectLst/>
                <a:latin typeface="Arial Black" panose="020B0A04020102020204" pitchFamily="34" charset="0"/>
              </a:rPr>
              <a:t>Loading the sample datasets into the Accenture Sandbox dataset</a:t>
            </a:r>
            <a:endParaRPr lang="en-US" sz="2000" b="0" i="0" dirty="0">
              <a:solidFill>
                <a:schemeClr val="bg1"/>
              </a:solidFill>
              <a:effectLst/>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243</Words>
  <Application>Microsoft Office PowerPoint</Application>
  <PresentationFormat>Custom</PresentationFormat>
  <Paragraphs>47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 Black</vt:lpstr>
      <vt:lpstr>Clear Sans Regular Bold</vt:lpstr>
      <vt:lpstr>Graphik Regular</vt: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Taofeek Gbadeyanka</cp:lastModifiedBy>
  <cp:revision>15</cp:revision>
  <dcterms:created xsi:type="dcterms:W3CDTF">2006-08-16T00:00:00Z</dcterms:created>
  <dcterms:modified xsi:type="dcterms:W3CDTF">2024-04-21T10:17:51Z</dcterms:modified>
  <dc:identifier>DAEhDyfaYKE</dc:identifier>
</cp:coreProperties>
</file>