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handoutMasterIdLst>
    <p:handoutMasterId r:id="rId27"/>
  </p:handoutMasterIdLst>
  <p:sldIdLst>
    <p:sldId id="267" r:id="rId3"/>
    <p:sldId id="257" r:id="rId4"/>
    <p:sldId id="258" r:id="rId5"/>
    <p:sldId id="259" r:id="rId6"/>
    <p:sldId id="268" r:id="rId7"/>
    <p:sldId id="279" r:id="rId8"/>
    <p:sldId id="270" r:id="rId9"/>
    <p:sldId id="271" r:id="rId10"/>
    <p:sldId id="278" r:id="rId11"/>
    <p:sldId id="280" r:id="rId12"/>
    <p:sldId id="276" r:id="rId13"/>
    <p:sldId id="281" r:id="rId14"/>
    <p:sldId id="263" r:id="rId15"/>
    <p:sldId id="260" r:id="rId16"/>
    <p:sldId id="261" r:id="rId17"/>
    <p:sldId id="273" r:id="rId18"/>
    <p:sldId id="274" r:id="rId19"/>
    <p:sldId id="275" r:id="rId20"/>
    <p:sldId id="265" r:id="rId21"/>
    <p:sldId id="262" r:id="rId22"/>
    <p:sldId id="272"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3" autoAdjust="0"/>
    <p:restoredTop sz="92160" autoAdjust="0"/>
  </p:normalViewPr>
  <p:slideViewPr>
    <p:cSldViewPr snapToGrid="0">
      <p:cViewPr varScale="1">
        <p:scale>
          <a:sx n="85" d="100"/>
          <a:sy n="85" d="100"/>
        </p:scale>
        <p:origin x="88"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3F4BEE9E-8D26-4AD2-ADA0-D76B4E28C08E}" type="presOf" srcId="{981C2CD8-7E8A-4682-8B5A-A510268B34AC}" destId="{C084451C-3DBC-48CF-A871-B521FE90830A}" srcOrd="0"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7BAA679-3D6E-4A1A-91AA-9E404EE6A4CB}" type="presOf" srcId="{F5961DD5-682B-4D21-A827-30C64679BB5F}" destId="{D685B160-AC57-41A0-95FE-636A4391B913}" srcOrd="1"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461E3B8D-CDD4-4E38-A9CC-325E95F35F5C}" type="presOf" srcId="{72DB7378-4256-4528-8672-DEEF82828E57}" destId="{893E387F-15C0-4F86-BCD4-13F52E420B46}"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37CFE086-8264-4424-B1D0-18A97A56AF66}" type="presOf" srcId="{4DFC88DE-E0F0-4976-9B83-58EADA7CE300}" destId="{14AD0DAF-92D3-400A-A4E0-170D0AF84100}"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D998B319-C072-4BF0-B5CB-2075DB30B691}" srcId="{DC2DF88C-35A0-4E30-A3E4-E002DC34F521}" destId="{DF9FD532-8B13-446E-B6A3-59BDF574BCA8}" srcOrd="0" destOrd="0" parTransId="{3A79FA23-5F3F-4F7D-B4AC-A9C282166E18}" sibTransId="{31B32A6E-6E91-4EAA-96F6-92A0035B120A}"/>
    <dgm:cxn modelId="{654B2758-BB63-4A67-9FA8-BFB78F357825}" type="presOf" srcId="{DC2DF88C-35A0-4E30-A3E4-E002DC34F521}" destId="{D297B747-A2CF-41E4-A59D-391BC474F135}"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5BDE1DA6-E08E-43FF-BCA1-46EC3454F22A}" type="presOf" srcId="{5F712884-449D-4DB5-9953-28B7C76B95EA}" destId="{EF3A946E-96B3-4628-91EB-8B0A2A37DDB1}" srcOrd="0"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3708078-FDBA-43F4-96AB-FB14C4C2602F}" srcId="{CADE50C9-6A62-45AC-AF42-A90DC46A3209}" destId="{F5961DD5-682B-4D21-A827-30C64679BB5F}" srcOrd="3" destOrd="0" parTransId="{75D73089-01C8-4BC0-90ED-CA9D1B8E3ADF}" sibTransId="{CA7ED3B0-10D1-4E2F-8BA0-8D58C22A94D0}"/>
    <dgm:cxn modelId="{BB6865B8-A688-4FC4-AFAA-E66324174F02}" type="presOf" srcId="{5F712884-449D-4DB5-9953-28B7C76B95EA}" destId="{E252839F-D941-4E3B-BA68-AC653DAEAE4C}"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These are kept the same throughout your experiments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The </a:t>
          </a:r>
          <a:r>
            <a:rPr lang="en-US" b="1" dirty="0"/>
            <a:t>one</a:t>
          </a:r>
          <a:r>
            <a:rPr lang="en-US" dirty="0"/>
            <a:t> variable you purposely change and test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The measure of change observed because of independent variable</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36964C44-90A9-431D-9A15-FE50B618DB49}">
      <dgm:prSet phldrT="[Text]"/>
      <dgm:spPr/>
      <dgm:t>
        <a:bodyPr/>
        <a:lstStyle/>
        <a:p>
          <a:r>
            <a:rPr lang="en-US" dirty="0"/>
            <a:t>Decide how you will measure the change</a:t>
          </a:r>
        </a:p>
      </dgm:t>
    </dgm:pt>
    <dgm:pt modelId="{E14F2A38-FB6E-4499-9656-129CAFB723B7}" type="parTrans" cxnId="{19EDE25D-542F-4DC6-A5AA-1E4E2817439B}">
      <dgm:prSet/>
      <dgm:spPr/>
      <dgm:t>
        <a:bodyPr/>
        <a:lstStyle/>
        <a:p>
          <a:endParaRPr lang="en-US"/>
        </a:p>
      </dgm:t>
    </dgm:pt>
    <dgm:pt modelId="{BB5F391D-6918-4461-A41B-A35651428934}" type="sibTrans" cxnId="{19EDE25D-542F-4DC6-A5AA-1E4E2817439B}">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0E559EE-F745-4296-9764-8F9C3499296E}" srcId="{75151AD3-56D0-4892-9CC3-0245E0F61F03}" destId="{DD879645-BB58-407B-A47E-D1FA7C57DE19}" srcOrd="0" destOrd="0" parTransId="{DF9B7292-02E2-428F-9384-E2F91AD9145A}" sibTransId="{888118AD-0CFE-47C8-B0CF-5D705BEE4271}"/>
    <dgm:cxn modelId="{19EDE25D-542F-4DC6-A5AA-1E4E2817439B}" srcId="{C5E6BC8D-1A4E-42C8-8E2C-7EC17FC2E1D1}" destId="{36964C44-90A9-431D-9A15-FE50B618DB49}" srcOrd="1" destOrd="0" parTransId="{E14F2A38-FB6E-4499-9656-129CAFB723B7}" sibTransId="{BB5F391D-6918-4461-A41B-A35651428934}"/>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6B400548-84AC-417D-86D0-57E015475FFF}" type="presOf" srcId="{36964C44-90A9-431D-9A15-FE50B618DB49}" destId="{875AD089-2E66-469E-88C2-DFFE8330212E}"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B3DE65D2-24BB-4268-AA0A-53ADA4D0C0D3}" srcId="{C032F1C4-CE23-4B17-8F24-BE6AC62B5DD2}" destId="{75151AD3-56D0-4892-9CC3-0245E0F61F03}" srcOrd="0" destOrd="0" parTransId="{251E6184-4BAA-4DDB-A10B-FABA4B4EC6AC}" sibTransId="{8D6B5241-E3C8-447A-AED6-C9C8EC5B134E}"/>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Controlled variables</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These are kept the same throughout your experiments</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a:t>
          </a:r>
          <a:r>
            <a:rPr lang="en-US" sz="2600" b="1" kern="1200" dirty="0"/>
            <a:t>one</a:t>
          </a:r>
          <a:r>
            <a:rPr lang="en-US" sz="2600" kern="1200" dirty="0"/>
            <a:t> variable you purposely change and test</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Dependent variable</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measure of change observed because of independent variable</a:t>
          </a:r>
        </a:p>
        <a:p>
          <a:pPr marL="228600" lvl="1" indent="-228600" algn="l" defTabSz="1155700">
            <a:lnSpc>
              <a:spcPct val="90000"/>
            </a:lnSpc>
            <a:spcBef>
              <a:spcPct val="0"/>
            </a:spcBef>
            <a:spcAft>
              <a:spcPct val="15000"/>
            </a:spcAft>
            <a:buChar char="•"/>
          </a:pPr>
          <a:r>
            <a:rPr lang="en-US" sz="2600" kern="1200" dirty="0"/>
            <a:t>Decide how you will measure the change</a:t>
          </a:r>
        </a:p>
      </dsp:txBody>
      <dsp:txXfrm>
        <a:off x="6990588" y="929226"/>
        <a:ext cx="3064668" cy="3497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5/15/2017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5/15/2017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21</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60071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649397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5/15/2017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5/15/2017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2600324"/>
            <a:ext cx="5058370" cy="3320973"/>
          </a:xfrm>
        </p:spPr>
        <p:txBody>
          <a:bodyPr anchor="t">
            <a:normAutofit/>
          </a:bodyPr>
          <a:lstStyle/>
          <a:p>
            <a:pPr algn="l"/>
            <a:r>
              <a:rPr lang="en-GB" sz="5400" dirty="0"/>
              <a:t>Student Alcohol Consumption Data Science Project</a:t>
            </a:r>
            <a:endParaRPr lang="en-US" sz="5400" dirty="0"/>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spTree>
    <p:extLst>
      <p:ext uri="{BB962C8B-B14F-4D97-AF65-F5344CB8AC3E}">
        <p14:creationId xmlns:p14="http://schemas.microsoft.com/office/powerpoint/2010/main" val="340649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will flatten all the combinations from the square matrix into a data frame of 4 columns made up of row names, column names, the correlation value and the </a:t>
            </a:r>
            <a:r>
              <a:rPr lang="en-US" i="1" dirty="0"/>
              <a:t>p</a:t>
            </a:r>
            <a:r>
              <a:rPr lang="en-US" dirty="0"/>
              <a:t>-value</a:t>
            </a:r>
            <a:endParaRPr lang="en-US" dirty="0"/>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Dummy Variables</a:t>
            </a:r>
            <a:endParaRPr lang="en-US" dirty="0"/>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0703637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51366985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Brief summary of what you discovered based on results</a:t>
            </a:r>
          </a:p>
          <a:p>
            <a:r>
              <a:rPr lang="en-US" dirty="0"/>
              <a:t>Indicate and explain whether or not the data supports your hypothesis</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1" y="2236746"/>
            <a:ext cx="10972800" cy="2286000"/>
          </a:xfrm>
        </p:spPr>
        <p:txBody>
          <a:bodyPr>
            <a:normAutofit fontScale="90000"/>
          </a:bodyPr>
          <a:lstStyle/>
          <a:p>
            <a:r>
              <a:rPr lang="en-US" sz="2800" dirty="0"/>
              <a:t>This data approach student achievement in secondary education of two Portuguese schools.</a:t>
            </a:r>
            <a:br>
              <a:rPr lang="en-US" sz="2800" dirty="0"/>
            </a:br>
            <a:br>
              <a:rPr lang="en-US" sz="2800" dirty="0"/>
            </a:br>
            <a:r>
              <a:rPr lang="en-US" sz="2800" dirty="0"/>
              <a:t> The data attributes include student grades, demographic, social and school related features) and it was collected by using school reports and questionnaires.</a:t>
            </a:r>
            <a:br>
              <a:rPr lang="en-US" sz="2800" dirty="0"/>
            </a:br>
            <a:br>
              <a:rPr lang="en-US" sz="2800" dirty="0"/>
            </a:br>
            <a:r>
              <a:rPr lang="en-US" sz="2800" dirty="0"/>
              <a:t>The goal is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grades in this dataset.</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35793661"/>
              </p:ext>
            </p:extLst>
          </p:nvPr>
        </p:nvGraphicFramePr>
        <p:xfrm>
          <a:off x="1066800" y="1714500"/>
          <a:ext cx="10058400" cy="4484280"/>
        </p:xfrm>
        <a:graphic>
          <a:graphicData uri="http://schemas.openxmlformats.org/drawingml/2006/table">
            <a:tbl>
              <a:tblPr firstRow="1" bandRow="1">
                <a:tableStyleId>{69012ECD-51FC-41F1-AA8D-1B2483CD663E}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60535">
                <a:tc>
                  <a:txBody>
                    <a:bodyPr/>
                    <a:lstStyle/>
                    <a:p>
                      <a:pPr algn="ctr"/>
                      <a:r>
                        <a:rPr lang="en-US" dirty="0"/>
                        <a:t>Materials (detailed list)</a:t>
                      </a:r>
                    </a:p>
                  </a:txBody>
                  <a:tcPr anchor="ctr"/>
                </a:tc>
                <a:tc>
                  <a:txBody>
                    <a:bodyPr/>
                    <a:lstStyle/>
                    <a:p>
                      <a:pPr algn="ctr"/>
                      <a:r>
                        <a:rPr lang="en-US" dirty="0"/>
                        <a:t>Quantity (be</a:t>
                      </a:r>
                      <a:r>
                        <a:rPr lang="en-US" baseline="0" dirty="0"/>
                        <a:t> specific)</a:t>
                      </a:r>
                      <a:endParaRPr lang="en-US" dirty="0"/>
                    </a:p>
                  </a:txBody>
                  <a:tcPr anchor="ctr"/>
                </a:tc>
                <a:extLst>
                  <a:ext uri="{0D108BD9-81ED-4DB2-BD59-A6C34878D82A}">
                    <a16:rowId xmlns:a16="http://schemas.microsoft.com/office/drawing/2014/main" val="10000"/>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1"/>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2"/>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3"/>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4"/>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5"/>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6"/>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Include print and electronic sources in alphabetical order</a:t>
            </a:r>
          </a:p>
          <a:p>
            <a:r>
              <a:rPr lang="en-US"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lstStyle/>
          <a:p>
            <a:r>
              <a:rPr lang="en-US" dirty="0"/>
              <a:t>The data attributes include student grades, demographic, social and school related features)</a:t>
            </a:r>
          </a:p>
          <a:p>
            <a:r>
              <a:rPr lang="en-US" dirty="0"/>
              <a:t>Collected by using school reports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a:t>
            </a:r>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lstStyle/>
          <a:p>
            <a:r>
              <a:rPr lang="en-US" dirty="0"/>
              <a:t>There were 3 grades G1,G2, and G3 representing first, second and final grades respectively.</a:t>
            </a:r>
          </a:p>
          <a:p>
            <a:r>
              <a:rPr lang="en-GB" dirty="0"/>
              <a:t>For this experiment, I‘ll be using the final Grade (G3) and will determine the impact of alcohol usage on Final Grade scores.</a:t>
            </a:r>
          </a:p>
          <a:p>
            <a:r>
              <a:rPr lang="en-GB" dirty="0"/>
              <a:t>I also created a pass/fail variable to use in variable importance.</a:t>
            </a:r>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pic>
        <p:nvPicPr>
          <p:cNvPr id="4" name="Content Placeholder 3"/>
          <p:cNvPicPr>
            <a:picLocks noGrp="1" noChangeAspect="1"/>
          </p:cNvPicPr>
          <p:nvPr>
            <p:ph idx="1"/>
          </p:nvPr>
        </p:nvPicPr>
        <p:blipFill>
          <a:blip r:embed="rId3"/>
          <a:stretch>
            <a:fillRect/>
          </a:stretch>
        </p:blipFill>
        <p:spPr>
          <a:xfrm>
            <a:off x="6175514" y="1758043"/>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Data</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33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No missing values and data from both files had to be merged on common fields.</a:t>
            </a:r>
          </a:p>
          <a:p>
            <a:r>
              <a:rPr lang="en-GB" dirty="0"/>
              <a:t>Created a passing grade column (0,1) to depict if the student had passed or failed.</a:t>
            </a:r>
            <a:endParaRPr lang="en-US" dirty="0"/>
          </a:p>
          <a:p>
            <a:r>
              <a:rPr lang="en-GB" dirty="0"/>
              <a:t>Used ggplot2 and plot (stats) to examine central tendency and distribution of continuous variables (G3).</a:t>
            </a:r>
          </a:p>
          <a:p>
            <a:r>
              <a:rPr lang="en-US" dirty="0"/>
              <a:t>Each category is converted into a separate binary variable with a value of either 1 or 0. </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7" y="1772557"/>
            <a:ext cx="5249924" cy="4441113"/>
          </a:xfrm>
          <a:prstGeom prst="rect">
            <a:avLst/>
          </a:prstGeom>
        </p:spPr>
      </p:pic>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2308324"/>
          </a:xfrm>
          <a:prstGeom prst="rect">
            <a:avLst/>
          </a:prstGeom>
          <a:noFill/>
        </p:spPr>
        <p:txBody>
          <a:bodyPr wrap="square" rtlCol="0">
            <a:spAutoFit/>
          </a:bodyPr>
          <a:lstStyle/>
          <a:p>
            <a:r>
              <a:rPr lang="en-GB" dirty="0"/>
              <a:t>The average final score and spread are relatively constant across the different ages between 15-19</a:t>
            </a:r>
          </a:p>
          <a:p>
            <a:endParaRPr lang="en-GB" dirty="0"/>
          </a:p>
          <a:p>
            <a:r>
              <a:rPr lang="en-GB" dirty="0"/>
              <a:t>The spread of scores of students who are 19 were was smaller than average and from 19 years, thee was a slight decline in average final scores. This could be due to other factors related to age </a:t>
            </a:r>
            <a:r>
              <a:rPr lang="en-GB" dirty="0" err="1"/>
              <a:t>eg</a:t>
            </a:r>
            <a:r>
              <a:rPr lang="en-GB" dirty="0"/>
              <a:t> romantic relationships, alcohol </a:t>
            </a:r>
            <a:r>
              <a:rPr lang="en-GB" dirty="0" err="1"/>
              <a:t>etc</a:t>
            </a:r>
            <a:endParaRPr lang="en-US"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4984</TotalTime>
  <Words>727</Words>
  <Application>Microsoft Office PowerPoint</Application>
  <PresentationFormat>Widescreen</PresentationFormat>
  <Paragraphs>126</Paragraphs>
  <Slides>23</Slides>
  <Notes>16</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Calibri Light</vt:lpstr>
      <vt:lpstr>Science Project 16x9</vt:lpstr>
      <vt:lpstr>Office Theme</vt:lpstr>
      <vt:lpstr>Student Alcohol Consumption Data Science Project</vt:lpstr>
      <vt:lpstr>This data approach student achievement in secondary education of two Portuguese schools.   The data attributes include student grades, demographic, social and school related features) and it was collected by using school reports and questionnaires.  The goal is to determine the correlation (if any) between alcohol consumption by students and their grades in school.   We will also be looking at the importance/relevance of other variables in determining grades in this dataset.</vt:lpstr>
      <vt:lpstr>The Data</vt:lpstr>
      <vt:lpstr>Target Variable</vt:lpstr>
      <vt:lpstr>Example Data</vt:lpstr>
      <vt:lpstr>Issues with Data</vt:lpstr>
      <vt:lpstr>Exploratory Data Analysis</vt:lpstr>
      <vt:lpstr>Exploring Final Score (G3)</vt:lpstr>
      <vt:lpstr>Age</vt:lpstr>
      <vt:lpstr>Alcohol Consumption and Final Grades</vt:lpstr>
      <vt:lpstr>Exploring Final Score (G3)</vt:lpstr>
      <vt:lpstr>Variable Significance by Correlation</vt:lpstr>
      <vt:lpstr>Dummy Variables</vt:lpstr>
      <vt:lpstr>Variables</vt:lpstr>
      <vt:lpstr>Add your answer / solution here</vt:lpstr>
      <vt:lpstr>Analysis</vt:lpstr>
      <vt:lpstr>Analysis</vt:lpstr>
      <vt:lpstr>Feature Importance</vt:lpstr>
      <vt:lpstr>Conclusion</vt:lpstr>
      <vt:lpstr>Materials</vt:lpstr>
      <vt:lpstr>Procedure</vt:lpstr>
      <vt:lpstr>Data/Observations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30</cp:revision>
  <dcterms:created xsi:type="dcterms:W3CDTF">2017-05-09T20:22:56Z</dcterms:created>
  <dcterms:modified xsi:type="dcterms:W3CDTF">2017-05-15T15:46:43Z</dcterms:modified>
</cp:coreProperties>
</file>