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5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19:48:28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73B7-DB84-44A6-9E6D-4D25FF181C6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DAB4D-D288-4023-AE8B-4120EAD4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0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AB4D-D288-4023-AE8B-4120EAD430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6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5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B24D57A-133E-4227-88BE-28CA6E318E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0F531B-041B-4B7B-BEF5-0408CEE8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03BD-EB1F-C6C7-916F-83522DE1B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3" y="671805"/>
            <a:ext cx="8700444" cy="3211938"/>
          </a:xfrm>
        </p:spPr>
        <p:txBody>
          <a:bodyPr>
            <a:normAutofit/>
          </a:bodyPr>
          <a:lstStyle/>
          <a:p>
            <a:r>
              <a:rPr lang="en-US" dirty="0"/>
              <a:t>Empowering Innovation And Entrepreneurship Through Digital Skills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6E4BC2-A245-DEC8-64E2-93191DBA6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4052" y="5775649"/>
            <a:ext cx="6524404" cy="595654"/>
          </a:xfrm>
        </p:spPr>
        <p:txBody>
          <a:bodyPr>
            <a:normAutofit fontScale="85000" lnSpcReduction="20000"/>
          </a:bodyPr>
          <a:lstStyle/>
          <a:p>
            <a:r>
              <a:rPr lang="en-US" cap="none" dirty="0"/>
              <a:t>Presented by: Olufunmi Gbenga Odunuga</a:t>
            </a:r>
          </a:p>
          <a:p>
            <a:r>
              <a:rPr lang="en-US" cap="none" dirty="0"/>
              <a:t>Date: 24</a:t>
            </a:r>
            <a:r>
              <a:rPr lang="en-US" cap="none" baseline="30000" dirty="0"/>
              <a:t>th</a:t>
            </a:r>
            <a:r>
              <a:rPr lang="en-US" cap="none" dirty="0"/>
              <a:t> February 2025.</a:t>
            </a:r>
          </a:p>
        </p:txBody>
      </p:sp>
    </p:spTree>
    <p:extLst>
      <p:ext uri="{BB962C8B-B14F-4D97-AF65-F5344CB8AC3E}">
        <p14:creationId xmlns:p14="http://schemas.microsoft.com/office/powerpoint/2010/main" val="24797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97D-2047-63A7-C90C-0496B992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strike="noStrike" dirty="0">
                <a:effectLst/>
              </a:rPr>
              <a:t>Logistics for In-Person Sessions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0AE91D-36FB-EE5A-4B1D-82EC2D336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82541"/>
              </p:ext>
            </p:extLst>
          </p:nvPr>
        </p:nvGraphicFramePr>
        <p:xfrm>
          <a:off x="2212258" y="2684206"/>
          <a:ext cx="6459794" cy="3200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741">
                  <a:extLst>
                    <a:ext uri="{9D8B030D-6E8A-4147-A177-3AD203B41FA5}">
                      <a16:colId xmlns:a16="http://schemas.microsoft.com/office/drawing/2014/main" val="2401624489"/>
                    </a:ext>
                  </a:extLst>
                </a:gridCol>
                <a:gridCol w="2694258">
                  <a:extLst>
                    <a:ext uri="{9D8B030D-6E8A-4147-A177-3AD203B41FA5}">
                      <a16:colId xmlns:a16="http://schemas.microsoft.com/office/drawing/2014/main" val="1498567262"/>
                    </a:ext>
                  </a:extLst>
                </a:gridCol>
                <a:gridCol w="2207795">
                  <a:extLst>
                    <a:ext uri="{9D8B030D-6E8A-4147-A177-3AD203B41FA5}">
                      <a16:colId xmlns:a16="http://schemas.microsoft.com/office/drawing/2014/main" val="1320657492"/>
                    </a:ext>
                  </a:extLst>
                </a:gridCol>
              </a:tblGrid>
              <a:tr h="355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Estimated Cost (Naira)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8815810"/>
                  </a:ext>
                </a:extLst>
              </a:tr>
              <a:tr h="1066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Venue Rental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Conference rooms or training centers for physical sessions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#50,000 - #100,000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4364258"/>
                  </a:ext>
                </a:extLst>
              </a:tr>
              <a:tr h="71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Internet &amp; IT Support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Stable internet and on-ground tech 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#25,000 - #60,000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7865013"/>
                  </a:ext>
                </a:extLst>
              </a:tr>
              <a:tr h="1066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Printed Certificates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Certification for participants upon completion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#15,000 - #30,000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5244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76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7C9D-FDFC-C4DA-6429-6665D26C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strike="noStrike" dirty="0">
                <a:effectLst/>
              </a:rPr>
              <a:t>Miscellaneous &amp; Contingency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235DFA-5C97-3ACC-7161-25AA5F252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28249"/>
              </p:ext>
            </p:extLst>
          </p:nvPr>
        </p:nvGraphicFramePr>
        <p:xfrm>
          <a:off x="2777612" y="2792361"/>
          <a:ext cx="6636775" cy="3746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9264">
                  <a:extLst>
                    <a:ext uri="{9D8B030D-6E8A-4147-A177-3AD203B41FA5}">
                      <a16:colId xmlns:a16="http://schemas.microsoft.com/office/drawing/2014/main" val="133491496"/>
                    </a:ext>
                  </a:extLst>
                </a:gridCol>
                <a:gridCol w="2790693">
                  <a:extLst>
                    <a:ext uri="{9D8B030D-6E8A-4147-A177-3AD203B41FA5}">
                      <a16:colId xmlns:a16="http://schemas.microsoft.com/office/drawing/2014/main" val="3393796646"/>
                    </a:ext>
                  </a:extLst>
                </a:gridCol>
                <a:gridCol w="2286818">
                  <a:extLst>
                    <a:ext uri="{9D8B030D-6E8A-4147-A177-3AD203B41FA5}">
                      <a16:colId xmlns:a16="http://schemas.microsoft.com/office/drawing/2014/main" val="2205491942"/>
                    </a:ext>
                  </a:extLst>
                </a:gridCol>
              </a:tblGrid>
              <a:tr h="927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Estimated Cost (Naira)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0638164"/>
                  </a:ext>
                </a:extLst>
              </a:tr>
              <a:tr h="18352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Program Management &amp; Admin Costs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Salaries for program coordinators, report preparation,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#50,000 - #100,000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3980435"/>
                  </a:ext>
                </a:extLst>
              </a:tr>
              <a:tr h="9838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Contingency Fund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Unforeseen costs and emergency expenses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#50,000 -#100,000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56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6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DC11-074C-87A6-585B-0DE12915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strike="noStrike" dirty="0">
                <a:effectLst/>
              </a:rPr>
              <a:t>Marketing &amp; Outreach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A523F-7667-B8C7-9BB3-6BF81A424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07434"/>
              </p:ext>
            </p:extLst>
          </p:nvPr>
        </p:nvGraphicFramePr>
        <p:xfrm>
          <a:off x="2084440" y="2477729"/>
          <a:ext cx="7423354" cy="3588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5047">
                  <a:extLst>
                    <a:ext uri="{9D8B030D-6E8A-4147-A177-3AD203B41FA5}">
                      <a16:colId xmlns:a16="http://schemas.microsoft.com/office/drawing/2014/main" val="1557780265"/>
                    </a:ext>
                  </a:extLst>
                </a:gridCol>
                <a:gridCol w="3197848">
                  <a:extLst>
                    <a:ext uri="{9D8B030D-6E8A-4147-A177-3AD203B41FA5}">
                      <a16:colId xmlns:a16="http://schemas.microsoft.com/office/drawing/2014/main" val="1831890177"/>
                    </a:ext>
                  </a:extLst>
                </a:gridCol>
                <a:gridCol w="2620459">
                  <a:extLst>
                    <a:ext uri="{9D8B030D-6E8A-4147-A177-3AD203B41FA5}">
                      <a16:colId xmlns:a16="http://schemas.microsoft.com/office/drawing/2014/main" val="1562669947"/>
                    </a:ext>
                  </a:extLst>
                </a:gridCol>
              </a:tblGrid>
              <a:tr h="761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Estimated Cost (Naira)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2806627"/>
                  </a:ext>
                </a:extLst>
              </a:tr>
              <a:tr h="807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Social Media &amp; Digital Ads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Paid advertising for learner recruitment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#20,000 - #50,000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6818558"/>
                  </a:ext>
                </a:extLst>
              </a:tr>
              <a:tr h="807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Printed Materials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Flyers, banners, and program brochures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#10,000 - #30,000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5875239"/>
                  </a:ext>
                </a:extLst>
              </a:tr>
              <a:tr h="1211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Website SEO &amp; Content Marketing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Blogging and SEO optimization for organic reach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#15,000 - #40,000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69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1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58C6-D304-0381-6710-64C4C8D7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Estimated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06D2-DF81-F282-0EDA-6054A528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Minimum budget: #630,000</a:t>
            </a:r>
          </a:p>
          <a:p>
            <a:pPr marL="0" indent="0">
              <a:buNone/>
            </a:pPr>
            <a:r>
              <a:rPr lang="en-US" dirty="0"/>
              <a:t>Maximum budget:</a:t>
            </a:r>
          </a:p>
        </p:txBody>
      </p:sp>
    </p:spTree>
    <p:extLst>
      <p:ext uri="{BB962C8B-B14F-4D97-AF65-F5344CB8AC3E}">
        <p14:creationId xmlns:p14="http://schemas.microsoft.com/office/powerpoint/2010/main" val="216964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48C7-6A71-A54C-FB11-841B6ACA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387D-BCB2-8E04-C724-D1364B1CA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Africa is home to the world’s youngest population, with over 60% of its people under the age of 25. This demographic advantage presents a unique opportunity to drive economic growth through digital transformation. According to the World Economic Forum (WEF), digital skills are becoming a critical factor in shaping the future workforce, with technology-driven jobs expected to dominate global employment trends.</a:t>
            </a:r>
          </a:p>
          <a:p>
            <a:pPr marL="0" indent="0">
              <a:buNone/>
            </a:pPr>
            <a:r>
              <a:rPr lang="en-US" dirty="0"/>
              <a:t>By 2030, Sub-Saharan Africa will have approximately 230 million jobs requiring digital skills, presenting substantial employment opportunities for its youth.</a:t>
            </a:r>
          </a:p>
        </p:txBody>
      </p:sp>
    </p:spTree>
    <p:extLst>
      <p:ext uri="{BB962C8B-B14F-4D97-AF65-F5344CB8AC3E}">
        <p14:creationId xmlns:p14="http://schemas.microsoft.com/office/powerpoint/2010/main" val="197214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4F1C-7BC2-BB11-9D7C-61AB45B4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67A5-7F4D-08B0-117F-1C18E97E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digital skills and competencies among participants</a:t>
            </a:r>
          </a:p>
          <a:p>
            <a:r>
              <a:rPr lang="en-US" dirty="0"/>
              <a:t>Foster innovation and entrepreneurship through mentorship and networking opportunities</a:t>
            </a:r>
          </a:p>
          <a:p>
            <a:r>
              <a:rPr lang="en-US" dirty="0"/>
              <a:t>Promote digital inclusion and reduce the digital divide in Lagos</a:t>
            </a:r>
          </a:p>
          <a:p>
            <a:r>
              <a:rPr lang="en-US" dirty="0"/>
              <a:t> Enhance the competitiveness of Lagos-based startups and SMEs in the global market.</a:t>
            </a:r>
          </a:p>
        </p:txBody>
      </p:sp>
    </p:spTree>
    <p:extLst>
      <p:ext uri="{BB962C8B-B14F-4D97-AF65-F5344CB8AC3E}">
        <p14:creationId xmlns:p14="http://schemas.microsoft.com/office/powerpoint/2010/main" val="22402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FC3B-0339-B3D9-5664-2D668B2C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C32F-DE24-ED4A-A82E-79DBA229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skills training:  A 3-month intensive training program covering essential digital skills such as: AI and big data analytics, Networking and cyber security, Data science and analytics, Cloud computing </a:t>
            </a:r>
          </a:p>
          <a:p>
            <a:r>
              <a:rPr lang="en-US" dirty="0"/>
              <a:t>Innovation and entrepreneurship workshop</a:t>
            </a:r>
          </a:p>
          <a:p>
            <a:r>
              <a:rPr lang="en-US" dirty="0"/>
              <a:t>Mentorship and networking</a:t>
            </a:r>
          </a:p>
          <a:p>
            <a:r>
              <a:rPr lang="en-US" dirty="0"/>
              <a:t>Hackathons and pitch competitions</a:t>
            </a:r>
          </a:p>
        </p:txBody>
      </p:sp>
    </p:spTree>
    <p:extLst>
      <p:ext uri="{BB962C8B-B14F-4D97-AF65-F5344CB8AC3E}">
        <p14:creationId xmlns:p14="http://schemas.microsoft.com/office/powerpoint/2010/main" val="392154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1BCD-DF68-02CA-A144-CF7EA84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F0C9-05D0-2A1F-5DA8-D520069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Startups and SMEs in Lagos</a:t>
            </a:r>
          </a:p>
          <a:p>
            <a:r>
              <a:rPr lang="en-US" dirty="0"/>
              <a:t>Aspiring entrepreneurs and innovators</a:t>
            </a:r>
          </a:p>
          <a:p>
            <a:r>
              <a:rPr lang="en-US" dirty="0"/>
              <a:t>Digital professionals and enthusiasts</a:t>
            </a:r>
          </a:p>
          <a:p>
            <a:r>
              <a:rPr lang="en-US" dirty="0"/>
              <a:t>Government officials and policy makers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A2E8-FC73-9BAB-70AA-7B9EEC0C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92EB-7C69-DB6D-AECC-CA50336C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venue</a:t>
            </a:r>
          </a:p>
          <a:p>
            <a:r>
              <a:rPr lang="en-US" dirty="0"/>
              <a:t>Computers and laptops</a:t>
            </a:r>
          </a:p>
          <a:p>
            <a:r>
              <a:rPr lang="en-US" dirty="0"/>
              <a:t>Internet connectivity</a:t>
            </a:r>
          </a:p>
          <a:p>
            <a:r>
              <a:rPr lang="en-US" dirty="0"/>
              <a:t>Mentors</a:t>
            </a:r>
          </a:p>
          <a:p>
            <a:r>
              <a:rPr lang="en-US" dirty="0"/>
              <a:t>Technical support staff</a:t>
            </a:r>
          </a:p>
        </p:txBody>
      </p:sp>
    </p:spTree>
    <p:extLst>
      <p:ext uri="{BB962C8B-B14F-4D97-AF65-F5344CB8AC3E}">
        <p14:creationId xmlns:p14="http://schemas.microsoft.com/office/powerpoint/2010/main" val="14981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CC21-672D-1F36-E5DA-035F75AC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78A4-A95C-703E-7E4C-838D4371C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812065" cy="4003778"/>
          </a:xfrm>
        </p:spPr>
        <p:txBody>
          <a:bodyPr/>
          <a:lstStyle/>
          <a:p>
            <a:r>
              <a:rPr lang="en-US" dirty="0"/>
              <a:t>Technology and Infrastructure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A41CEA-5FDB-D0D2-DCC4-C864CFEFC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32036"/>
              </p:ext>
            </p:extLst>
          </p:nvPr>
        </p:nvGraphicFramePr>
        <p:xfrm>
          <a:off x="1465104" y="3018058"/>
          <a:ext cx="8141111" cy="3628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537">
                  <a:extLst>
                    <a:ext uri="{9D8B030D-6E8A-4147-A177-3AD203B41FA5}">
                      <a16:colId xmlns:a16="http://schemas.microsoft.com/office/drawing/2014/main" val="196542737"/>
                    </a:ext>
                  </a:extLst>
                </a:gridCol>
                <a:gridCol w="3288560">
                  <a:extLst>
                    <a:ext uri="{9D8B030D-6E8A-4147-A177-3AD203B41FA5}">
                      <a16:colId xmlns:a16="http://schemas.microsoft.com/office/drawing/2014/main" val="1368643692"/>
                    </a:ext>
                  </a:extLst>
                </a:gridCol>
                <a:gridCol w="2930014">
                  <a:extLst>
                    <a:ext uri="{9D8B030D-6E8A-4147-A177-3AD203B41FA5}">
                      <a16:colId xmlns:a16="http://schemas.microsoft.com/office/drawing/2014/main" val="4287121632"/>
                    </a:ext>
                  </a:extLst>
                </a:gridCol>
              </a:tblGrid>
              <a:tr h="449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Estimated Cost (Naira)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extLst>
                  <a:ext uri="{0D108BD9-81ED-4DB2-BD59-A6C34878D82A}">
                    <a16:rowId xmlns:a16="http://schemas.microsoft.com/office/drawing/2014/main" val="4277693982"/>
                  </a:ext>
                </a:extLst>
              </a:tr>
              <a:tr h="65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LMS Subscription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Learning Management System for course delivery, tracking, and assessment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#50,000 - #100,000 per 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extLst>
                  <a:ext uri="{0D108BD9-81ED-4DB2-BD59-A6C34878D82A}">
                    <a16:rowId xmlns:a16="http://schemas.microsoft.com/office/drawing/2014/main" val="2287761457"/>
                  </a:ext>
                </a:extLst>
              </a:tr>
              <a:tr h="651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Virtual Learning Platform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Zoom, Microsoft Teams, or Google Meet premium subscriptions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#20,000 - #5,000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extLst>
                  <a:ext uri="{0D108BD9-81ED-4DB2-BD59-A6C34878D82A}">
                    <a16:rowId xmlns:a16="http://schemas.microsoft.com/office/drawing/2014/main" val="1980742174"/>
                  </a:ext>
                </a:extLst>
              </a:tr>
              <a:tr h="688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Cloud Storage &amp; Hosting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Secure storage for learning materials, student data, and project files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#15,000 - #30,000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extLst>
                  <a:ext uri="{0D108BD9-81ED-4DB2-BD59-A6C34878D82A}">
                    <a16:rowId xmlns:a16="http://schemas.microsoft.com/office/drawing/2014/main" val="1688855729"/>
                  </a:ext>
                </a:extLst>
              </a:tr>
              <a:tr h="649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Website &amp; Portal Development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 portal for registration, course access, and community engagement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#30,000 - #100,000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extLst>
                  <a:ext uri="{0D108BD9-81ED-4DB2-BD59-A6C34878D82A}">
                    <a16:rowId xmlns:a16="http://schemas.microsoft.com/office/drawing/2014/main" val="1976274692"/>
                  </a:ext>
                </a:extLst>
              </a:tr>
              <a:tr h="538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Cybersecurity &amp; Data Protection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Security measures for student information and LMS content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#20,000 - #50,000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8" marR="6398" marT="6398" marB="0" anchor="ctr"/>
                </a:tc>
                <a:extLst>
                  <a:ext uri="{0D108BD9-81ED-4DB2-BD59-A6C34878D82A}">
                    <a16:rowId xmlns:a16="http://schemas.microsoft.com/office/drawing/2014/main" val="20964622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69F258-3A87-BEF6-009C-14F1F37E8FB9}"/>
                  </a:ext>
                </a:extLst>
              </p14:cNvPr>
              <p14:cNvContentPartPr/>
              <p14:nvPr/>
            </p14:nvContentPartPr>
            <p14:xfrm>
              <a:off x="3224857" y="301805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69F258-3A87-BEF6-009C-14F1F37E8F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537" y="301373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13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3A3F-7DEB-FAB7-8EB3-A8D5FD95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73119"/>
          </a:xfrm>
        </p:spPr>
        <p:txBody>
          <a:bodyPr/>
          <a:lstStyle/>
          <a:p>
            <a:r>
              <a:rPr lang="en-US" sz="3600" u="none" strike="noStrike" dirty="0">
                <a:effectLst/>
              </a:rPr>
              <a:t>Content Development &amp; Learning Materials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F706B1-5FB0-9E74-D112-FED95349A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762253"/>
              </p:ext>
            </p:extLst>
          </p:nvPr>
        </p:nvGraphicFramePr>
        <p:xfrm>
          <a:off x="1425677" y="2664542"/>
          <a:ext cx="7089058" cy="3588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092">
                  <a:extLst>
                    <a:ext uri="{9D8B030D-6E8A-4147-A177-3AD203B41FA5}">
                      <a16:colId xmlns:a16="http://schemas.microsoft.com/office/drawing/2014/main" val="2313474682"/>
                    </a:ext>
                  </a:extLst>
                </a:gridCol>
                <a:gridCol w="2976165">
                  <a:extLst>
                    <a:ext uri="{9D8B030D-6E8A-4147-A177-3AD203B41FA5}">
                      <a16:colId xmlns:a16="http://schemas.microsoft.com/office/drawing/2014/main" val="4091161046"/>
                    </a:ext>
                  </a:extLst>
                </a:gridCol>
                <a:gridCol w="2438801">
                  <a:extLst>
                    <a:ext uri="{9D8B030D-6E8A-4147-A177-3AD203B41FA5}">
                      <a16:colId xmlns:a16="http://schemas.microsoft.com/office/drawing/2014/main" val="1734729577"/>
                    </a:ext>
                  </a:extLst>
                </a:gridCol>
              </a:tblGrid>
              <a:tr h="414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Estimated Cost (Naira)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160159"/>
                  </a:ext>
                </a:extLst>
              </a:tr>
              <a:tr h="930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Course Content Creation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Development of video lectures, PDFs, quizzes, and hands-on projects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#50,000 - #100,000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3569017"/>
                  </a:ext>
                </a:extLst>
              </a:tr>
              <a:tr h="11329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Software Licenses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Access to design, analytics, or programming software (Adobe, Tableau, Python tools, etc.)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#20,000 - #70,000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1018499"/>
                  </a:ext>
                </a:extLst>
              </a:tr>
              <a:tr h="1110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E-learning Modules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Interactive content and gamified learning experiences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#30,000 - #80,000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11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5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B54-1BA1-F702-FBDD-4B194FD1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none" strike="noStrike" dirty="0">
                <a:effectLst/>
              </a:rPr>
              <a:t>Facilitation &amp; Training Team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E8CA5-64F8-D422-3DE0-A39F9B7FD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10685"/>
              </p:ext>
            </p:extLst>
          </p:nvPr>
        </p:nvGraphicFramePr>
        <p:xfrm>
          <a:off x="2340076" y="2556386"/>
          <a:ext cx="7197215" cy="351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634">
                  <a:extLst>
                    <a:ext uri="{9D8B030D-6E8A-4147-A177-3AD203B41FA5}">
                      <a16:colId xmlns:a16="http://schemas.microsoft.com/office/drawing/2014/main" val="837327501"/>
                    </a:ext>
                  </a:extLst>
                </a:gridCol>
                <a:gridCol w="3021571">
                  <a:extLst>
                    <a:ext uri="{9D8B030D-6E8A-4147-A177-3AD203B41FA5}">
                      <a16:colId xmlns:a16="http://schemas.microsoft.com/office/drawing/2014/main" val="1548711104"/>
                    </a:ext>
                  </a:extLst>
                </a:gridCol>
                <a:gridCol w="2476010">
                  <a:extLst>
                    <a:ext uri="{9D8B030D-6E8A-4147-A177-3AD203B41FA5}">
                      <a16:colId xmlns:a16="http://schemas.microsoft.com/office/drawing/2014/main" val="2142082935"/>
                    </a:ext>
                  </a:extLst>
                </a:gridCol>
              </a:tblGrid>
              <a:tr h="351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Item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Estimated Cost (Naira)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2965414"/>
                  </a:ext>
                </a:extLst>
              </a:tr>
              <a:tr h="1055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Lead Trainers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Expert instructors to deliver virtual and in-person sessions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#100,000 - #200,000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9444911"/>
                  </a:ext>
                </a:extLst>
              </a:tr>
              <a:tr h="1055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Guest Lecturers/Industry Experts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Honorarium for invited professionals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#30,000 - #70,000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1144524"/>
                  </a:ext>
                </a:extLst>
              </a:tr>
              <a:tr h="10559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Support Staff (Moderators, Admins)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Assist with managing virtual classes, responding to queries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#30,000 - #60,000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24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143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603</TotalTime>
  <Words>634</Words>
  <Application>Microsoft Office PowerPoint</Application>
  <PresentationFormat>Widescreen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Empowering Innovation And Entrepreneurship Through Digital Skills</vt:lpstr>
      <vt:lpstr>Background</vt:lpstr>
      <vt:lpstr>Objectives</vt:lpstr>
      <vt:lpstr>Program Component</vt:lpstr>
      <vt:lpstr>Target Audience</vt:lpstr>
      <vt:lpstr>Resources</vt:lpstr>
      <vt:lpstr>Estimated Budget</vt:lpstr>
      <vt:lpstr>Content Development &amp; Learning Materials</vt:lpstr>
      <vt:lpstr>Facilitation &amp; Training Team</vt:lpstr>
      <vt:lpstr>Logistics for In-Person Sessions</vt:lpstr>
      <vt:lpstr>Miscellaneous &amp; Contingency</vt:lpstr>
      <vt:lpstr>Marketing &amp; Outreach</vt:lpstr>
      <vt:lpstr>Total Estimated Budget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Olufunmi Odunuga</dc:creator>
  <cp:lastModifiedBy>Olufunmi Odunuga</cp:lastModifiedBy>
  <cp:revision>3</cp:revision>
  <dcterms:created xsi:type="dcterms:W3CDTF">2025-02-22T10:35:46Z</dcterms:created>
  <dcterms:modified xsi:type="dcterms:W3CDTF">2025-02-24T09:47:44Z</dcterms:modified>
</cp:coreProperties>
</file>