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0" r:id="rId4"/>
  </p:sldMasterIdLst>
  <p:notesMasterIdLst>
    <p:notesMasterId r:id="rId28"/>
  </p:notesMasterIdLst>
  <p:handoutMasterIdLst>
    <p:handoutMasterId r:id="rId29"/>
  </p:handoutMasterIdLst>
  <p:sldIdLst>
    <p:sldId id="312" r:id="rId5"/>
    <p:sldId id="304" r:id="rId6"/>
    <p:sldId id="307" r:id="rId7"/>
    <p:sldId id="282" r:id="rId8"/>
    <p:sldId id="323" r:id="rId9"/>
    <p:sldId id="281" r:id="rId10"/>
    <p:sldId id="314" r:id="rId11"/>
    <p:sldId id="324" r:id="rId12"/>
    <p:sldId id="315" r:id="rId13"/>
    <p:sldId id="325" r:id="rId14"/>
    <p:sldId id="326" r:id="rId15"/>
    <p:sldId id="327" r:id="rId16"/>
    <p:sldId id="328" r:id="rId17"/>
    <p:sldId id="329" r:id="rId18"/>
    <p:sldId id="330" r:id="rId19"/>
    <p:sldId id="331" r:id="rId20"/>
    <p:sldId id="332" r:id="rId21"/>
    <p:sldId id="333" r:id="rId22"/>
    <p:sldId id="334" r:id="rId23"/>
    <p:sldId id="335" r:id="rId24"/>
    <p:sldId id="336" r:id="rId25"/>
    <p:sldId id="337" r:id="rId26"/>
    <p:sldId id="297"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52CA3E-3C8A-4A37-95C5-1DF656D9B24A}">
          <p14:sldIdLst>
            <p14:sldId id="312"/>
            <p14:sldId id="304"/>
            <p14:sldId id="307"/>
            <p14:sldId id="282"/>
            <p14:sldId id="323"/>
            <p14:sldId id="281"/>
            <p14:sldId id="314"/>
            <p14:sldId id="324"/>
            <p14:sldId id="315"/>
            <p14:sldId id="325"/>
            <p14:sldId id="326"/>
            <p14:sldId id="327"/>
            <p14:sldId id="328"/>
            <p14:sldId id="329"/>
            <p14:sldId id="330"/>
            <p14:sldId id="331"/>
            <p14:sldId id="332"/>
            <p14:sldId id="333"/>
            <p14:sldId id="334"/>
          </p14:sldIdLst>
        </p14:section>
        <p14:section name="Untitled Section" id="{E03DA771-91F5-489E-B5A5-7B03D64BA8F6}">
          <p14:sldIdLst>
            <p14:sldId id="335"/>
            <p14:sldId id="336"/>
            <p14:sldId id="337"/>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1" d="100"/>
          <a:sy n="61" d="100"/>
        </p:scale>
        <p:origin x="108" y="1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GB"/>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9467244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07292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160474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7293408"/>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E59FD0C-5451-4CA0-86AF-E70AE3279989}"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9570203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4111491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0E59FD0C-5451-4CA0-86AF-E70AE3279989}" type="datetimeFigureOut">
              <a:rPr lang="en-US" smtClean="0"/>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775221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0899732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49968224"/>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33861387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96899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2586121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866375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832991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27327502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82431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419247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310661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08647825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E59FD0C-5451-4CA0-86AF-E70AE3279989}" type="datetimeFigureOut">
              <a:rPr lang="en-US" smtClean="0"/>
              <a:t>5/5/2025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1571163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6">
            <a:extLst>
              <a:ext uri="{FF2B5EF4-FFF2-40B4-BE49-F238E27FC236}">
                <a16:creationId xmlns:a16="http://schemas.microsoft.com/office/drawing/2014/main" id="{FAEA3A6F-1EE2-5473-2C9B-3D312A1805A5}"/>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8">
            <a:extLst>
              <a:ext uri="{FF2B5EF4-FFF2-40B4-BE49-F238E27FC236}">
                <a16:creationId xmlns:a16="http://schemas.microsoft.com/office/drawing/2014/main" id="{4867269E-D521-AB11-27BA-356DF338E0BA}"/>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51933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5/5/2025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5">
            <a:extLst>
              <a:ext uri="{FF2B5EF4-FFF2-40B4-BE49-F238E27FC236}">
                <a16:creationId xmlns:a16="http://schemas.microsoft.com/office/drawing/2014/main" id="{DF598C57-8D6C-C4B7-638D-F9A5128AA05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7">
            <a:extLst>
              <a:ext uri="{FF2B5EF4-FFF2-40B4-BE49-F238E27FC236}">
                <a16:creationId xmlns:a16="http://schemas.microsoft.com/office/drawing/2014/main" id="{75B7414B-40B9-145A-AEEE-90DEEDA4CFE6}"/>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61583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GB"/>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id="{0B0060A0-E9D4-EB72-6D2D-FE5D28560F16}"/>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54871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10">
            <a:extLst>
              <a:ext uri="{FF2B5EF4-FFF2-40B4-BE49-F238E27FC236}">
                <a16:creationId xmlns:a16="http://schemas.microsoft.com/office/drawing/2014/main" id="{C79C2AE1-F99B-1D48-097D-A734F3EA204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7108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0E59FD0C-5451-4CA0-86AF-E70AE3279989}" type="datetimeFigureOut">
              <a:rPr lang="en-US" smtClean="0"/>
              <a:t>5/5/2025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99894294"/>
      </p:ext>
    </p:extLst>
  </p:cSld>
  <p:clrMap bg1="dk1" tx1="lt1" bg2="dk2" tx2="lt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 id="2147483892" r:id="rId12"/>
    <p:sldLayoutId id="2147483893" r:id="rId13"/>
    <p:sldLayoutId id="2147483894" r:id="rId14"/>
    <p:sldLayoutId id="2147483895" r:id="rId15"/>
    <p:sldLayoutId id="2147483896" r:id="rId16"/>
    <p:sldLayoutId id="2147483897" r:id="rId17"/>
    <p:sldLayoutId id="2147483898" r:id="rId18"/>
    <p:sldLayoutId id="2147483899" r:id="rId19"/>
    <p:sldLayoutId id="2147483900" r:id="rId20"/>
    <p:sldLayoutId id="2147483901" r:id="rId21"/>
    <p:sldLayoutId id="2147483902" r:id="rId22"/>
    <p:sldLayoutId id="2147483903" r:id="rId23"/>
    <p:sldLayoutId id="2147483904" r:id="rId24"/>
    <p:sldLayoutId id="2147483685" r:id="rId25"/>
  </p:sldLayoutIdLst>
  <p:hf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5139236" y="1097280"/>
            <a:ext cx="6043875" cy="4626864"/>
          </a:xfrm>
        </p:spPr>
        <p:txBody>
          <a:bodyPr vert="horz" lIns="91440" tIns="45720" rIns="91440" bIns="45720" rtlCol="0" anchor="ctr">
            <a:normAutofit/>
          </a:bodyPr>
          <a:lstStyle/>
          <a:p>
            <a:pPr algn="l">
              <a:lnSpc>
                <a:spcPct val="90000"/>
              </a:lnSpc>
            </a:pPr>
            <a:r>
              <a:rPr lang="en-US" sz="5000"/>
              <a:t>CMPG 315</a:t>
            </a:r>
            <a:br>
              <a:rPr lang="en-US" sz="5000"/>
            </a:br>
            <a:r>
              <a:rPr lang="en-US" sz="5000"/>
              <a:t>Packet Tracer Project</a:t>
            </a:r>
            <a:br>
              <a:rPr lang="en-US" sz="5000"/>
            </a:br>
            <a:br>
              <a:rPr lang="en-US" sz="5000"/>
            </a:br>
            <a:r>
              <a:rPr lang="en-US" sz="5000"/>
              <a:t>Group 4</a:t>
            </a:r>
            <a:br>
              <a:rPr lang="en-US" sz="5000"/>
            </a:br>
            <a:br>
              <a:rPr lang="en-US" sz="5000"/>
            </a:br>
            <a:endParaRPr lang="en-US" sz="5000"/>
          </a:p>
        </p:txBody>
      </p:sp>
      <p:cxnSp>
        <p:nvCxnSpPr>
          <p:cNvPr id="9" name="Straight Connector 8">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24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91446-2BCB-2035-8EA4-04A2262C0E41}"/>
              </a:ext>
            </a:extLst>
          </p:cNvPr>
          <p:cNvSpPr>
            <a:spLocks noGrp="1"/>
          </p:cNvSpPr>
          <p:nvPr>
            <p:ph type="title"/>
          </p:nvPr>
        </p:nvSpPr>
        <p:spPr>
          <a:xfrm>
            <a:off x="914400" y="1057275"/>
            <a:ext cx="9653666" cy="186910"/>
          </a:xfrm>
        </p:spPr>
        <p:txBody>
          <a:bodyPr/>
          <a:lstStyle/>
          <a:p>
            <a:pPr algn="ctr"/>
            <a:r>
              <a:rPr lang="en-ZA" dirty="0">
                <a:solidFill>
                  <a:schemeClr val="tx1"/>
                </a:solidFill>
              </a:rPr>
              <a:t>MEETING ROOM DESCRIPTION</a:t>
            </a:r>
          </a:p>
        </p:txBody>
      </p:sp>
      <p:sp>
        <p:nvSpPr>
          <p:cNvPr id="3" name="Content Placeholder 2">
            <a:extLst>
              <a:ext uri="{FF2B5EF4-FFF2-40B4-BE49-F238E27FC236}">
                <a16:creationId xmlns:a16="http://schemas.microsoft.com/office/drawing/2014/main" id="{7106588D-520D-6823-7E0C-9050E54035BF}"/>
              </a:ext>
            </a:extLst>
          </p:cNvPr>
          <p:cNvSpPr>
            <a:spLocks noGrp="1"/>
          </p:cNvSpPr>
          <p:nvPr>
            <p:ph idx="1"/>
          </p:nvPr>
        </p:nvSpPr>
        <p:spPr>
          <a:xfrm>
            <a:off x="914400" y="1798820"/>
            <a:ext cx="10103370" cy="4243164"/>
          </a:xfrm>
        </p:spPr>
        <p:txBody>
          <a:bodyPr/>
          <a:lstStyle/>
          <a:p>
            <a:pPr marL="342900" indent="-342900">
              <a:buFont typeface="Arial" panose="020B0604020202020204" pitchFamily="34" charset="0"/>
              <a:buChar char="•"/>
            </a:pPr>
            <a:r>
              <a:rPr lang="en-ZA" dirty="0">
                <a:solidFill>
                  <a:schemeClr val="tx1"/>
                </a:solidFill>
              </a:rPr>
              <a:t>There is an availability of wireless Wi-Fi</a:t>
            </a:r>
          </a:p>
          <a:p>
            <a:pPr marL="342900" indent="-342900">
              <a:buFont typeface="Arial" panose="020B0604020202020204" pitchFamily="34" charset="0"/>
              <a:buChar char="•"/>
            </a:pPr>
            <a:r>
              <a:rPr lang="en-ZA" dirty="0">
                <a:solidFill>
                  <a:schemeClr val="tx1"/>
                </a:solidFill>
              </a:rPr>
              <a:t>This allows to staff to connect conveniently to the internet</a:t>
            </a:r>
          </a:p>
          <a:p>
            <a:pPr marL="342900" indent="-342900">
              <a:buFont typeface="Arial" panose="020B0604020202020204" pitchFamily="34" charset="0"/>
              <a:buChar char="•"/>
            </a:pPr>
            <a:r>
              <a:rPr lang="en-ZA" dirty="0">
                <a:solidFill>
                  <a:schemeClr val="tx1"/>
                </a:solidFill>
              </a:rPr>
              <a:t>The end devices common in the meeting are laptops, tablets and </a:t>
            </a:r>
            <a:r>
              <a:rPr lang="en-ZA" dirty="0" err="1">
                <a:solidFill>
                  <a:schemeClr val="tx1"/>
                </a:solidFill>
              </a:rPr>
              <a:t>cellphones</a:t>
            </a:r>
            <a:r>
              <a:rPr lang="en-ZA" dirty="0">
                <a:solidFill>
                  <a:schemeClr val="tx1"/>
                </a:solidFill>
              </a:rPr>
              <a:t> </a:t>
            </a:r>
          </a:p>
          <a:p>
            <a:pPr marL="342900" indent="-342900">
              <a:buFont typeface="Arial" panose="020B0604020202020204" pitchFamily="34" charset="0"/>
              <a:buChar char="•"/>
            </a:pPr>
            <a:r>
              <a:rPr lang="en-ZA" dirty="0">
                <a:solidFill>
                  <a:schemeClr val="tx1"/>
                </a:solidFill>
              </a:rPr>
              <a:t>This is because they are easily movable (assuming that different staff members would have different meetings in different times</a:t>
            </a:r>
          </a:p>
        </p:txBody>
      </p:sp>
      <p:sp>
        <p:nvSpPr>
          <p:cNvPr id="4" name="Slide Number Placeholder 3">
            <a:extLst>
              <a:ext uri="{FF2B5EF4-FFF2-40B4-BE49-F238E27FC236}">
                <a16:creationId xmlns:a16="http://schemas.microsoft.com/office/drawing/2014/main" id="{5774A11A-94F1-0FD5-F6C7-B2AF9E24513C}"/>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377256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DEC1-8ABB-9BDB-B489-2E65D3E1DAFF}"/>
              </a:ext>
            </a:extLst>
          </p:cNvPr>
          <p:cNvSpPr>
            <a:spLocks noGrp="1"/>
          </p:cNvSpPr>
          <p:nvPr>
            <p:ph type="title"/>
          </p:nvPr>
        </p:nvSpPr>
        <p:spPr/>
        <p:txBody>
          <a:bodyPr/>
          <a:lstStyle/>
          <a:p>
            <a:r>
              <a:rPr lang="en-ZA" dirty="0"/>
              <a:t>CONFIGURATIONS</a:t>
            </a:r>
          </a:p>
        </p:txBody>
      </p:sp>
      <p:sp>
        <p:nvSpPr>
          <p:cNvPr id="3" name="Content Placeholder 2">
            <a:extLst>
              <a:ext uri="{FF2B5EF4-FFF2-40B4-BE49-F238E27FC236}">
                <a16:creationId xmlns:a16="http://schemas.microsoft.com/office/drawing/2014/main" id="{E8020BD0-17B6-AC84-94DA-1971845AD223}"/>
              </a:ext>
            </a:extLst>
          </p:cNvPr>
          <p:cNvSpPr>
            <a:spLocks noGrp="1"/>
          </p:cNvSpPr>
          <p:nvPr>
            <p:ph idx="1"/>
          </p:nvPr>
        </p:nvSpPr>
        <p:spPr/>
        <p:txBody>
          <a:bodyPr/>
          <a:lstStyle/>
          <a:p>
            <a:r>
              <a:rPr lang="en-ZA" dirty="0"/>
              <a:t>Measures needed to be taken in order to have our network components function and communicate well with each other</a:t>
            </a:r>
          </a:p>
          <a:p>
            <a:r>
              <a:rPr lang="en-ZA" dirty="0"/>
              <a:t>Some settings needed to be done on the server</a:t>
            </a:r>
          </a:p>
          <a:p>
            <a:r>
              <a:rPr lang="en-ZA" dirty="0"/>
              <a:t>The routers have two types of settings that needed to be performed on them</a:t>
            </a:r>
          </a:p>
          <a:p>
            <a:r>
              <a:rPr lang="en-ZA" dirty="0"/>
              <a:t>These is the Network Setup </a:t>
            </a:r>
          </a:p>
          <a:p>
            <a:r>
              <a:rPr lang="en-ZA" dirty="0"/>
              <a:t>And the Internet Connection Setup </a:t>
            </a:r>
          </a:p>
        </p:txBody>
      </p:sp>
      <p:sp>
        <p:nvSpPr>
          <p:cNvPr id="4" name="Slide Number Placeholder 3">
            <a:extLst>
              <a:ext uri="{FF2B5EF4-FFF2-40B4-BE49-F238E27FC236}">
                <a16:creationId xmlns:a16="http://schemas.microsoft.com/office/drawing/2014/main" id="{C2E52952-E1CA-05DC-152D-64AD4300AC5F}"/>
              </a:ext>
            </a:extLst>
          </p:cNvPr>
          <p:cNvSpPr>
            <a:spLocks noGrp="1"/>
          </p:cNvSpPr>
          <p:nvPr>
            <p:ph type="sldNum" sz="quarter" idx="12"/>
          </p:nvPr>
        </p:nvSpPr>
        <p:spPr/>
        <p:txBody>
          <a:bodyPr>
            <a:normAutofit/>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725502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05985-C25F-F98F-DF0F-CD6E8BB10C26}"/>
              </a:ext>
            </a:extLst>
          </p:cNvPr>
          <p:cNvSpPr>
            <a:spLocks noGrp="1"/>
          </p:cNvSpPr>
          <p:nvPr>
            <p:ph type="title"/>
          </p:nvPr>
        </p:nvSpPr>
        <p:spPr/>
        <p:txBody>
          <a:bodyPr/>
          <a:lstStyle/>
          <a:p>
            <a:r>
              <a:rPr lang="en-ZA" dirty="0"/>
              <a:t>CONFIGURATIONS</a:t>
            </a:r>
          </a:p>
        </p:txBody>
      </p:sp>
      <p:pic>
        <p:nvPicPr>
          <p:cNvPr id="6" name="Content Placeholder 5" descr="A computer screen shot of a server&#10;&#10;AI-generated content may be incorrect.">
            <a:extLst>
              <a:ext uri="{FF2B5EF4-FFF2-40B4-BE49-F238E27FC236}">
                <a16:creationId xmlns:a16="http://schemas.microsoft.com/office/drawing/2014/main" id="{609FFC77-6807-F624-1765-E8F0000E2850}"/>
              </a:ext>
            </a:extLst>
          </p:cNvPr>
          <p:cNvPicPr>
            <a:picLocks noGrp="1" noChangeAspect="1"/>
          </p:cNvPicPr>
          <p:nvPr>
            <p:ph idx="1"/>
          </p:nvPr>
        </p:nvPicPr>
        <p:blipFill>
          <a:blip r:embed="rId2"/>
          <a:stretch>
            <a:fillRect/>
          </a:stretch>
        </p:blipFill>
        <p:spPr>
          <a:xfrm>
            <a:off x="1655379" y="1828800"/>
            <a:ext cx="7709338" cy="4351338"/>
          </a:xfrm>
        </p:spPr>
      </p:pic>
      <p:sp>
        <p:nvSpPr>
          <p:cNvPr id="4" name="Slide Number Placeholder 3">
            <a:extLst>
              <a:ext uri="{FF2B5EF4-FFF2-40B4-BE49-F238E27FC236}">
                <a16:creationId xmlns:a16="http://schemas.microsoft.com/office/drawing/2014/main" id="{3DEE6752-9135-5953-1DFF-71526A69ECE6}"/>
              </a:ext>
            </a:extLst>
          </p:cNvPr>
          <p:cNvSpPr>
            <a:spLocks noGrp="1"/>
          </p:cNvSpPr>
          <p:nvPr>
            <p:ph type="sldNum" sz="quarter" idx="12"/>
          </p:nvPr>
        </p:nvSpPr>
        <p:spPr/>
        <p:txBody>
          <a:bodyPr>
            <a:normAutofit/>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551950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994C3-F3B9-6F1E-B713-75958C0F2321}"/>
              </a:ext>
            </a:extLst>
          </p:cNvPr>
          <p:cNvSpPr>
            <a:spLocks noGrp="1"/>
          </p:cNvSpPr>
          <p:nvPr>
            <p:ph type="title"/>
          </p:nvPr>
        </p:nvSpPr>
        <p:spPr/>
        <p:txBody>
          <a:bodyPr/>
          <a:lstStyle/>
          <a:p>
            <a:r>
              <a:rPr lang="en-ZA" dirty="0"/>
              <a:t>CONFIGURATIONS</a:t>
            </a:r>
          </a:p>
        </p:txBody>
      </p:sp>
      <p:sp>
        <p:nvSpPr>
          <p:cNvPr id="3" name="Content Placeholder 2">
            <a:extLst>
              <a:ext uri="{FF2B5EF4-FFF2-40B4-BE49-F238E27FC236}">
                <a16:creationId xmlns:a16="http://schemas.microsoft.com/office/drawing/2014/main" id="{FD2BFB69-04CA-49D0-FB0C-9F103E925986}"/>
              </a:ext>
            </a:extLst>
          </p:cNvPr>
          <p:cNvSpPr>
            <a:spLocks noGrp="1"/>
          </p:cNvSpPr>
          <p:nvPr>
            <p:ph idx="1"/>
          </p:nvPr>
        </p:nvSpPr>
        <p:spPr/>
        <p:txBody>
          <a:bodyPr>
            <a:normAutofit/>
          </a:bodyPr>
          <a:lstStyle/>
          <a:p>
            <a:pPr marL="0" indent="0">
              <a:buNone/>
            </a:pPr>
            <a:r>
              <a:rPr lang="en-ZA" dirty="0"/>
              <a:t>SERVER SETTINGS:</a:t>
            </a:r>
          </a:p>
          <a:p>
            <a:r>
              <a:rPr lang="en-ZA" dirty="0"/>
              <a:t>A DHCP Pool was create, in which and IP address was assigned</a:t>
            </a:r>
          </a:p>
          <a:p>
            <a:r>
              <a:rPr lang="en-ZA" dirty="0"/>
              <a:t>Along with the IP address, a default gateway and  DNS server were assigned.</a:t>
            </a:r>
          </a:p>
          <a:p>
            <a:r>
              <a:rPr lang="en-ZA" dirty="0"/>
              <a:t>This allows all connected devices to have the same default gateway and subnet mask as the server</a:t>
            </a:r>
          </a:p>
          <a:p>
            <a:r>
              <a:rPr lang="en-ZA" dirty="0"/>
              <a:t>A maximum number of users was set to be 150; allowing the server to provide 150 IP addresses. </a:t>
            </a:r>
          </a:p>
          <a:p>
            <a:endParaRPr lang="en-ZA" dirty="0"/>
          </a:p>
          <a:p>
            <a:endParaRPr lang="en-ZA" dirty="0"/>
          </a:p>
        </p:txBody>
      </p:sp>
      <p:sp>
        <p:nvSpPr>
          <p:cNvPr id="4" name="Slide Number Placeholder 3">
            <a:extLst>
              <a:ext uri="{FF2B5EF4-FFF2-40B4-BE49-F238E27FC236}">
                <a16:creationId xmlns:a16="http://schemas.microsoft.com/office/drawing/2014/main" id="{072A04D2-F3EC-918F-F183-DD5E59E08B88}"/>
              </a:ext>
            </a:extLst>
          </p:cNvPr>
          <p:cNvSpPr>
            <a:spLocks noGrp="1"/>
          </p:cNvSpPr>
          <p:nvPr>
            <p:ph type="sldNum" sz="quarter" idx="12"/>
          </p:nvPr>
        </p:nvSpPr>
        <p:spPr/>
        <p:txBody>
          <a:bodyPr>
            <a:normAutofit/>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403289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6F0D-A295-EA7A-A590-E6DA35C25BD8}"/>
              </a:ext>
            </a:extLst>
          </p:cNvPr>
          <p:cNvSpPr>
            <a:spLocks noGrp="1"/>
          </p:cNvSpPr>
          <p:nvPr>
            <p:ph type="title"/>
          </p:nvPr>
        </p:nvSpPr>
        <p:spPr/>
        <p:txBody>
          <a:bodyPr/>
          <a:lstStyle/>
          <a:p>
            <a:r>
              <a:rPr lang="en-ZA" dirty="0"/>
              <a:t>CONFIGURATIONS</a:t>
            </a:r>
          </a:p>
        </p:txBody>
      </p:sp>
      <p:pic>
        <p:nvPicPr>
          <p:cNvPr id="6" name="Content Placeholder 5" descr="A screenshot of a computer&#10;&#10;AI-generated content may be incorrect.">
            <a:extLst>
              <a:ext uri="{FF2B5EF4-FFF2-40B4-BE49-F238E27FC236}">
                <a16:creationId xmlns:a16="http://schemas.microsoft.com/office/drawing/2014/main" id="{040963E7-5AE9-5166-FD5A-C6C378C69DC2}"/>
              </a:ext>
            </a:extLst>
          </p:cNvPr>
          <p:cNvPicPr>
            <a:picLocks noGrp="1" noChangeAspect="1"/>
          </p:cNvPicPr>
          <p:nvPr>
            <p:ph idx="1"/>
          </p:nvPr>
        </p:nvPicPr>
        <p:blipFill>
          <a:blip r:embed="rId2"/>
          <a:stretch>
            <a:fillRect/>
          </a:stretch>
        </p:blipFill>
        <p:spPr>
          <a:xfrm>
            <a:off x="1387367" y="1580050"/>
            <a:ext cx="9126644" cy="4668349"/>
          </a:xfrm>
        </p:spPr>
      </p:pic>
      <p:sp>
        <p:nvSpPr>
          <p:cNvPr id="4" name="Slide Number Placeholder 3">
            <a:extLst>
              <a:ext uri="{FF2B5EF4-FFF2-40B4-BE49-F238E27FC236}">
                <a16:creationId xmlns:a16="http://schemas.microsoft.com/office/drawing/2014/main" id="{396BBA13-8F1A-7E7C-D347-28A6904B3B6D}"/>
              </a:ext>
            </a:extLst>
          </p:cNvPr>
          <p:cNvSpPr>
            <a:spLocks noGrp="1"/>
          </p:cNvSpPr>
          <p:nvPr>
            <p:ph type="sldNum" sz="quarter" idx="12"/>
          </p:nvPr>
        </p:nvSpPr>
        <p:spPr/>
        <p:txBody>
          <a:bodyPr>
            <a:normAutofit/>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2264559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9141-497A-065E-1D98-C26DCA1FDFF5}"/>
              </a:ext>
            </a:extLst>
          </p:cNvPr>
          <p:cNvSpPr>
            <a:spLocks noGrp="1"/>
          </p:cNvSpPr>
          <p:nvPr>
            <p:ph type="title"/>
          </p:nvPr>
        </p:nvSpPr>
        <p:spPr/>
        <p:txBody>
          <a:bodyPr/>
          <a:lstStyle/>
          <a:p>
            <a:r>
              <a:rPr lang="en-ZA" dirty="0"/>
              <a:t>CONFIGURATIONS</a:t>
            </a:r>
          </a:p>
        </p:txBody>
      </p:sp>
      <p:sp>
        <p:nvSpPr>
          <p:cNvPr id="3" name="Content Placeholder 2">
            <a:extLst>
              <a:ext uri="{FF2B5EF4-FFF2-40B4-BE49-F238E27FC236}">
                <a16:creationId xmlns:a16="http://schemas.microsoft.com/office/drawing/2014/main" id="{8AAB5E6F-41AC-680E-4CDD-B9728E9C2969}"/>
              </a:ext>
            </a:extLst>
          </p:cNvPr>
          <p:cNvSpPr>
            <a:spLocks noGrp="1"/>
          </p:cNvSpPr>
          <p:nvPr>
            <p:ph idx="1"/>
          </p:nvPr>
        </p:nvSpPr>
        <p:spPr>
          <a:xfrm>
            <a:off x="1261872" y="2158584"/>
            <a:ext cx="8595360" cy="1663908"/>
          </a:xfrm>
        </p:spPr>
        <p:txBody>
          <a:bodyPr>
            <a:normAutofit/>
          </a:bodyPr>
          <a:lstStyle/>
          <a:p>
            <a:pPr marL="0" indent="0">
              <a:buNone/>
            </a:pPr>
            <a:r>
              <a:rPr lang="en-ZA" dirty="0"/>
              <a:t>ROUTER NETWORK SETUP:</a:t>
            </a:r>
          </a:p>
          <a:p>
            <a:pPr marL="0" indent="0">
              <a:buNone/>
            </a:pPr>
            <a:r>
              <a:rPr lang="en-ZA" dirty="0"/>
              <a:t>The image above shows where the router’s IP address is set and how it is configured to DHCP</a:t>
            </a:r>
          </a:p>
          <a:p>
            <a:endParaRPr lang="en-ZA" dirty="0"/>
          </a:p>
        </p:txBody>
      </p:sp>
      <p:sp>
        <p:nvSpPr>
          <p:cNvPr id="4" name="Slide Number Placeholder 3">
            <a:extLst>
              <a:ext uri="{FF2B5EF4-FFF2-40B4-BE49-F238E27FC236}">
                <a16:creationId xmlns:a16="http://schemas.microsoft.com/office/drawing/2014/main" id="{7453CD0C-6C62-945D-3886-C599ECB0915E}"/>
              </a:ext>
            </a:extLst>
          </p:cNvPr>
          <p:cNvSpPr>
            <a:spLocks noGrp="1"/>
          </p:cNvSpPr>
          <p:nvPr>
            <p:ph type="sldNum" sz="quarter" idx="12"/>
          </p:nvPr>
        </p:nvSpPr>
        <p:spPr/>
        <p:txBody>
          <a:bodyPr>
            <a:normAutofit/>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711027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2A17A-C3F6-D0BB-4C70-C0DBFCF82955}"/>
              </a:ext>
            </a:extLst>
          </p:cNvPr>
          <p:cNvSpPr>
            <a:spLocks noGrp="1"/>
          </p:cNvSpPr>
          <p:nvPr>
            <p:ph type="title"/>
          </p:nvPr>
        </p:nvSpPr>
        <p:spPr/>
        <p:txBody>
          <a:bodyPr/>
          <a:lstStyle/>
          <a:p>
            <a:r>
              <a:rPr lang="en-ZA" dirty="0"/>
              <a:t>CONFIGURATIONS</a:t>
            </a:r>
          </a:p>
        </p:txBody>
      </p:sp>
      <p:pic>
        <p:nvPicPr>
          <p:cNvPr id="6" name="Content Placeholder 5" descr="A screenshot of a computer&#10;&#10;AI-generated content may be incorrect.">
            <a:extLst>
              <a:ext uri="{FF2B5EF4-FFF2-40B4-BE49-F238E27FC236}">
                <a16:creationId xmlns:a16="http://schemas.microsoft.com/office/drawing/2014/main" id="{D4E6236C-2F3F-709E-3218-1E0BD4FD7DFA}"/>
              </a:ext>
            </a:extLst>
          </p:cNvPr>
          <p:cNvPicPr>
            <a:picLocks noGrp="1" noChangeAspect="1"/>
          </p:cNvPicPr>
          <p:nvPr>
            <p:ph idx="1"/>
          </p:nvPr>
        </p:nvPicPr>
        <p:blipFill>
          <a:blip r:embed="rId2"/>
          <a:stretch>
            <a:fillRect/>
          </a:stretch>
        </p:blipFill>
        <p:spPr>
          <a:xfrm>
            <a:off x="1954923" y="1418897"/>
            <a:ext cx="8559087" cy="5108027"/>
          </a:xfrm>
        </p:spPr>
      </p:pic>
      <p:sp>
        <p:nvSpPr>
          <p:cNvPr id="4" name="Slide Number Placeholder 3">
            <a:extLst>
              <a:ext uri="{FF2B5EF4-FFF2-40B4-BE49-F238E27FC236}">
                <a16:creationId xmlns:a16="http://schemas.microsoft.com/office/drawing/2014/main" id="{052C32C1-5701-7F53-E7A5-C430823393D2}"/>
              </a:ext>
            </a:extLst>
          </p:cNvPr>
          <p:cNvSpPr>
            <a:spLocks noGrp="1"/>
          </p:cNvSpPr>
          <p:nvPr>
            <p:ph type="sldNum" sz="quarter" idx="12"/>
          </p:nvPr>
        </p:nvSpPr>
        <p:spPr/>
        <p:txBody>
          <a:bodyPr>
            <a:normAutofit/>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4139429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D2F6F-34D8-6DB9-7BA8-BC0633CADC45}"/>
              </a:ext>
            </a:extLst>
          </p:cNvPr>
          <p:cNvSpPr>
            <a:spLocks noGrp="1"/>
          </p:cNvSpPr>
          <p:nvPr>
            <p:ph type="title"/>
          </p:nvPr>
        </p:nvSpPr>
        <p:spPr/>
        <p:txBody>
          <a:bodyPr/>
          <a:lstStyle/>
          <a:p>
            <a:r>
              <a:rPr lang="en-ZA" dirty="0"/>
              <a:t>CONFIGURATIONS</a:t>
            </a:r>
          </a:p>
        </p:txBody>
      </p:sp>
      <p:sp>
        <p:nvSpPr>
          <p:cNvPr id="3" name="Content Placeholder 2">
            <a:extLst>
              <a:ext uri="{FF2B5EF4-FFF2-40B4-BE49-F238E27FC236}">
                <a16:creationId xmlns:a16="http://schemas.microsoft.com/office/drawing/2014/main" id="{25475983-AC08-7543-BA53-672338D4FC89}"/>
              </a:ext>
            </a:extLst>
          </p:cNvPr>
          <p:cNvSpPr>
            <a:spLocks noGrp="1"/>
          </p:cNvSpPr>
          <p:nvPr>
            <p:ph idx="1"/>
          </p:nvPr>
        </p:nvSpPr>
        <p:spPr/>
        <p:txBody>
          <a:bodyPr>
            <a:normAutofit/>
          </a:bodyPr>
          <a:lstStyle/>
          <a:p>
            <a:r>
              <a:rPr lang="en-ZA" dirty="0"/>
              <a:t>ROUTER INTERNET SETUP:</a:t>
            </a:r>
          </a:p>
          <a:p>
            <a:r>
              <a:rPr lang="en-ZA" dirty="0"/>
              <a:t>The previous image shows the status of the router after it has been configured.</a:t>
            </a:r>
          </a:p>
          <a:p>
            <a:r>
              <a:rPr lang="en-ZA" dirty="0"/>
              <a:t>Components that will only show if the router has been properly configured:</a:t>
            </a:r>
          </a:p>
          <a:p>
            <a:pPr lvl="1"/>
            <a:r>
              <a:rPr lang="en-ZA" dirty="0"/>
              <a:t>Internet IP Address</a:t>
            </a:r>
          </a:p>
          <a:p>
            <a:pPr lvl="1"/>
            <a:r>
              <a:rPr lang="en-ZA" dirty="0"/>
              <a:t>Subnet Mask</a:t>
            </a:r>
          </a:p>
          <a:p>
            <a:pPr lvl="1"/>
            <a:r>
              <a:rPr lang="en-ZA" dirty="0"/>
              <a:t>Default Gateway</a:t>
            </a:r>
          </a:p>
          <a:p>
            <a:pPr lvl="1"/>
            <a:r>
              <a:rPr lang="en-ZA" dirty="0"/>
              <a:t>DNS</a:t>
            </a:r>
          </a:p>
          <a:p>
            <a:endParaRPr lang="en-ZA" dirty="0"/>
          </a:p>
        </p:txBody>
      </p:sp>
      <p:sp>
        <p:nvSpPr>
          <p:cNvPr id="4" name="Slide Number Placeholder 3">
            <a:extLst>
              <a:ext uri="{FF2B5EF4-FFF2-40B4-BE49-F238E27FC236}">
                <a16:creationId xmlns:a16="http://schemas.microsoft.com/office/drawing/2014/main" id="{F6CF6D4A-535E-158B-237F-88121B3344FD}"/>
              </a:ext>
            </a:extLst>
          </p:cNvPr>
          <p:cNvSpPr>
            <a:spLocks noGrp="1"/>
          </p:cNvSpPr>
          <p:nvPr>
            <p:ph type="sldNum" sz="quarter" idx="12"/>
          </p:nvPr>
        </p:nvSpPr>
        <p:spPr/>
        <p:txBody>
          <a:bodyPr>
            <a:normAutofit/>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3410641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D9AB2-E4B5-3E97-B121-CE5D69614AAF}"/>
              </a:ext>
            </a:extLst>
          </p:cNvPr>
          <p:cNvSpPr>
            <a:spLocks noGrp="1"/>
          </p:cNvSpPr>
          <p:nvPr>
            <p:ph type="title"/>
          </p:nvPr>
        </p:nvSpPr>
        <p:spPr/>
        <p:txBody>
          <a:bodyPr/>
          <a:lstStyle/>
          <a:p>
            <a:r>
              <a:rPr lang="en-ZA" dirty="0"/>
              <a:t>PINGING AND SIMULATION</a:t>
            </a:r>
          </a:p>
        </p:txBody>
      </p:sp>
      <p:sp>
        <p:nvSpPr>
          <p:cNvPr id="3" name="Content Placeholder 2">
            <a:extLst>
              <a:ext uri="{FF2B5EF4-FFF2-40B4-BE49-F238E27FC236}">
                <a16:creationId xmlns:a16="http://schemas.microsoft.com/office/drawing/2014/main" id="{54B0D58C-8A40-2097-9F06-C767294C50DD}"/>
              </a:ext>
            </a:extLst>
          </p:cNvPr>
          <p:cNvSpPr>
            <a:spLocks noGrp="1"/>
          </p:cNvSpPr>
          <p:nvPr>
            <p:ph idx="1"/>
          </p:nvPr>
        </p:nvSpPr>
        <p:spPr/>
        <p:txBody>
          <a:bodyPr/>
          <a:lstStyle/>
          <a:p>
            <a:r>
              <a:rPr lang="en-ZA" dirty="0"/>
              <a:t>There are two measures that we took when testing the network we have created </a:t>
            </a:r>
          </a:p>
          <a:p>
            <a:r>
              <a:rPr lang="en-ZA" dirty="0"/>
              <a:t>We used pinging to check for the validity of the IP Addresses</a:t>
            </a:r>
          </a:p>
          <a:p>
            <a:r>
              <a:rPr lang="en-ZA" dirty="0"/>
              <a:t>And a simulation attempt to check for communication and packet transportation among components in the network</a:t>
            </a:r>
          </a:p>
          <a:p>
            <a:r>
              <a:rPr lang="en-ZA" dirty="0"/>
              <a:t>The images below show how it was done.</a:t>
            </a:r>
          </a:p>
        </p:txBody>
      </p:sp>
      <p:sp>
        <p:nvSpPr>
          <p:cNvPr id="4" name="Slide Number Placeholder 3">
            <a:extLst>
              <a:ext uri="{FF2B5EF4-FFF2-40B4-BE49-F238E27FC236}">
                <a16:creationId xmlns:a16="http://schemas.microsoft.com/office/drawing/2014/main" id="{78B2049E-2830-83EE-1A5D-9E2603EF3FFD}"/>
              </a:ext>
            </a:extLst>
          </p:cNvPr>
          <p:cNvSpPr>
            <a:spLocks noGrp="1"/>
          </p:cNvSpPr>
          <p:nvPr>
            <p:ph type="sldNum" sz="quarter" idx="12"/>
          </p:nvPr>
        </p:nvSpPr>
        <p:spPr/>
        <p:txBody>
          <a:bodyPr>
            <a:normAutofit/>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3584717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FAC63-3264-EFA3-B99C-63679DE7F15E}"/>
              </a:ext>
            </a:extLst>
          </p:cNvPr>
          <p:cNvSpPr>
            <a:spLocks noGrp="1"/>
          </p:cNvSpPr>
          <p:nvPr>
            <p:ph type="title"/>
          </p:nvPr>
        </p:nvSpPr>
        <p:spPr>
          <a:xfrm>
            <a:off x="1261872" y="365760"/>
            <a:ext cx="9692640" cy="848185"/>
          </a:xfrm>
        </p:spPr>
        <p:txBody>
          <a:bodyPr/>
          <a:lstStyle/>
          <a:p>
            <a:r>
              <a:rPr lang="en-ZA" dirty="0"/>
              <a:t>PINGING AND SIMULATION</a:t>
            </a:r>
          </a:p>
        </p:txBody>
      </p:sp>
      <p:pic>
        <p:nvPicPr>
          <p:cNvPr id="6" name="Content Placeholder 5" descr="A screenshot of a computer program&#10;&#10;AI-generated content may be incorrect.">
            <a:extLst>
              <a:ext uri="{FF2B5EF4-FFF2-40B4-BE49-F238E27FC236}">
                <a16:creationId xmlns:a16="http://schemas.microsoft.com/office/drawing/2014/main" id="{09D42EF6-23D9-B82C-6853-86AD841BA0F5}"/>
              </a:ext>
            </a:extLst>
          </p:cNvPr>
          <p:cNvPicPr>
            <a:picLocks noGrp="1" noChangeAspect="1"/>
          </p:cNvPicPr>
          <p:nvPr>
            <p:ph idx="1"/>
          </p:nvPr>
        </p:nvPicPr>
        <p:blipFill>
          <a:blip r:embed="rId2"/>
          <a:stretch>
            <a:fillRect/>
          </a:stretch>
        </p:blipFill>
        <p:spPr>
          <a:xfrm>
            <a:off x="1261872" y="1213945"/>
            <a:ext cx="8355093" cy="5123793"/>
          </a:xfrm>
        </p:spPr>
      </p:pic>
      <p:sp>
        <p:nvSpPr>
          <p:cNvPr id="4" name="Slide Number Placeholder 3">
            <a:extLst>
              <a:ext uri="{FF2B5EF4-FFF2-40B4-BE49-F238E27FC236}">
                <a16:creationId xmlns:a16="http://schemas.microsoft.com/office/drawing/2014/main" id="{9B2DE933-6BBF-39E7-58B0-4FF309503A54}"/>
              </a:ext>
            </a:extLst>
          </p:cNvPr>
          <p:cNvSpPr>
            <a:spLocks noGrp="1"/>
          </p:cNvSpPr>
          <p:nvPr>
            <p:ph type="sldNum" sz="quarter" idx="12"/>
          </p:nvPr>
        </p:nvSpPr>
        <p:spPr/>
        <p:txBody>
          <a:bodyPr>
            <a:normAutofit/>
          </a:bodyPr>
          <a:lstStyle/>
          <a:p>
            <a:fld id="{48F63A3B-78C7-47BE-AE5E-E10140E04643}" type="slidenum">
              <a:rPr lang="en-US" smtClean="0"/>
              <a:pPr/>
              <a:t>19</a:t>
            </a:fld>
            <a:endParaRPr lang="en-US" dirty="0"/>
          </a:p>
        </p:txBody>
      </p:sp>
    </p:spTree>
    <p:extLst>
      <p:ext uri="{BB962C8B-B14F-4D97-AF65-F5344CB8AC3E}">
        <p14:creationId xmlns:p14="http://schemas.microsoft.com/office/powerpoint/2010/main" val="199549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9833548" cy="786516"/>
          </a:xfrm>
        </p:spPr>
        <p:txBody>
          <a:bodyPr/>
          <a:lstStyle/>
          <a:p>
            <a:pPr algn="ctr"/>
            <a:r>
              <a:rPr lang="en-US" dirty="0">
                <a:solidFill>
                  <a:schemeClr val="tx1"/>
                </a:solidFill>
              </a:rPr>
              <a:t>Table of Contents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p:txBody>
          <a:bodyPr>
            <a:normAutofit/>
          </a:bodyPr>
          <a:lstStyle/>
          <a:p>
            <a:pPr algn="l"/>
            <a:r>
              <a:rPr lang="en-ZA" sz="1800" b="1" i="0" dirty="0">
                <a:solidFill>
                  <a:schemeClr val="tx1"/>
                </a:solidFill>
                <a:effectLst/>
              </a:rPr>
              <a:t>Problem Description</a:t>
            </a:r>
          </a:p>
          <a:p>
            <a:pPr>
              <a:lnSpc>
                <a:spcPct val="106000"/>
              </a:lnSpc>
              <a:spcBef>
                <a:spcPts val="800"/>
              </a:spcBef>
              <a:spcAft>
                <a:spcPts val="400"/>
              </a:spcAft>
            </a:pPr>
            <a:r>
              <a:rPr lang="en-ZA" sz="1800" b="1" kern="100" dirty="0">
                <a:solidFill>
                  <a:schemeClr val="tx1"/>
                </a:solidFill>
                <a:effectLst/>
                <a:ea typeface="DengXian Light" panose="02010600030101010101" pitchFamily="2" charset="-122"/>
                <a:cs typeface="Times New Roman" panose="02020603050405020304" pitchFamily="18" charset="0"/>
              </a:rPr>
              <a:t>Network Design Description</a:t>
            </a:r>
          </a:p>
          <a:p>
            <a:pPr>
              <a:lnSpc>
                <a:spcPct val="106000"/>
              </a:lnSpc>
              <a:spcBef>
                <a:spcPts val="800"/>
              </a:spcBef>
              <a:spcAft>
                <a:spcPts val="400"/>
              </a:spcAft>
            </a:pPr>
            <a:r>
              <a:rPr lang="en-ZA" sz="1800" b="1" kern="100" dirty="0">
                <a:solidFill>
                  <a:schemeClr val="tx1"/>
                </a:solidFill>
                <a:effectLst/>
                <a:ea typeface="DengXian Light" panose="02010600030101010101" pitchFamily="2" charset="-122"/>
                <a:cs typeface="Times New Roman" panose="02020603050405020304" pitchFamily="18" charset="0"/>
              </a:rPr>
              <a:t>Topology Images</a:t>
            </a:r>
          </a:p>
          <a:p>
            <a:pPr>
              <a:lnSpc>
                <a:spcPct val="106000"/>
              </a:lnSpc>
              <a:spcBef>
                <a:spcPts val="800"/>
              </a:spcBef>
              <a:spcAft>
                <a:spcPts val="400"/>
              </a:spcAft>
            </a:pPr>
            <a:r>
              <a:rPr lang="en-ZA" sz="1800" b="1" kern="100" dirty="0">
                <a:solidFill>
                  <a:schemeClr val="tx1"/>
                </a:solidFill>
                <a:effectLst/>
                <a:ea typeface="DengXian Light" panose="02010600030101010101" pitchFamily="2" charset="-122"/>
                <a:cs typeface="Times New Roman" panose="02020603050405020304" pitchFamily="18" charset="0"/>
              </a:rPr>
              <a:t>Configurations</a:t>
            </a:r>
          </a:p>
          <a:p>
            <a:r>
              <a:rPr lang="en-US" sz="1800" b="1" dirty="0">
                <a:solidFill>
                  <a:schemeClr val="tx1"/>
                </a:solidFill>
              </a:rPr>
              <a:t>Pinging and Simulation</a:t>
            </a:r>
          </a:p>
          <a:p>
            <a:r>
              <a:rPr lang="en-US" sz="1800" b="1" dirty="0">
                <a:solidFill>
                  <a:schemeClr val="tx1"/>
                </a:solidFill>
              </a:rPr>
              <a:t>Optional Real World Improvements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A7D0-F046-D1B7-FAEE-027DF0348339}"/>
              </a:ext>
            </a:extLst>
          </p:cNvPr>
          <p:cNvSpPr>
            <a:spLocks noGrp="1"/>
          </p:cNvSpPr>
          <p:nvPr>
            <p:ph type="title"/>
          </p:nvPr>
        </p:nvSpPr>
        <p:spPr>
          <a:xfrm>
            <a:off x="1261872" y="365760"/>
            <a:ext cx="9692640" cy="832419"/>
          </a:xfrm>
        </p:spPr>
        <p:txBody>
          <a:bodyPr/>
          <a:lstStyle/>
          <a:p>
            <a:r>
              <a:rPr lang="en-ZA" dirty="0"/>
              <a:t>PINGINGING AND SIMULATION</a:t>
            </a:r>
          </a:p>
        </p:txBody>
      </p:sp>
      <p:pic>
        <p:nvPicPr>
          <p:cNvPr id="6" name="Content Placeholder 5" descr="A computer screen shot of a network&#10;&#10;AI-generated content may be incorrect.">
            <a:extLst>
              <a:ext uri="{FF2B5EF4-FFF2-40B4-BE49-F238E27FC236}">
                <a16:creationId xmlns:a16="http://schemas.microsoft.com/office/drawing/2014/main" id="{9BAB2415-1DDB-8A63-9668-DDCF74996971}"/>
              </a:ext>
            </a:extLst>
          </p:cNvPr>
          <p:cNvPicPr>
            <a:picLocks noGrp="1" noChangeAspect="1"/>
          </p:cNvPicPr>
          <p:nvPr>
            <p:ph sz="half" idx="1"/>
          </p:nvPr>
        </p:nvPicPr>
        <p:blipFill>
          <a:blip r:embed="rId2"/>
          <a:stretch>
            <a:fillRect/>
          </a:stretch>
        </p:blipFill>
        <p:spPr>
          <a:xfrm>
            <a:off x="2033752" y="1198179"/>
            <a:ext cx="7677807" cy="3578773"/>
          </a:xfrm>
        </p:spPr>
      </p:pic>
      <p:sp>
        <p:nvSpPr>
          <p:cNvPr id="10" name="Content Placeholder 9">
            <a:extLst>
              <a:ext uri="{FF2B5EF4-FFF2-40B4-BE49-F238E27FC236}">
                <a16:creationId xmlns:a16="http://schemas.microsoft.com/office/drawing/2014/main" id="{ADF07AC1-8D73-DE5D-DA42-59321F0A009E}"/>
              </a:ext>
            </a:extLst>
          </p:cNvPr>
          <p:cNvSpPr>
            <a:spLocks noGrp="1"/>
          </p:cNvSpPr>
          <p:nvPr>
            <p:ph sz="half" idx="2"/>
          </p:nvPr>
        </p:nvSpPr>
        <p:spPr>
          <a:xfrm>
            <a:off x="1387366" y="5347720"/>
            <a:ext cx="9219674" cy="832418"/>
          </a:xfrm>
        </p:spPr>
        <p:txBody>
          <a:bodyPr>
            <a:normAutofit lnSpcReduction="10000"/>
          </a:bodyPr>
          <a:lstStyle/>
          <a:p>
            <a:r>
              <a:rPr lang="en-ZA" dirty="0"/>
              <a:t>The packets are illustrated as envelopes </a:t>
            </a:r>
          </a:p>
          <a:p>
            <a:r>
              <a:rPr lang="en-ZA" dirty="0"/>
              <a:t>The green tick on the envelope shows that the packet was successfully delivered</a:t>
            </a:r>
          </a:p>
        </p:txBody>
      </p:sp>
      <p:sp>
        <p:nvSpPr>
          <p:cNvPr id="4" name="Slide Number Placeholder 3">
            <a:extLst>
              <a:ext uri="{FF2B5EF4-FFF2-40B4-BE49-F238E27FC236}">
                <a16:creationId xmlns:a16="http://schemas.microsoft.com/office/drawing/2014/main" id="{41D04A3F-64DD-DDD8-0E39-4C14D2C9019A}"/>
              </a:ext>
            </a:extLst>
          </p:cNvPr>
          <p:cNvSpPr>
            <a:spLocks noGrp="1"/>
          </p:cNvSpPr>
          <p:nvPr>
            <p:ph type="sldNum" sz="quarter" idx="12"/>
          </p:nvPr>
        </p:nvSpPr>
        <p:spPr/>
        <p:txBody>
          <a:bodyPr>
            <a:normAutofit/>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1995324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37A2-09B0-AE4C-D4F8-4D7280D30280}"/>
              </a:ext>
            </a:extLst>
          </p:cNvPr>
          <p:cNvSpPr>
            <a:spLocks noGrp="1"/>
          </p:cNvSpPr>
          <p:nvPr>
            <p:ph type="title"/>
          </p:nvPr>
        </p:nvSpPr>
        <p:spPr/>
        <p:txBody>
          <a:bodyPr>
            <a:normAutofit fontScale="90000"/>
          </a:bodyPr>
          <a:lstStyle/>
          <a:p>
            <a:r>
              <a:rPr lang="en-US" sz="4400" dirty="0">
                <a:solidFill>
                  <a:schemeClr val="tx1"/>
                </a:solidFill>
              </a:rPr>
              <a:t>Optional Real World Improvements</a:t>
            </a:r>
            <a:br>
              <a:rPr lang="en-US" sz="4400" b="1" dirty="0">
                <a:solidFill>
                  <a:schemeClr val="tx1"/>
                </a:solidFill>
              </a:rPr>
            </a:br>
            <a:endParaRPr lang="en-ZA" dirty="0"/>
          </a:p>
        </p:txBody>
      </p:sp>
      <p:sp>
        <p:nvSpPr>
          <p:cNvPr id="3" name="Content Placeholder 2">
            <a:extLst>
              <a:ext uri="{FF2B5EF4-FFF2-40B4-BE49-F238E27FC236}">
                <a16:creationId xmlns:a16="http://schemas.microsoft.com/office/drawing/2014/main" id="{A267929D-1F8D-1EAD-BC1E-A6678991A030}"/>
              </a:ext>
            </a:extLst>
          </p:cNvPr>
          <p:cNvSpPr>
            <a:spLocks noGrp="1"/>
          </p:cNvSpPr>
          <p:nvPr>
            <p:ph idx="1"/>
          </p:nvPr>
        </p:nvSpPr>
        <p:spPr>
          <a:xfrm>
            <a:off x="1261872" y="1304144"/>
            <a:ext cx="8595360" cy="4875993"/>
          </a:xfrm>
        </p:spPr>
        <p:txBody>
          <a:bodyPr>
            <a:normAutofit lnSpcReduction="10000"/>
          </a:bodyPr>
          <a:lstStyle/>
          <a:p>
            <a:r>
              <a:rPr lang="en-GB" b="0" i="0" dirty="0">
                <a:effectLst/>
                <a:latin typeface="Arial" panose="020B0604020202020204" pitchFamily="34" charset="0"/>
              </a:rPr>
              <a:t>1. Firewall Protection</a:t>
            </a:r>
            <a:br>
              <a:rPr lang="en-GB" dirty="0"/>
            </a:br>
            <a:r>
              <a:rPr lang="en-GB" b="0" i="0" dirty="0">
                <a:effectLst/>
                <a:latin typeface="Arial" panose="020B0604020202020204" pitchFamily="34" charset="0"/>
              </a:rPr>
              <a:t>Set up a firewall (e. g. , Cisco ASA) between the ISP and the network to prevent threats that exceed ACLs.</a:t>
            </a:r>
          </a:p>
          <a:p>
            <a:br>
              <a:rPr lang="en-GB" dirty="0"/>
            </a:br>
            <a:r>
              <a:rPr lang="en-GB" b="0" i="0" dirty="0">
                <a:effectLst/>
                <a:latin typeface="Arial" panose="020B0604020202020204" pitchFamily="34" charset="0"/>
              </a:rPr>
              <a:t>2. Power Backup (UPS)</a:t>
            </a:r>
            <a:br>
              <a:rPr lang="en-GB" dirty="0"/>
            </a:br>
            <a:r>
              <a:rPr lang="en-GB" b="0" i="0" dirty="0">
                <a:effectLst/>
                <a:latin typeface="Arial" panose="020B0604020202020204" pitchFamily="34" charset="0"/>
              </a:rPr>
              <a:t>Utilize UPS for routers, switches, and servers to avoid data loss during power outages.</a:t>
            </a:r>
          </a:p>
          <a:p>
            <a:br>
              <a:rPr lang="en-GB" dirty="0"/>
            </a:br>
            <a:r>
              <a:rPr lang="en-GB" b="0" i="0" dirty="0">
                <a:effectLst/>
                <a:latin typeface="Arial" panose="020B0604020202020204" pitchFamily="34" charset="0"/>
              </a:rPr>
              <a:t>3. Remote Access (VPN)</a:t>
            </a:r>
            <a:br>
              <a:rPr lang="en-GB" dirty="0"/>
            </a:br>
            <a:r>
              <a:rPr lang="en-GB" b="0" i="0" dirty="0">
                <a:effectLst/>
                <a:latin typeface="Arial" panose="020B0604020202020204" pitchFamily="34" charset="0"/>
              </a:rPr>
              <a:t>Activate secure remote work access through VPN on the current servers.</a:t>
            </a:r>
          </a:p>
          <a:p>
            <a:br>
              <a:rPr lang="en-GB" dirty="0"/>
            </a:br>
            <a:r>
              <a:rPr lang="en-GB" b="0" i="0" dirty="0">
                <a:effectLst/>
                <a:latin typeface="Arial" panose="020B0604020202020204" pitchFamily="34" charset="0"/>
              </a:rPr>
              <a:t>4. Staff and Guest Wi-Fi Separation</a:t>
            </a:r>
            <a:br>
              <a:rPr lang="en-GB" dirty="0"/>
            </a:br>
            <a:r>
              <a:rPr lang="en-GB" b="0" i="0" dirty="0">
                <a:effectLst/>
                <a:latin typeface="Arial" panose="020B0604020202020204" pitchFamily="34" charset="0"/>
              </a:rPr>
              <a:t>Implement UniFi/business APs to segregate Wi-Fi for enhanced performance and security.</a:t>
            </a:r>
            <a:endParaRPr lang="en-ZA" dirty="0"/>
          </a:p>
        </p:txBody>
      </p:sp>
      <p:sp>
        <p:nvSpPr>
          <p:cNvPr id="4" name="Slide Number Placeholder 3">
            <a:extLst>
              <a:ext uri="{FF2B5EF4-FFF2-40B4-BE49-F238E27FC236}">
                <a16:creationId xmlns:a16="http://schemas.microsoft.com/office/drawing/2014/main" id="{233821AF-2434-BC00-73BF-76EBF9958C7C}"/>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3000921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4A28C-E9C1-9CC1-53C9-1D88058ACB4B}"/>
              </a:ext>
            </a:extLst>
          </p:cNvPr>
          <p:cNvSpPr>
            <a:spLocks noGrp="1"/>
          </p:cNvSpPr>
          <p:nvPr>
            <p:ph type="title"/>
          </p:nvPr>
        </p:nvSpPr>
        <p:spPr>
          <a:xfrm>
            <a:off x="1261872" y="365760"/>
            <a:ext cx="9692640" cy="818463"/>
          </a:xfrm>
        </p:spPr>
        <p:txBody>
          <a:bodyPr>
            <a:normAutofit/>
          </a:bodyPr>
          <a:lstStyle/>
          <a:p>
            <a:r>
              <a:rPr lang="en-US" sz="4400" dirty="0">
                <a:solidFill>
                  <a:schemeClr val="tx1"/>
                </a:solidFill>
              </a:rPr>
              <a:t>Optional Real World Improvements</a:t>
            </a:r>
            <a:endParaRPr lang="en-ZA" dirty="0"/>
          </a:p>
        </p:txBody>
      </p:sp>
      <p:sp>
        <p:nvSpPr>
          <p:cNvPr id="3" name="Content Placeholder 2">
            <a:extLst>
              <a:ext uri="{FF2B5EF4-FFF2-40B4-BE49-F238E27FC236}">
                <a16:creationId xmlns:a16="http://schemas.microsoft.com/office/drawing/2014/main" id="{272A0EA5-80A7-C4D7-B50A-62DC112521EE}"/>
              </a:ext>
            </a:extLst>
          </p:cNvPr>
          <p:cNvSpPr>
            <a:spLocks noGrp="1"/>
          </p:cNvSpPr>
          <p:nvPr>
            <p:ph idx="1"/>
          </p:nvPr>
        </p:nvSpPr>
        <p:spPr>
          <a:xfrm>
            <a:off x="1261872" y="1304144"/>
            <a:ext cx="8595360" cy="5188096"/>
          </a:xfrm>
        </p:spPr>
        <p:txBody>
          <a:bodyPr>
            <a:normAutofit/>
          </a:bodyPr>
          <a:lstStyle/>
          <a:p>
            <a:r>
              <a:rPr lang="en-GB" b="0" i="0" dirty="0">
                <a:effectLst/>
                <a:latin typeface="Arial" panose="020B0604020202020204" pitchFamily="34" charset="0"/>
              </a:rPr>
              <a:t>5. Network Surveillance</a:t>
            </a:r>
            <a:br>
              <a:rPr lang="en-GB" dirty="0"/>
            </a:br>
            <a:r>
              <a:rPr lang="en-GB" b="0" i="0" dirty="0">
                <a:effectLst/>
                <a:latin typeface="Arial" panose="020B0604020202020204" pitchFamily="34" charset="0"/>
              </a:rPr>
              <a:t>Implement tools such as PRTG/Zabbix to identify problems and provide real-time alerts.</a:t>
            </a:r>
          </a:p>
          <a:p>
            <a:br>
              <a:rPr lang="en-GB" dirty="0"/>
            </a:br>
            <a:r>
              <a:rPr lang="en-GB" b="0" i="0" dirty="0">
                <a:effectLst/>
                <a:latin typeface="Arial" panose="020B0604020202020204" pitchFamily="34" charset="0"/>
              </a:rPr>
              <a:t>6. Access Management</a:t>
            </a:r>
            <a:br>
              <a:rPr lang="en-GB" dirty="0"/>
            </a:br>
            <a:r>
              <a:rPr lang="en-GB" b="0" i="0" dirty="0">
                <a:effectLst/>
                <a:latin typeface="Arial" panose="020B0604020202020204" pitchFamily="34" charset="0"/>
              </a:rPr>
              <a:t>Restrict network access through MAC filtering or login authentication to prevent access by untrusted devices.</a:t>
            </a:r>
          </a:p>
          <a:p>
            <a:br>
              <a:rPr lang="en-GB" dirty="0"/>
            </a:br>
            <a:r>
              <a:rPr lang="en-GB" b="0" i="0" dirty="0">
                <a:effectLst/>
                <a:latin typeface="Arial" panose="020B0604020202020204" pitchFamily="34" charset="0"/>
              </a:rPr>
              <a:t>7. Data Preservation</a:t>
            </a:r>
            <a:br>
              <a:rPr lang="en-GB" dirty="0"/>
            </a:br>
            <a:r>
              <a:rPr lang="en-GB" b="0" i="0" dirty="0">
                <a:effectLst/>
                <a:latin typeface="Arial" panose="020B0604020202020204" pitchFamily="34" charset="0"/>
              </a:rPr>
              <a:t>Utilize external drives, NAS, or cloud storage (e. g. , Google Drive) to defend against data loss.</a:t>
            </a:r>
          </a:p>
          <a:p>
            <a:br>
              <a:rPr lang="en-GB" dirty="0"/>
            </a:br>
            <a:r>
              <a:rPr lang="en-GB" b="0" i="0" dirty="0">
                <a:effectLst/>
                <a:latin typeface="Arial" panose="020B0604020202020204" pitchFamily="34" charset="0"/>
              </a:rPr>
              <a:t>8. Equipment Room Surveillance</a:t>
            </a:r>
            <a:br>
              <a:rPr lang="en-GB" dirty="0"/>
            </a:br>
            <a:r>
              <a:rPr lang="en-GB" b="0" i="0" dirty="0">
                <a:effectLst/>
                <a:latin typeface="Arial" panose="020B0604020202020204" pitchFamily="34" charset="0"/>
              </a:rPr>
              <a:t>Incorporate IoT sensors for temperature/humidity notifications to protect equipment.</a:t>
            </a:r>
            <a:endParaRPr lang="en-ZA" dirty="0"/>
          </a:p>
        </p:txBody>
      </p:sp>
      <p:sp>
        <p:nvSpPr>
          <p:cNvPr id="4" name="Slide Number Placeholder 3">
            <a:extLst>
              <a:ext uri="{FF2B5EF4-FFF2-40B4-BE49-F238E27FC236}">
                <a16:creationId xmlns:a16="http://schemas.microsoft.com/office/drawing/2014/main" id="{ECFDC6F0-F3D2-FADC-A663-9F7FF4EAB5C2}"/>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2053313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198335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8064707" y="2983043"/>
            <a:ext cx="3387777" cy="3372787"/>
          </a:xfrm>
        </p:spPr>
        <p:txBody>
          <a:bodyPr>
            <a:normAutofit/>
          </a:bodyPr>
          <a:lstStyle/>
          <a:p>
            <a:r>
              <a:rPr lang="en-US" dirty="0"/>
              <a:t>Group 4</a:t>
            </a:r>
          </a:p>
          <a:p>
            <a:pPr>
              <a:buNone/>
            </a:pPr>
            <a:r>
              <a:rPr lang="en-ZA" sz="1400" b="0" dirty="0">
                <a:effectLst/>
                <a:ea typeface="Times New Roman" panose="02020603050405020304" pitchFamily="18" charset="0"/>
              </a:rPr>
              <a:t>JP POULO 38225964  </a:t>
            </a:r>
          </a:p>
          <a:p>
            <a:pPr>
              <a:buNone/>
            </a:pPr>
            <a:r>
              <a:rPr lang="en-ZA" sz="1400" b="0" dirty="0">
                <a:effectLst/>
                <a:ea typeface="Times New Roman" panose="02020603050405020304" pitchFamily="18" charset="0"/>
              </a:rPr>
              <a:t> BL MAHLANGU 37751883</a:t>
            </a:r>
          </a:p>
          <a:p>
            <a:pPr>
              <a:buNone/>
            </a:pPr>
            <a:r>
              <a:rPr lang="en-ZA" sz="1400" b="0" dirty="0">
                <a:effectLst/>
                <a:ea typeface="Times New Roman" panose="02020603050405020304" pitchFamily="18" charset="0"/>
              </a:rPr>
              <a:t>A MAQIZANA 37485229 </a:t>
            </a:r>
          </a:p>
          <a:p>
            <a:pPr>
              <a:buNone/>
            </a:pPr>
            <a:r>
              <a:rPr lang="en-ZA" sz="1400" b="0" dirty="0">
                <a:effectLst/>
                <a:ea typeface="Times New Roman" panose="02020603050405020304" pitchFamily="18" charset="0"/>
              </a:rPr>
              <a:t>SL TITTIES 33264740  </a:t>
            </a:r>
            <a:endParaRPr lang="en-ZA" sz="1400" dirty="0">
              <a:effectLst/>
              <a:ea typeface="Times New Roman" panose="02020603050405020304" pitchFamily="18" charset="0"/>
            </a:endParaRPr>
          </a:p>
          <a:p>
            <a:r>
              <a:rPr lang="en-ZA" sz="1400" b="0" dirty="0">
                <a:effectLst/>
                <a:ea typeface="Times New Roman" panose="02020603050405020304" pitchFamily="18" charset="0"/>
              </a:rPr>
              <a:t>TM HLATSHWAYO 38640406</a:t>
            </a:r>
          </a:p>
          <a:p>
            <a:r>
              <a:rPr lang="en-ZA" sz="1400" b="0" dirty="0">
                <a:effectLst/>
                <a:ea typeface="Times New Roman" panose="02020603050405020304" pitchFamily="18" charset="0"/>
              </a:rPr>
              <a:t> MI NGOBENI 38016508</a:t>
            </a:r>
          </a:p>
          <a:p>
            <a:r>
              <a:rPr lang="en-ZA" sz="1400" b="0" dirty="0">
                <a:effectLst/>
                <a:ea typeface="DengXian" panose="02010600030101010101" pitchFamily="2" charset="-122"/>
                <a:cs typeface="Times New Roman" panose="02020603050405020304" pitchFamily="18" charset="0"/>
              </a:rPr>
              <a:t>HH MASHABA </a:t>
            </a:r>
            <a:r>
              <a:rPr lang="en-ZA" sz="1400" b="1" dirty="0">
                <a:effectLst/>
                <a:ea typeface="DengXian" panose="02010600030101010101" pitchFamily="2" charset="-122"/>
              </a:rPr>
              <a:t> </a:t>
            </a:r>
            <a:r>
              <a:rPr lang="en-ZA" sz="1400" b="0" dirty="0">
                <a:effectLst/>
                <a:ea typeface="DengXian" panose="02010600030101010101" pitchFamily="2" charset="-122"/>
              </a:rPr>
              <a:t>41014170</a:t>
            </a:r>
            <a:endParaRPr lang="en-ZA" sz="1400" b="0" dirty="0">
              <a:effectLst/>
              <a:ea typeface="Times New Roman" panose="02020603050405020304" pitchFamily="18" charset="0"/>
            </a:endParaRPr>
          </a:p>
          <a:p>
            <a:pPr algn="ctr"/>
            <a:endParaRPr lang="en-ZA" sz="1800" dirty="0">
              <a:effectLst/>
              <a:latin typeface="Times New Roman" panose="02020603050405020304" pitchFamily="18" charset="0"/>
              <a:ea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57200" y="1415844"/>
            <a:ext cx="10732853" cy="4994787"/>
          </a:xfrm>
        </p:spPr>
        <p:txBody>
          <a:bodyPr/>
          <a:lstStyle/>
          <a:p>
            <a:r>
              <a:rPr lang="en-ZA" b="0" i="0" dirty="0">
                <a:effectLst/>
              </a:rPr>
              <a:t>Problem Description</a:t>
            </a:r>
            <a:br>
              <a:rPr lang="en-ZA" sz="2400" b="0" i="0" dirty="0">
                <a:effectLst/>
                <a:latin typeface="fkGroteskNeue"/>
              </a:rPr>
            </a:br>
            <a:r>
              <a:rPr lang="en-ZA" sz="2000" b="0" i="0" u="sng" dirty="0">
                <a:effectLst/>
                <a:latin typeface="fkGroteskNeue"/>
              </a:rPr>
              <a:t>Objective:</a:t>
            </a:r>
            <a:br>
              <a:rPr lang="en-ZA" b="0" i="0" dirty="0">
                <a:effectLst/>
                <a:latin typeface="fkGroteskNeue"/>
              </a:rPr>
            </a:br>
            <a:r>
              <a:rPr lang="en-ZA" sz="1800" b="0" i="0" dirty="0">
                <a:effectLst/>
                <a:latin typeface="fkGroteskNeue"/>
              </a:rPr>
              <a:t>Design a robust, affordable network for a new office, supporting isolated sections for departments, secure internet access, and future growth.</a:t>
            </a:r>
            <a:br>
              <a:rPr lang="en-ZA" sz="1800" b="0" i="0" dirty="0">
                <a:effectLst/>
                <a:latin typeface="fkGroteskNeue"/>
              </a:rPr>
            </a:br>
            <a:br>
              <a:rPr lang="en-ZA" sz="1800" b="0" i="0" dirty="0">
                <a:effectLst/>
                <a:latin typeface="fkGroteskNeue"/>
              </a:rPr>
            </a:br>
            <a:r>
              <a:rPr lang="en-ZA" sz="2000" b="0" i="0" u="sng" dirty="0">
                <a:effectLst/>
                <a:latin typeface="fkGroteskNeue"/>
              </a:rPr>
              <a:t>Requirements:</a:t>
            </a:r>
            <a:br>
              <a:rPr lang="en-ZA" sz="1800" b="0" i="0" dirty="0">
                <a:effectLst/>
                <a:latin typeface="fkGroteskNeue"/>
              </a:rPr>
            </a:br>
            <a:r>
              <a:rPr lang="en-ZA" sz="1800" b="0" i="0" dirty="0">
                <a:effectLst/>
                <a:latin typeface="fkGroteskNeue"/>
              </a:rPr>
              <a:t>Isolated network access for each section (offices, reception, technicians, meeting room, machine room, open floor)</a:t>
            </a:r>
            <a:br>
              <a:rPr lang="en-ZA" sz="1800" b="0" i="0" dirty="0">
                <a:effectLst/>
                <a:latin typeface="fkGroteskNeue"/>
              </a:rPr>
            </a:br>
            <a:br>
              <a:rPr lang="en-ZA" sz="1800" b="0" i="0" dirty="0">
                <a:effectLst/>
                <a:latin typeface="fkGroteskNeue"/>
              </a:rPr>
            </a:br>
            <a:r>
              <a:rPr lang="en-ZA" sz="2000" b="0" i="0" u="sng" dirty="0">
                <a:effectLst/>
                <a:latin typeface="fkGroteskNeue"/>
              </a:rPr>
              <a:t>Approach:</a:t>
            </a:r>
            <a:br>
              <a:rPr lang="en-ZA" sz="1800" b="0" i="0" dirty="0">
                <a:effectLst/>
                <a:latin typeface="fkGroteskNeue"/>
              </a:rPr>
            </a:br>
            <a:r>
              <a:rPr lang="en-ZA" sz="1800" b="0" i="0" dirty="0">
                <a:effectLst/>
                <a:latin typeface="fkGroteskNeue"/>
              </a:rPr>
              <a:t>Careful planning of IP addressing, subnets, and routing</a:t>
            </a:r>
            <a:br>
              <a:rPr lang="en-ZA" sz="1800" b="0" i="0" dirty="0">
                <a:effectLst/>
                <a:latin typeface="fkGroteskNeue"/>
              </a:rPr>
            </a:br>
            <a:r>
              <a:rPr lang="en-ZA" sz="1800" b="0" i="0" dirty="0">
                <a:effectLst/>
                <a:latin typeface="fkGroteskNeue"/>
              </a:rPr>
              <a:t>Layered topology (Core, Distribution, Access) for manageability and scalability</a:t>
            </a:r>
            <a:br>
              <a:rPr lang="en-ZA" sz="1800" b="0" i="0" dirty="0">
                <a:effectLst/>
                <a:latin typeface="fkGroteskNeue"/>
              </a:rPr>
            </a:br>
            <a:r>
              <a:rPr lang="en-ZA" sz="1800" b="0" i="0" dirty="0">
                <a:effectLst/>
                <a:latin typeface="fkGroteskNeue"/>
              </a:rPr>
              <a:t>Use of VLANs for section isolation</a:t>
            </a:r>
            <a:br>
              <a:rPr lang="en-ZA" sz="1800" b="0" i="0" dirty="0">
                <a:effectLst/>
                <a:latin typeface="fkGroteskNeue"/>
              </a:rPr>
            </a:br>
            <a:r>
              <a:rPr lang="en-ZA" sz="1800" b="0" i="0" dirty="0">
                <a:effectLst/>
                <a:latin typeface="fkGroteskNeue"/>
              </a:rPr>
              <a:t>Documentation includes budget, issues, and project management</a:t>
            </a:r>
            <a:br>
              <a:rPr lang="en-ZA" sz="1800" b="0" i="0" dirty="0">
                <a:effectLst/>
                <a:latin typeface="fkGroteskNeue"/>
              </a:rPr>
            </a:br>
            <a:r>
              <a:rPr lang="en-ZA" sz="2000" b="0" i="0" u="sng" dirty="0">
                <a:effectLst/>
                <a:latin typeface="fkGroteskNeue"/>
              </a:rPr>
              <a:t>Outcome:</a:t>
            </a:r>
            <a:br>
              <a:rPr lang="en-ZA" sz="1800" b="0" i="0" dirty="0">
                <a:effectLst/>
                <a:latin typeface="fkGroteskNeue"/>
              </a:rPr>
            </a:br>
            <a:r>
              <a:rPr lang="en-ZA" sz="1800" b="0" i="0" dirty="0">
                <a:effectLst/>
                <a:latin typeface="fkGroteskNeue"/>
              </a:rPr>
              <a:t>Reliable, secure, and efficient network infrastructure supporting current needs and future expansion, with thorough documentation and evaluation</a:t>
            </a:r>
            <a:r>
              <a:rPr lang="en-ZA" b="0" i="0" dirty="0">
                <a:effectLst/>
                <a:latin typeface="fkGroteskNeue"/>
              </a:rPr>
              <a:t>.</a:t>
            </a:r>
            <a:br>
              <a:rPr lang="en-ZA" b="0" i="0" dirty="0">
                <a:effectLst/>
                <a:latin typeface="fkGroteskNeue"/>
              </a:rPr>
            </a:br>
            <a:br>
              <a:rPr lang="en-ZA" b="0" i="0" dirty="0">
                <a:effectLst/>
                <a:latin typeface="fkGroteskNeue"/>
              </a:rPr>
            </a:br>
            <a:endParaRPr lang="en-US"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A close-up of a computer server&#10;&#10;AI-generated content may be incorrect.">
            <a:extLst>
              <a:ext uri="{FF2B5EF4-FFF2-40B4-BE49-F238E27FC236}">
                <a16:creationId xmlns:a16="http://schemas.microsoft.com/office/drawing/2014/main" id="{C3525C9B-B5B4-CEB4-9C92-33EA8F821618}"/>
              </a:ext>
            </a:extLst>
          </p:cNvPr>
          <p:cNvPicPr>
            <a:picLocks noChangeAspect="1"/>
          </p:cNvPicPr>
          <p:nvPr/>
        </p:nvPicPr>
        <p:blipFill>
          <a:blip r:embed="rId3">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295402" y="982132"/>
            <a:ext cx="9601196" cy="1303867"/>
          </a:xfrm>
        </p:spPr>
        <p:txBody>
          <a:bodyPr vert="horz" lIns="91440" tIns="45720" rIns="91440" bIns="45720" rtlCol="0" anchor="ctr">
            <a:normAutofit/>
          </a:bodyPr>
          <a:lstStyle/>
          <a:p>
            <a:pPr algn="ctr"/>
            <a:r>
              <a:rPr lang="en-US" sz="4400" spc="-50" baseline="0">
                <a:solidFill>
                  <a:srgbClr val="FFFFFF"/>
                </a:solidFill>
                <a:cs typeface="+mj-cs"/>
              </a:rPr>
              <a:t>Network Design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1295401" y="2556932"/>
            <a:ext cx="9601196" cy="3318936"/>
          </a:xfrm>
        </p:spPr>
        <p:txBody>
          <a:bodyPr vert="horz" lIns="91440" tIns="45720" rIns="91440" bIns="45720" rtlCol="0" anchor="t">
            <a:normAutofit/>
          </a:bodyPr>
          <a:lstStyle/>
          <a:p>
            <a:pPr marL="0">
              <a:spcBef>
                <a:spcPct val="20000"/>
              </a:spcBef>
            </a:pPr>
            <a:r>
              <a:rPr lang="en-US" b="0" i="0">
                <a:solidFill>
                  <a:srgbClr val="FFFFFF"/>
                </a:solidFill>
              </a:rPr>
              <a:t>TOPOLOGY</a:t>
            </a:r>
          </a:p>
          <a:p>
            <a:pPr>
              <a:spcBef>
                <a:spcPct val="20000"/>
              </a:spcBef>
            </a:pPr>
            <a:r>
              <a:rPr lang="en-US" b="0" i="0">
                <a:solidFill>
                  <a:srgbClr val="FFFFFF"/>
                </a:solidFill>
              </a:rPr>
              <a:t>Two routers in the machine room (main + failover) connect to a central </a:t>
            </a:r>
          </a:p>
          <a:p>
            <a:pPr>
              <a:spcBef>
                <a:spcPct val="20000"/>
              </a:spcBef>
            </a:pPr>
            <a:r>
              <a:rPr lang="en-US" b="0" i="0">
                <a:solidFill>
                  <a:srgbClr val="FFFFFF"/>
                </a:solidFill>
              </a:rPr>
              <a:t>Layer 3 switch.</a:t>
            </a:r>
          </a:p>
          <a:p>
            <a:pPr>
              <a:spcBef>
                <a:spcPct val="20000"/>
              </a:spcBef>
            </a:pPr>
            <a:r>
              <a:rPr lang="en-US" b="0" i="0">
                <a:solidFill>
                  <a:srgbClr val="FFFFFF"/>
                </a:solidFill>
              </a:rPr>
              <a:t>Layer 3 switch links to Layer 2 switches in each respective section (Offices, Meeting Room, Reception, etc.).</a:t>
            </a:r>
            <a:br>
              <a:rPr lang="en-US">
                <a:solidFill>
                  <a:srgbClr val="FFFFFF"/>
                </a:solidFill>
              </a:rPr>
            </a:br>
            <a:r>
              <a:rPr lang="en-US" b="0" i="0">
                <a:solidFill>
                  <a:srgbClr val="FFFFFF"/>
                </a:solidFill>
              </a:rPr>
              <a:t>VLANs allow for  isolation between the areas (e.g., Offices and Reception).</a:t>
            </a:r>
          </a:p>
          <a:p>
            <a:pPr>
              <a:spcBef>
                <a:spcPct val="20000"/>
              </a:spcBef>
            </a:pPr>
            <a:endParaRPr lang="en-US">
              <a:solidFill>
                <a:srgbClr val="FFFFFF"/>
              </a:solidFill>
            </a:endParaRPr>
          </a:p>
          <a:p>
            <a:pPr marL="0">
              <a:spcBef>
                <a:spcPct val="20000"/>
              </a:spcBef>
            </a:pPr>
            <a:endParaRPr lang="en-US">
              <a:solidFill>
                <a:srgbClr val="FFFFF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3901" y="5969000"/>
            <a:ext cx="542697" cy="279400"/>
          </a:xfrm>
        </p:spPr>
        <p:txBody>
          <a:bodyPr vert="horz" lIns="91440" tIns="45720" rIns="91440" bIns="45720" rtlCol="0" anchor="ctr">
            <a:normAutofit/>
          </a:bodyPr>
          <a:lstStyle/>
          <a:p>
            <a:pPr defTabSz="914400">
              <a:spcAft>
                <a:spcPts val="600"/>
              </a:spcAft>
            </a:pPr>
            <a:fld id="{48F63A3B-78C7-47BE-AE5E-E10140E04643}" type="slidenum">
              <a:rPr lang="en-US" sz="1000">
                <a:solidFill>
                  <a:srgbClr val="FFFFFF"/>
                </a:solidFill>
                <a:latin typeface="+mn-lt"/>
              </a:rPr>
              <a:pPr defTabSz="914400">
                <a:spcAft>
                  <a:spcPts val="600"/>
                </a:spcAft>
              </a:pPr>
              <a:t>4</a:t>
            </a:fld>
            <a:endParaRPr lang="en-US" sz="1000">
              <a:solidFill>
                <a:srgbClr val="FFFFFF"/>
              </a:solidFill>
              <a:latin typeface="+mn-lt"/>
            </a:endParaRPr>
          </a:p>
        </p:txBody>
      </p:sp>
    </p:spTree>
    <p:extLst>
      <p:ext uri="{BB962C8B-B14F-4D97-AF65-F5344CB8AC3E}">
        <p14:creationId xmlns:p14="http://schemas.microsoft.com/office/powerpoint/2010/main" val="68568106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631B-432D-2259-1B77-2F454D38D987}"/>
              </a:ext>
            </a:extLst>
          </p:cNvPr>
          <p:cNvSpPr>
            <a:spLocks noGrp="1"/>
          </p:cNvSpPr>
          <p:nvPr>
            <p:ph type="title"/>
          </p:nvPr>
        </p:nvSpPr>
        <p:spPr>
          <a:xfrm>
            <a:off x="839449" y="674558"/>
            <a:ext cx="10586577" cy="899410"/>
          </a:xfrm>
        </p:spPr>
        <p:txBody>
          <a:bodyPr/>
          <a:lstStyle/>
          <a:p>
            <a:r>
              <a:rPr lang="en-ZA" dirty="0">
                <a:solidFill>
                  <a:schemeClr val="tx1"/>
                </a:solidFill>
              </a:rPr>
              <a:t>Network Design</a:t>
            </a:r>
          </a:p>
        </p:txBody>
      </p:sp>
      <p:sp>
        <p:nvSpPr>
          <p:cNvPr id="3" name="Content Placeholder 2">
            <a:extLst>
              <a:ext uri="{FF2B5EF4-FFF2-40B4-BE49-F238E27FC236}">
                <a16:creationId xmlns:a16="http://schemas.microsoft.com/office/drawing/2014/main" id="{3E78BC64-8E80-CD8E-C43A-481594D206B9}"/>
              </a:ext>
            </a:extLst>
          </p:cNvPr>
          <p:cNvSpPr>
            <a:spLocks noGrp="1"/>
          </p:cNvSpPr>
          <p:nvPr>
            <p:ph sz="half" idx="2"/>
          </p:nvPr>
        </p:nvSpPr>
        <p:spPr>
          <a:xfrm>
            <a:off x="584616" y="1573968"/>
            <a:ext cx="10421684" cy="4826833"/>
          </a:xfrm>
        </p:spPr>
        <p:txBody>
          <a:bodyPr>
            <a:normAutofit lnSpcReduction="10000"/>
          </a:bodyPr>
          <a:lstStyle/>
          <a:p>
            <a:pPr marL="0" indent="0">
              <a:buNone/>
            </a:pPr>
            <a:r>
              <a:rPr lang="en-ZA" dirty="0">
                <a:solidFill>
                  <a:schemeClr val="tx1"/>
                </a:solidFill>
                <a:latin typeface="+mj-lt"/>
              </a:rPr>
              <a:t>CONNECTIVITY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     Each section has wired access points and supports PCs, laptops, tablets, and printers.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mj-lt"/>
              </a:rPr>
              <a:t>     </a:t>
            </a:r>
            <a:r>
              <a:rPr kumimoji="0" lang="en-US" altLang="en-US" b="0" i="0" u="none" strike="noStrike" cap="none" normalizeH="0" baseline="0" dirty="0">
                <a:ln>
                  <a:noFill/>
                </a:ln>
                <a:solidFill>
                  <a:schemeClr val="tx1"/>
                </a:solidFill>
                <a:effectLst/>
                <a:latin typeface="+mj-lt"/>
              </a:rPr>
              <a:t>Full Wi-Fi coverage (except machine room), supporting staff and guests.</a:t>
            </a:r>
          </a:p>
          <a:p>
            <a:pPr marL="0" indent="0">
              <a:buNone/>
            </a:pPr>
            <a:endParaRPr lang="en-ZA" dirty="0">
              <a:solidFill>
                <a:schemeClr val="tx1"/>
              </a:solidFill>
              <a:latin typeface="+mj-lt"/>
            </a:endParaRPr>
          </a:p>
          <a:p>
            <a:pPr marL="0" indent="0">
              <a:buNone/>
            </a:pPr>
            <a:r>
              <a:rPr lang="en-ZA" dirty="0">
                <a:solidFill>
                  <a:schemeClr val="tx1"/>
                </a:solidFill>
                <a:latin typeface="+mj-lt"/>
              </a:rPr>
              <a:t>DEVICES</a:t>
            </a:r>
          </a:p>
          <a:p>
            <a:r>
              <a:rPr lang="en-GB" b="1" dirty="0">
                <a:solidFill>
                  <a:schemeClr val="tx1"/>
                </a:solidFill>
                <a:latin typeface="+mj-lt"/>
              </a:rPr>
              <a:t>Routers:</a:t>
            </a:r>
            <a:r>
              <a:rPr lang="en-GB" dirty="0">
                <a:solidFill>
                  <a:schemeClr val="tx1"/>
                </a:solidFill>
                <a:latin typeface="+mj-lt"/>
              </a:rPr>
              <a:t> High-capacity, reliable, with redundancy.</a:t>
            </a:r>
          </a:p>
          <a:p>
            <a:r>
              <a:rPr lang="en-GB" b="1" dirty="0">
                <a:solidFill>
                  <a:schemeClr val="tx1"/>
                </a:solidFill>
                <a:latin typeface="+mj-lt"/>
              </a:rPr>
              <a:t>Switches:</a:t>
            </a:r>
            <a:r>
              <a:rPr lang="en-GB" dirty="0">
                <a:solidFill>
                  <a:schemeClr val="tx1"/>
                </a:solidFill>
                <a:latin typeface="+mj-lt"/>
              </a:rPr>
              <a:t> Layer 3 (core), Layer 2 (&lt;8 ports) in sections.</a:t>
            </a:r>
          </a:p>
          <a:p>
            <a:r>
              <a:rPr lang="en-ZA" b="1" dirty="0">
                <a:solidFill>
                  <a:schemeClr val="tx1"/>
                </a:solidFill>
                <a:latin typeface="+mj-lt"/>
              </a:rPr>
              <a:t>Access Points:</a:t>
            </a:r>
            <a:r>
              <a:rPr lang="en-ZA" dirty="0">
                <a:solidFill>
                  <a:schemeClr val="tx1"/>
                </a:solidFill>
                <a:latin typeface="+mj-lt"/>
              </a:rPr>
              <a:t> Wired, secure, support 2–4 devices per person.</a:t>
            </a:r>
          </a:p>
          <a:p>
            <a:r>
              <a:rPr lang="en-GB" b="1" dirty="0">
                <a:solidFill>
                  <a:schemeClr val="tx1"/>
                </a:solidFill>
                <a:latin typeface="+mj-lt"/>
              </a:rPr>
              <a:t>Servers:</a:t>
            </a:r>
            <a:r>
              <a:rPr lang="en-GB" dirty="0">
                <a:solidFill>
                  <a:schemeClr val="tx1"/>
                </a:solidFill>
                <a:latin typeface="+mj-lt"/>
              </a:rPr>
              <a:t> Existing company servers for DHCP, DNS, storage, etc.</a:t>
            </a:r>
          </a:p>
          <a:p>
            <a:pPr marL="0" indent="0">
              <a:buNone/>
            </a:pPr>
            <a:endParaRPr lang="en-GB" dirty="0">
              <a:solidFill>
                <a:schemeClr val="tx1"/>
              </a:solidFill>
              <a:latin typeface="+mj-lt"/>
            </a:endParaRPr>
          </a:p>
          <a:p>
            <a:pPr marL="0" indent="0">
              <a:buNone/>
            </a:pPr>
            <a:r>
              <a:rPr lang="en-GB" dirty="0">
                <a:solidFill>
                  <a:schemeClr val="tx1"/>
                </a:solidFill>
                <a:latin typeface="+mj-lt"/>
              </a:rPr>
              <a:t>BENEFITS</a:t>
            </a:r>
          </a:p>
          <a:p>
            <a:r>
              <a:rPr lang="en-GB" dirty="0">
                <a:solidFill>
                  <a:schemeClr val="tx1"/>
                </a:solidFill>
                <a:latin typeface="+mj-lt"/>
              </a:rPr>
              <a:t>Cost-effective, isolated, Wi-Fi-enabled, and scalable.</a:t>
            </a:r>
            <a:endParaRPr lang="en-ZA" dirty="0">
              <a:solidFill>
                <a:schemeClr val="tx1"/>
              </a:solidFill>
              <a:latin typeface="+mj-lt"/>
            </a:endParaRPr>
          </a:p>
        </p:txBody>
      </p:sp>
      <p:sp>
        <p:nvSpPr>
          <p:cNvPr id="4" name="Slide Number Placeholder 3">
            <a:extLst>
              <a:ext uri="{FF2B5EF4-FFF2-40B4-BE49-F238E27FC236}">
                <a16:creationId xmlns:a16="http://schemas.microsoft.com/office/drawing/2014/main" id="{693966FE-2854-FE11-3102-ED1891DA23DB}"/>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
        <p:nvSpPr>
          <p:cNvPr id="6" name="Rectangle 2">
            <a:extLst>
              <a:ext uri="{FF2B5EF4-FFF2-40B4-BE49-F238E27FC236}">
                <a16:creationId xmlns:a16="http://schemas.microsoft.com/office/drawing/2014/main" id="{91CFD4EE-B378-757C-4AFB-300BCB9DF9ED}"/>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Rectangle 3">
            <a:extLst>
              <a:ext uri="{FF2B5EF4-FFF2-40B4-BE49-F238E27FC236}">
                <a16:creationId xmlns:a16="http://schemas.microsoft.com/office/drawing/2014/main" id="{D8EB8DDC-6BE1-F56A-3737-183AAE05F4FC}"/>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07728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244182" y="491615"/>
            <a:ext cx="8967020" cy="688256"/>
          </a:xfrm>
        </p:spPr>
        <p:txBody>
          <a:bodyPr/>
          <a:lstStyle/>
          <a:p>
            <a:pPr algn="ctr"/>
            <a:r>
              <a:rPr lang="en-US" dirty="0">
                <a:solidFill>
                  <a:schemeClr val="tx1"/>
                </a:solidFill>
              </a:rPr>
              <a:t>TOPOLOGY IMAGES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1092720" y="5948516"/>
            <a:ext cx="209863" cy="557215"/>
          </a:xfrm>
        </p:spPr>
        <p:txBody>
          <a:bodyPr>
            <a:normAutofit/>
          </a:bodyPr>
          <a:lstStyle/>
          <a:p>
            <a:endParaRPr lang="en-US" sz="2000" dirty="0"/>
          </a:p>
        </p:txBody>
      </p:sp>
      <p:pic>
        <p:nvPicPr>
          <p:cNvPr id="12" name="Picture Placeholder 11" descr="A diagram of a computer network">
            <a:extLst>
              <a:ext uri="{FF2B5EF4-FFF2-40B4-BE49-F238E27FC236}">
                <a16:creationId xmlns:a16="http://schemas.microsoft.com/office/drawing/2014/main" id="{F658F8EF-630C-E1D7-A386-62FB0B9B21FE}"/>
              </a:ext>
            </a:extLst>
          </p:cNvPr>
          <p:cNvPicPr>
            <a:picLocks noGrp="1" noChangeAspect="1"/>
          </p:cNvPicPr>
          <p:nvPr>
            <p:ph type="pic" sz="quarter" idx="11"/>
          </p:nvPr>
        </p:nvPicPr>
        <p:blipFill>
          <a:blip r:embed="rId3"/>
          <a:srcRect l="31281" r="31281"/>
          <a:stretch>
            <a:fillRect/>
          </a:stretch>
        </p:blipFill>
        <p:spPr>
          <a:xfrm>
            <a:off x="1543985" y="1128693"/>
            <a:ext cx="8667217" cy="5325860"/>
          </a:xfrm>
        </p:spPr>
      </p:pic>
    </p:spTree>
    <p:extLst>
      <p:ext uri="{BB962C8B-B14F-4D97-AF65-F5344CB8AC3E}">
        <p14:creationId xmlns:p14="http://schemas.microsoft.com/office/powerpoint/2010/main" val="2952923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384778" y="209863"/>
            <a:ext cx="6583680" cy="718826"/>
          </a:xfrm>
        </p:spPr>
        <p:txBody>
          <a:bodyPr/>
          <a:lstStyle/>
          <a:p>
            <a:r>
              <a:rPr lang="en-US" dirty="0">
                <a:solidFill>
                  <a:schemeClr val="tx1"/>
                </a:solidFill>
              </a:rPr>
              <a:t>Machine Room</a:t>
            </a:r>
          </a:p>
        </p:txBody>
      </p:sp>
      <p:pic>
        <p:nvPicPr>
          <p:cNvPr id="9" name="Content Placeholder 8" descr="A computer screen shot of a computer&#10;&#10;AI-generated content may be incorrect.">
            <a:extLst>
              <a:ext uri="{FF2B5EF4-FFF2-40B4-BE49-F238E27FC236}">
                <a16:creationId xmlns:a16="http://schemas.microsoft.com/office/drawing/2014/main" id="{39E6DBB8-6DC6-C695-7DCE-7CE79224D239}"/>
              </a:ext>
            </a:extLst>
          </p:cNvPr>
          <p:cNvPicPr>
            <a:picLocks noGrp="1" noChangeAspect="1"/>
          </p:cNvPicPr>
          <p:nvPr>
            <p:ph idx="1"/>
          </p:nvPr>
        </p:nvPicPr>
        <p:blipFill>
          <a:blip r:embed="rId3"/>
          <a:stretch>
            <a:fillRect/>
          </a:stretch>
        </p:blipFill>
        <p:spPr>
          <a:xfrm>
            <a:off x="1918740" y="1169233"/>
            <a:ext cx="8829207" cy="4368761"/>
          </a:xfrm>
        </p:spPr>
      </p:pic>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405B5-3115-98B8-6AA9-4826AA95B758}"/>
              </a:ext>
            </a:extLst>
          </p:cNvPr>
          <p:cNvSpPr>
            <a:spLocks noGrp="1"/>
          </p:cNvSpPr>
          <p:nvPr>
            <p:ph type="title"/>
          </p:nvPr>
        </p:nvSpPr>
        <p:spPr>
          <a:xfrm>
            <a:off x="914400" y="1057275"/>
            <a:ext cx="10268262" cy="576654"/>
          </a:xfrm>
        </p:spPr>
        <p:txBody>
          <a:bodyPr/>
          <a:lstStyle/>
          <a:p>
            <a:pPr algn="ctr"/>
            <a:r>
              <a:rPr lang="en-ZA" dirty="0">
                <a:solidFill>
                  <a:schemeClr val="tx1"/>
                </a:solidFill>
              </a:rPr>
              <a:t>Machine Room Connection Description</a:t>
            </a:r>
          </a:p>
        </p:txBody>
      </p:sp>
      <p:sp>
        <p:nvSpPr>
          <p:cNvPr id="3" name="Content Placeholder 2">
            <a:extLst>
              <a:ext uri="{FF2B5EF4-FFF2-40B4-BE49-F238E27FC236}">
                <a16:creationId xmlns:a16="http://schemas.microsoft.com/office/drawing/2014/main" id="{EA16B936-9B7F-7A0A-D7BB-018FA8D192A0}"/>
              </a:ext>
            </a:extLst>
          </p:cNvPr>
          <p:cNvSpPr>
            <a:spLocks noGrp="1"/>
          </p:cNvSpPr>
          <p:nvPr>
            <p:ph idx="1"/>
          </p:nvPr>
        </p:nvSpPr>
        <p:spPr>
          <a:xfrm>
            <a:off x="914400" y="2113613"/>
            <a:ext cx="10511626" cy="3928371"/>
          </a:xfrm>
        </p:spPr>
        <p:txBody>
          <a:bodyPr>
            <a:normAutofit/>
          </a:bodyPr>
          <a:lstStyle/>
          <a:p>
            <a:pPr marL="285750" indent="-285750">
              <a:buFont typeface="Arial" panose="020B0604020202020204" pitchFamily="34" charset="0"/>
              <a:buChar char="•"/>
            </a:pPr>
            <a:r>
              <a:rPr lang="en-ZA" sz="1800" dirty="0">
                <a:solidFill>
                  <a:schemeClr val="tx1"/>
                </a:solidFill>
                <a:latin typeface="+mj-lt"/>
              </a:rPr>
              <a:t>There is a main switch which is connected directly to the server</a:t>
            </a:r>
          </a:p>
          <a:p>
            <a:pPr marL="285750" indent="-285750">
              <a:buFont typeface="Arial" panose="020B0604020202020204" pitchFamily="34" charset="0"/>
              <a:buChar char="•"/>
            </a:pPr>
            <a:r>
              <a:rPr lang="en-ZA" sz="1800" dirty="0">
                <a:solidFill>
                  <a:schemeClr val="tx1"/>
                </a:solidFill>
                <a:latin typeface="+mj-lt"/>
              </a:rPr>
              <a:t>This is a multilayer switch to allow for maximum possible connections</a:t>
            </a:r>
          </a:p>
          <a:p>
            <a:pPr marL="285750" indent="-285750">
              <a:buFont typeface="Arial" panose="020B0604020202020204" pitchFamily="34" charset="0"/>
              <a:buChar char="•"/>
            </a:pPr>
            <a:r>
              <a:rPr lang="en-ZA" sz="1800" dirty="0">
                <a:solidFill>
                  <a:schemeClr val="tx1"/>
                </a:solidFill>
                <a:latin typeface="+mj-lt"/>
              </a:rPr>
              <a:t>Seven other multilayer switches are present in the machine room</a:t>
            </a:r>
          </a:p>
          <a:p>
            <a:pPr marL="285750" indent="-285750">
              <a:buFont typeface="Arial" panose="020B0604020202020204" pitchFamily="34" charset="0"/>
              <a:buChar char="•"/>
            </a:pPr>
            <a:r>
              <a:rPr lang="en-ZA" sz="1800" dirty="0">
                <a:solidFill>
                  <a:schemeClr val="tx1"/>
                </a:solidFill>
                <a:latin typeface="+mj-lt"/>
              </a:rPr>
              <a:t>The purpose is to accommodate the 100 access points in the open floor space</a:t>
            </a:r>
          </a:p>
          <a:p>
            <a:pPr marL="285750" indent="-285750">
              <a:buFont typeface="Arial" panose="020B0604020202020204" pitchFamily="34" charset="0"/>
              <a:buChar char="•"/>
            </a:pPr>
            <a:r>
              <a:rPr lang="en-ZA" sz="1800" dirty="0">
                <a:solidFill>
                  <a:schemeClr val="tx1"/>
                </a:solidFill>
                <a:latin typeface="+mj-lt"/>
              </a:rPr>
              <a:t>One of the seven multilayer switches connect the end devices (PCs) in the offices.</a:t>
            </a:r>
          </a:p>
          <a:p>
            <a:pPr marL="285750" indent="-285750">
              <a:buFont typeface="Arial" panose="020B0604020202020204" pitchFamily="34" charset="0"/>
              <a:buChar char="•"/>
            </a:pPr>
            <a:r>
              <a:rPr lang="en-ZA" sz="1800" dirty="0">
                <a:solidFill>
                  <a:schemeClr val="tx1"/>
                </a:solidFill>
                <a:latin typeface="+mj-lt"/>
              </a:rPr>
              <a:t>One PT Switch whose 10  ports are switched on is used for the five printers just outside the machine room</a:t>
            </a:r>
          </a:p>
        </p:txBody>
      </p:sp>
      <p:sp>
        <p:nvSpPr>
          <p:cNvPr id="4" name="Slide Number Placeholder 3">
            <a:extLst>
              <a:ext uri="{FF2B5EF4-FFF2-40B4-BE49-F238E27FC236}">
                <a16:creationId xmlns:a16="http://schemas.microsoft.com/office/drawing/2014/main" id="{C149C3EC-E5A8-CDEF-1AF6-4AB557127130}"/>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14692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559057" y="783875"/>
            <a:ext cx="10373194" cy="289626"/>
          </a:xfrm>
        </p:spPr>
        <p:txBody>
          <a:bodyPr/>
          <a:lstStyle/>
          <a:p>
            <a:pPr algn="ctr"/>
            <a:r>
              <a:rPr lang="en-US" dirty="0">
                <a:solidFill>
                  <a:schemeClr val="tx1"/>
                </a:solidFill>
              </a:rPr>
              <a:t>MEETING ROOM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4901784" y="2303028"/>
            <a:ext cx="2353455" cy="2733667"/>
          </a:xfrm>
        </p:spPr>
        <p:txBody>
          <a:bodyPr>
            <a:normAutofit/>
          </a:bodyPr>
          <a:lstStyle/>
          <a:p>
            <a:endParaRPr lang="en-US" dirty="0"/>
          </a:p>
        </p:txBody>
      </p:sp>
      <p:pic>
        <p:nvPicPr>
          <p:cNvPr id="5" name="Content Placeholder 4" descr="A diagram of a computer network&#10;&#10;AI-generated content may be incorrect.">
            <a:extLst>
              <a:ext uri="{FF2B5EF4-FFF2-40B4-BE49-F238E27FC236}">
                <a16:creationId xmlns:a16="http://schemas.microsoft.com/office/drawing/2014/main" id="{4717AC6E-E70E-B408-2540-C93FD0F397D6}"/>
              </a:ext>
            </a:extLst>
          </p:cNvPr>
          <p:cNvPicPr>
            <a:picLocks noGrp="1" noChangeAspect="1"/>
          </p:cNvPicPr>
          <p:nvPr>
            <p:ph sz="quarter" idx="4"/>
          </p:nvPr>
        </p:nvPicPr>
        <p:blipFill>
          <a:blip r:embed="rId3"/>
          <a:stretch>
            <a:fillRect/>
          </a:stretch>
        </p:blipFill>
        <p:spPr>
          <a:xfrm>
            <a:off x="2301766" y="1501699"/>
            <a:ext cx="6117020" cy="4946397"/>
          </a:xfrm>
        </p:spPr>
      </p:pic>
    </p:spTree>
    <p:extLst>
      <p:ext uri="{BB962C8B-B14F-4D97-AF65-F5344CB8AC3E}">
        <p14:creationId xmlns:p14="http://schemas.microsoft.com/office/powerpoint/2010/main" val="2468595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42abb4d-4557-4745-b959-458eca0918b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9340185D38C8045880DE658E79E72AA" ma:contentTypeVersion="11" ma:contentTypeDescription="Create a new document." ma:contentTypeScope="" ma:versionID="8fe1d06a00603fc22821393caeb36446">
  <xsd:schema xmlns:xsd="http://www.w3.org/2001/XMLSchema" xmlns:xs="http://www.w3.org/2001/XMLSchema" xmlns:p="http://schemas.microsoft.com/office/2006/metadata/properties" xmlns:ns3="442abb4d-4557-4745-b959-458eca0918bb" targetNamespace="http://schemas.microsoft.com/office/2006/metadata/properties" ma:root="true" ma:fieldsID="2025eb8956acce4d2dd83feec75eac99" ns3:_="">
    <xsd:import namespace="442abb4d-4557-4745-b959-458eca0918b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ObjectDetectorVersions" minOccurs="0"/>
                <xsd:element ref="ns3:MediaServiceSearchProperties" minOccurs="0"/>
                <xsd:element ref="ns3:MediaServiceSystemTag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2abb4d-4557-4745-b959-458eca0918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SearchProperties" ma:index="16" nillable="true" ma:displayName="MediaServiceSearchProperties" ma:hidden="true" ma:internalName="MediaServiceSearchProperties" ma:readOnly="true">
      <xsd:simpleType>
        <xsd:restriction base="dms:Note"/>
      </xsd:simpleType>
    </xsd:element>
    <xsd:element name="MediaServiceSystemTags" ma:index="17" nillable="true" ma:displayName="MediaServiceSystemTags" ma:hidden="true" ma:internalName="MediaServiceSystemTags" ma:readOnly="true">
      <xsd:simpleType>
        <xsd:restriction base="dms:Note"/>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openxmlformats.org/package/2006/metadata/core-properties"/>
    <ds:schemaRef ds:uri="http://schemas.microsoft.com/office/infopath/2007/PartnerControls"/>
    <ds:schemaRef ds:uri="442abb4d-4557-4745-b959-458eca0918bb"/>
    <ds:schemaRef ds:uri="http://schemas.microsoft.com/office/2006/documentManagement/types"/>
    <ds:schemaRef ds:uri="http://schemas.microsoft.com/office/2006/metadata/properties"/>
    <ds:schemaRef ds:uri="http://purl.org/dc/terms/"/>
    <ds:schemaRef ds:uri="http://purl.org/dc/dcmitype/"/>
    <ds:schemaRef ds:uri="http://www.w3.org/XML/1998/namespace"/>
    <ds:schemaRef ds:uri="http://purl.org/dc/elements/1.1/"/>
  </ds:schemaRefs>
</ds:datastoreItem>
</file>

<file path=customXml/itemProps3.xml><?xml version="1.0" encoding="utf-8"?>
<ds:datastoreItem xmlns:ds="http://schemas.openxmlformats.org/officeDocument/2006/customXml" ds:itemID="{1439EE88-214E-4CCE-972C-2E38562B79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42abb4d-4557-4745-b959-458eca0918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TM04033929[[fn=Slate]]</Template>
  <TotalTime>166</TotalTime>
  <Words>985</Words>
  <Application>Microsoft Office PowerPoint</Application>
  <PresentationFormat>Widescreen</PresentationFormat>
  <Paragraphs>118</Paragraphs>
  <Slides>23</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DengXian</vt:lpstr>
      <vt:lpstr>DengXian Light</vt:lpstr>
      <vt:lpstr>Arial</vt:lpstr>
      <vt:lpstr>Calibri</vt:lpstr>
      <vt:lpstr>Calisto MT</vt:lpstr>
      <vt:lpstr>fkGroteskNeue</vt:lpstr>
      <vt:lpstr>Times New Roman</vt:lpstr>
      <vt:lpstr>Wingdings 2</vt:lpstr>
      <vt:lpstr>Slate</vt:lpstr>
      <vt:lpstr>CMPG 315 Packet Tracer Project  Group 4  </vt:lpstr>
      <vt:lpstr>Table of Contents</vt:lpstr>
      <vt:lpstr>Problem Description Objective: Design a robust, affordable network for a new office, supporting isolated sections for departments, secure internet access, and future growth.  Requirements: Isolated network access for each section (offices, reception, technicians, meeting room, machine room, open floor)  Approach: Careful planning of IP addressing, subnets, and routing Layered topology (Core, Distribution, Access) for manageability and scalability Use of VLANs for section isolation Documentation includes budget, issues, and project management Outcome: Reliable, secure, and efficient network infrastructure supporting current needs and future expansion, with thorough documentation and evaluation.  </vt:lpstr>
      <vt:lpstr>Network Design </vt:lpstr>
      <vt:lpstr>Network Design</vt:lpstr>
      <vt:lpstr>TOPOLOGY IMAGES</vt:lpstr>
      <vt:lpstr>Machine Room</vt:lpstr>
      <vt:lpstr>Machine Room Connection Description</vt:lpstr>
      <vt:lpstr>MEETING ROOM </vt:lpstr>
      <vt:lpstr>MEETING ROOM DESCRIPTION</vt:lpstr>
      <vt:lpstr>CONFIGURATIONS</vt:lpstr>
      <vt:lpstr>CONFIGURATIONS</vt:lpstr>
      <vt:lpstr>CONFIGURATIONS</vt:lpstr>
      <vt:lpstr>CONFIGURATIONS</vt:lpstr>
      <vt:lpstr>CONFIGURATIONS</vt:lpstr>
      <vt:lpstr>CONFIGURATIONS</vt:lpstr>
      <vt:lpstr>CONFIGURATIONS</vt:lpstr>
      <vt:lpstr>PINGING AND SIMULATION</vt:lpstr>
      <vt:lpstr>PINGING AND SIMULATION</vt:lpstr>
      <vt:lpstr>PINGINGING AND SIMULATION</vt:lpstr>
      <vt:lpstr>Optional Real World Improvements </vt:lpstr>
      <vt:lpstr>Optional Real World Improvements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J.P Poulo</dc:creator>
  <cp:lastModifiedBy>lindiwe mthembu</cp:lastModifiedBy>
  <cp:revision>11</cp:revision>
  <dcterms:created xsi:type="dcterms:W3CDTF">2025-05-05T11:12:43Z</dcterms:created>
  <dcterms:modified xsi:type="dcterms:W3CDTF">2025-05-05T18:03:24Z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0x010100C9340185D38C8045880DE658E79E72AA</vt:lpwstr>
  </property>
</Properties>
</file>