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5.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6.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7.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38" r:id="rId3"/>
    <p:sldId id="303" r:id="rId4"/>
    <p:sldId id="305" r:id="rId5"/>
    <p:sldId id="373" r:id="rId6"/>
    <p:sldId id="374" r:id="rId7"/>
    <p:sldId id="336" r:id="rId8"/>
    <p:sldId id="375" r:id="rId9"/>
    <p:sldId id="275" r:id="rId10"/>
    <p:sldId id="277" r:id="rId11"/>
    <p:sldId id="377" r:id="rId12"/>
    <p:sldId id="308" r:id="rId13"/>
    <p:sldId id="258" r:id="rId14"/>
    <p:sldId id="281" r:id="rId15"/>
    <p:sldId id="282" r:id="rId16"/>
    <p:sldId id="285" r:id="rId17"/>
    <p:sldId id="261" r:id="rId18"/>
    <p:sldId id="283" r:id="rId19"/>
    <p:sldId id="284" r:id="rId20"/>
    <p:sldId id="297" r:id="rId21"/>
    <p:sldId id="262" r:id="rId22"/>
    <p:sldId id="298" r:id="rId23"/>
    <p:sldId id="257" r:id="rId24"/>
    <p:sldId id="345" r:id="rId25"/>
    <p:sldId id="331" r:id="rId26"/>
    <p:sldId id="295" r:id="rId27"/>
    <p:sldId id="271" r:id="rId28"/>
    <p:sldId id="302" r:id="rId29"/>
    <p:sldId id="376" r:id="rId30"/>
    <p:sldId id="313" r:id="rId31"/>
    <p:sldId id="321" r:id="rId32"/>
    <p:sldId id="322" r:id="rId33"/>
    <p:sldId id="323" r:id="rId34"/>
    <p:sldId id="327" r:id="rId35"/>
    <p:sldId id="328" r:id="rId36"/>
    <p:sldId id="346" r:id="rId37"/>
    <p:sldId id="329" r:id="rId38"/>
    <p:sldId id="330" r:id="rId3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FC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94249" autoAdjust="0"/>
  </p:normalViewPr>
  <p:slideViewPr>
    <p:cSldViewPr snapToGrid="0">
      <p:cViewPr varScale="1">
        <p:scale>
          <a:sx n="65" d="100"/>
          <a:sy n="65" d="100"/>
        </p:scale>
        <p:origin x="9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6.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7.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331432363960627E-2"/>
          <c:y val="3.1980514094854667E-2"/>
          <c:w val="0.91167052049557751"/>
          <c:h val="0.86149939160055611"/>
        </c:manualLayout>
      </c:layout>
      <c:barChart>
        <c:barDir val="col"/>
        <c:grouping val="clustered"/>
        <c:varyColors val="0"/>
        <c:ser>
          <c:idx val="0"/>
          <c:order val="0"/>
          <c:tx>
            <c:strRef>
              <c:f>Sheet1!$B$1</c:f>
              <c:strCache>
                <c:ptCount val="1"/>
                <c:pt idx="0">
                  <c:v>Count of Films</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18</c:v>
                </c:pt>
                <c:pt idx="2">
                  <c:v>19</c:v>
                </c:pt>
                <c:pt idx="3">
                  <c:v>20</c:v>
                </c:pt>
                <c:pt idx="4">
                  <c:v>21</c:v>
                </c:pt>
                <c:pt idx="5">
                  <c:v>22</c:v>
                </c:pt>
                <c:pt idx="6">
                  <c:v>2023</c:v>
                </c:pt>
              </c:numCache>
            </c:numRef>
          </c:cat>
          <c:val>
            <c:numRef>
              <c:f>Sheet1!$B$2:$B$8</c:f>
              <c:numCache>
                <c:formatCode>General</c:formatCode>
                <c:ptCount val="7"/>
                <c:pt idx="0">
                  <c:v>450</c:v>
                </c:pt>
                <c:pt idx="1">
                  <c:v>565</c:v>
                </c:pt>
                <c:pt idx="2">
                  <c:v>700</c:v>
                </c:pt>
                <c:pt idx="3" formatCode="#,##0">
                  <c:v>2599</c:v>
                </c:pt>
                <c:pt idx="4" formatCode="#,##0">
                  <c:v>1808</c:v>
                </c:pt>
                <c:pt idx="5" formatCode="#,##0">
                  <c:v>1953</c:v>
                </c:pt>
                <c:pt idx="6" formatCode="#,##0">
                  <c:v>1782</c:v>
                </c:pt>
              </c:numCache>
            </c:numRef>
          </c:val>
          <c:extLst>
            <c:ext xmlns:c16="http://schemas.microsoft.com/office/drawing/2014/chart" uri="{C3380CC4-5D6E-409C-BE32-E72D297353CC}">
              <c16:uniqueId val="{00000000-2D8E-4E99-B18A-FBC8781B46E5}"/>
            </c:ext>
          </c:extLst>
        </c:ser>
        <c:dLbls>
          <c:dLblPos val="inEnd"/>
          <c:showLegendKey val="0"/>
          <c:showVal val="1"/>
          <c:showCatName val="0"/>
          <c:showSerName val="0"/>
          <c:showPercent val="0"/>
          <c:showBubbleSize val="0"/>
        </c:dLbls>
        <c:gapWidth val="25"/>
        <c:overlap val="-27"/>
        <c:axId val="945006176"/>
        <c:axId val="945020096"/>
      </c:barChart>
      <c:catAx>
        <c:axId val="94500617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45020096"/>
        <c:crosses val="autoZero"/>
        <c:auto val="1"/>
        <c:lblAlgn val="ctr"/>
        <c:lblOffset val="100"/>
        <c:noMultiLvlLbl val="0"/>
      </c:catAx>
      <c:valAx>
        <c:axId val="945020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4500617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536481032719649E-2"/>
          <c:y val="0.12047790547576971"/>
          <c:w val="0.92940264696993691"/>
          <c:h val="0.77687092979257033"/>
        </c:manualLayout>
      </c:layout>
      <c:barChart>
        <c:barDir val="col"/>
        <c:grouping val="stacked"/>
        <c:varyColors val="0"/>
        <c:ser>
          <c:idx val="0"/>
          <c:order val="0"/>
          <c:tx>
            <c:strRef>
              <c:f>Sheet1!$B$1</c:f>
              <c:strCache>
                <c:ptCount val="1"/>
                <c:pt idx="0">
                  <c:v>Failed</c:v>
                </c:pt>
              </c:strCache>
            </c:strRef>
          </c:tx>
          <c:spPr>
            <a:solidFill>
              <a:srgbClr val="00B050"/>
            </a:solidFill>
            <a:ln>
              <a:noFill/>
            </a:ln>
            <a:effectLst/>
          </c:spPr>
          <c:invertIfNegative val="0"/>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D72-41DF-8596-7BD89BC91CE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2</c:v>
                </c:pt>
                <c:pt idx="1">
                  <c:v>1</c:v>
                </c:pt>
                <c:pt idx="2">
                  <c:v>2</c:v>
                </c:pt>
                <c:pt idx="3">
                  <c:v>4</c:v>
                </c:pt>
                <c:pt idx="4">
                  <c:v>7</c:v>
                </c:pt>
                <c:pt idx="5">
                  <c:v>5</c:v>
                </c:pt>
                <c:pt idx="6">
                  <c:v>5</c:v>
                </c:pt>
                <c:pt idx="7">
                  <c:v>4</c:v>
                </c:pt>
                <c:pt idx="8">
                  <c:v>7</c:v>
                </c:pt>
                <c:pt idx="9">
                  <c:v>11</c:v>
                </c:pt>
                <c:pt idx="10">
                  <c:v>5</c:v>
                </c:pt>
              </c:numCache>
            </c:numRef>
          </c:val>
          <c:extLst>
            <c:ext xmlns:c16="http://schemas.microsoft.com/office/drawing/2014/chart" uri="{C3380CC4-5D6E-409C-BE32-E72D297353CC}">
              <c16:uniqueId val="{00000000-5602-4BD6-B31D-73DE5E5DFA8D}"/>
            </c:ext>
          </c:extLst>
        </c:ser>
        <c:ser>
          <c:idx val="1"/>
          <c:order val="1"/>
          <c:tx>
            <c:strRef>
              <c:f>Sheet1!$C$1</c:f>
              <c:strCache>
                <c:ptCount val="1"/>
                <c:pt idx="0">
                  <c:v>Passed</c:v>
                </c:pt>
              </c:strCache>
            </c:strRef>
          </c:tx>
          <c:spPr>
            <a:solidFill>
              <a:srgbClr val="92D050"/>
            </a:solidFill>
            <a:ln>
              <a:noFill/>
            </a:ln>
            <a:effectLst/>
          </c:spPr>
          <c:invertIfNegative val="0"/>
          <c:dLbls>
            <c:dLbl>
              <c:idx val="1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72-41DF-8596-7BD89BC91CE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3">
                  <c:v>2</c:v>
                </c:pt>
                <c:pt idx="5">
                  <c:v>3</c:v>
                </c:pt>
                <c:pt idx="7">
                  <c:v>2</c:v>
                </c:pt>
                <c:pt idx="8">
                  <c:v>3</c:v>
                </c:pt>
                <c:pt idx="10">
                  <c:v>1</c:v>
                </c:pt>
              </c:numCache>
            </c:numRef>
          </c:val>
          <c:extLst>
            <c:ext xmlns:c16="http://schemas.microsoft.com/office/drawing/2014/chart" uri="{C3380CC4-5D6E-409C-BE32-E72D297353CC}">
              <c16:uniqueId val="{00000001-5602-4BD6-B31D-73DE5E5DFA8D}"/>
            </c:ext>
          </c:extLst>
        </c:ser>
        <c:dLbls>
          <c:showLegendKey val="0"/>
          <c:showVal val="0"/>
          <c:showCatName val="0"/>
          <c:showSerName val="0"/>
          <c:showPercent val="0"/>
          <c:showBubbleSize val="0"/>
        </c:dLbls>
        <c:gapWidth val="32"/>
        <c:overlap val="100"/>
        <c:axId val="984889344"/>
        <c:axId val="984889824"/>
      </c:barChart>
      <c:catAx>
        <c:axId val="9848893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824"/>
        <c:crosses val="autoZero"/>
        <c:auto val="1"/>
        <c:lblAlgn val="ctr"/>
        <c:lblOffset val="100"/>
        <c:noMultiLvlLbl val="0"/>
      </c:catAx>
      <c:valAx>
        <c:axId val="98488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344"/>
        <c:crosses val="autoZero"/>
        <c:crossBetween val="between"/>
      </c:valAx>
      <c:spPr>
        <a:noFill/>
        <a:ln w="25400">
          <a:noFill/>
        </a:ln>
        <a:effectLst/>
      </c:spPr>
    </c:plotArea>
    <c:legend>
      <c:legendPos val="t"/>
      <c:layout>
        <c:manualLayout>
          <c:xMode val="edge"/>
          <c:yMode val="edge"/>
          <c:x val="1.363115157480319E-2"/>
          <c:y val="7.0312495674674236E-3"/>
          <c:w val="0.24194539299412776"/>
          <c:h val="7.10286490425184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Sheet1!$B$2</c:f>
              <c:numCache>
                <c:formatCode>General</c:formatCode>
                <c:ptCount val="1"/>
                <c:pt idx="0">
                  <c:v>53</c:v>
                </c:pt>
              </c:numCache>
            </c:numRef>
          </c:val>
          <c:extLst>
            <c:ext xmlns:c16="http://schemas.microsoft.com/office/drawing/2014/chart" uri="{C3380CC4-5D6E-409C-BE32-E72D297353CC}">
              <c16:uniqueId val="{00000000-098D-40E0-A7A7-1A7F6D5194D7}"/>
            </c:ext>
          </c:extLst>
        </c:ser>
        <c:ser>
          <c:idx val="1"/>
          <c:order val="1"/>
          <c:tx>
            <c:strRef>
              <c:f>Sheet1!$C$1</c:f>
              <c:strCache>
                <c:ptCount val="1"/>
                <c:pt idx="0">
                  <c:v>Passed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Sheet1!$C$2</c:f>
              <c:numCache>
                <c:formatCode>General</c:formatCode>
                <c:ptCount val="1"/>
                <c:pt idx="0">
                  <c:v>11</c:v>
                </c:pt>
              </c:numCache>
            </c:numRef>
          </c:val>
          <c:extLst>
            <c:ext xmlns:c16="http://schemas.microsoft.com/office/drawing/2014/chart" uri="{C3380CC4-5D6E-409C-BE32-E72D297353CC}">
              <c16:uniqueId val="{00000001-098D-40E0-A7A7-1A7F6D5194D7}"/>
            </c:ext>
          </c:extLst>
        </c:ser>
        <c:dLbls>
          <c:showLegendKey val="0"/>
          <c:showVal val="0"/>
          <c:showCatName val="0"/>
          <c:showSerName val="0"/>
          <c:showPercent val="0"/>
          <c:showBubbleSize val="0"/>
        </c:dLbls>
        <c:gapWidth val="219"/>
        <c:overlap val="-27"/>
        <c:axId val="428130191"/>
        <c:axId val="428130671"/>
      </c:barChart>
      <c:catAx>
        <c:axId val="428130191"/>
        <c:scaling>
          <c:orientation val="minMax"/>
        </c:scaling>
        <c:delete val="1"/>
        <c:axPos val="b"/>
        <c:numFmt formatCode="General" sourceLinked="1"/>
        <c:majorTickMark val="none"/>
        <c:minorTickMark val="none"/>
        <c:tickLblPos val="nextTo"/>
        <c:crossAx val="428130671"/>
        <c:crosses val="autoZero"/>
        <c:auto val="1"/>
        <c:lblAlgn val="ctr"/>
        <c:lblOffset val="100"/>
        <c:noMultiLvlLbl val="0"/>
      </c:catAx>
      <c:valAx>
        <c:axId val="428130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NG"/>
          </a:p>
        </c:txPr>
        <c:crossAx val="428130191"/>
        <c:crosses val="autoZero"/>
        <c:crossBetween val="between"/>
      </c:valAx>
      <c:spPr>
        <a:noFill/>
        <a:ln>
          <a:noFill/>
        </a:ln>
        <a:effectLst/>
      </c:spPr>
    </c:plotArea>
    <c:legend>
      <c:legendPos val="t"/>
      <c:layout>
        <c:manualLayout>
          <c:xMode val="edge"/>
          <c:yMode val="edge"/>
          <c:x val="4.4688727918629795E-2"/>
          <c:y val="1.9808306543161961E-2"/>
          <c:w val="0.4167683405909488"/>
          <c:h val="7.651686601326862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63920936918289"/>
          <c:y val="4.6244487024498397E-2"/>
          <c:w val="0.72659246921057941"/>
          <c:h val="0.85945512493326659"/>
        </c:manualLayout>
      </c:layout>
      <c:lineChart>
        <c:grouping val="standard"/>
        <c:varyColors val="0"/>
        <c:ser>
          <c:idx val="0"/>
          <c:order val="0"/>
          <c:tx>
            <c:strRef>
              <c:f>Sheet1!$B$1</c:f>
              <c:strCache>
                <c:ptCount val="1"/>
                <c:pt idx="0">
                  <c:v>Female</c:v>
                </c:pt>
              </c:strCache>
            </c:strRef>
          </c:tx>
          <c:spPr>
            <a:ln w="63500" cap="rnd">
              <a:solidFill>
                <a:srgbClr val="92D050"/>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0.0%</c:formatCode>
                <c:ptCount val="11"/>
                <c:pt idx="0">
                  <c:v>0.33333333333333331</c:v>
                </c:pt>
                <c:pt idx="1">
                  <c:v>0.66666666666666663</c:v>
                </c:pt>
                <c:pt idx="2">
                  <c:v>0.42857142857142855</c:v>
                </c:pt>
                <c:pt idx="3">
                  <c:v>0.2857142857142857</c:v>
                </c:pt>
                <c:pt idx="4">
                  <c:v>0.3125</c:v>
                </c:pt>
                <c:pt idx="5">
                  <c:v>0.47826086956521741</c:v>
                </c:pt>
                <c:pt idx="6">
                  <c:v>0.35</c:v>
                </c:pt>
                <c:pt idx="7">
                  <c:v>0.7857142857142857</c:v>
                </c:pt>
                <c:pt idx="8">
                  <c:v>0.55000000000000004</c:v>
                </c:pt>
                <c:pt idx="9">
                  <c:v>0.27272727272727271</c:v>
                </c:pt>
                <c:pt idx="10">
                  <c:v>0.25</c:v>
                </c:pt>
              </c:numCache>
            </c:numRef>
          </c:val>
          <c:smooth val="1"/>
          <c:extLst>
            <c:ext xmlns:c16="http://schemas.microsoft.com/office/drawing/2014/chart" uri="{C3380CC4-5D6E-409C-BE32-E72D297353CC}">
              <c16:uniqueId val="{00000000-C9C4-420A-830F-68BC61251782}"/>
            </c:ext>
          </c:extLst>
        </c:ser>
        <c:ser>
          <c:idx val="1"/>
          <c:order val="1"/>
          <c:tx>
            <c:strRef>
              <c:f>Sheet1!$C$1</c:f>
              <c:strCache>
                <c:ptCount val="1"/>
                <c:pt idx="0">
                  <c:v>Female, Male</c:v>
                </c:pt>
              </c:strCache>
            </c:strRef>
          </c:tx>
          <c:spPr>
            <a:ln w="12700" cap="rnd">
              <a:solidFill>
                <a:schemeClr val="accent6">
                  <a:lumMod val="60000"/>
                  <a:lumOff val="40000"/>
                </a:schemeClr>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0.0%</c:formatCode>
                <c:ptCount val="11"/>
                <c:pt idx="0">
                  <c:v>0.33333333333333331</c:v>
                </c:pt>
                <c:pt idx="1">
                  <c:v>0.33333333333333331</c:v>
                </c:pt>
                <c:pt idx="2">
                  <c:v>0.14285714285714285</c:v>
                </c:pt>
                <c:pt idx="3">
                  <c:v>0.2857142857142857</c:v>
                </c:pt>
                <c:pt idx="4">
                  <c:v>0.25</c:v>
                </c:pt>
                <c:pt idx="5">
                  <c:v>8.6956521739130432E-2</c:v>
                </c:pt>
                <c:pt idx="6">
                  <c:v>0.15</c:v>
                </c:pt>
                <c:pt idx="7">
                  <c:v>7.1428571428571425E-2</c:v>
                </c:pt>
                <c:pt idx="8">
                  <c:v>0.15</c:v>
                </c:pt>
                <c:pt idx="9">
                  <c:v>0.22727272727272727</c:v>
                </c:pt>
                <c:pt idx="10">
                  <c:v>8.3333333333333329E-2</c:v>
                </c:pt>
              </c:numCache>
            </c:numRef>
          </c:val>
          <c:smooth val="1"/>
          <c:extLst>
            <c:ext xmlns:c16="http://schemas.microsoft.com/office/drawing/2014/chart" uri="{C3380CC4-5D6E-409C-BE32-E72D297353CC}">
              <c16:uniqueId val="{00000001-C9C4-420A-830F-68BC61251782}"/>
            </c:ext>
          </c:extLst>
        </c:ser>
        <c:ser>
          <c:idx val="2"/>
          <c:order val="2"/>
          <c:tx>
            <c:strRef>
              <c:f>Sheet1!$D$1</c:f>
              <c:strCache>
                <c:ptCount val="1"/>
                <c:pt idx="0">
                  <c:v>Male</c:v>
                </c:pt>
              </c:strCache>
            </c:strRef>
          </c:tx>
          <c:spPr>
            <a:ln w="6350" cap="rnd">
              <a:solidFill>
                <a:srgbClr val="00B050"/>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Sheet1!$D$2:$D$12</c:f>
              <c:numCache>
                <c:formatCode>0.0%</c:formatCode>
                <c:ptCount val="11"/>
                <c:pt idx="0">
                  <c:v>0.33333333333333331</c:v>
                </c:pt>
                <c:pt idx="1">
                  <c:v>0</c:v>
                </c:pt>
                <c:pt idx="2">
                  <c:v>0.42857142857142855</c:v>
                </c:pt>
                <c:pt idx="3">
                  <c:v>0.42857142857142855</c:v>
                </c:pt>
                <c:pt idx="4">
                  <c:v>0.4375</c:v>
                </c:pt>
                <c:pt idx="5">
                  <c:v>0.43478260869565216</c:v>
                </c:pt>
                <c:pt idx="6">
                  <c:v>0.5</c:v>
                </c:pt>
                <c:pt idx="7">
                  <c:v>0.14285714285714285</c:v>
                </c:pt>
                <c:pt idx="8">
                  <c:v>0.3</c:v>
                </c:pt>
                <c:pt idx="9">
                  <c:v>0.5</c:v>
                </c:pt>
                <c:pt idx="10">
                  <c:v>0.66666666666666663</c:v>
                </c:pt>
              </c:numCache>
            </c:numRef>
          </c:val>
          <c:smooth val="1"/>
          <c:extLst>
            <c:ext xmlns:c16="http://schemas.microsoft.com/office/drawing/2014/chart" uri="{C3380CC4-5D6E-409C-BE32-E72D297353CC}">
              <c16:uniqueId val="{00000002-C9C4-420A-830F-68BC61251782}"/>
            </c:ext>
          </c:extLst>
        </c:ser>
        <c:dLbls>
          <c:showLegendKey val="0"/>
          <c:showVal val="0"/>
          <c:showCatName val="0"/>
          <c:showSerName val="0"/>
          <c:showPercent val="0"/>
          <c:showBubbleSize val="0"/>
        </c:dLbls>
        <c:smooth val="0"/>
        <c:axId val="1104693440"/>
        <c:axId val="1104704960"/>
      </c:lineChart>
      <c:catAx>
        <c:axId val="110469344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04704960"/>
        <c:crosses val="autoZero"/>
        <c:auto val="1"/>
        <c:lblAlgn val="ctr"/>
        <c:lblOffset val="100"/>
        <c:noMultiLvlLbl val="0"/>
      </c:catAx>
      <c:valAx>
        <c:axId val="1104704960"/>
        <c:scaling>
          <c:orientation val="minMax"/>
          <c:max val="0.8"/>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0469344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Female</c:v>
                </c:pt>
              </c:strCache>
            </c:strRef>
          </c:tx>
          <c:spPr>
            <a:solidFill>
              <a:srgbClr val="92D050"/>
            </a:solidFill>
            <a:ln>
              <a:noFill/>
            </a:ln>
            <a:effectLst/>
          </c:spPr>
          <c:invertIfNegative val="0"/>
          <c:dLbls>
            <c:dLbl>
              <c:idx val="0"/>
              <c:layout>
                <c:manualLayout>
                  <c:x val="1.5624999999999858E-3"/>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1</c:v>
                </c:pt>
                <c:pt idx="1">
                  <c:v>2</c:v>
                </c:pt>
                <c:pt idx="2">
                  <c:v>3</c:v>
                </c:pt>
                <c:pt idx="3">
                  <c:v>4</c:v>
                </c:pt>
                <c:pt idx="4">
                  <c:v>5</c:v>
                </c:pt>
                <c:pt idx="5">
                  <c:v>11</c:v>
                </c:pt>
                <c:pt idx="6">
                  <c:v>7</c:v>
                </c:pt>
                <c:pt idx="7">
                  <c:v>11</c:v>
                </c:pt>
                <c:pt idx="8">
                  <c:v>11</c:v>
                </c:pt>
                <c:pt idx="9">
                  <c:v>6</c:v>
                </c:pt>
                <c:pt idx="10">
                  <c:v>3</c:v>
                </c:pt>
              </c:numCache>
            </c:numRef>
          </c:val>
          <c:extLst>
            <c:ext xmlns:c16="http://schemas.microsoft.com/office/drawing/2014/chart" uri="{C3380CC4-5D6E-409C-BE32-E72D297353CC}">
              <c16:uniqueId val="{00000001-01A7-4780-8672-FFBBEA4B0D10}"/>
            </c:ext>
          </c:extLst>
        </c:ser>
        <c:ser>
          <c:idx val="1"/>
          <c:order val="1"/>
          <c:tx>
            <c:strRef>
              <c:f>Sheet1!$C$1</c:f>
              <c:strCache>
                <c:ptCount val="1"/>
                <c:pt idx="0">
                  <c:v>Co - Lead</c:v>
                </c:pt>
              </c:strCache>
            </c:strRef>
          </c:tx>
          <c:spPr>
            <a:solidFill>
              <a:schemeClr val="accent6">
                <a:lumMod val="60000"/>
                <a:lumOff val="40000"/>
              </a:schemeClr>
            </a:solidFill>
            <a:ln>
              <a:noFill/>
            </a:ln>
            <a:effectLst/>
          </c:spPr>
          <c:invertIfNegative val="0"/>
          <c:dLbls>
            <c:dLbl>
              <c:idx val="0"/>
              <c:layout>
                <c:manualLayout>
                  <c:x val="-3.1250000000000002E-3"/>
                  <c:y val="1.90268196956755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A7-4780-8672-FFBBEA4B0D10}"/>
                </c:ext>
              </c:extLst>
            </c:dLbl>
            <c:dLbl>
              <c:idx val="1"/>
              <c:layout>
                <c:manualLayout>
                  <c:x val="0"/>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A7-4780-8672-FFBBEA4B0D10}"/>
                </c:ext>
              </c:extLst>
            </c:dLbl>
            <c:dLbl>
              <c:idx val="2"/>
              <c:layout>
                <c:manualLayout>
                  <c:x val="-1.5625000000000287E-3"/>
                  <c:y val="2.534018052779229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A7-4780-8672-FFBBEA4B0D10}"/>
                </c:ext>
              </c:extLst>
            </c:dLbl>
            <c:dLbl>
              <c:idx val="7"/>
              <c:layout>
                <c:manualLayout>
                  <c:x val="-3.1250000000001147E-3"/>
                  <c:y val="2.534018052779401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A7-4780-8672-FFBBEA4B0D10}"/>
                </c:ext>
              </c:extLst>
            </c:dLbl>
            <c:dLbl>
              <c:idx val="10"/>
              <c:layout>
                <c:manualLayout>
                  <c:x val="0"/>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1</c:v>
                </c:pt>
                <c:pt idx="1">
                  <c:v>1</c:v>
                </c:pt>
                <c:pt idx="2">
                  <c:v>1</c:v>
                </c:pt>
                <c:pt idx="3">
                  <c:v>4</c:v>
                </c:pt>
                <c:pt idx="4">
                  <c:v>4</c:v>
                </c:pt>
                <c:pt idx="5">
                  <c:v>2</c:v>
                </c:pt>
                <c:pt idx="6">
                  <c:v>3</c:v>
                </c:pt>
                <c:pt idx="7">
                  <c:v>1</c:v>
                </c:pt>
                <c:pt idx="8">
                  <c:v>3</c:v>
                </c:pt>
                <c:pt idx="9">
                  <c:v>5</c:v>
                </c:pt>
                <c:pt idx="10">
                  <c:v>1</c:v>
                </c:pt>
              </c:numCache>
            </c:numRef>
          </c:val>
          <c:extLst>
            <c:ext xmlns:c16="http://schemas.microsoft.com/office/drawing/2014/chart" uri="{C3380CC4-5D6E-409C-BE32-E72D297353CC}">
              <c16:uniqueId val="{00000007-01A7-4780-8672-FFBBEA4B0D10}"/>
            </c:ext>
          </c:extLst>
        </c:ser>
        <c:ser>
          <c:idx val="2"/>
          <c:order val="2"/>
          <c:tx>
            <c:strRef>
              <c:f>Sheet1!$D$1</c:f>
              <c:strCache>
                <c:ptCount val="1"/>
                <c:pt idx="0">
                  <c:v>Male</c:v>
                </c:pt>
              </c:strCache>
            </c:strRef>
          </c:tx>
          <c:spPr>
            <a:solidFill>
              <a:srgbClr val="00B050"/>
            </a:solidFill>
            <a:ln>
              <a:noFill/>
            </a:ln>
            <a:effectLst/>
          </c:spPr>
          <c:invertIfNegative val="0"/>
          <c:dLbls>
            <c:dLbl>
              <c:idx val="0"/>
              <c:layout>
                <c:manualLayout>
                  <c:x val="4.6874999999999998E-3"/>
                  <c:y val="-9.18473122633314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Sheet1!$D$2:$D$12</c:f>
              <c:numCache>
                <c:formatCode>General</c:formatCode>
                <c:ptCount val="11"/>
                <c:pt idx="0">
                  <c:v>1</c:v>
                </c:pt>
                <c:pt idx="2">
                  <c:v>3</c:v>
                </c:pt>
                <c:pt idx="3">
                  <c:v>6</c:v>
                </c:pt>
                <c:pt idx="4">
                  <c:v>7</c:v>
                </c:pt>
                <c:pt idx="5">
                  <c:v>10</c:v>
                </c:pt>
                <c:pt idx="6">
                  <c:v>10</c:v>
                </c:pt>
                <c:pt idx="7">
                  <c:v>2</c:v>
                </c:pt>
                <c:pt idx="8">
                  <c:v>6</c:v>
                </c:pt>
                <c:pt idx="9">
                  <c:v>11</c:v>
                </c:pt>
                <c:pt idx="10">
                  <c:v>8</c:v>
                </c:pt>
              </c:numCache>
            </c:numRef>
          </c:val>
          <c:extLst>
            <c:ext xmlns:c16="http://schemas.microsoft.com/office/drawing/2014/chart" uri="{C3380CC4-5D6E-409C-BE32-E72D297353CC}">
              <c16:uniqueId val="{00000009-01A7-4780-8672-FFBBEA4B0D10}"/>
            </c:ext>
          </c:extLst>
        </c:ser>
        <c:dLbls>
          <c:showLegendKey val="0"/>
          <c:showVal val="0"/>
          <c:showCatName val="0"/>
          <c:showSerName val="0"/>
          <c:showPercent val="0"/>
          <c:showBubbleSize val="0"/>
        </c:dLbls>
        <c:gapWidth val="45"/>
        <c:overlap val="100"/>
        <c:axId val="1546713920"/>
        <c:axId val="1546714400"/>
      </c:barChart>
      <c:catAx>
        <c:axId val="15467139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546714400"/>
        <c:crosses val="autoZero"/>
        <c:auto val="1"/>
        <c:lblAlgn val="ctr"/>
        <c:lblOffset val="100"/>
        <c:noMultiLvlLbl val="0"/>
      </c:catAx>
      <c:valAx>
        <c:axId val="1546714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546713920"/>
        <c:crosses val="autoZero"/>
        <c:crossBetween val="between"/>
      </c:valAx>
      <c:spPr>
        <a:noFill/>
        <a:ln>
          <a:noFill/>
        </a:ln>
        <a:effectLst/>
      </c:spPr>
    </c:plotArea>
    <c:legend>
      <c:legendPos val="t"/>
      <c:layout>
        <c:manualLayout>
          <c:xMode val="edge"/>
          <c:yMode val="edge"/>
          <c:x val="1.3072342519685032E-2"/>
          <c:y val="1.1718749279112373E-2"/>
          <c:w val="0.63130463097791989"/>
          <c:h val="5.93780721347150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Outcome</c:v>
                </c:pt>
              </c:strCache>
            </c:strRef>
          </c:tx>
          <c:spPr>
            <a:solidFill>
              <a:srgbClr val="92D050"/>
            </a:solidFill>
            <a:ln>
              <a:noFill/>
            </a:ln>
            <a:effectLst/>
          </c:spPr>
          <c:invertIfNegative val="0"/>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A8F1-4D1A-9F54-87447DDFDB81}"/>
              </c:ext>
            </c:extLst>
          </c:dPt>
          <c:dPt>
            <c:idx val="2"/>
            <c:invertIfNegative val="0"/>
            <c:bubble3D val="0"/>
            <c:spPr>
              <a:solidFill>
                <a:srgbClr val="00B050"/>
              </a:solidFill>
              <a:ln>
                <a:solidFill>
                  <a:schemeClr val="accent6">
                    <a:lumMod val="75000"/>
                  </a:schemeClr>
                </a:solidFill>
              </a:ln>
              <a:effectLst/>
            </c:spPr>
            <c:extLst>
              <c:ext xmlns:c16="http://schemas.microsoft.com/office/drawing/2014/chart" uri="{C3380CC4-5D6E-409C-BE32-E72D297353CC}">
                <c16:uniqueId val="{00000003-A8F1-4D1A-9F54-87447DDFDB81}"/>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Female</c:v>
                </c:pt>
                <c:pt idx="1">
                  <c:v>Co - Lead</c:v>
                </c:pt>
                <c:pt idx="2">
                  <c:v>Male</c:v>
                </c:pt>
              </c:strCache>
            </c:strRef>
          </c:cat>
          <c:val>
            <c:numRef>
              <c:f>Sheet1!$B$2:$B$4</c:f>
              <c:numCache>
                <c:formatCode>General</c:formatCode>
                <c:ptCount val="3"/>
                <c:pt idx="0">
                  <c:v>64</c:v>
                </c:pt>
                <c:pt idx="1">
                  <c:v>26</c:v>
                </c:pt>
                <c:pt idx="2">
                  <c:v>64</c:v>
                </c:pt>
              </c:numCache>
            </c:numRef>
          </c:val>
          <c:extLst>
            <c:ext xmlns:c16="http://schemas.microsoft.com/office/drawing/2014/chart" uri="{C3380CC4-5D6E-409C-BE32-E72D297353CC}">
              <c16:uniqueId val="{00000004-A8F1-4D1A-9F54-87447DDFDB81}"/>
            </c:ext>
          </c:extLst>
        </c:ser>
        <c:dLbls>
          <c:dLblPos val="inEnd"/>
          <c:showLegendKey val="0"/>
          <c:showVal val="1"/>
          <c:showCatName val="0"/>
          <c:showSerName val="0"/>
          <c:showPercent val="0"/>
          <c:showBubbleSize val="0"/>
        </c:dLbls>
        <c:gapWidth val="55"/>
        <c:overlap val="-27"/>
        <c:axId val="1213310544"/>
        <c:axId val="1213309104"/>
      </c:barChart>
      <c:catAx>
        <c:axId val="12133105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13309104"/>
        <c:crosses val="autoZero"/>
        <c:auto val="1"/>
        <c:lblAlgn val="ctr"/>
        <c:lblOffset val="100"/>
        <c:noMultiLvlLbl val="0"/>
      </c:catAx>
      <c:valAx>
        <c:axId val="1213309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1331054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GDP(%)</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c:formatCode>
                <c:ptCount val="2"/>
                <c:pt idx="0">
                  <c:v>1.2999999999999999E-2</c:v>
                </c:pt>
                <c:pt idx="1">
                  <c:v>2.3E-2</c:v>
                </c:pt>
              </c:numCache>
            </c:numRef>
          </c:val>
          <c:extLst>
            <c:ext xmlns:c16="http://schemas.microsoft.com/office/drawing/2014/chart" uri="{C3380CC4-5D6E-409C-BE32-E72D297353CC}">
              <c16:uniqueId val="{00000000-DC6A-497B-83B8-C3D89E92F976}"/>
            </c:ext>
          </c:extLst>
        </c:ser>
        <c:dLbls>
          <c:dLblPos val="inEnd"/>
          <c:showLegendKey val="0"/>
          <c:showVal val="1"/>
          <c:showCatName val="0"/>
          <c:showSerName val="0"/>
          <c:showPercent val="0"/>
          <c:showBubbleSize val="0"/>
        </c:dLbls>
        <c:gapWidth val="55"/>
        <c:overlap val="-27"/>
        <c:axId val="1073224256"/>
        <c:axId val="1073247296"/>
      </c:barChart>
      <c:catAx>
        <c:axId val="107322425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073247296"/>
        <c:crosses val="autoZero"/>
        <c:auto val="1"/>
        <c:lblAlgn val="ctr"/>
        <c:lblOffset val="100"/>
        <c:noMultiLvlLbl val="0"/>
      </c:catAx>
      <c:valAx>
        <c:axId val="107324729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073224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005290354330701E-2"/>
          <c:y val="6.8479928296878503E-2"/>
          <c:w val="0.92880720964566932"/>
          <c:h val="0.84579487876797288"/>
        </c:manualLayout>
      </c:layout>
      <c:barChart>
        <c:barDir val="col"/>
        <c:grouping val="stacked"/>
        <c:varyColors val="0"/>
        <c:ser>
          <c:idx val="0"/>
          <c:order val="0"/>
          <c:tx>
            <c:strRef>
              <c:f>Sheet1!$B$1</c:f>
              <c:strCache>
                <c:ptCount val="1"/>
                <c:pt idx="0">
                  <c:v>Male</c:v>
                </c:pt>
              </c:strCache>
            </c:strRef>
          </c:tx>
          <c:spPr>
            <a:solidFill>
              <a:srgbClr val="00B050"/>
            </a:solidFill>
            <a:ln>
              <a:noFill/>
            </a:ln>
            <a:effectLst/>
          </c:spPr>
          <c:invertIfNegative val="0"/>
          <c:dLbls>
            <c:dLbl>
              <c:idx val="0"/>
              <c:layout>
                <c:manualLayout>
                  <c:x val="-1.5625000000000144E-3"/>
                  <c:y val="2.250298284219376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96D-419E-BB19-C72C4E84B892}"/>
                </c:ext>
              </c:extLst>
            </c:dLbl>
            <c:dLbl>
              <c:idx val="1"/>
              <c:layout>
                <c:manualLayout>
                  <c:x val="0"/>
                  <c:y val="7.655270049625627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96D-419E-BB19-C72C4E84B892}"/>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2</c:v>
                </c:pt>
                <c:pt idx="1">
                  <c:v>2</c:v>
                </c:pt>
                <c:pt idx="2">
                  <c:v>7</c:v>
                </c:pt>
                <c:pt idx="3">
                  <c:v>10</c:v>
                </c:pt>
                <c:pt idx="4">
                  <c:v>13</c:v>
                </c:pt>
                <c:pt idx="5">
                  <c:v>17</c:v>
                </c:pt>
                <c:pt idx="6">
                  <c:v>17</c:v>
                </c:pt>
                <c:pt idx="7">
                  <c:v>14</c:v>
                </c:pt>
                <c:pt idx="8">
                  <c:v>14</c:v>
                </c:pt>
                <c:pt idx="9">
                  <c:v>13</c:v>
                </c:pt>
                <c:pt idx="10">
                  <c:v>12</c:v>
                </c:pt>
              </c:numCache>
            </c:numRef>
          </c:val>
          <c:extLst>
            <c:ext xmlns:c16="http://schemas.microsoft.com/office/drawing/2014/chart" uri="{C3380CC4-5D6E-409C-BE32-E72D297353CC}">
              <c16:uniqueId val="{00000000-CC8E-4390-8F8D-5D4A7D9A30EC}"/>
            </c:ext>
          </c:extLst>
        </c:ser>
        <c:ser>
          <c:idx val="1"/>
          <c:order val="1"/>
          <c:tx>
            <c:strRef>
              <c:f>Sheet1!$C$1</c:f>
              <c:strCache>
                <c:ptCount val="1"/>
                <c:pt idx="0">
                  <c:v>Female</c:v>
                </c:pt>
              </c:strCache>
            </c:strRef>
          </c:tx>
          <c:spPr>
            <a:solidFill>
              <a:srgbClr val="92D050"/>
            </a:solidFill>
            <a:ln>
              <a:noFill/>
            </a:ln>
            <a:effectLst/>
          </c:spPr>
          <c:invertIfNegative val="0"/>
          <c:dLbls>
            <c:dLbl>
              <c:idx val="0"/>
              <c:layout>
                <c:manualLayout>
                  <c:x val="-1.5625000000000005E-3"/>
                  <c:y val="1.6705905952975348E-3"/>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15:layout>
                    <c:manualLayout>
                      <c:w val="2.5171875E-2"/>
                      <c:h val="3.4324435380283139E-2"/>
                    </c:manualLayout>
                  </c15:layout>
                </c:ext>
                <c:ext xmlns:c16="http://schemas.microsoft.com/office/drawing/2014/chart" uri="{C3380CC4-5D6E-409C-BE32-E72D297353CC}">
                  <c16:uniqueId val="{00000004-CC8E-4390-8F8D-5D4A7D9A30EC}"/>
                </c:ext>
              </c:extLst>
            </c:dLbl>
            <c:dLbl>
              <c:idx val="1"/>
              <c:layout>
                <c:manualLayout>
                  <c:x val="-6.249938484251997E-3"/>
                  <c:y val="5.9543774542528875E-4"/>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15:layout>
                    <c:manualLayout>
                      <c:w val="3.1421874999999995E-2"/>
                      <c:h val="8.0893900780507677E-2"/>
                    </c:manualLayout>
                  </c15:layout>
                </c:ext>
                <c:ext xmlns:c16="http://schemas.microsoft.com/office/drawing/2014/chart" uri="{C3380CC4-5D6E-409C-BE32-E72D297353CC}">
                  <c16:uniqueId val="{00000003-CC8E-4390-8F8D-5D4A7D9A30E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1</c:v>
                </c:pt>
                <c:pt idx="1">
                  <c:v>1</c:v>
                </c:pt>
                <c:pt idx="3">
                  <c:v>4</c:v>
                </c:pt>
                <c:pt idx="4">
                  <c:v>3</c:v>
                </c:pt>
                <c:pt idx="5">
                  <c:v>7</c:v>
                </c:pt>
                <c:pt idx="6">
                  <c:v>3</c:v>
                </c:pt>
                <c:pt idx="8">
                  <c:v>6</c:v>
                </c:pt>
                <c:pt idx="9">
                  <c:v>9</c:v>
                </c:pt>
              </c:numCache>
            </c:numRef>
          </c:val>
          <c:extLst>
            <c:ext xmlns:c16="http://schemas.microsoft.com/office/drawing/2014/chart" uri="{C3380CC4-5D6E-409C-BE32-E72D297353CC}">
              <c16:uniqueId val="{00000001-CC8E-4390-8F8D-5D4A7D9A30EC}"/>
            </c:ext>
          </c:extLst>
        </c:ser>
        <c:dLbls>
          <c:showLegendKey val="0"/>
          <c:showVal val="0"/>
          <c:showCatName val="0"/>
          <c:showSerName val="0"/>
          <c:showPercent val="0"/>
          <c:showBubbleSize val="0"/>
        </c:dLbls>
        <c:gapWidth val="25"/>
        <c:overlap val="100"/>
        <c:axId val="1184213632"/>
        <c:axId val="1257258400"/>
      </c:barChart>
      <c:catAx>
        <c:axId val="11842136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57258400"/>
        <c:crosses val="autoZero"/>
        <c:auto val="1"/>
        <c:lblAlgn val="ctr"/>
        <c:lblOffset val="100"/>
        <c:noMultiLvlLbl val="0"/>
      </c:catAx>
      <c:valAx>
        <c:axId val="1257258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84213632"/>
        <c:crosses val="autoZero"/>
        <c:crossBetween val="between"/>
      </c:valAx>
      <c:spPr>
        <a:noFill/>
        <a:ln>
          <a:noFill/>
        </a:ln>
        <a:effectLst/>
      </c:spPr>
    </c:plotArea>
    <c:legend>
      <c:legendPos val="t"/>
      <c:layout>
        <c:manualLayout>
          <c:xMode val="edge"/>
          <c:yMode val="edge"/>
          <c:x val="1.742027559055118E-2"/>
          <c:y val="0"/>
          <c:w val="0.21998289862204726"/>
          <c:h val="6.846652226454698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465942325984654E-2"/>
          <c:y val="0.12708643877475045"/>
          <c:w val="0.91665595736495231"/>
          <c:h val="0.78693866263439549"/>
        </c:manualLayout>
      </c:layout>
      <c:barChart>
        <c:barDir val="col"/>
        <c:grouping val="stacked"/>
        <c:varyColors val="0"/>
        <c:ser>
          <c:idx val="0"/>
          <c:order val="0"/>
          <c:tx>
            <c:strRef>
              <c:f>Sheet1!$B$1</c:f>
              <c:strCache>
                <c:ptCount val="1"/>
                <c:pt idx="0">
                  <c:v>Male</c:v>
                </c:pt>
              </c:strCache>
            </c:strRef>
          </c:tx>
          <c:spPr>
            <a:solidFill>
              <a:srgbClr val="00B050"/>
            </a:solidFill>
            <a:ln>
              <a:noFill/>
            </a:ln>
            <a:effectLst/>
          </c:spPr>
          <c:invertIfNegative val="0"/>
          <c:dLbls>
            <c:dLbl>
              <c:idx val="0"/>
              <c:layout>
                <c:manualLayout>
                  <c:x val="3.4323818743750936E-3"/>
                  <c:y val="1.532506170725094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FFC-498D-90D4-993DBB33D5E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1</c:v>
                </c:pt>
                <c:pt idx="1">
                  <c:v>2</c:v>
                </c:pt>
                <c:pt idx="2">
                  <c:v>5</c:v>
                </c:pt>
                <c:pt idx="3">
                  <c:v>8</c:v>
                </c:pt>
                <c:pt idx="4">
                  <c:v>9</c:v>
                </c:pt>
                <c:pt idx="5">
                  <c:v>14</c:v>
                </c:pt>
                <c:pt idx="6">
                  <c:v>15</c:v>
                </c:pt>
                <c:pt idx="7">
                  <c:v>8</c:v>
                </c:pt>
                <c:pt idx="8">
                  <c:v>10</c:v>
                </c:pt>
                <c:pt idx="9">
                  <c:v>11</c:v>
                </c:pt>
                <c:pt idx="10">
                  <c:v>6</c:v>
                </c:pt>
              </c:numCache>
            </c:numRef>
          </c:val>
          <c:extLst>
            <c:ext xmlns:c16="http://schemas.microsoft.com/office/drawing/2014/chart" uri="{C3380CC4-5D6E-409C-BE32-E72D297353CC}">
              <c16:uniqueId val="{00000000-0FFC-498D-90D4-993DBB33D5E1}"/>
            </c:ext>
          </c:extLst>
        </c:ser>
        <c:ser>
          <c:idx val="1"/>
          <c:order val="1"/>
          <c:tx>
            <c:strRef>
              <c:f>Sheet1!$C$1</c:f>
              <c:strCache>
                <c:ptCount val="1"/>
                <c:pt idx="0">
                  <c:v>Female</c:v>
                </c:pt>
              </c:strCache>
            </c:strRef>
          </c:tx>
          <c:spPr>
            <a:solidFill>
              <a:srgbClr val="92D050"/>
            </a:solidFill>
            <a:ln>
              <a:noFill/>
            </a:ln>
            <a:effectLst/>
          </c:spPr>
          <c:invertIfNegative val="0"/>
          <c:dLbls>
            <c:dLbl>
              <c:idx val="1"/>
              <c:layout>
                <c:manualLayout>
                  <c:x val="0"/>
                  <c:y val="1.53163789527425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FC-498D-90D4-993DBB33D5E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2</c:v>
                </c:pt>
                <c:pt idx="1">
                  <c:v>1</c:v>
                </c:pt>
                <c:pt idx="2">
                  <c:v>2</c:v>
                </c:pt>
                <c:pt idx="3">
                  <c:v>6</c:v>
                </c:pt>
                <c:pt idx="4">
                  <c:v>7</c:v>
                </c:pt>
                <c:pt idx="5">
                  <c:v>9</c:v>
                </c:pt>
                <c:pt idx="6">
                  <c:v>5</c:v>
                </c:pt>
                <c:pt idx="7">
                  <c:v>6</c:v>
                </c:pt>
                <c:pt idx="8">
                  <c:v>10</c:v>
                </c:pt>
                <c:pt idx="9">
                  <c:v>11</c:v>
                </c:pt>
                <c:pt idx="10">
                  <c:v>6</c:v>
                </c:pt>
              </c:numCache>
            </c:numRef>
          </c:val>
          <c:extLst>
            <c:ext xmlns:c16="http://schemas.microsoft.com/office/drawing/2014/chart" uri="{C3380CC4-5D6E-409C-BE32-E72D297353CC}">
              <c16:uniqueId val="{00000001-0FFC-498D-90D4-993DBB33D5E1}"/>
            </c:ext>
          </c:extLst>
        </c:ser>
        <c:dLbls>
          <c:showLegendKey val="0"/>
          <c:showVal val="0"/>
          <c:showCatName val="0"/>
          <c:showSerName val="0"/>
          <c:showPercent val="0"/>
          <c:showBubbleSize val="0"/>
        </c:dLbls>
        <c:gapWidth val="25"/>
        <c:overlap val="100"/>
        <c:axId val="913201727"/>
        <c:axId val="913200767"/>
      </c:barChart>
      <c:catAx>
        <c:axId val="913201727"/>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13200767"/>
        <c:crosses val="autoZero"/>
        <c:auto val="1"/>
        <c:lblAlgn val="ctr"/>
        <c:lblOffset val="100"/>
        <c:noMultiLvlLbl val="0"/>
      </c:catAx>
      <c:valAx>
        <c:axId val="9132007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13201727"/>
        <c:crosses val="autoZero"/>
        <c:crossBetween val="between"/>
      </c:valAx>
      <c:spPr>
        <a:noFill/>
        <a:ln>
          <a:noFill/>
        </a:ln>
        <a:effectLst/>
      </c:spPr>
    </c:plotArea>
    <c:legend>
      <c:legendPos val="t"/>
      <c:layout>
        <c:manualLayout>
          <c:xMode val="edge"/>
          <c:yMode val="edge"/>
          <c:x val="2.3311113892887682E-2"/>
          <c:y val="1.1027098225613995E-2"/>
          <c:w val="0.20401306044105066"/>
          <c:h val="6.318245093755298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93873408232774"/>
          <c:y val="4.6684420138195806E-2"/>
          <c:w val="0.77394969962438043"/>
          <c:h val="0.85960315272102328"/>
        </c:manualLayout>
      </c:layout>
      <c:lineChart>
        <c:grouping val="standard"/>
        <c:varyColors val="0"/>
        <c:ser>
          <c:idx val="0"/>
          <c:order val="0"/>
          <c:tx>
            <c:strRef>
              <c:f>Sheet1!$B$1</c:f>
              <c:strCache>
                <c:ptCount val="1"/>
                <c:pt idx="0">
                  <c:v>Failed</c:v>
                </c:pt>
              </c:strCache>
            </c:strRef>
          </c:tx>
          <c:spPr>
            <a:ln w="19050" cap="rnd">
              <a:solidFill>
                <a:schemeClr val="bg2">
                  <a:lumMod val="75000"/>
                </a:schemeClr>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0.0%</c:formatCode>
                <c:ptCount val="11"/>
                <c:pt idx="0">
                  <c:v>1</c:v>
                </c:pt>
                <c:pt idx="1">
                  <c:v>0.66666666666666663</c:v>
                </c:pt>
                <c:pt idx="2">
                  <c:v>0.7142857142857143</c:v>
                </c:pt>
                <c:pt idx="3">
                  <c:v>0.6428571428571429</c:v>
                </c:pt>
                <c:pt idx="4">
                  <c:v>0.75</c:v>
                </c:pt>
                <c:pt idx="5">
                  <c:v>0.69565217391304346</c:v>
                </c:pt>
                <c:pt idx="6">
                  <c:v>0.7</c:v>
                </c:pt>
                <c:pt idx="7">
                  <c:v>0.7857142857142857</c:v>
                </c:pt>
                <c:pt idx="8">
                  <c:v>0.7</c:v>
                </c:pt>
                <c:pt idx="9">
                  <c:v>0.81818181818181823</c:v>
                </c:pt>
                <c:pt idx="10">
                  <c:v>0.58333333333333337</c:v>
                </c:pt>
              </c:numCache>
            </c:numRef>
          </c:val>
          <c:smooth val="1"/>
          <c:extLst>
            <c:ext xmlns:c16="http://schemas.microsoft.com/office/drawing/2014/chart" uri="{C3380CC4-5D6E-409C-BE32-E72D297353CC}">
              <c16:uniqueId val="{00000000-2A02-42EE-9BE1-5913EF81E88B}"/>
            </c:ext>
          </c:extLst>
        </c:ser>
        <c:ser>
          <c:idx val="1"/>
          <c:order val="1"/>
          <c:tx>
            <c:strRef>
              <c:f>Sheet1!$C$1</c:f>
              <c:strCache>
                <c:ptCount val="1"/>
                <c:pt idx="0">
                  <c:v>Passed</c:v>
                </c:pt>
              </c:strCache>
            </c:strRef>
          </c:tx>
          <c:spPr>
            <a:ln w="50800" cap="rnd">
              <a:solidFill>
                <a:srgbClr val="00B050"/>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0.0%</c:formatCode>
                <c:ptCount val="11"/>
                <c:pt idx="0">
                  <c:v>0</c:v>
                </c:pt>
                <c:pt idx="1">
                  <c:v>0.33333333333333331</c:v>
                </c:pt>
                <c:pt idx="2">
                  <c:v>0.2857142857142857</c:v>
                </c:pt>
                <c:pt idx="3">
                  <c:v>0.35714285714285715</c:v>
                </c:pt>
                <c:pt idx="4">
                  <c:v>0.25</c:v>
                </c:pt>
                <c:pt idx="5">
                  <c:v>0.30434782608695654</c:v>
                </c:pt>
                <c:pt idx="6">
                  <c:v>0.3</c:v>
                </c:pt>
                <c:pt idx="7">
                  <c:v>0.21428571428571427</c:v>
                </c:pt>
                <c:pt idx="8">
                  <c:v>0.3</c:v>
                </c:pt>
                <c:pt idx="9">
                  <c:v>0.18181818181818182</c:v>
                </c:pt>
                <c:pt idx="10">
                  <c:v>0.41666666666666669</c:v>
                </c:pt>
              </c:numCache>
            </c:numRef>
          </c:val>
          <c:smooth val="1"/>
          <c:extLst>
            <c:ext xmlns:c16="http://schemas.microsoft.com/office/drawing/2014/chart" uri="{C3380CC4-5D6E-409C-BE32-E72D297353CC}">
              <c16:uniqueId val="{00000001-2A02-42EE-9BE1-5913EF81E88B}"/>
            </c:ext>
          </c:extLst>
        </c:ser>
        <c:dLbls>
          <c:showLegendKey val="0"/>
          <c:showVal val="0"/>
          <c:showCatName val="0"/>
          <c:showSerName val="0"/>
          <c:showPercent val="0"/>
          <c:showBubbleSize val="0"/>
        </c:dLbls>
        <c:smooth val="0"/>
        <c:axId val="1309164304"/>
        <c:axId val="1309177744"/>
      </c:lineChart>
      <c:catAx>
        <c:axId val="130916430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309177744"/>
        <c:crosses val="autoZero"/>
        <c:auto val="1"/>
        <c:lblAlgn val="ctr"/>
        <c:lblOffset val="100"/>
        <c:noMultiLvlLbl val="0"/>
      </c:catAx>
      <c:valAx>
        <c:axId val="1309177744"/>
        <c:scaling>
          <c:orientation val="minMax"/>
          <c:max val="1"/>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309164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Rate</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3-F34D-4568-AF0B-5C22AF96A1DB}"/>
              </c:ext>
            </c:extLst>
          </c:dPt>
          <c:dPt>
            <c:idx val="1"/>
            <c:invertIfNegative val="0"/>
            <c:bubble3D val="0"/>
            <c:spPr>
              <a:solidFill>
                <a:srgbClr val="00B050"/>
              </a:solidFill>
              <a:ln>
                <a:noFill/>
              </a:ln>
              <a:effectLst/>
            </c:spPr>
            <c:extLst>
              <c:ext xmlns:c16="http://schemas.microsoft.com/office/drawing/2014/chart" uri="{C3380CC4-5D6E-409C-BE32-E72D297353CC}">
                <c16:uniqueId val="{00000004-F34D-4568-AF0B-5C22AF96A1DB}"/>
              </c:ext>
            </c:extLst>
          </c:dPt>
          <c:dLbls>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6="http://schemas.microsoft.com/office/drawing/2014/chart" uri="{C3380CC4-5D6E-409C-BE32-E72D297353CC}">
                  <c16:uniqueId val="{00000004-F34D-4568-AF0B-5C22AF96A1DB}"/>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Passed</c:v>
                </c:pt>
                <c:pt idx="1">
                  <c:v>Failed</c:v>
                </c:pt>
              </c:strCache>
            </c:strRef>
          </c:cat>
          <c:val>
            <c:numRef>
              <c:f>Sheet1!$B$2:$B$3</c:f>
              <c:numCache>
                <c:formatCode>General</c:formatCode>
                <c:ptCount val="2"/>
                <c:pt idx="0">
                  <c:v>43</c:v>
                </c:pt>
                <c:pt idx="1">
                  <c:v>111</c:v>
                </c:pt>
              </c:numCache>
            </c:numRef>
          </c:val>
          <c:extLst>
            <c:ext xmlns:c16="http://schemas.microsoft.com/office/drawing/2014/chart" uri="{C3380CC4-5D6E-409C-BE32-E72D297353CC}">
              <c16:uniqueId val="{00000000-F34D-4568-AF0B-5C22AF96A1DB}"/>
            </c:ext>
          </c:extLst>
        </c:ser>
        <c:dLbls>
          <c:showLegendKey val="0"/>
          <c:showVal val="0"/>
          <c:showCatName val="0"/>
          <c:showSerName val="0"/>
          <c:showPercent val="0"/>
          <c:showBubbleSize val="0"/>
        </c:dLbls>
        <c:gapWidth val="55"/>
        <c:overlap val="-27"/>
        <c:axId val="1168891216"/>
        <c:axId val="1168879696"/>
      </c:barChart>
      <c:catAx>
        <c:axId val="116889121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68879696"/>
        <c:crosses val="autoZero"/>
        <c:auto val="1"/>
        <c:lblAlgn val="ctr"/>
        <c:lblOffset val="100"/>
        <c:noMultiLvlLbl val="0"/>
      </c:catAx>
      <c:valAx>
        <c:axId val="1168879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688912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3</c:v>
                </c:pt>
                <c:pt idx="1">
                  <c:v>2</c:v>
                </c:pt>
                <c:pt idx="2">
                  <c:v>5</c:v>
                </c:pt>
                <c:pt idx="3">
                  <c:v>9</c:v>
                </c:pt>
                <c:pt idx="4">
                  <c:v>12</c:v>
                </c:pt>
                <c:pt idx="5">
                  <c:v>16</c:v>
                </c:pt>
                <c:pt idx="6">
                  <c:v>14</c:v>
                </c:pt>
                <c:pt idx="7">
                  <c:v>11</c:v>
                </c:pt>
                <c:pt idx="8">
                  <c:v>14</c:v>
                </c:pt>
                <c:pt idx="9">
                  <c:v>18</c:v>
                </c:pt>
                <c:pt idx="10">
                  <c:v>7</c:v>
                </c:pt>
              </c:numCache>
            </c:numRef>
          </c:val>
          <c:extLst>
            <c:ext xmlns:c16="http://schemas.microsoft.com/office/drawing/2014/chart" uri="{C3380CC4-5D6E-409C-BE32-E72D297353CC}">
              <c16:uniqueId val="{00000000-8B0F-4F6E-842A-23D4EAE9B775}"/>
            </c:ext>
          </c:extLst>
        </c:ser>
        <c:ser>
          <c:idx val="1"/>
          <c:order val="1"/>
          <c:tx>
            <c:strRef>
              <c:f>Sheet1!$C$1</c:f>
              <c:strCache>
                <c:ptCount val="1"/>
                <c:pt idx="0">
                  <c:v>Passed</c:v>
                </c:pt>
              </c:strCache>
            </c:strRef>
          </c:tx>
          <c:spPr>
            <a:solidFill>
              <a:srgbClr val="92D050"/>
            </a:solidFill>
            <a:ln>
              <a:noFill/>
            </a:ln>
            <a:effectLst/>
          </c:spPr>
          <c:invertIfNegative val="0"/>
          <c:dLbls>
            <c:dLbl>
              <c:idx val="1"/>
              <c:layout>
                <c:manualLayout>
                  <c:x val="1.9904458598726115E-3"/>
                  <c:y val="4.205084044999960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B0F-4F6E-842A-23D4EAE9B775}"/>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1">
                  <c:v>1</c:v>
                </c:pt>
                <c:pt idx="2">
                  <c:v>2</c:v>
                </c:pt>
                <c:pt idx="3">
                  <c:v>5</c:v>
                </c:pt>
                <c:pt idx="4">
                  <c:v>4</c:v>
                </c:pt>
                <c:pt idx="5">
                  <c:v>7</c:v>
                </c:pt>
                <c:pt idx="6">
                  <c:v>6</c:v>
                </c:pt>
                <c:pt idx="7">
                  <c:v>3</c:v>
                </c:pt>
                <c:pt idx="8">
                  <c:v>6</c:v>
                </c:pt>
                <c:pt idx="9">
                  <c:v>4</c:v>
                </c:pt>
                <c:pt idx="10">
                  <c:v>5</c:v>
                </c:pt>
              </c:numCache>
            </c:numRef>
          </c:val>
          <c:extLst>
            <c:ext xmlns:c16="http://schemas.microsoft.com/office/drawing/2014/chart" uri="{C3380CC4-5D6E-409C-BE32-E72D297353CC}">
              <c16:uniqueId val="{00000001-8B0F-4F6E-842A-23D4EAE9B775}"/>
            </c:ext>
          </c:extLst>
        </c:ser>
        <c:dLbls>
          <c:dLblPos val="inEnd"/>
          <c:showLegendKey val="0"/>
          <c:showVal val="1"/>
          <c:showCatName val="0"/>
          <c:showSerName val="0"/>
          <c:showPercent val="0"/>
          <c:showBubbleSize val="0"/>
        </c:dLbls>
        <c:gapWidth val="45"/>
        <c:overlap val="100"/>
        <c:axId val="31413248"/>
        <c:axId val="31403648"/>
      </c:barChart>
      <c:catAx>
        <c:axId val="31413248"/>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31403648"/>
        <c:crosses val="autoZero"/>
        <c:auto val="1"/>
        <c:lblAlgn val="ctr"/>
        <c:lblOffset val="100"/>
        <c:noMultiLvlLbl val="0"/>
      </c:catAx>
      <c:valAx>
        <c:axId val="3140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31413248"/>
        <c:crosses val="autoZero"/>
        <c:crossBetween val="between"/>
      </c:valAx>
      <c:spPr>
        <a:noFill/>
        <a:ln>
          <a:noFill/>
        </a:ln>
        <a:effectLst/>
      </c:spPr>
    </c:plotArea>
    <c:legend>
      <c:legendPos val="t"/>
      <c:layout>
        <c:manualLayout>
          <c:xMode val="edge"/>
          <c:yMode val="edge"/>
          <c:x val="1.5456674106023392E-2"/>
          <c:y val="8.5798327540632605E-3"/>
          <c:w val="0.28835416771152012"/>
          <c:h val="7.245567424199091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549444219833016E-2"/>
          <c:y val="0.12643273411502573"/>
          <c:w val="0.90651409655705528"/>
          <c:h val="0.77687092979257033"/>
        </c:manualLayout>
      </c:layout>
      <c:barChart>
        <c:barDir val="col"/>
        <c:grouping val="stack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2013</c:v>
                </c:pt>
                <c:pt idx="1">
                  <c:v>14</c:v>
                </c:pt>
                <c:pt idx="2">
                  <c:v>16</c:v>
                </c:pt>
                <c:pt idx="3">
                  <c:v>17</c:v>
                </c:pt>
                <c:pt idx="4">
                  <c:v>18</c:v>
                </c:pt>
                <c:pt idx="5">
                  <c:v>19</c:v>
                </c:pt>
                <c:pt idx="6">
                  <c:v>21</c:v>
                </c:pt>
                <c:pt idx="7">
                  <c:v>2022</c:v>
                </c:pt>
              </c:numCache>
            </c:numRef>
          </c:cat>
          <c:val>
            <c:numRef>
              <c:f>Sheet1!$B$2:$B$9</c:f>
              <c:numCache>
                <c:formatCode>General</c:formatCode>
                <c:ptCount val="8"/>
                <c:pt idx="0">
                  <c:v>1</c:v>
                </c:pt>
                <c:pt idx="1">
                  <c:v>1</c:v>
                </c:pt>
                <c:pt idx="2">
                  <c:v>3</c:v>
                </c:pt>
                <c:pt idx="3">
                  <c:v>3</c:v>
                </c:pt>
                <c:pt idx="4">
                  <c:v>5</c:v>
                </c:pt>
                <c:pt idx="5">
                  <c:v>3</c:v>
                </c:pt>
                <c:pt idx="6">
                  <c:v>3</c:v>
                </c:pt>
                <c:pt idx="7">
                  <c:v>9</c:v>
                </c:pt>
              </c:numCache>
            </c:numRef>
          </c:val>
          <c:extLst>
            <c:ext xmlns:c16="http://schemas.microsoft.com/office/drawing/2014/chart" uri="{C3380CC4-5D6E-409C-BE32-E72D297353CC}">
              <c16:uniqueId val="{00000000-5602-4BD6-B31D-73DE5E5DFA8D}"/>
            </c:ext>
          </c:extLst>
        </c:ser>
        <c:ser>
          <c:idx val="1"/>
          <c:order val="1"/>
          <c:tx>
            <c:strRef>
              <c:f>Sheet1!$C$1</c:f>
              <c:strCache>
                <c:ptCount val="1"/>
                <c:pt idx="0">
                  <c:v>Passed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2013</c:v>
                </c:pt>
                <c:pt idx="1">
                  <c:v>14</c:v>
                </c:pt>
                <c:pt idx="2">
                  <c:v>16</c:v>
                </c:pt>
                <c:pt idx="3">
                  <c:v>17</c:v>
                </c:pt>
                <c:pt idx="4">
                  <c:v>18</c:v>
                </c:pt>
                <c:pt idx="5">
                  <c:v>19</c:v>
                </c:pt>
                <c:pt idx="6">
                  <c:v>21</c:v>
                </c:pt>
                <c:pt idx="7">
                  <c:v>2022</c:v>
                </c:pt>
              </c:numCache>
            </c:numRef>
          </c:cat>
          <c:val>
            <c:numRef>
              <c:f>Sheet1!$C$2:$C$9</c:f>
              <c:numCache>
                <c:formatCode>General</c:formatCode>
                <c:ptCount val="8"/>
                <c:pt idx="2">
                  <c:v>1</c:v>
                </c:pt>
                <c:pt idx="4">
                  <c:v>1</c:v>
                </c:pt>
                <c:pt idx="6">
                  <c:v>3</c:v>
                </c:pt>
              </c:numCache>
            </c:numRef>
          </c:val>
          <c:extLst>
            <c:ext xmlns:c16="http://schemas.microsoft.com/office/drawing/2014/chart" uri="{C3380CC4-5D6E-409C-BE32-E72D297353CC}">
              <c16:uniqueId val="{00000001-5602-4BD6-B31D-73DE5E5DFA8D}"/>
            </c:ext>
          </c:extLst>
        </c:ser>
        <c:dLbls>
          <c:showLegendKey val="0"/>
          <c:showVal val="0"/>
          <c:showCatName val="0"/>
          <c:showSerName val="0"/>
          <c:showPercent val="0"/>
          <c:showBubbleSize val="0"/>
        </c:dLbls>
        <c:gapWidth val="32"/>
        <c:overlap val="100"/>
        <c:axId val="984889344"/>
        <c:axId val="984889824"/>
      </c:barChart>
      <c:catAx>
        <c:axId val="9848893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824"/>
        <c:crosses val="autoZero"/>
        <c:auto val="1"/>
        <c:lblAlgn val="ctr"/>
        <c:lblOffset val="100"/>
        <c:noMultiLvlLbl val="0"/>
      </c:catAx>
      <c:valAx>
        <c:axId val="98488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344"/>
        <c:crosses val="autoZero"/>
        <c:crossBetween val="between"/>
      </c:valAx>
      <c:spPr>
        <a:noFill/>
        <a:ln w="25400">
          <a:noFill/>
        </a:ln>
        <a:effectLst/>
      </c:spPr>
    </c:plotArea>
    <c:legend>
      <c:legendPos val="t"/>
      <c:layout>
        <c:manualLayout>
          <c:xMode val="edge"/>
          <c:yMode val="edge"/>
          <c:x val="1.363115157480319E-2"/>
          <c:y val="7.0312495674674236E-3"/>
          <c:w val="0.24812630928704504"/>
          <c:h val="7.651684589848822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78525416574055"/>
          <c:y val="0.13175356222681794"/>
          <c:w val="0.85386007562296484"/>
          <c:h val="0.81300974155963268"/>
        </c:manualLayout>
      </c:layout>
      <c:barChart>
        <c:barDir val="col"/>
        <c:grouping val="cluster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Sheet1!$B$2</c:f>
              <c:numCache>
                <c:formatCode>General</c:formatCode>
                <c:ptCount val="1"/>
                <c:pt idx="0">
                  <c:v>28</c:v>
                </c:pt>
              </c:numCache>
            </c:numRef>
          </c:val>
          <c:extLst>
            <c:ext xmlns:c16="http://schemas.microsoft.com/office/drawing/2014/chart" uri="{C3380CC4-5D6E-409C-BE32-E72D297353CC}">
              <c16:uniqueId val="{00000000-5246-4DC4-82FE-EAE1BAC88B42}"/>
            </c:ext>
          </c:extLst>
        </c:ser>
        <c:ser>
          <c:idx val="1"/>
          <c:order val="1"/>
          <c:tx>
            <c:strRef>
              <c:f>Sheet1!$C$1</c:f>
              <c:strCache>
                <c:ptCount val="1"/>
                <c:pt idx="0">
                  <c:v>Passed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Sheet1!$C$2</c:f>
              <c:numCache>
                <c:formatCode>General</c:formatCode>
                <c:ptCount val="1"/>
                <c:pt idx="0">
                  <c:v>5</c:v>
                </c:pt>
              </c:numCache>
            </c:numRef>
          </c:val>
          <c:extLst>
            <c:ext xmlns:c16="http://schemas.microsoft.com/office/drawing/2014/chart" uri="{C3380CC4-5D6E-409C-BE32-E72D297353CC}">
              <c16:uniqueId val="{00000001-5246-4DC4-82FE-EAE1BAC88B42}"/>
            </c:ext>
          </c:extLst>
        </c:ser>
        <c:dLbls>
          <c:showLegendKey val="0"/>
          <c:showVal val="0"/>
          <c:showCatName val="0"/>
          <c:showSerName val="0"/>
          <c:showPercent val="0"/>
          <c:showBubbleSize val="0"/>
        </c:dLbls>
        <c:gapWidth val="219"/>
        <c:overlap val="-27"/>
        <c:axId val="428130191"/>
        <c:axId val="428130671"/>
      </c:barChart>
      <c:catAx>
        <c:axId val="428130191"/>
        <c:scaling>
          <c:orientation val="minMax"/>
        </c:scaling>
        <c:delete val="1"/>
        <c:axPos val="b"/>
        <c:numFmt formatCode="General" sourceLinked="1"/>
        <c:majorTickMark val="none"/>
        <c:minorTickMark val="none"/>
        <c:tickLblPos val="nextTo"/>
        <c:crossAx val="428130671"/>
        <c:crosses val="autoZero"/>
        <c:auto val="1"/>
        <c:lblAlgn val="ctr"/>
        <c:lblOffset val="100"/>
        <c:noMultiLvlLbl val="0"/>
      </c:catAx>
      <c:valAx>
        <c:axId val="428130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NG"/>
          </a:p>
        </c:txPr>
        <c:crossAx val="428130191"/>
        <c:crosses val="autoZero"/>
        <c:crossBetween val="between"/>
      </c:valAx>
      <c:spPr>
        <a:noFill/>
        <a:ln>
          <a:noFill/>
        </a:ln>
        <a:effectLst/>
      </c:spPr>
    </c:plotArea>
    <c:legend>
      <c:legendPos val="t"/>
      <c:layout>
        <c:manualLayout>
          <c:xMode val="edge"/>
          <c:yMode val="edge"/>
          <c:x val="4.4688727918629795E-2"/>
          <c:y val="1.9808306543161961E-2"/>
          <c:w val="0.4167683405909488"/>
          <c:h val="7.651686601326862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0.49084</cdr:x>
      <cdr:y>0.1699</cdr:y>
    </cdr:from>
    <cdr:to>
      <cdr:x>0.55315</cdr:x>
      <cdr:y>0.23945</cdr:y>
    </cdr:to>
    <cdr:sp macro="" textlink="">
      <cdr:nvSpPr>
        <cdr:cNvPr id="2" name="TextBox 1">
          <a:extLst xmlns:a="http://schemas.openxmlformats.org/drawingml/2006/main">
            <a:ext uri="{FF2B5EF4-FFF2-40B4-BE49-F238E27FC236}">
              <a16:creationId xmlns:a16="http://schemas.microsoft.com/office/drawing/2014/main" id="{716838EB-8E5E-5780-D91F-6203BD2BE692}"/>
            </a:ext>
          </a:extLst>
        </cdr:cNvPr>
        <cdr:cNvSpPr txBox="1"/>
      </cdr:nvSpPr>
      <cdr:spPr>
        <a:xfrm xmlns:a="http://schemas.openxmlformats.org/drawingml/2006/main">
          <a:off x="3989578" y="798405"/>
          <a:ext cx="506456" cy="32684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0" dirty="0"/>
            <a:t>24</a:t>
          </a:r>
          <a:endParaRPr lang="en-NG" sz="2000" b="0" dirty="0"/>
        </a:p>
      </cdr:txBody>
    </cdr:sp>
  </cdr:relSizeAnchor>
  <cdr:relSizeAnchor xmlns:cdr="http://schemas.openxmlformats.org/drawingml/2006/chartDrawing">
    <cdr:from>
      <cdr:x>0.57685</cdr:x>
      <cdr:y>0.27321</cdr:y>
    </cdr:from>
    <cdr:to>
      <cdr:x>0.63916</cdr:x>
      <cdr:y>0.34276</cdr:y>
    </cdr:to>
    <cdr:sp macro="" textlink="">
      <cdr:nvSpPr>
        <cdr:cNvPr id="3" name="TextBox 1">
          <a:extLst xmlns:a="http://schemas.openxmlformats.org/drawingml/2006/main">
            <a:ext uri="{FF2B5EF4-FFF2-40B4-BE49-F238E27FC236}">
              <a16:creationId xmlns:a16="http://schemas.microsoft.com/office/drawing/2014/main" id="{D6389037-BC6D-375B-7467-0FD622DDB5EE}"/>
            </a:ext>
          </a:extLst>
        </cdr:cNvPr>
        <cdr:cNvSpPr txBox="1"/>
      </cdr:nvSpPr>
      <cdr:spPr>
        <a:xfrm xmlns:a="http://schemas.openxmlformats.org/drawingml/2006/main">
          <a:off x="4688618" y="1283902"/>
          <a:ext cx="506455" cy="32684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20</a:t>
          </a:r>
          <a:endParaRPr lang="en-NG" sz="2000" b="0" dirty="0"/>
        </a:p>
      </cdr:txBody>
    </cdr:sp>
  </cdr:relSizeAnchor>
  <cdr:relSizeAnchor xmlns:cdr="http://schemas.openxmlformats.org/drawingml/2006/chartDrawing">
    <cdr:from>
      <cdr:x>0.07315</cdr:x>
      <cdr:y>0.74989</cdr:y>
    </cdr:from>
    <cdr:to>
      <cdr:x>0.13546</cdr:x>
      <cdr:y>0.81943</cdr:y>
    </cdr:to>
    <cdr:sp macro="" textlink="">
      <cdr:nvSpPr>
        <cdr:cNvPr id="4" name="TextBox 1">
          <a:extLst xmlns:a="http://schemas.openxmlformats.org/drawingml/2006/main">
            <a:ext uri="{FF2B5EF4-FFF2-40B4-BE49-F238E27FC236}">
              <a16:creationId xmlns:a16="http://schemas.microsoft.com/office/drawing/2014/main" id="{D6389037-BC6D-375B-7467-0FD622DDB5EE}"/>
            </a:ext>
          </a:extLst>
        </cdr:cNvPr>
        <cdr:cNvSpPr txBox="1"/>
      </cdr:nvSpPr>
      <cdr:spPr>
        <a:xfrm xmlns:a="http://schemas.openxmlformats.org/drawingml/2006/main">
          <a:off x="594555" y="3524020"/>
          <a:ext cx="506455" cy="3267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 3</a:t>
          </a:r>
          <a:endParaRPr lang="en-NG" sz="2000" b="0" dirty="0"/>
        </a:p>
      </cdr:txBody>
    </cdr:sp>
  </cdr:relSizeAnchor>
  <cdr:relSizeAnchor xmlns:cdr="http://schemas.openxmlformats.org/drawingml/2006/chartDrawing">
    <cdr:from>
      <cdr:x>0.1545</cdr:x>
      <cdr:y>0.74989</cdr:y>
    </cdr:from>
    <cdr:to>
      <cdr:x>0.2168</cdr:x>
      <cdr:y>0.81943</cdr:y>
    </cdr:to>
    <cdr:sp macro="" textlink="">
      <cdr:nvSpPr>
        <cdr:cNvPr id="8" name="TextBox 1">
          <a:extLst xmlns:a="http://schemas.openxmlformats.org/drawingml/2006/main">
            <a:ext uri="{FF2B5EF4-FFF2-40B4-BE49-F238E27FC236}">
              <a16:creationId xmlns:a16="http://schemas.microsoft.com/office/drawing/2014/main" id="{ABECBF8C-3DB4-3EC5-208A-5C6B14A82D93}"/>
            </a:ext>
          </a:extLst>
        </cdr:cNvPr>
        <cdr:cNvSpPr txBox="1"/>
      </cdr:nvSpPr>
      <cdr:spPr>
        <a:xfrm xmlns:a="http://schemas.openxmlformats.org/drawingml/2006/main">
          <a:off x="1255767" y="3524020"/>
          <a:ext cx="506375" cy="3267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 3</a:t>
          </a:r>
          <a:endParaRPr lang="en-NG" sz="2000" b="0" dirty="0"/>
        </a:p>
      </cdr:txBody>
    </cdr:sp>
  </cdr:relSizeAnchor>
  <cdr:relSizeAnchor xmlns:cdr="http://schemas.openxmlformats.org/drawingml/2006/chartDrawing">
    <cdr:from>
      <cdr:x>0.2476</cdr:x>
      <cdr:y>0.63401</cdr:y>
    </cdr:from>
    <cdr:to>
      <cdr:x>0.3099</cdr:x>
      <cdr:y>0.70355</cdr:y>
    </cdr:to>
    <cdr:sp macro="" textlink="">
      <cdr:nvSpPr>
        <cdr:cNvPr id="11" name="TextBox 1">
          <a:extLst xmlns:a="http://schemas.openxmlformats.org/drawingml/2006/main">
            <a:ext uri="{FF2B5EF4-FFF2-40B4-BE49-F238E27FC236}">
              <a16:creationId xmlns:a16="http://schemas.microsoft.com/office/drawing/2014/main" id="{238A983A-8ACC-D2B5-55FB-C1DD707E44D2}"/>
            </a:ext>
          </a:extLst>
        </cdr:cNvPr>
        <cdr:cNvSpPr txBox="1"/>
      </cdr:nvSpPr>
      <cdr:spPr>
        <a:xfrm xmlns:a="http://schemas.openxmlformats.org/drawingml/2006/main">
          <a:off x="2012492" y="2939317"/>
          <a:ext cx="506374" cy="3223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 7</a:t>
          </a:r>
          <a:endParaRPr lang="en-NG" sz="2000" b="0" dirty="0"/>
        </a:p>
      </cdr:txBody>
    </cdr:sp>
  </cdr:relSizeAnchor>
  <cdr:relSizeAnchor xmlns:cdr="http://schemas.openxmlformats.org/drawingml/2006/chartDrawing">
    <cdr:from>
      <cdr:x>0.70617</cdr:x>
      <cdr:y>0.18265</cdr:y>
    </cdr:from>
    <cdr:to>
      <cdr:x>0.84148</cdr:x>
      <cdr:y>0.31362</cdr:y>
    </cdr:to>
    <cdr:cxnSp macro="">
      <cdr:nvCxnSpPr>
        <cdr:cNvPr id="16" name="Straight Connector 15">
          <a:extLst xmlns:a="http://schemas.openxmlformats.org/drawingml/2006/main">
            <a:ext uri="{FF2B5EF4-FFF2-40B4-BE49-F238E27FC236}">
              <a16:creationId xmlns:a16="http://schemas.microsoft.com/office/drawing/2014/main" id="{B58A688B-63BB-A0F4-D64E-2403FF0B0B65}"/>
            </a:ext>
          </a:extLst>
        </cdr:cNvPr>
        <cdr:cNvCxnSpPr/>
      </cdr:nvCxnSpPr>
      <cdr:spPr>
        <a:xfrm xmlns:a="http://schemas.openxmlformats.org/drawingml/2006/main" flipH="1" flipV="1">
          <a:off x="5739719" y="858342"/>
          <a:ext cx="1099855" cy="615473"/>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0.83125</cdr:x>
      <cdr:y>0.2198</cdr:y>
    </cdr:from>
    <cdr:to>
      <cdr:x>0.89355</cdr:x>
      <cdr:y>0.30172</cdr:y>
    </cdr:to>
    <cdr:sp macro="" textlink="">
      <cdr:nvSpPr>
        <cdr:cNvPr id="19" name="TextBox 1">
          <a:extLst xmlns:a="http://schemas.openxmlformats.org/drawingml/2006/main">
            <a:ext uri="{FF2B5EF4-FFF2-40B4-BE49-F238E27FC236}">
              <a16:creationId xmlns:a16="http://schemas.microsoft.com/office/drawing/2014/main" id="{28D8CE4F-E41C-0EC1-62C4-E179DD616638}"/>
            </a:ext>
          </a:extLst>
        </cdr:cNvPr>
        <cdr:cNvSpPr txBox="1"/>
      </cdr:nvSpPr>
      <cdr:spPr>
        <a:xfrm xmlns:a="http://schemas.openxmlformats.org/drawingml/2006/main">
          <a:off x="6756399" y="1032928"/>
          <a:ext cx="506375" cy="38497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t>22</a:t>
          </a:r>
          <a:endParaRPr lang="en-NG" sz="2000" dirty="0"/>
        </a:p>
      </cdr:txBody>
    </cdr:sp>
  </cdr:relSizeAnchor>
  <cdr:relSizeAnchor xmlns:cdr="http://schemas.openxmlformats.org/drawingml/2006/chartDrawing">
    <cdr:from>
      <cdr:x>0.32837</cdr:x>
      <cdr:y>0.43401</cdr:y>
    </cdr:from>
    <cdr:to>
      <cdr:x>0.39068</cdr:x>
      <cdr:y>0.5126</cdr:y>
    </cdr:to>
    <cdr:sp macro="" textlink="">
      <cdr:nvSpPr>
        <cdr:cNvPr id="20" name="TextBox 1">
          <a:extLst xmlns:a="http://schemas.openxmlformats.org/drawingml/2006/main">
            <a:ext uri="{FF2B5EF4-FFF2-40B4-BE49-F238E27FC236}">
              <a16:creationId xmlns:a16="http://schemas.microsoft.com/office/drawing/2014/main" id="{894BA09E-DFFF-7182-0662-3E257FEECD69}"/>
            </a:ext>
          </a:extLst>
        </cdr:cNvPr>
        <cdr:cNvSpPr txBox="1"/>
      </cdr:nvSpPr>
      <cdr:spPr>
        <a:xfrm xmlns:a="http://schemas.openxmlformats.org/drawingml/2006/main">
          <a:off x="2668952" y="2039581"/>
          <a:ext cx="506456" cy="3693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14</a:t>
          </a:r>
          <a:endParaRPr lang="en-NG" sz="2000" b="0" dirty="0"/>
        </a:p>
      </cdr:txBody>
    </cdr:sp>
  </cdr:relSizeAnchor>
  <cdr:relSizeAnchor xmlns:cdr="http://schemas.openxmlformats.org/drawingml/2006/chartDrawing">
    <cdr:from>
      <cdr:x>0.53195</cdr:x>
      <cdr:y>0.17321</cdr:y>
    </cdr:from>
    <cdr:to>
      <cdr:x>0.70413</cdr:x>
      <cdr:y>0.26377</cdr:y>
    </cdr:to>
    <cdr:cxnSp macro="">
      <cdr:nvCxnSpPr>
        <cdr:cNvPr id="10" name="Straight Connector 9">
          <a:extLst xmlns:a="http://schemas.openxmlformats.org/drawingml/2006/main">
            <a:ext uri="{FF2B5EF4-FFF2-40B4-BE49-F238E27FC236}">
              <a16:creationId xmlns:a16="http://schemas.microsoft.com/office/drawing/2014/main" id="{561AC305-6A2E-6EF3-C81F-983D00F36AD0}"/>
            </a:ext>
          </a:extLst>
        </cdr:cNvPr>
        <cdr:cNvCxnSpPr/>
      </cdr:nvCxnSpPr>
      <cdr:spPr>
        <a:xfrm xmlns:a="http://schemas.openxmlformats.org/drawingml/2006/main" flipV="1">
          <a:off x="4323699" y="813985"/>
          <a:ext cx="1399508" cy="42556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0.1827</cdr:x>
      <cdr:y>0.13977</cdr:y>
    </cdr:from>
    <cdr:to>
      <cdr:x>0.43462</cdr:x>
      <cdr:y>0.60306</cdr:y>
    </cdr:to>
    <cdr:cxnSp macro="">
      <cdr:nvCxnSpPr>
        <cdr:cNvPr id="6" name="Straight Arrow Connector 5">
          <a:extLst xmlns:a="http://schemas.openxmlformats.org/drawingml/2006/main">
            <a:ext uri="{FF2B5EF4-FFF2-40B4-BE49-F238E27FC236}">
              <a16:creationId xmlns:a16="http://schemas.microsoft.com/office/drawing/2014/main" id="{131C55BF-EBD1-6ADA-5076-ED4B2D6FF44A}"/>
            </a:ext>
          </a:extLst>
        </cdr:cNvPr>
        <cdr:cNvCxnSpPr/>
      </cdr:nvCxnSpPr>
      <cdr:spPr>
        <a:xfrm xmlns:a="http://schemas.openxmlformats.org/drawingml/2006/main" flipV="1">
          <a:off x="1401097" y="643907"/>
          <a:ext cx="1932015" cy="2134292"/>
        </a:xfrm>
        <a:prstGeom xmlns:a="http://schemas.openxmlformats.org/drawingml/2006/main" prst="straightConnector1">
          <a:avLst/>
        </a:prstGeom>
        <a:ln xmlns:a="http://schemas.openxmlformats.org/drawingml/2006/main">
          <a:solidFill>
            <a:schemeClr val="tx1"/>
          </a:solidFill>
          <a:prstDash val="dash"/>
          <a:tailEnd type="stealth"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0.36439</cdr:x>
      <cdr:y>0.54642</cdr:y>
    </cdr:from>
    <cdr:to>
      <cdr:x>0.85489</cdr:x>
      <cdr:y>0.59469</cdr:y>
    </cdr:to>
    <cdr:cxnSp macro="">
      <cdr:nvCxnSpPr>
        <cdr:cNvPr id="15" name="Straight Arrow Connector 14">
          <a:extLst xmlns:a="http://schemas.openxmlformats.org/drawingml/2006/main">
            <a:ext uri="{FF2B5EF4-FFF2-40B4-BE49-F238E27FC236}">
              <a16:creationId xmlns:a16="http://schemas.microsoft.com/office/drawing/2014/main" id="{337F66A8-2C87-8CD4-BD85-B80E7A9B89CE}"/>
            </a:ext>
          </a:extLst>
        </cdr:cNvPr>
        <cdr:cNvCxnSpPr/>
      </cdr:nvCxnSpPr>
      <cdr:spPr>
        <a:xfrm xmlns:a="http://schemas.openxmlformats.org/drawingml/2006/main" flipV="1">
          <a:off x="2640543" y="2504471"/>
          <a:ext cx="3554361" cy="221226"/>
        </a:xfrm>
        <a:prstGeom xmlns:a="http://schemas.openxmlformats.org/drawingml/2006/main" prst="straightConnector1">
          <a:avLst/>
        </a:prstGeom>
        <a:ln xmlns:a="http://schemas.openxmlformats.org/drawingml/2006/main" w="3175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0.84319</cdr:x>
      <cdr:y>0.54738</cdr:y>
    </cdr:from>
    <cdr:to>
      <cdr:x>1</cdr:x>
      <cdr:y>0.64863</cdr:y>
    </cdr:to>
    <cdr:sp macro="" textlink="">
      <cdr:nvSpPr>
        <cdr:cNvPr id="7" name="TextBox 6">
          <a:extLst xmlns:a="http://schemas.openxmlformats.org/drawingml/2006/main">
            <a:ext uri="{FF2B5EF4-FFF2-40B4-BE49-F238E27FC236}">
              <a16:creationId xmlns:a16="http://schemas.microsoft.com/office/drawing/2014/main" id="{CC4D93C2-534F-8762-C5EC-4400B5D71876}"/>
            </a:ext>
          </a:extLst>
        </cdr:cNvPr>
        <cdr:cNvSpPr txBox="1"/>
      </cdr:nvSpPr>
      <cdr:spPr>
        <a:xfrm xmlns:a="http://schemas.openxmlformats.org/drawingml/2006/main">
          <a:off x="7632505" y="2966069"/>
          <a:ext cx="1252024" cy="5486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0.86415</cdr:x>
      <cdr:y>0.51978</cdr:y>
    </cdr:from>
    <cdr:to>
      <cdr:x>0.97735</cdr:x>
      <cdr:y>0.60019</cdr:y>
    </cdr:to>
    <cdr:sp macro="" textlink="">
      <cdr:nvSpPr>
        <cdr:cNvPr id="10" name="TextBox 9">
          <a:extLst xmlns:a="http://schemas.openxmlformats.org/drawingml/2006/main">
            <a:ext uri="{FF2B5EF4-FFF2-40B4-BE49-F238E27FC236}">
              <a16:creationId xmlns:a16="http://schemas.microsoft.com/office/drawing/2014/main" id="{80E4CA79-7319-7643-BC56-873DD116338B}"/>
            </a:ext>
          </a:extLst>
        </cdr:cNvPr>
        <cdr:cNvSpPr txBox="1"/>
      </cdr:nvSpPr>
      <cdr:spPr>
        <a:xfrm xmlns:a="http://schemas.openxmlformats.org/drawingml/2006/main">
          <a:off x="6262017" y="2335784"/>
          <a:ext cx="820286" cy="3613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solidFill>
                <a:srgbClr val="00B050"/>
              </a:solidFill>
            </a:rPr>
            <a:t>Passed</a:t>
          </a:r>
          <a:endParaRPr lang="en-NG" sz="1600" dirty="0">
            <a:solidFill>
              <a:srgbClr val="00B050"/>
            </a:solidFill>
          </a:endParaRPr>
        </a:p>
      </cdr:txBody>
    </cdr:sp>
  </cdr:relSizeAnchor>
  <cdr:relSizeAnchor xmlns:cdr="http://schemas.openxmlformats.org/drawingml/2006/chartDrawing">
    <cdr:from>
      <cdr:x>0.88516</cdr:x>
      <cdr:y>0.37256</cdr:y>
    </cdr:from>
    <cdr:to>
      <cdr:x>0.99616</cdr:x>
      <cdr:y>0.44072</cdr:y>
    </cdr:to>
    <cdr:sp macro="" textlink="">
      <cdr:nvSpPr>
        <cdr:cNvPr id="11" name="TextBox 10">
          <a:extLst xmlns:a="http://schemas.openxmlformats.org/drawingml/2006/main">
            <a:ext uri="{FF2B5EF4-FFF2-40B4-BE49-F238E27FC236}">
              <a16:creationId xmlns:a16="http://schemas.microsoft.com/office/drawing/2014/main" id="{C5BCD01E-E1B8-1560-CFB0-0AD8E1C2CB74}"/>
            </a:ext>
          </a:extLst>
        </cdr:cNvPr>
        <cdr:cNvSpPr txBox="1"/>
      </cdr:nvSpPr>
      <cdr:spPr>
        <a:xfrm xmlns:a="http://schemas.openxmlformats.org/drawingml/2006/main">
          <a:off x="6414255" y="1674206"/>
          <a:ext cx="804353" cy="3062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0" dirty="0"/>
            <a:t>Failed</a:t>
          </a:r>
          <a:endParaRPr lang="en-NG" sz="1600" b="0" dirty="0"/>
        </a:p>
      </cdr:txBody>
    </cdr:sp>
  </cdr:relSizeAnchor>
  <cdr:relSizeAnchor xmlns:cdr="http://schemas.openxmlformats.org/drawingml/2006/chartDrawing">
    <cdr:from>
      <cdr:x>0.82029</cdr:x>
      <cdr:y>0.47855</cdr:y>
    </cdr:from>
    <cdr:to>
      <cdr:x>0.91798</cdr:x>
      <cdr:y>0.54419</cdr:y>
    </cdr:to>
    <cdr:sp macro="" textlink="">
      <cdr:nvSpPr>
        <cdr:cNvPr id="2" name="TextBox 1">
          <a:extLst xmlns:a="http://schemas.openxmlformats.org/drawingml/2006/main">
            <a:ext uri="{FF2B5EF4-FFF2-40B4-BE49-F238E27FC236}">
              <a16:creationId xmlns:a16="http://schemas.microsoft.com/office/drawing/2014/main" id="{FA7D2826-DAC3-7C44-5DFD-BCCD7BBB45D8}"/>
            </a:ext>
          </a:extLst>
        </cdr:cNvPr>
        <cdr:cNvSpPr txBox="1"/>
      </cdr:nvSpPr>
      <cdr:spPr>
        <a:xfrm xmlns:a="http://schemas.openxmlformats.org/drawingml/2006/main">
          <a:off x="5944182" y="2150510"/>
          <a:ext cx="707922" cy="2949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41.7%</a:t>
          </a:r>
          <a:endParaRPr lang="en-NG" sz="1400" b="1" dirty="0"/>
        </a:p>
      </cdr:txBody>
    </cdr:sp>
  </cdr:relSizeAnchor>
  <cdr:relSizeAnchor xmlns:cdr="http://schemas.openxmlformats.org/drawingml/2006/chartDrawing">
    <cdr:from>
      <cdr:x>0.67172</cdr:x>
      <cdr:y>0.37025</cdr:y>
    </cdr:from>
    <cdr:to>
      <cdr:x>0.73318</cdr:x>
      <cdr:y>0.43917</cdr:y>
    </cdr:to>
    <cdr:sp macro="" textlink="">
      <cdr:nvSpPr>
        <cdr:cNvPr id="4" name="TextBox 3">
          <a:extLst xmlns:a="http://schemas.openxmlformats.org/drawingml/2006/main">
            <a:ext uri="{FF2B5EF4-FFF2-40B4-BE49-F238E27FC236}">
              <a16:creationId xmlns:a16="http://schemas.microsoft.com/office/drawing/2014/main" id="{AABAB9F4-4246-E9CC-D3AD-8B8C8D71568B}"/>
            </a:ext>
          </a:extLst>
        </cdr:cNvPr>
        <cdr:cNvSpPr txBox="1"/>
      </cdr:nvSpPr>
      <cdr:spPr>
        <a:xfrm xmlns:a="http://schemas.openxmlformats.org/drawingml/2006/main">
          <a:off x="4867550" y="1663813"/>
          <a:ext cx="445350" cy="3097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0.79016</cdr:x>
      <cdr:y>0.40282</cdr:y>
    </cdr:from>
    <cdr:to>
      <cdr:x>0.88786</cdr:x>
      <cdr:y>0.46845</cdr:y>
    </cdr:to>
    <cdr:sp macro="" textlink="">
      <cdr:nvSpPr>
        <cdr:cNvPr id="5" name="TextBox 1">
          <a:extLst xmlns:a="http://schemas.openxmlformats.org/drawingml/2006/main">
            <a:ext uri="{FF2B5EF4-FFF2-40B4-BE49-F238E27FC236}">
              <a16:creationId xmlns:a16="http://schemas.microsoft.com/office/drawing/2014/main" id="{450B06A0-903D-156B-C25F-8BE9446F289C}"/>
            </a:ext>
          </a:extLst>
        </cdr:cNvPr>
        <cdr:cNvSpPr txBox="1"/>
      </cdr:nvSpPr>
      <cdr:spPr>
        <a:xfrm xmlns:a="http://schemas.openxmlformats.org/drawingml/2006/main">
          <a:off x="5725856" y="1810158"/>
          <a:ext cx="707922" cy="29496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58.3%</a:t>
          </a:r>
          <a:endParaRPr lang="en-NG" sz="1400" dirty="0"/>
        </a:p>
      </cdr:txBody>
    </cdr:sp>
  </cdr:relSizeAnchor>
  <cdr:relSizeAnchor xmlns:cdr="http://schemas.openxmlformats.org/drawingml/2006/chartDrawing">
    <cdr:from>
      <cdr:x>0.54757</cdr:x>
      <cdr:y>0.5267</cdr:y>
    </cdr:from>
    <cdr:to>
      <cdr:x>0.69003</cdr:x>
      <cdr:y>0.60875</cdr:y>
    </cdr:to>
    <cdr:sp macro="" textlink="">
      <cdr:nvSpPr>
        <cdr:cNvPr id="13" name="Oval 12">
          <a:extLst xmlns:a="http://schemas.openxmlformats.org/drawingml/2006/main">
            <a:ext uri="{FF2B5EF4-FFF2-40B4-BE49-F238E27FC236}">
              <a16:creationId xmlns:a16="http://schemas.microsoft.com/office/drawing/2014/main" id="{A70C23BF-0D68-3DD9-7FFD-85BFE85D34CA}"/>
            </a:ext>
          </a:extLst>
        </cdr:cNvPr>
        <cdr:cNvSpPr/>
      </cdr:nvSpPr>
      <cdr:spPr>
        <a:xfrm xmlns:a="http://schemas.openxmlformats.org/drawingml/2006/main">
          <a:off x="3967898" y="2414096"/>
          <a:ext cx="1032387" cy="376065"/>
        </a:xfrm>
        <a:prstGeom xmlns:a="http://schemas.openxmlformats.org/drawingml/2006/main" prst="ellipse">
          <a:avLst/>
        </a:prstGeom>
        <a:solidFill xmlns:a="http://schemas.openxmlformats.org/drawingml/2006/main">
          <a:schemeClr val="bg1"/>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b="1" dirty="0">
              <a:solidFill>
                <a:schemeClr val="tx1"/>
              </a:solidFill>
            </a:rPr>
            <a:t>+6 p.p.</a:t>
          </a:r>
          <a:endParaRPr lang="en-NG" sz="14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0.67697</cdr:x>
      <cdr:y>0.0369</cdr:y>
    </cdr:from>
    <cdr:to>
      <cdr:x>0.86984</cdr:x>
      <cdr:y>0.11314</cdr:y>
    </cdr:to>
    <cdr:sp macro="" textlink="">
      <cdr:nvSpPr>
        <cdr:cNvPr id="2" name="TextBox 17">
          <a:extLst xmlns:a="http://schemas.openxmlformats.org/drawingml/2006/main">
            <a:ext uri="{FF2B5EF4-FFF2-40B4-BE49-F238E27FC236}">
              <a16:creationId xmlns:a16="http://schemas.microsoft.com/office/drawing/2014/main" id="{7458A866-31DD-5854-CA3A-5757DF129596}"/>
            </a:ext>
          </a:extLst>
        </cdr:cNvPr>
        <cdr:cNvSpPr txBox="1"/>
      </cdr:nvSpPr>
      <cdr:spPr>
        <a:xfrm xmlns:a="http://schemas.openxmlformats.org/drawingml/2006/main">
          <a:off x="3012049" y="163864"/>
          <a:ext cx="858129"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b="1" dirty="0"/>
            <a:t>72.1%</a:t>
          </a:r>
          <a:endParaRPr lang="en-NG" sz="1600" b="1" dirty="0"/>
        </a:p>
      </cdr:txBody>
    </cdr:sp>
  </cdr:relSizeAnchor>
</c:userShapes>
</file>

<file path=ppt/drawings/drawing5.xml><?xml version="1.0" encoding="utf-8"?>
<c:userShapes xmlns:c="http://schemas.openxmlformats.org/drawingml/2006/chart">
  <cdr:relSizeAnchor xmlns:cdr="http://schemas.openxmlformats.org/drawingml/2006/chartDrawing">
    <cdr:from>
      <cdr:x>0.33687</cdr:x>
      <cdr:y>0.12237</cdr:y>
    </cdr:from>
    <cdr:to>
      <cdr:x>0.5317</cdr:x>
      <cdr:y>0.20373</cdr:y>
    </cdr:to>
    <cdr:sp macro="" textlink="">
      <cdr:nvSpPr>
        <cdr:cNvPr id="2" name="TextBox 1">
          <a:extLst xmlns:a="http://schemas.openxmlformats.org/drawingml/2006/main">
            <a:ext uri="{FF2B5EF4-FFF2-40B4-BE49-F238E27FC236}">
              <a16:creationId xmlns:a16="http://schemas.microsoft.com/office/drawing/2014/main" id="{9490BB3B-730C-B435-FFBE-AD65BC657981}"/>
            </a:ext>
          </a:extLst>
        </cdr:cNvPr>
        <cdr:cNvSpPr txBox="1"/>
      </cdr:nvSpPr>
      <cdr:spPr>
        <a:xfrm xmlns:a="http://schemas.openxmlformats.org/drawingml/2006/main">
          <a:off x="1301261" y="465492"/>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84.85%</a:t>
          </a:r>
          <a:endParaRPr lang="en-NG" sz="1200" b="1" dirty="0"/>
        </a:p>
      </cdr:txBody>
    </cdr:sp>
  </cdr:relSizeAnchor>
  <cdr:relSizeAnchor xmlns:cdr="http://schemas.openxmlformats.org/drawingml/2006/chartDrawing">
    <cdr:from>
      <cdr:x>0.57217</cdr:x>
      <cdr:y>0.74185</cdr:y>
    </cdr:from>
    <cdr:to>
      <cdr:x>0.767</cdr:x>
      <cdr:y>0.82321</cdr:y>
    </cdr:to>
    <cdr:sp macro="" textlink="">
      <cdr:nvSpPr>
        <cdr:cNvPr id="3" name="TextBox 1">
          <a:extLst xmlns:a="http://schemas.openxmlformats.org/drawingml/2006/main">
            <a:ext uri="{FF2B5EF4-FFF2-40B4-BE49-F238E27FC236}">
              <a16:creationId xmlns:a16="http://schemas.microsoft.com/office/drawing/2014/main" id="{EC0C53C0-79BF-5943-E03F-49BE6C16B2D5}"/>
            </a:ext>
          </a:extLst>
        </cdr:cNvPr>
        <cdr:cNvSpPr txBox="1"/>
      </cdr:nvSpPr>
      <cdr:spPr>
        <a:xfrm xmlns:a="http://schemas.openxmlformats.org/drawingml/2006/main">
          <a:off x="2210190" y="2822006"/>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15.15%</a:t>
          </a:r>
          <a:endParaRPr lang="en-NG" sz="1200" b="1" dirty="0"/>
        </a:p>
      </cdr:txBody>
    </cdr:sp>
  </cdr:relSizeAnchor>
</c:userShapes>
</file>

<file path=ppt/drawings/drawing6.xml><?xml version="1.0" encoding="utf-8"?>
<c:userShapes xmlns:c="http://schemas.openxmlformats.org/drawingml/2006/chart">
  <cdr:relSizeAnchor xmlns:cdr="http://schemas.openxmlformats.org/drawingml/2006/chartDrawing">
    <cdr:from>
      <cdr:x>0.33649</cdr:x>
      <cdr:y>0.17041</cdr:y>
    </cdr:from>
    <cdr:to>
      <cdr:x>0.53132</cdr:x>
      <cdr:y>0.25177</cdr:y>
    </cdr:to>
    <cdr:sp macro="" textlink="">
      <cdr:nvSpPr>
        <cdr:cNvPr id="2" name="TextBox 1">
          <a:extLst xmlns:a="http://schemas.openxmlformats.org/drawingml/2006/main">
            <a:ext uri="{FF2B5EF4-FFF2-40B4-BE49-F238E27FC236}">
              <a16:creationId xmlns:a16="http://schemas.microsoft.com/office/drawing/2014/main" id="{9490BB3B-730C-B435-FFBE-AD65BC657981}"/>
            </a:ext>
          </a:extLst>
        </cdr:cNvPr>
        <cdr:cNvSpPr txBox="1"/>
      </cdr:nvSpPr>
      <cdr:spPr>
        <a:xfrm xmlns:a="http://schemas.openxmlformats.org/drawingml/2006/main">
          <a:off x="1233525" y="696447"/>
          <a:ext cx="714226" cy="33250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82.81%</a:t>
          </a:r>
          <a:endParaRPr lang="en-NG" sz="1200" b="1" dirty="0"/>
        </a:p>
      </cdr:txBody>
    </cdr:sp>
  </cdr:relSizeAnchor>
  <cdr:relSizeAnchor xmlns:cdr="http://schemas.openxmlformats.org/drawingml/2006/chartDrawing">
    <cdr:from>
      <cdr:x>0.57217</cdr:x>
      <cdr:y>0.74185</cdr:y>
    </cdr:from>
    <cdr:to>
      <cdr:x>0.767</cdr:x>
      <cdr:y>0.82321</cdr:y>
    </cdr:to>
    <cdr:sp macro="" textlink="">
      <cdr:nvSpPr>
        <cdr:cNvPr id="3" name="TextBox 1">
          <a:extLst xmlns:a="http://schemas.openxmlformats.org/drawingml/2006/main">
            <a:ext uri="{FF2B5EF4-FFF2-40B4-BE49-F238E27FC236}">
              <a16:creationId xmlns:a16="http://schemas.microsoft.com/office/drawing/2014/main" id="{EC0C53C0-79BF-5943-E03F-49BE6C16B2D5}"/>
            </a:ext>
          </a:extLst>
        </cdr:cNvPr>
        <cdr:cNvSpPr txBox="1"/>
      </cdr:nvSpPr>
      <cdr:spPr>
        <a:xfrm xmlns:a="http://schemas.openxmlformats.org/drawingml/2006/main">
          <a:off x="2210190" y="2822006"/>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17.19%</a:t>
          </a:r>
          <a:endParaRPr lang="en-NG" sz="1200" b="1" dirty="0"/>
        </a:p>
      </cdr:txBody>
    </cdr:sp>
  </cdr:relSizeAnchor>
</c:userShapes>
</file>

<file path=ppt/drawings/drawing7.xml><?xml version="1.0" encoding="utf-8"?>
<c:userShapes xmlns:c="http://schemas.openxmlformats.org/drawingml/2006/chart">
  <cdr:relSizeAnchor xmlns:cdr="http://schemas.openxmlformats.org/drawingml/2006/chartDrawing">
    <cdr:from>
      <cdr:x>0.7678</cdr:x>
      <cdr:y>0.56972</cdr:y>
    </cdr:from>
    <cdr:to>
      <cdr:x>0.85146</cdr:x>
      <cdr:y>0.64981</cdr:y>
    </cdr:to>
    <cdr:sp macro="" textlink="">
      <cdr:nvSpPr>
        <cdr:cNvPr id="4" name="TextBox 3">
          <a:extLst xmlns:a="http://schemas.openxmlformats.org/drawingml/2006/main">
            <a:ext uri="{FF2B5EF4-FFF2-40B4-BE49-F238E27FC236}">
              <a16:creationId xmlns:a16="http://schemas.microsoft.com/office/drawing/2014/main" id="{2BF62DD2-52CA-B141-E959-2A15970AA04C}"/>
            </a:ext>
          </a:extLst>
        </cdr:cNvPr>
        <cdr:cNvSpPr txBox="1"/>
      </cdr:nvSpPr>
      <cdr:spPr>
        <a:xfrm xmlns:a="http://schemas.openxmlformats.org/drawingml/2006/main">
          <a:off x="6084686" y="2623088"/>
          <a:ext cx="662989" cy="3687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25.0%</a:t>
          </a:r>
          <a:endParaRPr lang="en-NG" sz="1400" b="1" dirty="0"/>
        </a:p>
      </cdr:txBody>
    </cdr:sp>
  </cdr:relSizeAnchor>
  <cdr:relSizeAnchor xmlns:cdr="http://schemas.openxmlformats.org/drawingml/2006/chartDrawing">
    <cdr:from>
      <cdr:x>0.84888</cdr:x>
      <cdr:y>0.56086</cdr:y>
    </cdr:from>
    <cdr:to>
      <cdr:x>0.98426</cdr:x>
      <cdr:y>0.69161</cdr:y>
    </cdr:to>
    <cdr:sp macro="" textlink="">
      <cdr:nvSpPr>
        <cdr:cNvPr id="5" name="TextBox 4">
          <a:extLst xmlns:a="http://schemas.openxmlformats.org/drawingml/2006/main">
            <a:ext uri="{FF2B5EF4-FFF2-40B4-BE49-F238E27FC236}">
              <a16:creationId xmlns:a16="http://schemas.microsoft.com/office/drawing/2014/main" id="{0B580AEE-792D-65CE-D621-EFB97243C8DF}"/>
            </a:ext>
          </a:extLst>
        </cdr:cNvPr>
        <cdr:cNvSpPr txBox="1"/>
      </cdr:nvSpPr>
      <cdr:spPr>
        <a:xfrm xmlns:a="http://schemas.openxmlformats.org/drawingml/2006/main">
          <a:off x="6727187" y="2582290"/>
          <a:ext cx="1072859" cy="6019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accent6">
                  <a:lumMod val="75000"/>
                </a:schemeClr>
              </a:solidFill>
            </a:rPr>
            <a:t>Female as lead role</a:t>
          </a:r>
          <a:endParaRPr lang="en-NG" sz="1600" b="1" dirty="0">
            <a:solidFill>
              <a:schemeClr val="accent6">
                <a:lumMod val="75000"/>
              </a:schemeClr>
            </a:solidFill>
          </a:endParaRPr>
        </a:p>
      </cdr:txBody>
    </cdr:sp>
  </cdr:relSizeAnchor>
  <cdr:relSizeAnchor xmlns:cdr="http://schemas.openxmlformats.org/drawingml/2006/chartDrawing">
    <cdr:from>
      <cdr:x>0.84536</cdr:x>
      <cdr:y>0.75206</cdr:y>
    </cdr:from>
    <cdr:to>
      <cdr:x>0.98778</cdr:x>
      <cdr:y>0.89522</cdr:y>
    </cdr:to>
    <cdr:sp macro="" textlink="">
      <cdr:nvSpPr>
        <cdr:cNvPr id="6" name="TextBox 5">
          <a:extLst xmlns:a="http://schemas.openxmlformats.org/drawingml/2006/main">
            <a:ext uri="{FF2B5EF4-FFF2-40B4-BE49-F238E27FC236}">
              <a16:creationId xmlns:a16="http://schemas.microsoft.com/office/drawing/2014/main" id="{D54AD354-18A7-FC06-F761-A2F723EEA9B6}"/>
            </a:ext>
          </a:extLst>
        </cdr:cNvPr>
        <cdr:cNvSpPr txBox="1"/>
      </cdr:nvSpPr>
      <cdr:spPr>
        <a:xfrm xmlns:a="http://schemas.openxmlformats.org/drawingml/2006/main">
          <a:off x="7079860" y="3462587"/>
          <a:ext cx="1192763" cy="6591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accent6">
                  <a:lumMod val="60000"/>
                  <a:lumOff val="40000"/>
                </a:schemeClr>
              </a:solidFill>
            </a:rPr>
            <a:t>Female as Co-lead role</a:t>
          </a:r>
          <a:endParaRPr lang="en-NG" sz="1600" b="1" dirty="0">
            <a:solidFill>
              <a:schemeClr val="accent6">
                <a:lumMod val="60000"/>
                <a:lumOff val="40000"/>
              </a:schemeClr>
            </a:solidFill>
          </a:endParaRPr>
        </a:p>
      </cdr:txBody>
    </cdr:sp>
  </cdr:relSizeAnchor>
  <cdr:relSizeAnchor xmlns:cdr="http://schemas.openxmlformats.org/drawingml/2006/chartDrawing">
    <cdr:from>
      <cdr:x>0.76726</cdr:x>
      <cdr:y>0.8116</cdr:y>
    </cdr:from>
    <cdr:to>
      <cdr:x>0.86265</cdr:x>
      <cdr:y>0.89237</cdr:y>
    </cdr:to>
    <cdr:sp macro="" textlink="">
      <cdr:nvSpPr>
        <cdr:cNvPr id="7" name="TextBox 6">
          <a:extLst xmlns:a="http://schemas.openxmlformats.org/drawingml/2006/main">
            <a:ext uri="{FF2B5EF4-FFF2-40B4-BE49-F238E27FC236}">
              <a16:creationId xmlns:a16="http://schemas.microsoft.com/office/drawing/2014/main" id="{B2024D24-307E-E286-3F14-F48E0DBF24B7}"/>
            </a:ext>
          </a:extLst>
        </cdr:cNvPr>
        <cdr:cNvSpPr txBox="1"/>
      </cdr:nvSpPr>
      <cdr:spPr>
        <a:xfrm xmlns:a="http://schemas.openxmlformats.org/drawingml/2006/main">
          <a:off x="6080344" y="3736723"/>
          <a:ext cx="755947" cy="3718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8.3%</a:t>
          </a:r>
          <a:endParaRPr lang="en-NG" sz="1400" b="1" dirty="0"/>
        </a:p>
      </cdr:txBody>
    </cdr:sp>
  </cdr:relSizeAnchor>
  <cdr:relSizeAnchor xmlns:cdr="http://schemas.openxmlformats.org/drawingml/2006/chartDrawing">
    <cdr:from>
      <cdr:x>0.62788</cdr:x>
      <cdr:y>0.06387</cdr:y>
    </cdr:from>
    <cdr:to>
      <cdr:x>0.80118</cdr:x>
      <cdr:y>0.06387</cdr:y>
    </cdr:to>
    <cdr:cxnSp macro="">
      <cdr:nvCxnSpPr>
        <cdr:cNvPr id="11" name="Straight Connector 10">
          <a:extLst xmlns:a="http://schemas.openxmlformats.org/drawingml/2006/main">
            <a:ext uri="{FF2B5EF4-FFF2-40B4-BE49-F238E27FC236}">
              <a16:creationId xmlns:a16="http://schemas.microsoft.com/office/drawing/2014/main" id="{7713DA86-E482-C745-FA62-4A7E43F94089}"/>
            </a:ext>
          </a:extLst>
        </cdr:cNvPr>
        <cdr:cNvCxnSpPr/>
      </cdr:nvCxnSpPr>
      <cdr:spPr>
        <a:xfrm xmlns:a="http://schemas.openxmlformats.org/drawingml/2006/main">
          <a:off x="4975820" y="294075"/>
          <a:ext cx="1373397" cy="0"/>
        </a:xfrm>
        <a:prstGeom xmlns:a="http://schemas.openxmlformats.org/drawingml/2006/main" prst="line">
          <a:avLst/>
        </a:prstGeom>
        <a:ln xmlns:a="http://schemas.openxmlformats.org/drawingml/2006/main">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0.76277</cdr:x>
      <cdr:y>0.06897</cdr:y>
    </cdr:from>
    <cdr:to>
      <cdr:x>0.76277</cdr:x>
      <cdr:y>0.63755</cdr:y>
    </cdr:to>
    <cdr:cxnSp macro="">
      <cdr:nvCxnSpPr>
        <cdr:cNvPr id="16" name="Straight Arrow Connector 15">
          <a:extLst xmlns:a="http://schemas.openxmlformats.org/drawingml/2006/main">
            <a:ext uri="{FF2B5EF4-FFF2-40B4-BE49-F238E27FC236}">
              <a16:creationId xmlns:a16="http://schemas.microsoft.com/office/drawing/2014/main" id="{23335997-B2D3-B8F3-7713-E0BB6FBD75EE}"/>
            </a:ext>
          </a:extLst>
        </cdr:cNvPr>
        <cdr:cNvCxnSpPr/>
      </cdr:nvCxnSpPr>
      <cdr:spPr>
        <a:xfrm xmlns:a="http://schemas.openxmlformats.org/drawingml/2006/main">
          <a:off x="6602739" y="317560"/>
          <a:ext cx="0" cy="2617821"/>
        </a:xfrm>
        <a:prstGeom xmlns:a="http://schemas.openxmlformats.org/drawingml/2006/main" prst="straightConnector1">
          <a:avLst/>
        </a:prstGeom>
        <a:ln xmlns:a="http://schemas.openxmlformats.org/drawingml/2006/main" w="38100">
          <a:solidFill>
            <a:schemeClr val="tx1"/>
          </a:solidFill>
          <a:tailEnd type="stealth"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0.71573</cdr:x>
      <cdr:y>0.33147</cdr:y>
    </cdr:from>
    <cdr:to>
      <cdr:x>0.84074</cdr:x>
      <cdr:y>0.45406</cdr:y>
    </cdr:to>
    <cdr:sp macro="" textlink="">
      <cdr:nvSpPr>
        <cdr:cNvPr id="18" name="Oval 17">
          <a:extLst xmlns:a="http://schemas.openxmlformats.org/drawingml/2006/main">
            <a:ext uri="{FF2B5EF4-FFF2-40B4-BE49-F238E27FC236}">
              <a16:creationId xmlns:a16="http://schemas.microsoft.com/office/drawing/2014/main" id="{CE6D608B-A579-550B-B3BB-CA1936073705}"/>
            </a:ext>
          </a:extLst>
        </cdr:cNvPr>
        <cdr:cNvSpPr/>
      </cdr:nvSpPr>
      <cdr:spPr>
        <a:xfrm xmlns:a="http://schemas.openxmlformats.org/drawingml/2006/main">
          <a:off x="6195564" y="1526134"/>
          <a:ext cx="1082122" cy="564421"/>
        </a:xfrm>
        <a:prstGeom xmlns:a="http://schemas.openxmlformats.org/drawingml/2006/main" prst="ellipse">
          <a:avLst/>
        </a:prstGeom>
        <a:solidFill xmlns:a="http://schemas.openxmlformats.org/drawingml/2006/main">
          <a:schemeClr val="bg1"/>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b="1" dirty="0">
              <a:solidFill>
                <a:schemeClr val="tx1"/>
              </a:solidFill>
            </a:rPr>
            <a:t>.</a:t>
          </a:r>
          <a:endParaRPr lang="en-NG" b="1" dirty="0">
            <a:solidFill>
              <a:schemeClr val="tx1"/>
            </a:solidFill>
          </a:endParaRPr>
        </a:p>
      </cdr:txBody>
    </cdr:sp>
  </cdr:relSizeAnchor>
  <cdr:relSizeAnchor xmlns:cdr="http://schemas.openxmlformats.org/drawingml/2006/chartDrawing">
    <cdr:from>
      <cdr:x>0.80606</cdr:x>
      <cdr:y>0.34154</cdr:y>
    </cdr:from>
    <cdr:to>
      <cdr:x>0.865</cdr:x>
      <cdr:y>0.38146</cdr:y>
    </cdr:to>
    <cdr:sp macro="" textlink="">
      <cdr:nvSpPr>
        <cdr:cNvPr id="19" name="TextBox 18">
          <a:extLst xmlns:a="http://schemas.openxmlformats.org/drawingml/2006/main">
            <a:ext uri="{FF2B5EF4-FFF2-40B4-BE49-F238E27FC236}">
              <a16:creationId xmlns:a16="http://schemas.microsoft.com/office/drawing/2014/main" id="{35737077-BE7F-EB6B-7DF3-075A47FD43ED}"/>
            </a:ext>
          </a:extLst>
        </cdr:cNvPr>
        <cdr:cNvSpPr txBox="1"/>
      </cdr:nvSpPr>
      <cdr:spPr>
        <a:xfrm xmlns:a="http://schemas.openxmlformats.org/drawingml/2006/main">
          <a:off x="6252287" y="1572514"/>
          <a:ext cx="457200" cy="183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0.72754</cdr:x>
      <cdr:y>0.35326</cdr:y>
    </cdr:from>
    <cdr:to>
      <cdr:x>0.85113</cdr:x>
      <cdr:y>0.42541</cdr:y>
    </cdr:to>
    <cdr:sp macro="" textlink="">
      <cdr:nvSpPr>
        <cdr:cNvPr id="20" name="TextBox 19">
          <a:extLst xmlns:a="http://schemas.openxmlformats.org/drawingml/2006/main">
            <a:ext uri="{FF2B5EF4-FFF2-40B4-BE49-F238E27FC236}">
              <a16:creationId xmlns:a16="http://schemas.microsoft.com/office/drawing/2014/main" id="{B75EBBDD-391E-13A9-A1CA-C111A26997F6}"/>
            </a:ext>
          </a:extLst>
        </cdr:cNvPr>
        <cdr:cNvSpPr txBox="1"/>
      </cdr:nvSpPr>
      <cdr:spPr>
        <a:xfrm xmlns:a="http://schemas.openxmlformats.org/drawingml/2006/main">
          <a:off x="6297800" y="1626471"/>
          <a:ext cx="1069835" cy="3321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- 53.6 p.p.</a:t>
          </a:r>
          <a:endParaRPr lang="en-NG" sz="1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0DB1-C064-FA3E-0EE4-277059C6A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D1409858-0077-4A3F-F9E1-6BA84CC78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16E89365-584A-AAD4-CFDB-ED47EAFDF2CA}"/>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5" name="Footer Placeholder 4">
            <a:extLst>
              <a:ext uri="{FF2B5EF4-FFF2-40B4-BE49-F238E27FC236}">
                <a16:creationId xmlns:a16="http://schemas.microsoft.com/office/drawing/2014/main" id="{D259C5D6-4575-A387-B183-1D8B9812F0E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619C124-B243-8607-6067-59D9A9B39974}"/>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21460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F365-3032-B236-5BF0-50C8C0EC458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4DD0BBC-177B-D480-F1A0-8B899736B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204C217-1F26-5392-83B2-E0C13D479A10}"/>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5" name="Footer Placeholder 4">
            <a:extLst>
              <a:ext uri="{FF2B5EF4-FFF2-40B4-BE49-F238E27FC236}">
                <a16:creationId xmlns:a16="http://schemas.microsoft.com/office/drawing/2014/main" id="{D2A06089-A405-4DA4-1B22-1B1FFF7DF17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26722C9-F730-38F8-5859-C9E84A4F5DE0}"/>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546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5BE7C-D263-5972-3451-EC0D79D17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D805AD2-5C6A-7B7A-7DBF-513B658B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ABE237-6756-5E37-8A02-0294AE10311D}"/>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5" name="Footer Placeholder 4">
            <a:extLst>
              <a:ext uri="{FF2B5EF4-FFF2-40B4-BE49-F238E27FC236}">
                <a16:creationId xmlns:a16="http://schemas.microsoft.com/office/drawing/2014/main" id="{93F2826B-FB61-7A58-4737-A80390F3F68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81721FD-5AD8-A56E-1CA4-D7C9ABE240A7}"/>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23228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E5D-8A9C-CEDA-6840-EFA5CFF6796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B93D163-DDEC-BB16-EA85-63ADDD62F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38079C2-8830-00DE-6D6D-C784F628D7ED}"/>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5" name="Footer Placeholder 4">
            <a:extLst>
              <a:ext uri="{FF2B5EF4-FFF2-40B4-BE49-F238E27FC236}">
                <a16:creationId xmlns:a16="http://schemas.microsoft.com/office/drawing/2014/main" id="{A1A6496E-1427-1E10-5986-54325ED6348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9B96DC7-9A30-4673-8502-2B2DF9363F7A}"/>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12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0CCC-A743-D89F-5AFE-7E3B3D152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DA80BF4-2DA3-5166-8919-DB2290C5D5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3292-E84D-611E-9985-E2D4EF372715}"/>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5" name="Footer Placeholder 4">
            <a:extLst>
              <a:ext uri="{FF2B5EF4-FFF2-40B4-BE49-F238E27FC236}">
                <a16:creationId xmlns:a16="http://schemas.microsoft.com/office/drawing/2014/main" id="{C067845C-78B2-7D86-4A02-867E79D9F35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37A25C2-2AB5-E827-9EC1-78DE88856102}"/>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360697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06D5-6074-B77E-5EEF-4166703F5E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697161B-9D8C-EF6E-3A7D-3E25BFD56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B00BE97-3775-F6CC-E7DD-8843CAA9D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BD685D7-0F7B-D2E1-4339-853ED93576AD}"/>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6" name="Footer Placeholder 5">
            <a:extLst>
              <a:ext uri="{FF2B5EF4-FFF2-40B4-BE49-F238E27FC236}">
                <a16:creationId xmlns:a16="http://schemas.microsoft.com/office/drawing/2014/main" id="{EBD4F92C-6E66-B3CF-71D1-F32B325D516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511572B-A4A5-3C3A-6266-06C161938FE9}"/>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11157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2A5F-1468-AE80-B5F4-308C152625F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B22FA37-2413-C741-43BA-8889C2848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7DD35C-F9A7-F7C8-4A57-98767EE5B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0AA9FD6-843C-97DD-930D-015E3AADC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E8F88-4353-1204-B6BF-8808CD444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971BFDB9-5336-8E79-B6BA-106A0BD34E33}"/>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8" name="Footer Placeholder 7">
            <a:extLst>
              <a:ext uri="{FF2B5EF4-FFF2-40B4-BE49-F238E27FC236}">
                <a16:creationId xmlns:a16="http://schemas.microsoft.com/office/drawing/2014/main" id="{DB8D4228-3D66-762A-75D7-5E69A0A2F10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1D1526F-16E6-6836-B76E-C43E37947358}"/>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6728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9265-A5E8-FFF6-3FE9-4A3F842679F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668CC756-2870-D709-0EAF-55678C18B307}"/>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4" name="Footer Placeholder 3">
            <a:extLst>
              <a:ext uri="{FF2B5EF4-FFF2-40B4-BE49-F238E27FC236}">
                <a16:creationId xmlns:a16="http://schemas.microsoft.com/office/drawing/2014/main" id="{A9418F2D-CC6D-6005-C74F-B74EC982179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1D82B6E-043F-BE1B-061B-A4F8531464BE}"/>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92385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A5B8B-25CA-0222-5E05-0868070628E3}"/>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3" name="Footer Placeholder 2">
            <a:extLst>
              <a:ext uri="{FF2B5EF4-FFF2-40B4-BE49-F238E27FC236}">
                <a16:creationId xmlns:a16="http://schemas.microsoft.com/office/drawing/2014/main" id="{C7B25F12-A483-342E-A708-6990F6B68D6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8AB3939-8AA0-D482-866F-947CC5F6575D}"/>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338096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8A8-01F4-9347-CAD5-87E392159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702E3F3-6724-01C7-0FCC-E65AF444D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DD3DDCB-B3D6-C23F-9006-CF821B9F3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E5B7C-7032-EE88-F8C4-F5A73520F944}"/>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6" name="Footer Placeholder 5">
            <a:extLst>
              <a:ext uri="{FF2B5EF4-FFF2-40B4-BE49-F238E27FC236}">
                <a16:creationId xmlns:a16="http://schemas.microsoft.com/office/drawing/2014/main" id="{EA4BB2EE-ECEB-E6B9-16FC-EAC202038ED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975808C-8170-2E6F-F68B-5AC4FBB0F79B}"/>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1092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DBBD-8760-9C21-E372-EFDC79C49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0269ADD-2B65-3CFC-C136-BA3F4074C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A55945E-1831-2800-958B-9A088CA2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C5793-0DF9-0E37-FFE0-221CEE9E204B}"/>
              </a:ext>
            </a:extLst>
          </p:cNvPr>
          <p:cNvSpPr>
            <a:spLocks noGrp="1"/>
          </p:cNvSpPr>
          <p:nvPr>
            <p:ph type="dt" sz="half" idx="10"/>
          </p:nvPr>
        </p:nvSpPr>
        <p:spPr/>
        <p:txBody>
          <a:bodyPr/>
          <a:lstStyle/>
          <a:p>
            <a:fld id="{BBAE6E30-288C-4064-B2A0-76AD5DB5B1C2}" type="datetimeFigureOut">
              <a:rPr lang="en-NG" smtClean="0"/>
              <a:t>14/06/2024</a:t>
            </a:fld>
            <a:endParaRPr lang="en-NG"/>
          </a:p>
        </p:txBody>
      </p:sp>
      <p:sp>
        <p:nvSpPr>
          <p:cNvPr id="6" name="Footer Placeholder 5">
            <a:extLst>
              <a:ext uri="{FF2B5EF4-FFF2-40B4-BE49-F238E27FC236}">
                <a16:creationId xmlns:a16="http://schemas.microsoft.com/office/drawing/2014/main" id="{FA1C72EC-4068-B871-000A-52C969D08F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1AFB6F3-70B6-BA31-18F8-D2D68A902F75}"/>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09297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F8D29-30B2-F51E-97B2-72B4F0E81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29B6B47-0317-EFBA-5B98-0FCAE5430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F8FFCBD-F6DB-D5F2-B185-FA1E99800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AE6E30-288C-4064-B2A0-76AD5DB5B1C2}" type="datetimeFigureOut">
              <a:rPr lang="en-NG" smtClean="0"/>
              <a:t>14/06/2024</a:t>
            </a:fld>
            <a:endParaRPr lang="en-NG"/>
          </a:p>
        </p:txBody>
      </p:sp>
      <p:sp>
        <p:nvSpPr>
          <p:cNvPr id="5" name="Footer Placeholder 4">
            <a:extLst>
              <a:ext uri="{FF2B5EF4-FFF2-40B4-BE49-F238E27FC236}">
                <a16:creationId xmlns:a16="http://schemas.microsoft.com/office/drawing/2014/main" id="{51CBAE5F-58D0-8832-113C-B4F72E8AF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FF2BCAC7-91C7-60B6-B79C-8441D57B7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CB5D05-AB5E-4372-8ED4-213C06C92A49}" type="slidenum">
              <a:rPr lang="en-NG" smtClean="0"/>
              <a:t>‹#›</a:t>
            </a:fld>
            <a:endParaRPr lang="en-NG"/>
          </a:p>
        </p:txBody>
      </p:sp>
    </p:spTree>
    <p:extLst>
      <p:ext uri="{BB962C8B-B14F-4D97-AF65-F5344CB8AC3E}">
        <p14:creationId xmlns:p14="http://schemas.microsoft.com/office/powerpoint/2010/main" val="171309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x.com/IAmOluBalogun"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EBC93-B697-B1E9-ED28-49E549578ECC}"/>
              </a:ext>
            </a:extLst>
          </p:cNvPr>
          <p:cNvPicPr>
            <a:picLocks noChangeAspect="1"/>
          </p:cNvPicPr>
          <p:nvPr/>
        </p:nvPicPr>
        <p:blipFill>
          <a:blip r:embed="rId2"/>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E2A86E86-29EF-B55E-094C-F6FCF54DF1DE}"/>
              </a:ext>
            </a:extLst>
          </p:cNvPr>
          <p:cNvSpPr txBox="1"/>
          <p:nvPr/>
        </p:nvSpPr>
        <p:spPr>
          <a:xfrm>
            <a:off x="6324336" y="2200474"/>
            <a:ext cx="5734928" cy="3046988"/>
          </a:xfrm>
          <a:prstGeom prst="rect">
            <a:avLst/>
          </a:prstGeom>
          <a:noFill/>
        </p:spPr>
        <p:txBody>
          <a:bodyPr wrap="square" rtlCol="0">
            <a:spAutoFit/>
          </a:bodyPr>
          <a:lstStyle/>
          <a:p>
            <a:r>
              <a:rPr lang="en-US" sz="3600" b="1" dirty="0">
                <a:solidFill>
                  <a:srgbClr val="00B050"/>
                </a:solidFill>
                <a:latin typeface="Arial Rounded MT Bold" panose="020F0704030504030204" pitchFamily="34" charset="0"/>
              </a:rPr>
              <a:t>Analyzing Gender Disparity in Nollywood: Utilizing Four Criteria for Evaluation.</a:t>
            </a:r>
          </a:p>
          <a:p>
            <a:endParaRPr lang="en-NG" sz="4800" b="1" dirty="0">
              <a:solidFill>
                <a:srgbClr val="00B050"/>
              </a:solidFill>
            </a:endParaRPr>
          </a:p>
        </p:txBody>
      </p:sp>
      <p:sp>
        <p:nvSpPr>
          <p:cNvPr id="4" name="Rectangle: Rounded Corners 3">
            <a:extLst>
              <a:ext uri="{FF2B5EF4-FFF2-40B4-BE49-F238E27FC236}">
                <a16:creationId xmlns:a16="http://schemas.microsoft.com/office/drawing/2014/main" id="{0E3908DA-D821-7316-4D1D-45524EA98845}"/>
              </a:ext>
            </a:extLst>
          </p:cNvPr>
          <p:cNvSpPr/>
          <p:nvPr/>
        </p:nvSpPr>
        <p:spPr>
          <a:xfrm>
            <a:off x="5560142" y="6091084"/>
            <a:ext cx="6499122"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77114BEA-9974-0352-B322-CC066310BD30}"/>
              </a:ext>
            </a:extLst>
          </p:cNvPr>
          <p:cNvSpPr txBox="1"/>
          <p:nvPr/>
        </p:nvSpPr>
        <p:spPr>
          <a:xfrm>
            <a:off x="5869858" y="6223819"/>
            <a:ext cx="6076336" cy="369332"/>
          </a:xfrm>
          <a:prstGeom prst="rect">
            <a:avLst/>
          </a:prstGeom>
          <a:noFill/>
        </p:spPr>
        <p:txBody>
          <a:bodyPr wrap="square" rtlCol="0">
            <a:spAutoFit/>
          </a:bodyPr>
          <a:lstStyle/>
          <a:p>
            <a:r>
              <a:rPr lang="en-US" b="1" dirty="0">
                <a:solidFill>
                  <a:schemeClr val="bg1"/>
                </a:solidFill>
              </a:rPr>
              <a:t>BALOGUN OLUMIDE CHRIS.                                     </a:t>
            </a:r>
            <a:r>
              <a:rPr lang="en-US" b="1">
                <a:solidFill>
                  <a:schemeClr val="bg1"/>
                </a:solidFill>
              </a:rPr>
              <a:t>March  </a:t>
            </a:r>
            <a:r>
              <a:rPr lang="en-US" b="1" dirty="0">
                <a:solidFill>
                  <a:schemeClr val="bg1"/>
                </a:solidFill>
              </a:rPr>
              <a:t>2024</a:t>
            </a:r>
            <a:endParaRPr lang="en-NG" b="1" dirty="0">
              <a:solidFill>
                <a:schemeClr val="bg1"/>
              </a:solidFill>
            </a:endParaRPr>
          </a:p>
        </p:txBody>
      </p:sp>
    </p:spTree>
    <p:extLst>
      <p:ext uri="{BB962C8B-B14F-4D97-AF65-F5344CB8AC3E}">
        <p14:creationId xmlns:p14="http://schemas.microsoft.com/office/powerpoint/2010/main" val="108945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38D295A9-7E34-F21B-37E3-D7A871E93AA3}"/>
              </a:ext>
            </a:extLst>
          </p:cNvPr>
          <p:cNvCxnSpPr>
            <a:cxnSpLocks/>
          </p:cNvCxnSpPr>
          <p:nvPr/>
        </p:nvCxnSpPr>
        <p:spPr>
          <a:xfrm flipV="1">
            <a:off x="2787445" y="2599985"/>
            <a:ext cx="1592264" cy="1419207"/>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B6951F3-F7A5-0745-6C0E-16A92A17D55B}"/>
              </a:ext>
            </a:extLst>
          </p:cNvPr>
          <p:cNvSpPr txBox="1"/>
          <p:nvPr/>
        </p:nvSpPr>
        <p:spPr>
          <a:xfrm>
            <a:off x="536173" y="1352190"/>
            <a:ext cx="3569111" cy="369332"/>
          </a:xfrm>
          <a:prstGeom prst="rect">
            <a:avLst/>
          </a:prstGeom>
          <a:noFill/>
        </p:spPr>
        <p:txBody>
          <a:bodyPr wrap="square" rtlCol="0">
            <a:spAutoFit/>
          </a:bodyPr>
          <a:lstStyle/>
          <a:p>
            <a:r>
              <a:rPr lang="en-US" dirty="0"/>
              <a:t>Percentage change in GDP </a:t>
            </a:r>
            <a:endParaRPr lang="en-NG" dirty="0"/>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dirty="0">
                <a:solidFill>
                  <a:srgbClr val="111111"/>
                </a:solidFill>
              </a:rPr>
              <a:t>Nollywood continued to increase it contribution to the GDP of Nigeria. From 1.3% in 2021 to 2.3% in 2022</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51692" y="1206165"/>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a:t>
            </a:r>
            <a:r>
              <a:rPr lang="en-US" sz="1400" dirty="0" err="1"/>
              <a:t>PcW</a:t>
            </a:r>
            <a:r>
              <a:rPr lang="en-US" sz="1400" dirty="0"/>
              <a:t> , </a:t>
            </a:r>
            <a:r>
              <a:rPr lang="en-US" sz="1400" dirty="0" err="1"/>
              <a:t>VenturesAfrica</a:t>
            </a:r>
            <a:r>
              <a:rPr lang="en-US" sz="1400" dirty="0"/>
              <a:t> </a:t>
            </a:r>
            <a:endParaRPr lang="en-NG" sz="14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5820363" y="6550223"/>
            <a:ext cx="3378338"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Oval 2">
            <a:extLst>
              <a:ext uri="{FF2B5EF4-FFF2-40B4-BE49-F238E27FC236}">
                <a16:creationId xmlns:a16="http://schemas.microsoft.com/office/drawing/2014/main" id="{5B771651-FD5C-410D-B506-7D3D35A0A55F}"/>
              </a:ext>
            </a:extLst>
          </p:cNvPr>
          <p:cNvSpPr/>
          <p:nvPr/>
        </p:nvSpPr>
        <p:spPr>
          <a:xfrm>
            <a:off x="2922676" y="2985730"/>
            <a:ext cx="1182608" cy="6132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9367BAB1-CCF4-1307-D394-C5B3AF5E17C0}"/>
              </a:ext>
            </a:extLst>
          </p:cNvPr>
          <p:cNvSpPr txBox="1"/>
          <p:nvPr/>
        </p:nvSpPr>
        <p:spPr>
          <a:xfrm>
            <a:off x="2922676" y="3158896"/>
            <a:ext cx="1182608" cy="307777"/>
          </a:xfrm>
          <a:prstGeom prst="rect">
            <a:avLst/>
          </a:prstGeom>
          <a:noFill/>
        </p:spPr>
        <p:txBody>
          <a:bodyPr wrap="square" rtlCol="0">
            <a:spAutoFit/>
          </a:bodyPr>
          <a:lstStyle/>
          <a:p>
            <a:r>
              <a:rPr lang="en-US" sz="1400" b="1" dirty="0"/>
              <a:t>+ 1%  growth</a:t>
            </a:r>
            <a:endParaRPr lang="en-NG" sz="1400" b="1" dirty="0"/>
          </a:p>
        </p:txBody>
      </p:sp>
      <p:sp>
        <p:nvSpPr>
          <p:cNvPr id="27" name="TextBox 26">
            <a:extLst>
              <a:ext uri="{FF2B5EF4-FFF2-40B4-BE49-F238E27FC236}">
                <a16:creationId xmlns:a16="http://schemas.microsoft.com/office/drawing/2014/main" id="{40445AF1-FC59-8A39-FF72-87CFCA312750}"/>
              </a:ext>
            </a:extLst>
          </p:cNvPr>
          <p:cNvSpPr txBox="1"/>
          <p:nvPr/>
        </p:nvSpPr>
        <p:spPr>
          <a:xfrm>
            <a:off x="7832641" y="3135955"/>
            <a:ext cx="3734064" cy="1569660"/>
          </a:xfrm>
          <a:prstGeom prst="rect">
            <a:avLst/>
          </a:prstGeom>
          <a:noFill/>
        </p:spPr>
        <p:txBody>
          <a:bodyPr wrap="square" rtlCol="0">
            <a:spAutoFit/>
          </a:bodyPr>
          <a:lstStyle/>
          <a:p>
            <a:r>
              <a:rPr lang="en-US" sz="1600" b="1" i="0" dirty="0">
                <a:solidFill>
                  <a:srgbClr val="0D0D0D"/>
                </a:solidFill>
                <a:effectLst/>
                <a:highlight>
                  <a:srgbClr val="FFFFFF"/>
                </a:highlight>
              </a:rPr>
              <a:t>According to PwC, Nollywood's contribution amounted to 2.3% of the GDP, equivalent to around $600 million. Projections suggest that the industry is poised to reach an annual value of approximately $1 billion.</a:t>
            </a:r>
          </a:p>
        </p:txBody>
      </p:sp>
      <p:graphicFrame>
        <p:nvGraphicFramePr>
          <p:cNvPr id="28" name="Chart 27">
            <a:extLst>
              <a:ext uri="{FF2B5EF4-FFF2-40B4-BE49-F238E27FC236}">
                <a16:creationId xmlns:a16="http://schemas.microsoft.com/office/drawing/2014/main" id="{8A0C435F-EBEB-D5E2-39BF-BEB3E693DA33}"/>
              </a:ext>
            </a:extLst>
          </p:cNvPr>
          <p:cNvGraphicFramePr/>
          <p:nvPr>
            <p:extLst>
              <p:ext uri="{D42A27DB-BD31-4B8C-83A1-F6EECF244321}">
                <p14:modId xmlns:p14="http://schemas.microsoft.com/office/powerpoint/2010/main" val="1616396587"/>
              </p:ext>
            </p:extLst>
          </p:nvPr>
        </p:nvGraphicFramePr>
        <p:xfrm>
          <a:off x="614289" y="1762805"/>
          <a:ext cx="6390125" cy="4636264"/>
        </p:xfrm>
        <a:graphic>
          <a:graphicData uri="http://schemas.openxmlformats.org/drawingml/2006/chart">
            <c:chart xmlns:c="http://schemas.openxmlformats.org/drawingml/2006/chart" xmlns:r="http://schemas.openxmlformats.org/officeDocument/2006/relationships" r:id="rId2"/>
          </a:graphicData>
        </a:graphic>
      </p:graphicFrame>
      <p:sp>
        <p:nvSpPr>
          <p:cNvPr id="34" name="Right Brace 33">
            <a:extLst>
              <a:ext uri="{FF2B5EF4-FFF2-40B4-BE49-F238E27FC236}">
                <a16:creationId xmlns:a16="http://schemas.microsoft.com/office/drawing/2014/main" id="{CF3B9A8C-DBCF-1D15-F0C9-BCBF90DFB6B5}"/>
              </a:ext>
            </a:extLst>
          </p:cNvPr>
          <p:cNvSpPr/>
          <p:nvPr/>
        </p:nvSpPr>
        <p:spPr>
          <a:xfrm>
            <a:off x="7080759" y="2599985"/>
            <a:ext cx="428773" cy="3314117"/>
          </a:xfrm>
          <a:prstGeom prst="rightBrace">
            <a:avLst/>
          </a:prstGeom>
          <a:ln w="190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G"/>
          </a:p>
        </p:txBody>
      </p:sp>
      <p:sp>
        <p:nvSpPr>
          <p:cNvPr id="2" name="TextBox 1">
            <a:extLst>
              <a:ext uri="{FF2B5EF4-FFF2-40B4-BE49-F238E27FC236}">
                <a16:creationId xmlns:a16="http://schemas.microsoft.com/office/drawing/2014/main" id="{A68EF604-E906-4187-2F0E-9F4D3941D622}"/>
              </a:ext>
            </a:extLst>
          </p:cNvPr>
          <p:cNvSpPr txBox="1"/>
          <p:nvPr/>
        </p:nvSpPr>
        <p:spPr>
          <a:xfrm>
            <a:off x="11061289" y="6534424"/>
            <a:ext cx="428610" cy="307777"/>
          </a:xfrm>
          <a:prstGeom prst="rect">
            <a:avLst/>
          </a:prstGeom>
          <a:noFill/>
        </p:spPr>
        <p:txBody>
          <a:bodyPr wrap="square" rtlCol="0">
            <a:spAutoFit/>
          </a:bodyPr>
          <a:lstStyle/>
          <a:p>
            <a:r>
              <a:rPr lang="en-US" sz="1400" dirty="0"/>
              <a:t>9</a:t>
            </a:r>
            <a:endParaRPr lang="en-NG" sz="1400" dirty="0"/>
          </a:p>
        </p:txBody>
      </p:sp>
    </p:spTree>
    <p:extLst>
      <p:ext uri="{BB962C8B-B14F-4D97-AF65-F5344CB8AC3E}">
        <p14:creationId xmlns:p14="http://schemas.microsoft.com/office/powerpoint/2010/main" val="393788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0" name="Rectangle 9">
            <a:extLst>
              <a:ext uri="{FF2B5EF4-FFF2-40B4-BE49-F238E27FC236}">
                <a16:creationId xmlns:a16="http://schemas.microsoft.com/office/drawing/2014/main" id="{6B0BB087-1D0C-9EC5-FFD3-57DB3148116A}"/>
              </a:ext>
            </a:extLst>
          </p:cNvPr>
          <p:cNvSpPr/>
          <p:nvPr/>
        </p:nvSpPr>
        <p:spPr>
          <a:xfrm>
            <a:off x="514783" y="3450844"/>
            <a:ext cx="4907077" cy="791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83139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560439" y="436097"/>
            <a:ext cx="9599560" cy="6006905"/>
            <a:chOff x="560439" y="436098"/>
            <a:chExt cx="9599560"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560439" y="436098"/>
              <a:ext cx="4605717" cy="2720653"/>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10" name="Picture 9">
            <a:extLst>
              <a:ext uri="{FF2B5EF4-FFF2-40B4-BE49-F238E27FC236}">
                <a16:creationId xmlns:a16="http://schemas.microsoft.com/office/drawing/2014/main" id="{1C5512EA-4275-99F2-4278-F1584028D605}"/>
              </a:ext>
            </a:extLst>
          </p:cNvPr>
          <p:cNvPicPr>
            <a:picLocks noChangeAspect="1"/>
          </p:cNvPicPr>
          <p:nvPr/>
        </p:nvPicPr>
        <p:blipFill>
          <a:blip r:embed="rId2"/>
          <a:stretch>
            <a:fillRect/>
          </a:stretch>
        </p:blipFill>
        <p:spPr>
          <a:xfrm>
            <a:off x="5166157" y="2983816"/>
            <a:ext cx="4732933" cy="3248172"/>
          </a:xfrm>
          <a:prstGeom prst="rect">
            <a:avLst/>
          </a:prstGeom>
        </p:spPr>
      </p:pic>
      <p:cxnSp>
        <p:nvCxnSpPr>
          <p:cNvPr id="2" name="Straight Connector 1">
            <a:extLst>
              <a:ext uri="{FF2B5EF4-FFF2-40B4-BE49-F238E27FC236}">
                <a16:creationId xmlns:a16="http://schemas.microsoft.com/office/drawing/2014/main" id="{87AF817F-84B7-9BD3-BDA8-572DF75E6EBB}"/>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36CBF8F-E78A-51D6-51AC-3BBFA941831A}"/>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1E446E6A-E476-A10F-F236-45270295FFF9}"/>
              </a:ext>
            </a:extLst>
          </p:cNvPr>
          <p:cNvSpPr txBox="1"/>
          <p:nvPr/>
        </p:nvSpPr>
        <p:spPr>
          <a:xfrm>
            <a:off x="691411" y="668484"/>
            <a:ext cx="4343771" cy="2431435"/>
          </a:xfrm>
          <a:prstGeom prst="rect">
            <a:avLst/>
          </a:prstGeom>
          <a:noFill/>
        </p:spPr>
        <p:txBody>
          <a:bodyPr wrap="square" rtlCol="0">
            <a:spAutoFit/>
          </a:bodyPr>
          <a:lstStyle/>
          <a:p>
            <a:r>
              <a:rPr lang="en-US" sz="2000" b="1" dirty="0">
                <a:solidFill>
                  <a:schemeClr val="bg1"/>
                </a:solidFill>
              </a:rPr>
              <a:t>Scene 1 – </a:t>
            </a:r>
            <a:r>
              <a:rPr lang="en-US" sz="2000" b="1" u="sng" dirty="0">
                <a:solidFill>
                  <a:schemeClr val="bg1"/>
                </a:solidFill>
              </a:rPr>
              <a:t>Movie Directors Assessments</a:t>
            </a:r>
          </a:p>
          <a:p>
            <a:endParaRPr lang="en-US" sz="2000" b="1" u="sng" dirty="0">
              <a:solidFill>
                <a:schemeClr val="bg1"/>
              </a:solidFill>
            </a:endParaRPr>
          </a:p>
          <a:p>
            <a:pPr marL="342900" indent="-342900">
              <a:buFont typeface="Arial" panose="020B0604020202020204" pitchFamily="34" charset="0"/>
              <a:buChar char="•"/>
            </a:pPr>
            <a:r>
              <a:rPr lang="en-US" sz="2000" b="1" dirty="0">
                <a:solidFill>
                  <a:schemeClr val="bg1"/>
                </a:solidFill>
              </a:rPr>
              <a:t> </a:t>
            </a:r>
            <a:r>
              <a:rPr lang="en-US" b="1" dirty="0">
                <a:solidFill>
                  <a:schemeClr val="bg1"/>
                </a:solidFill>
              </a:rPr>
              <a:t>Evaluation of the Total Count and Proportion of Male versus Female Directors.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Top 5 Male and Female Directors.</a:t>
            </a:r>
          </a:p>
          <a:p>
            <a:endParaRPr lang="en-US" sz="2000" b="1" dirty="0">
              <a:solidFill>
                <a:schemeClr val="bg1"/>
              </a:solidFill>
            </a:endParaRPr>
          </a:p>
        </p:txBody>
      </p:sp>
      <p:sp>
        <p:nvSpPr>
          <p:cNvPr id="13" name="TextBox 12">
            <a:extLst>
              <a:ext uri="{FF2B5EF4-FFF2-40B4-BE49-F238E27FC236}">
                <a16:creationId xmlns:a16="http://schemas.microsoft.com/office/drawing/2014/main" id="{E578F1A5-389B-79B3-7327-0F7E947D5CC2}"/>
              </a:ext>
            </a:extLst>
          </p:cNvPr>
          <p:cNvSpPr txBox="1"/>
          <p:nvPr/>
        </p:nvSpPr>
        <p:spPr>
          <a:xfrm>
            <a:off x="11061289" y="6550223"/>
            <a:ext cx="428610" cy="307777"/>
          </a:xfrm>
          <a:prstGeom prst="rect">
            <a:avLst/>
          </a:prstGeom>
          <a:noFill/>
        </p:spPr>
        <p:txBody>
          <a:bodyPr wrap="square" rtlCol="0">
            <a:spAutoFit/>
          </a:bodyPr>
          <a:lstStyle/>
          <a:p>
            <a:r>
              <a:rPr lang="en-US" sz="1400" dirty="0"/>
              <a:t>11</a:t>
            </a:r>
            <a:endParaRPr lang="en-NG" sz="1400" dirty="0"/>
          </a:p>
        </p:txBody>
      </p:sp>
    </p:spTree>
    <p:extLst>
      <p:ext uri="{BB962C8B-B14F-4D97-AF65-F5344CB8AC3E}">
        <p14:creationId xmlns:p14="http://schemas.microsoft.com/office/powerpoint/2010/main" val="5280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270149F-53A6-8415-62A7-8E30C07AB5DB}"/>
              </a:ext>
            </a:extLst>
          </p:cNvPr>
          <p:cNvGraphicFramePr/>
          <p:nvPr>
            <p:extLst>
              <p:ext uri="{D42A27DB-BD31-4B8C-83A1-F6EECF244321}">
                <p14:modId xmlns:p14="http://schemas.microsoft.com/office/powerpoint/2010/main" val="2841125723"/>
              </p:ext>
            </p:extLst>
          </p:nvPr>
        </p:nvGraphicFramePr>
        <p:xfrm>
          <a:off x="189133" y="1683856"/>
          <a:ext cx="8128000" cy="469937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6951F3-F7A5-0745-6C0E-16A92A17D55B}"/>
              </a:ext>
            </a:extLst>
          </p:cNvPr>
          <p:cNvSpPr txBox="1"/>
          <p:nvPr/>
        </p:nvSpPr>
        <p:spPr>
          <a:xfrm>
            <a:off x="189133" y="1323330"/>
            <a:ext cx="5705230" cy="369332"/>
          </a:xfrm>
          <a:prstGeom prst="rect">
            <a:avLst/>
          </a:prstGeom>
          <a:noFill/>
        </p:spPr>
        <p:txBody>
          <a:bodyPr wrap="square" rtlCol="0">
            <a:spAutoFit/>
          </a:bodyPr>
          <a:lstStyle/>
          <a:p>
            <a:r>
              <a:rPr lang="en-US" dirty="0"/>
              <a:t>Count of female and male directors (2013 – 2023) </a:t>
            </a:r>
            <a:endParaRPr lang="en-NG" dirty="0"/>
          </a:p>
        </p:txBody>
      </p:sp>
      <p:sp>
        <p:nvSpPr>
          <p:cNvPr id="7" name="Speech Bubble: Oval 6">
            <a:extLst>
              <a:ext uri="{FF2B5EF4-FFF2-40B4-BE49-F238E27FC236}">
                <a16:creationId xmlns:a16="http://schemas.microsoft.com/office/drawing/2014/main" id="{87588817-C673-CB54-2444-FF9AA8EB7387}"/>
              </a:ext>
            </a:extLst>
          </p:cNvPr>
          <p:cNvSpPr/>
          <p:nvPr/>
        </p:nvSpPr>
        <p:spPr>
          <a:xfrm>
            <a:off x="5257308" y="1692661"/>
            <a:ext cx="2249267" cy="744327"/>
          </a:xfrm>
          <a:prstGeom prst="wedgeEllipseCallou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22.2% surge in the involvement of female directors.</a:t>
            </a:r>
            <a:endParaRPr lang="en-NG" sz="1400" b="1" dirty="0">
              <a:solidFill>
                <a:schemeClr val="tx1"/>
              </a:solidFill>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i="0" dirty="0">
                <a:solidFill>
                  <a:srgbClr val="111111"/>
                </a:solidFill>
                <a:effectLst/>
              </a:rPr>
              <a:t>Despite a modest increase in 2022, </a:t>
            </a:r>
            <a:r>
              <a:rPr lang="en-US" sz="2600" b="1" i="0" dirty="0">
                <a:solidFill>
                  <a:srgbClr val="92D050"/>
                </a:solidFill>
                <a:effectLst/>
              </a:rPr>
              <a:t>female directors </a:t>
            </a:r>
            <a:r>
              <a:rPr lang="en-US" sz="2600" b="1" i="0" dirty="0">
                <a:solidFill>
                  <a:srgbClr val="111111"/>
                </a:solidFill>
                <a:effectLst/>
              </a:rPr>
              <a:t>continue to be underrepresented in the movie industry. The </a:t>
            </a:r>
            <a:r>
              <a:rPr lang="en-US" sz="2600" b="1" i="0" dirty="0">
                <a:solidFill>
                  <a:srgbClr val="00B050"/>
                </a:solidFill>
                <a:effectLst/>
              </a:rPr>
              <a:t>male</a:t>
            </a:r>
            <a:r>
              <a:rPr lang="en-US" sz="2600" b="1" i="0" dirty="0">
                <a:solidFill>
                  <a:srgbClr val="111111"/>
                </a:solidFill>
                <a:effectLst/>
              </a:rPr>
              <a:t> lead all the way</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7" name="TextBox 1">
            <a:extLst>
              <a:ext uri="{FF2B5EF4-FFF2-40B4-BE49-F238E27FC236}">
                <a16:creationId xmlns:a16="http://schemas.microsoft.com/office/drawing/2014/main" id="{894BA09E-DFFF-7182-0662-3E257FEECD69}"/>
              </a:ext>
            </a:extLst>
          </p:cNvPr>
          <p:cNvSpPr txBox="1"/>
          <p:nvPr/>
        </p:nvSpPr>
        <p:spPr>
          <a:xfrm>
            <a:off x="5570806" y="3773876"/>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14</a:t>
            </a:r>
            <a:endParaRPr lang="en-NG" sz="2000" dirty="0"/>
          </a:p>
        </p:txBody>
      </p:sp>
      <p:sp>
        <p:nvSpPr>
          <p:cNvPr id="28" name="TextBox 1">
            <a:extLst>
              <a:ext uri="{FF2B5EF4-FFF2-40B4-BE49-F238E27FC236}">
                <a16:creationId xmlns:a16="http://schemas.microsoft.com/office/drawing/2014/main" id="{894BA09E-DFFF-7182-0662-3E257FEECD69}"/>
              </a:ext>
            </a:extLst>
          </p:cNvPr>
          <p:cNvSpPr txBox="1"/>
          <p:nvPr/>
        </p:nvSpPr>
        <p:spPr>
          <a:xfrm>
            <a:off x="6274973" y="2967758"/>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20</a:t>
            </a:r>
            <a:endParaRPr lang="en-NG" sz="2000" dirty="0"/>
          </a:p>
        </p:txBody>
      </p:sp>
      <p:sp>
        <p:nvSpPr>
          <p:cNvPr id="29" name="TextBox 1">
            <a:extLst>
              <a:ext uri="{FF2B5EF4-FFF2-40B4-BE49-F238E27FC236}">
                <a16:creationId xmlns:a16="http://schemas.microsoft.com/office/drawing/2014/main" id="{894BA09E-DFFF-7182-0662-3E257FEECD69}"/>
              </a:ext>
            </a:extLst>
          </p:cNvPr>
          <p:cNvSpPr txBox="1"/>
          <p:nvPr/>
        </p:nvSpPr>
        <p:spPr>
          <a:xfrm>
            <a:off x="7639541" y="4033544"/>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12</a:t>
            </a:r>
            <a:endParaRPr lang="en-NG" sz="2000" dirty="0"/>
          </a:p>
        </p:txBody>
      </p:sp>
      <p:sp>
        <p:nvSpPr>
          <p:cNvPr id="30" name="TextBox 1">
            <a:extLst>
              <a:ext uri="{FF2B5EF4-FFF2-40B4-BE49-F238E27FC236}">
                <a16:creationId xmlns:a16="http://schemas.microsoft.com/office/drawing/2014/main" id="{894BA09E-DFFF-7182-0662-3E257FEECD69}"/>
              </a:ext>
            </a:extLst>
          </p:cNvPr>
          <p:cNvSpPr txBox="1"/>
          <p:nvPr/>
        </p:nvSpPr>
        <p:spPr>
          <a:xfrm>
            <a:off x="3502071" y="3507863"/>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16</a:t>
            </a:r>
            <a:endParaRPr lang="en-NG" sz="20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509391" y="1590995"/>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228406" y="1960327"/>
            <a:ext cx="1786597"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818880" y="2219449"/>
            <a:ext cx="3068320"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2022, there was 22.2% surge in female directed </a:t>
            </a:r>
            <a:r>
              <a:rPr lang="en-US" sz="1600" dirty="0"/>
              <a:t>movies and TV shows. Unfortunately, this progress was abruptly halted.</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Over the span of a decade, </a:t>
            </a:r>
            <a:r>
              <a:rPr lang="en-US" sz="1600" b="1" i="0" dirty="0">
                <a:solidFill>
                  <a:srgbClr val="0D0D0D"/>
                </a:solidFill>
                <a:effectLst/>
                <a:highlight>
                  <a:srgbClr val="FFFFFF"/>
                </a:highlight>
                <a:latin typeface="Söhne"/>
              </a:rPr>
              <a:t>male directors showcased their prowess</a:t>
            </a:r>
            <a:r>
              <a:rPr lang="en-US" sz="1600" b="0" i="0" dirty="0">
                <a:solidFill>
                  <a:srgbClr val="0D0D0D"/>
                </a:solidFill>
                <a:effectLst/>
                <a:highlight>
                  <a:srgbClr val="FFFFFF"/>
                </a:highlight>
                <a:latin typeface="Söhne"/>
              </a:rPr>
              <a:t>, while </a:t>
            </a:r>
            <a:r>
              <a:rPr lang="en-US" sz="1600" b="1" i="0" dirty="0">
                <a:solidFill>
                  <a:srgbClr val="0D0D0D"/>
                </a:solidFill>
                <a:effectLst/>
                <a:highlight>
                  <a:srgbClr val="FFFFFF"/>
                </a:highlight>
                <a:latin typeface="Söhne"/>
              </a:rPr>
              <a:t>female directors were notably absent </a:t>
            </a:r>
            <a:r>
              <a:rPr lang="en-US" sz="1600" b="0" i="0" dirty="0">
                <a:solidFill>
                  <a:srgbClr val="0D0D0D"/>
                </a:solidFill>
                <a:effectLst/>
                <a:highlight>
                  <a:srgbClr val="FFFFFF"/>
                </a:highlight>
                <a:latin typeface="Söhne"/>
              </a:rPr>
              <a:t>from directing any movies or TV shows in 2015, 2020, and 2023.</a:t>
            </a:r>
          </a:p>
          <a:p>
            <a:pPr marL="285750" indent="-285750">
              <a:buFont typeface="Arial" panose="020B0604020202020204" pitchFamily="34" charset="0"/>
              <a:buChar char="•"/>
            </a:pPr>
            <a:endParaRPr lang="en-US" sz="1600" dirty="0">
              <a:solidFill>
                <a:srgbClr val="0D0D0D"/>
              </a:solidFill>
              <a:highlight>
                <a:srgbClr val="FFFFFF"/>
              </a:highlight>
              <a:latin typeface="Söhne"/>
            </a:endParaRPr>
          </a:p>
          <a:p>
            <a:pPr marL="285750" indent="-285750">
              <a:buFont typeface="Arial" panose="020B0604020202020204" pitchFamily="34" charset="0"/>
              <a:buChar char="•"/>
            </a:pPr>
            <a:r>
              <a:rPr lang="en-US" sz="1600" b="1" dirty="0">
                <a:solidFill>
                  <a:srgbClr val="0D0D0D"/>
                </a:solidFill>
                <a:highlight>
                  <a:srgbClr val="FFFFFF"/>
                </a:highlight>
                <a:latin typeface="Söhne"/>
              </a:rPr>
              <a:t>Male directed 77.9% films while female directed 22.1%.</a:t>
            </a:r>
            <a:endParaRPr lang="en-US" sz="1600" b="1" dirty="0"/>
          </a:p>
          <a:p>
            <a:endParaRPr lang="en-US" sz="16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5669922" y="6534424"/>
            <a:ext cx="367330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2" name="TextBox 1">
            <a:extLst>
              <a:ext uri="{FF2B5EF4-FFF2-40B4-BE49-F238E27FC236}">
                <a16:creationId xmlns:a16="http://schemas.microsoft.com/office/drawing/2014/main" id="{5F447287-CACB-DF9B-E9DE-E213DFE8DC3E}"/>
              </a:ext>
            </a:extLst>
          </p:cNvPr>
          <p:cNvSpPr txBox="1"/>
          <p:nvPr/>
        </p:nvSpPr>
        <p:spPr>
          <a:xfrm>
            <a:off x="11061289" y="6534424"/>
            <a:ext cx="428610" cy="307777"/>
          </a:xfrm>
          <a:prstGeom prst="rect">
            <a:avLst/>
          </a:prstGeom>
          <a:noFill/>
        </p:spPr>
        <p:txBody>
          <a:bodyPr wrap="square" rtlCol="0">
            <a:spAutoFit/>
          </a:bodyPr>
          <a:lstStyle/>
          <a:p>
            <a:r>
              <a:rPr lang="en-US" sz="1400" dirty="0"/>
              <a:t>12</a:t>
            </a:r>
            <a:endParaRPr lang="en-NG" sz="1400" dirty="0"/>
          </a:p>
        </p:txBody>
      </p:sp>
    </p:spTree>
    <p:extLst>
      <p:ext uri="{BB962C8B-B14F-4D97-AF65-F5344CB8AC3E}">
        <p14:creationId xmlns:p14="http://schemas.microsoft.com/office/powerpoint/2010/main" val="90596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4D3B4-9E7D-4F55-F011-DFCBE94D02C3}"/>
              </a:ext>
            </a:extLst>
          </p:cNvPr>
          <p:cNvSpPr/>
          <p:nvPr/>
        </p:nvSpPr>
        <p:spPr>
          <a:xfrm>
            <a:off x="323556" y="1671779"/>
            <a:ext cx="11302666" cy="47353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BC8EAA51-F225-7A3B-BC95-5FE1784D383D}"/>
              </a:ext>
            </a:extLst>
          </p:cNvPr>
          <p:cNvSpPr txBox="1"/>
          <p:nvPr/>
        </p:nvSpPr>
        <p:spPr>
          <a:xfrm>
            <a:off x="304800" y="345519"/>
            <a:ext cx="11563643" cy="892552"/>
          </a:xfrm>
          <a:prstGeom prst="rect">
            <a:avLst/>
          </a:prstGeom>
          <a:noFill/>
          <a:ln>
            <a:noFill/>
          </a:ln>
        </p:spPr>
        <p:txBody>
          <a:bodyPr wrap="square" rtlCol="0">
            <a:spAutoFit/>
          </a:bodyPr>
          <a:lstStyle/>
          <a:p>
            <a:r>
              <a:rPr lang="en-US" sz="2600" b="1" i="0" dirty="0">
                <a:solidFill>
                  <a:srgbClr val="00B050"/>
                </a:solidFill>
                <a:effectLst/>
                <a:highlight>
                  <a:srgbClr val="FFFFFF"/>
                </a:highlight>
              </a:rPr>
              <a:t>Male </a:t>
            </a:r>
            <a:r>
              <a:rPr lang="en-US" sz="2600" b="1" dirty="0">
                <a:solidFill>
                  <a:srgbClr val="0D0D0D"/>
                </a:solidFill>
                <a:highlight>
                  <a:srgbClr val="FFFFFF"/>
                </a:highlight>
              </a:rPr>
              <a:t>d</a:t>
            </a:r>
            <a:r>
              <a:rPr lang="en-US" sz="2600" b="1" i="0" dirty="0">
                <a:solidFill>
                  <a:srgbClr val="0D0D0D"/>
                </a:solidFill>
                <a:effectLst/>
                <a:highlight>
                  <a:srgbClr val="FFFFFF"/>
                </a:highlight>
              </a:rPr>
              <a:t>irectors </a:t>
            </a:r>
            <a:r>
              <a:rPr lang="en-US" sz="2600" b="1" dirty="0">
                <a:solidFill>
                  <a:srgbClr val="0D0D0D"/>
                </a:solidFill>
                <a:highlight>
                  <a:srgbClr val="FFFFFF"/>
                </a:highlight>
              </a:rPr>
              <a:t>e</a:t>
            </a:r>
            <a:r>
              <a:rPr lang="en-US" sz="2600" b="1" i="0" dirty="0">
                <a:solidFill>
                  <a:srgbClr val="0D0D0D"/>
                </a:solidFill>
                <a:effectLst/>
                <a:highlight>
                  <a:srgbClr val="FFFFFF"/>
                </a:highlight>
              </a:rPr>
              <a:t>xcel </a:t>
            </a:r>
            <a:r>
              <a:rPr lang="en-US" sz="2600" b="1" dirty="0">
                <a:solidFill>
                  <a:srgbClr val="0D0D0D"/>
                </a:solidFill>
                <a:highlight>
                  <a:srgbClr val="FFFFFF"/>
                </a:highlight>
              </a:rPr>
              <a:t>o</a:t>
            </a:r>
            <a:r>
              <a:rPr lang="en-US" sz="2600" b="1" i="0" dirty="0">
                <a:solidFill>
                  <a:srgbClr val="0D0D0D"/>
                </a:solidFill>
                <a:effectLst/>
                <a:highlight>
                  <a:srgbClr val="FFFFFF"/>
                </a:highlight>
              </a:rPr>
              <a:t>verall, yet </a:t>
            </a:r>
            <a:r>
              <a:rPr lang="en-US" sz="2600" b="1" dirty="0">
                <a:solidFill>
                  <a:srgbClr val="92D050"/>
                </a:solidFill>
                <a:highlight>
                  <a:srgbClr val="FFFFFF"/>
                </a:highlight>
              </a:rPr>
              <a:t>fe</a:t>
            </a:r>
            <a:r>
              <a:rPr lang="en-US" sz="2600" b="1" i="0" dirty="0">
                <a:solidFill>
                  <a:srgbClr val="92D050"/>
                </a:solidFill>
                <a:effectLst/>
                <a:highlight>
                  <a:srgbClr val="FFFFFF"/>
                </a:highlight>
              </a:rPr>
              <a:t>male</a:t>
            </a:r>
            <a:r>
              <a:rPr lang="en-US" sz="2600" b="1" i="0" dirty="0">
                <a:solidFill>
                  <a:srgbClr val="0D0D0D"/>
                </a:solidFill>
                <a:effectLst/>
                <a:highlight>
                  <a:srgbClr val="FFFFFF"/>
                </a:highlight>
              </a:rPr>
              <a:t> showcase </a:t>
            </a:r>
            <a:r>
              <a:rPr lang="en-US" sz="2600" b="1" dirty="0">
                <a:solidFill>
                  <a:srgbClr val="0D0D0D"/>
                </a:solidFill>
                <a:highlight>
                  <a:srgbClr val="FFFFFF"/>
                </a:highlight>
              </a:rPr>
              <a:t>t</a:t>
            </a:r>
            <a:r>
              <a:rPr lang="en-US" sz="2600" b="1" i="0" dirty="0">
                <a:solidFill>
                  <a:srgbClr val="0D0D0D"/>
                </a:solidFill>
                <a:effectLst/>
                <a:highlight>
                  <a:srgbClr val="FFFFFF"/>
                </a:highlight>
              </a:rPr>
              <a:t>heir </a:t>
            </a:r>
            <a:r>
              <a:rPr lang="en-US" sz="2600" b="1" dirty="0">
                <a:solidFill>
                  <a:srgbClr val="0D0D0D"/>
                </a:solidFill>
                <a:highlight>
                  <a:srgbClr val="FFFFFF"/>
                </a:highlight>
              </a:rPr>
              <a:t>s</a:t>
            </a:r>
            <a:r>
              <a:rPr lang="en-US" sz="2600" b="1" i="0" dirty="0">
                <a:solidFill>
                  <a:srgbClr val="0D0D0D"/>
                </a:solidFill>
                <a:effectLst/>
                <a:highlight>
                  <a:srgbClr val="FFFFFF"/>
                </a:highlight>
              </a:rPr>
              <a:t>trengths in crime, documentary, and drama </a:t>
            </a:r>
            <a:r>
              <a:rPr lang="en-US" sz="2600" b="1" dirty="0">
                <a:solidFill>
                  <a:srgbClr val="0D0D0D"/>
                </a:solidFill>
                <a:highlight>
                  <a:srgbClr val="FFFFFF"/>
                </a:highlight>
              </a:rPr>
              <a:t>g</a:t>
            </a:r>
            <a:r>
              <a:rPr lang="en-US" sz="2600" b="1" i="0" dirty="0">
                <a:solidFill>
                  <a:srgbClr val="0D0D0D"/>
                </a:solidFill>
                <a:effectLst/>
                <a:highlight>
                  <a:srgbClr val="FFFFFF"/>
                </a:highlight>
              </a:rPr>
              <a:t>enres</a:t>
            </a:r>
            <a:endParaRPr lang="en-NG" sz="2600" dirty="0"/>
          </a:p>
        </p:txBody>
      </p:sp>
      <p:sp>
        <p:nvSpPr>
          <p:cNvPr id="3" name="Rectangle 2">
            <a:extLst>
              <a:ext uri="{FF2B5EF4-FFF2-40B4-BE49-F238E27FC236}">
                <a16:creationId xmlns:a16="http://schemas.microsoft.com/office/drawing/2014/main" id="{FDAB0456-E43D-5F2C-A25F-4FC67F8988BD}"/>
              </a:ext>
            </a:extLst>
          </p:cNvPr>
          <p:cNvSpPr/>
          <p:nvPr/>
        </p:nvSpPr>
        <p:spPr>
          <a:xfrm>
            <a:off x="323557" y="1191454"/>
            <a:ext cx="11507372" cy="10494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0E09B359-693B-449F-4878-0B4CF53267ED}"/>
              </a:ext>
            </a:extLst>
          </p:cNvPr>
          <p:cNvSpPr txBox="1"/>
          <p:nvPr/>
        </p:nvSpPr>
        <p:spPr>
          <a:xfrm>
            <a:off x="304799" y="1344760"/>
            <a:ext cx="8360899" cy="307777"/>
          </a:xfrm>
          <a:prstGeom prst="rect">
            <a:avLst/>
          </a:prstGeom>
          <a:noFill/>
        </p:spPr>
        <p:txBody>
          <a:bodyPr wrap="square" rtlCol="0">
            <a:spAutoFit/>
          </a:bodyPr>
          <a:lstStyle/>
          <a:p>
            <a:r>
              <a:rPr lang="en-US" sz="1400" dirty="0"/>
              <a:t>Gender distribution across movie and TV show genres directed by female and male over time  (2013 -2023)</a:t>
            </a:r>
            <a:endParaRPr lang="en-NG" sz="1400" dirty="0"/>
          </a:p>
        </p:txBody>
      </p:sp>
      <p:pic>
        <p:nvPicPr>
          <p:cNvPr id="6" name="Picture 5">
            <a:extLst>
              <a:ext uri="{FF2B5EF4-FFF2-40B4-BE49-F238E27FC236}">
                <a16:creationId xmlns:a16="http://schemas.microsoft.com/office/drawing/2014/main" id="{798DC4B0-4522-D7FC-D06B-F178C1B97C0B}"/>
              </a:ext>
            </a:extLst>
          </p:cNvPr>
          <p:cNvPicPr>
            <a:picLocks noChangeAspect="1"/>
          </p:cNvPicPr>
          <p:nvPr/>
        </p:nvPicPr>
        <p:blipFill>
          <a:blip r:embed="rId2"/>
          <a:stretch>
            <a:fillRect/>
          </a:stretch>
        </p:blipFill>
        <p:spPr>
          <a:xfrm>
            <a:off x="525649" y="2247243"/>
            <a:ext cx="664584" cy="595994"/>
          </a:xfrm>
          <a:prstGeom prst="rect">
            <a:avLst/>
          </a:prstGeom>
        </p:spPr>
      </p:pic>
      <p:pic>
        <p:nvPicPr>
          <p:cNvPr id="8" name="Picture 7">
            <a:extLst>
              <a:ext uri="{FF2B5EF4-FFF2-40B4-BE49-F238E27FC236}">
                <a16:creationId xmlns:a16="http://schemas.microsoft.com/office/drawing/2014/main" id="{68D7D578-4EAF-1251-4B83-45F5A5AF6E54}"/>
              </a:ext>
            </a:extLst>
          </p:cNvPr>
          <p:cNvPicPr>
            <a:picLocks noChangeAspect="1"/>
          </p:cNvPicPr>
          <p:nvPr/>
        </p:nvPicPr>
        <p:blipFill>
          <a:blip r:embed="rId3"/>
          <a:stretch>
            <a:fillRect/>
          </a:stretch>
        </p:blipFill>
        <p:spPr>
          <a:xfrm>
            <a:off x="565777" y="3064329"/>
            <a:ext cx="664584" cy="451416"/>
          </a:xfrm>
          <a:prstGeom prst="rect">
            <a:avLst/>
          </a:prstGeom>
        </p:spPr>
      </p:pic>
      <p:pic>
        <p:nvPicPr>
          <p:cNvPr id="9" name="Picture 8">
            <a:extLst>
              <a:ext uri="{FF2B5EF4-FFF2-40B4-BE49-F238E27FC236}">
                <a16:creationId xmlns:a16="http://schemas.microsoft.com/office/drawing/2014/main" id="{C81501F7-35D8-76E0-BCFA-C86023861F1B}"/>
              </a:ext>
            </a:extLst>
          </p:cNvPr>
          <p:cNvPicPr>
            <a:picLocks noChangeAspect="1"/>
          </p:cNvPicPr>
          <p:nvPr/>
        </p:nvPicPr>
        <p:blipFill>
          <a:blip r:embed="rId4"/>
          <a:stretch>
            <a:fillRect/>
          </a:stretch>
        </p:blipFill>
        <p:spPr>
          <a:xfrm>
            <a:off x="499237" y="5077649"/>
            <a:ext cx="664584" cy="642060"/>
          </a:xfrm>
          <a:prstGeom prst="rect">
            <a:avLst/>
          </a:prstGeom>
        </p:spPr>
      </p:pic>
      <p:pic>
        <p:nvPicPr>
          <p:cNvPr id="10" name="Picture 9">
            <a:extLst>
              <a:ext uri="{FF2B5EF4-FFF2-40B4-BE49-F238E27FC236}">
                <a16:creationId xmlns:a16="http://schemas.microsoft.com/office/drawing/2014/main" id="{977B3510-FECF-91C4-A092-E0A203634480}"/>
              </a:ext>
            </a:extLst>
          </p:cNvPr>
          <p:cNvPicPr>
            <a:picLocks noChangeAspect="1"/>
          </p:cNvPicPr>
          <p:nvPr/>
        </p:nvPicPr>
        <p:blipFill>
          <a:blip r:embed="rId5"/>
          <a:stretch>
            <a:fillRect/>
          </a:stretch>
        </p:blipFill>
        <p:spPr>
          <a:xfrm>
            <a:off x="551709" y="3782913"/>
            <a:ext cx="692721" cy="467498"/>
          </a:xfrm>
          <a:prstGeom prst="rect">
            <a:avLst/>
          </a:prstGeom>
        </p:spPr>
      </p:pic>
      <p:pic>
        <p:nvPicPr>
          <p:cNvPr id="11" name="Picture 10">
            <a:extLst>
              <a:ext uri="{FF2B5EF4-FFF2-40B4-BE49-F238E27FC236}">
                <a16:creationId xmlns:a16="http://schemas.microsoft.com/office/drawing/2014/main" id="{15BE3276-FAB9-EC66-D15A-D0BD9EF4E4B8}"/>
              </a:ext>
            </a:extLst>
          </p:cNvPr>
          <p:cNvPicPr>
            <a:picLocks noChangeAspect="1"/>
          </p:cNvPicPr>
          <p:nvPr/>
        </p:nvPicPr>
        <p:blipFill>
          <a:blip r:embed="rId6"/>
          <a:stretch>
            <a:fillRect/>
          </a:stretch>
        </p:blipFill>
        <p:spPr>
          <a:xfrm>
            <a:off x="475957" y="4505135"/>
            <a:ext cx="714276" cy="474450"/>
          </a:xfrm>
          <a:prstGeom prst="rect">
            <a:avLst/>
          </a:prstGeom>
        </p:spPr>
      </p:pic>
      <p:pic>
        <p:nvPicPr>
          <p:cNvPr id="12" name="Picture 11">
            <a:extLst>
              <a:ext uri="{FF2B5EF4-FFF2-40B4-BE49-F238E27FC236}">
                <a16:creationId xmlns:a16="http://schemas.microsoft.com/office/drawing/2014/main" id="{A077ACA6-DC39-CF38-55EA-C05B389DD4D2}"/>
              </a:ext>
            </a:extLst>
          </p:cNvPr>
          <p:cNvPicPr>
            <a:picLocks noChangeAspect="1"/>
          </p:cNvPicPr>
          <p:nvPr/>
        </p:nvPicPr>
        <p:blipFill>
          <a:blip r:embed="rId7"/>
          <a:stretch>
            <a:fillRect/>
          </a:stretch>
        </p:blipFill>
        <p:spPr>
          <a:xfrm>
            <a:off x="449545" y="5961491"/>
            <a:ext cx="714276" cy="445663"/>
          </a:xfrm>
          <a:prstGeom prst="rect">
            <a:avLst/>
          </a:prstGeom>
        </p:spPr>
      </p:pic>
      <p:sp>
        <p:nvSpPr>
          <p:cNvPr id="14" name="TextBox 13">
            <a:extLst>
              <a:ext uri="{FF2B5EF4-FFF2-40B4-BE49-F238E27FC236}">
                <a16:creationId xmlns:a16="http://schemas.microsoft.com/office/drawing/2014/main" id="{473AA009-CDE2-E17F-F4F5-4BE8FE10F2E8}"/>
              </a:ext>
            </a:extLst>
          </p:cNvPr>
          <p:cNvSpPr txBox="1"/>
          <p:nvPr/>
        </p:nvSpPr>
        <p:spPr>
          <a:xfrm>
            <a:off x="5761907" y="6534424"/>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B28B74CB-2F23-E364-D6C2-094331D5BDB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73A1FF6-7694-FF2D-51D7-D0C8B75CB8C0}"/>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cxnSp>
        <p:nvCxnSpPr>
          <p:cNvPr id="19" name="Straight Connector 18">
            <a:extLst>
              <a:ext uri="{FF2B5EF4-FFF2-40B4-BE49-F238E27FC236}">
                <a16:creationId xmlns:a16="http://schemas.microsoft.com/office/drawing/2014/main" id="{72C733D5-AC70-91B2-A85C-261758D22233}"/>
              </a:ext>
            </a:extLst>
          </p:cNvPr>
          <p:cNvCxnSpPr>
            <a:cxnSpLocks/>
          </p:cNvCxnSpPr>
          <p:nvPr/>
        </p:nvCxnSpPr>
        <p:spPr>
          <a:xfrm>
            <a:off x="323556" y="2118414"/>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20AF044-894C-0D42-C03E-C74DBAE2D005}"/>
              </a:ext>
            </a:extLst>
          </p:cNvPr>
          <p:cNvCxnSpPr>
            <a:cxnSpLocks/>
          </p:cNvCxnSpPr>
          <p:nvPr/>
        </p:nvCxnSpPr>
        <p:spPr>
          <a:xfrm>
            <a:off x="323556" y="289159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A807B9-F82C-D2B5-4E11-14048DB8FFD8}"/>
              </a:ext>
            </a:extLst>
          </p:cNvPr>
          <p:cNvCxnSpPr>
            <a:cxnSpLocks/>
          </p:cNvCxnSpPr>
          <p:nvPr/>
        </p:nvCxnSpPr>
        <p:spPr>
          <a:xfrm>
            <a:off x="323556" y="359781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E19A5A2-4CE4-9918-4649-EF6EEC95D76A}"/>
              </a:ext>
            </a:extLst>
          </p:cNvPr>
          <p:cNvCxnSpPr>
            <a:cxnSpLocks/>
          </p:cNvCxnSpPr>
          <p:nvPr/>
        </p:nvCxnSpPr>
        <p:spPr>
          <a:xfrm>
            <a:off x="323557" y="5076422"/>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661786D-70E6-26B3-2770-9F09139ECDF9}"/>
              </a:ext>
            </a:extLst>
          </p:cNvPr>
          <p:cNvCxnSpPr>
            <a:cxnSpLocks/>
          </p:cNvCxnSpPr>
          <p:nvPr/>
        </p:nvCxnSpPr>
        <p:spPr>
          <a:xfrm>
            <a:off x="323557" y="436697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EAFA09-D002-E8C3-D85A-335A8072CE61}"/>
              </a:ext>
            </a:extLst>
          </p:cNvPr>
          <p:cNvCxnSpPr>
            <a:cxnSpLocks/>
          </p:cNvCxnSpPr>
          <p:nvPr/>
        </p:nvCxnSpPr>
        <p:spPr>
          <a:xfrm>
            <a:off x="323557" y="5784206"/>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987652-9938-9266-9777-A682926A8AB4}"/>
              </a:ext>
            </a:extLst>
          </p:cNvPr>
          <p:cNvSpPr txBox="1"/>
          <p:nvPr/>
        </p:nvSpPr>
        <p:spPr>
          <a:xfrm>
            <a:off x="1564286" y="1749374"/>
            <a:ext cx="1268361" cy="369332"/>
          </a:xfrm>
          <a:prstGeom prst="rect">
            <a:avLst/>
          </a:prstGeom>
          <a:noFill/>
        </p:spPr>
        <p:txBody>
          <a:bodyPr wrap="square" rtlCol="0">
            <a:spAutoFit/>
          </a:bodyPr>
          <a:lstStyle/>
          <a:p>
            <a:r>
              <a:rPr lang="en-US" b="1" dirty="0"/>
              <a:t>Genre</a:t>
            </a:r>
            <a:endParaRPr lang="en-NG" b="1" dirty="0"/>
          </a:p>
        </p:txBody>
      </p:sp>
      <p:sp>
        <p:nvSpPr>
          <p:cNvPr id="28" name="TextBox 27">
            <a:extLst>
              <a:ext uri="{FF2B5EF4-FFF2-40B4-BE49-F238E27FC236}">
                <a16:creationId xmlns:a16="http://schemas.microsoft.com/office/drawing/2014/main" id="{BC8780CA-82E3-37A7-0834-5807FAAED9C2}"/>
              </a:ext>
            </a:extLst>
          </p:cNvPr>
          <p:cNvSpPr txBox="1"/>
          <p:nvPr/>
        </p:nvSpPr>
        <p:spPr>
          <a:xfrm>
            <a:off x="1491339" y="3098591"/>
            <a:ext cx="1150375" cy="369332"/>
          </a:xfrm>
          <a:prstGeom prst="rect">
            <a:avLst/>
          </a:prstGeom>
          <a:noFill/>
        </p:spPr>
        <p:txBody>
          <a:bodyPr wrap="square" rtlCol="0">
            <a:spAutoFit/>
          </a:bodyPr>
          <a:lstStyle/>
          <a:p>
            <a:r>
              <a:rPr lang="en-US" b="1" dirty="0"/>
              <a:t>Comedies</a:t>
            </a:r>
            <a:endParaRPr lang="en-NG" b="1" dirty="0"/>
          </a:p>
        </p:txBody>
      </p:sp>
      <p:sp>
        <p:nvSpPr>
          <p:cNvPr id="29" name="TextBox 28">
            <a:extLst>
              <a:ext uri="{FF2B5EF4-FFF2-40B4-BE49-F238E27FC236}">
                <a16:creationId xmlns:a16="http://schemas.microsoft.com/office/drawing/2014/main" id="{2F3B7706-7FAD-AD19-5D72-228754EE6289}"/>
              </a:ext>
            </a:extLst>
          </p:cNvPr>
          <p:cNvSpPr txBox="1"/>
          <p:nvPr/>
        </p:nvSpPr>
        <p:spPr>
          <a:xfrm>
            <a:off x="1491339" y="2374538"/>
            <a:ext cx="1150375" cy="369332"/>
          </a:xfrm>
          <a:prstGeom prst="rect">
            <a:avLst/>
          </a:prstGeom>
          <a:noFill/>
        </p:spPr>
        <p:txBody>
          <a:bodyPr wrap="square" rtlCol="0">
            <a:spAutoFit/>
          </a:bodyPr>
          <a:lstStyle/>
          <a:p>
            <a:r>
              <a:rPr lang="en-US" b="1" dirty="0"/>
              <a:t>Action</a:t>
            </a:r>
            <a:endParaRPr lang="en-NG" b="1" dirty="0"/>
          </a:p>
        </p:txBody>
      </p:sp>
      <p:sp>
        <p:nvSpPr>
          <p:cNvPr id="30" name="TextBox 29">
            <a:extLst>
              <a:ext uri="{FF2B5EF4-FFF2-40B4-BE49-F238E27FC236}">
                <a16:creationId xmlns:a16="http://schemas.microsoft.com/office/drawing/2014/main" id="{74DF9114-4F27-5C05-BA32-BD4C60BE7F0A}"/>
              </a:ext>
            </a:extLst>
          </p:cNvPr>
          <p:cNvSpPr txBox="1"/>
          <p:nvPr/>
        </p:nvSpPr>
        <p:spPr>
          <a:xfrm>
            <a:off x="1491339" y="3820704"/>
            <a:ext cx="797215" cy="369332"/>
          </a:xfrm>
          <a:prstGeom prst="rect">
            <a:avLst/>
          </a:prstGeom>
          <a:noFill/>
        </p:spPr>
        <p:txBody>
          <a:bodyPr wrap="square" rtlCol="0">
            <a:spAutoFit/>
          </a:bodyPr>
          <a:lstStyle/>
          <a:p>
            <a:r>
              <a:rPr lang="en-US" b="1" dirty="0"/>
              <a:t>Crime</a:t>
            </a:r>
            <a:endParaRPr lang="en-NG" b="1" dirty="0"/>
          </a:p>
        </p:txBody>
      </p:sp>
      <p:sp>
        <p:nvSpPr>
          <p:cNvPr id="31" name="TextBox 30">
            <a:extLst>
              <a:ext uri="{FF2B5EF4-FFF2-40B4-BE49-F238E27FC236}">
                <a16:creationId xmlns:a16="http://schemas.microsoft.com/office/drawing/2014/main" id="{202FE86B-A965-78CB-9216-8EC224B6BD15}"/>
              </a:ext>
            </a:extLst>
          </p:cNvPr>
          <p:cNvSpPr txBox="1"/>
          <p:nvPr/>
        </p:nvSpPr>
        <p:spPr>
          <a:xfrm>
            <a:off x="1464440" y="4490265"/>
            <a:ext cx="1648228" cy="369332"/>
          </a:xfrm>
          <a:prstGeom prst="rect">
            <a:avLst/>
          </a:prstGeom>
          <a:noFill/>
        </p:spPr>
        <p:txBody>
          <a:bodyPr wrap="square" rtlCol="0">
            <a:spAutoFit/>
          </a:bodyPr>
          <a:lstStyle/>
          <a:p>
            <a:r>
              <a:rPr lang="en-US" b="1" dirty="0"/>
              <a:t>Documentaries</a:t>
            </a:r>
            <a:endParaRPr lang="en-NG" b="1" dirty="0"/>
          </a:p>
        </p:txBody>
      </p:sp>
      <p:sp>
        <p:nvSpPr>
          <p:cNvPr id="32" name="TextBox 31">
            <a:extLst>
              <a:ext uri="{FF2B5EF4-FFF2-40B4-BE49-F238E27FC236}">
                <a16:creationId xmlns:a16="http://schemas.microsoft.com/office/drawing/2014/main" id="{D77483B7-919B-270D-D539-19933E0BA02D}"/>
              </a:ext>
            </a:extLst>
          </p:cNvPr>
          <p:cNvSpPr txBox="1"/>
          <p:nvPr/>
        </p:nvSpPr>
        <p:spPr>
          <a:xfrm>
            <a:off x="1485164" y="5217469"/>
            <a:ext cx="969648" cy="369332"/>
          </a:xfrm>
          <a:prstGeom prst="rect">
            <a:avLst/>
          </a:prstGeom>
          <a:noFill/>
        </p:spPr>
        <p:txBody>
          <a:bodyPr wrap="square" rtlCol="0">
            <a:spAutoFit/>
          </a:bodyPr>
          <a:lstStyle/>
          <a:p>
            <a:r>
              <a:rPr lang="en-US" b="1" dirty="0"/>
              <a:t>Drama</a:t>
            </a:r>
            <a:endParaRPr lang="en-NG" b="1" dirty="0"/>
          </a:p>
        </p:txBody>
      </p:sp>
      <p:sp>
        <p:nvSpPr>
          <p:cNvPr id="33" name="TextBox 32">
            <a:extLst>
              <a:ext uri="{FF2B5EF4-FFF2-40B4-BE49-F238E27FC236}">
                <a16:creationId xmlns:a16="http://schemas.microsoft.com/office/drawing/2014/main" id="{E19675A2-6C35-4A55-ADB4-C3024BEAF8C7}"/>
              </a:ext>
            </a:extLst>
          </p:cNvPr>
          <p:cNvSpPr txBox="1"/>
          <p:nvPr/>
        </p:nvSpPr>
        <p:spPr>
          <a:xfrm>
            <a:off x="1476836" y="5939597"/>
            <a:ext cx="826219" cy="369332"/>
          </a:xfrm>
          <a:prstGeom prst="rect">
            <a:avLst/>
          </a:prstGeom>
          <a:noFill/>
        </p:spPr>
        <p:txBody>
          <a:bodyPr wrap="square" rtlCol="0">
            <a:spAutoFit/>
          </a:bodyPr>
          <a:lstStyle/>
          <a:p>
            <a:r>
              <a:rPr lang="en-US" b="1" dirty="0"/>
              <a:t>Horror</a:t>
            </a:r>
            <a:endParaRPr lang="en-NG" b="1" dirty="0"/>
          </a:p>
        </p:txBody>
      </p:sp>
      <p:cxnSp>
        <p:nvCxnSpPr>
          <p:cNvPr id="35" name="Straight Connector 34">
            <a:extLst>
              <a:ext uri="{FF2B5EF4-FFF2-40B4-BE49-F238E27FC236}">
                <a16:creationId xmlns:a16="http://schemas.microsoft.com/office/drawing/2014/main" id="{DA869B76-E425-6A1E-35BA-D3192A86C918}"/>
              </a:ext>
            </a:extLst>
          </p:cNvPr>
          <p:cNvCxnSpPr>
            <a:cxnSpLocks/>
          </p:cNvCxnSpPr>
          <p:nvPr/>
        </p:nvCxnSpPr>
        <p:spPr>
          <a:xfrm>
            <a:off x="3699803"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F685C9-E179-5448-4B5B-335A0CEE545F}"/>
              </a:ext>
            </a:extLst>
          </p:cNvPr>
          <p:cNvSpPr txBox="1"/>
          <p:nvPr/>
        </p:nvSpPr>
        <p:spPr>
          <a:xfrm>
            <a:off x="5448682" y="1749374"/>
            <a:ext cx="859337" cy="369332"/>
          </a:xfrm>
          <a:prstGeom prst="rect">
            <a:avLst/>
          </a:prstGeom>
          <a:noFill/>
        </p:spPr>
        <p:txBody>
          <a:bodyPr wrap="square" rtlCol="0">
            <a:spAutoFit/>
          </a:bodyPr>
          <a:lstStyle/>
          <a:p>
            <a:r>
              <a:rPr lang="en-US" b="1" dirty="0">
                <a:solidFill>
                  <a:srgbClr val="00B050"/>
                </a:solidFill>
              </a:rPr>
              <a:t>Male</a:t>
            </a:r>
            <a:endParaRPr lang="en-NG" b="1" dirty="0">
              <a:solidFill>
                <a:srgbClr val="00B050"/>
              </a:solidFill>
            </a:endParaRPr>
          </a:p>
        </p:txBody>
      </p:sp>
      <p:sp>
        <p:nvSpPr>
          <p:cNvPr id="37" name="TextBox 36">
            <a:extLst>
              <a:ext uri="{FF2B5EF4-FFF2-40B4-BE49-F238E27FC236}">
                <a16:creationId xmlns:a16="http://schemas.microsoft.com/office/drawing/2014/main" id="{D65AA580-E5D6-C296-47A4-5F1047C95496}"/>
              </a:ext>
            </a:extLst>
          </p:cNvPr>
          <p:cNvSpPr txBox="1"/>
          <p:nvPr/>
        </p:nvSpPr>
        <p:spPr>
          <a:xfrm>
            <a:off x="5296509" y="2994830"/>
            <a:ext cx="989141" cy="461665"/>
          </a:xfrm>
          <a:prstGeom prst="rect">
            <a:avLst/>
          </a:prstGeom>
          <a:noFill/>
        </p:spPr>
        <p:txBody>
          <a:bodyPr wrap="square" rtlCol="0">
            <a:spAutoFit/>
          </a:bodyPr>
          <a:lstStyle/>
          <a:p>
            <a:r>
              <a:rPr lang="en-US" sz="2400" b="1" dirty="0"/>
              <a:t>75.9%</a:t>
            </a:r>
            <a:endParaRPr lang="en-NG" sz="2400" b="1" dirty="0"/>
          </a:p>
        </p:txBody>
      </p:sp>
      <p:sp>
        <p:nvSpPr>
          <p:cNvPr id="38" name="TextBox 37">
            <a:extLst>
              <a:ext uri="{FF2B5EF4-FFF2-40B4-BE49-F238E27FC236}">
                <a16:creationId xmlns:a16="http://schemas.microsoft.com/office/drawing/2014/main" id="{2AF139E3-E6F9-5D94-43EC-12D5665AF258}"/>
              </a:ext>
            </a:extLst>
          </p:cNvPr>
          <p:cNvSpPr txBox="1"/>
          <p:nvPr/>
        </p:nvSpPr>
        <p:spPr>
          <a:xfrm>
            <a:off x="5310059" y="2295172"/>
            <a:ext cx="989141" cy="461665"/>
          </a:xfrm>
          <a:prstGeom prst="rect">
            <a:avLst/>
          </a:prstGeom>
          <a:noFill/>
        </p:spPr>
        <p:txBody>
          <a:bodyPr wrap="square" rtlCol="0">
            <a:spAutoFit/>
          </a:bodyPr>
          <a:lstStyle/>
          <a:p>
            <a:r>
              <a:rPr lang="en-US" sz="2400" b="1" dirty="0"/>
              <a:t>100%</a:t>
            </a:r>
            <a:endParaRPr lang="en-NG" sz="2400" b="1" dirty="0"/>
          </a:p>
        </p:txBody>
      </p:sp>
      <p:sp>
        <p:nvSpPr>
          <p:cNvPr id="39" name="TextBox 38">
            <a:extLst>
              <a:ext uri="{FF2B5EF4-FFF2-40B4-BE49-F238E27FC236}">
                <a16:creationId xmlns:a16="http://schemas.microsoft.com/office/drawing/2014/main" id="{DF6BE04F-513C-B009-422D-985BA310CBD1}"/>
              </a:ext>
            </a:extLst>
          </p:cNvPr>
          <p:cNvSpPr txBox="1"/>
          <p:nvPr/>
        </p:nvSpPr>
        <p:spPr>
          <a:xfrm>
            <a:off x="5342067" y="4470209"/>
            <a:ext cx="989141" cy="461665"/>
          </a:xfrm>
          <a:prstGeom prst="rect">
            <a:avLst/>
          </a:prstGeom>
          <a:noFill/>
        </p:spPr>
        <p:txBody>
          <a:bodyPr wrap="square" rtlCol="0">
            <a:spAutoFit/>
          </a:bodyPr>
          <a:lstStyle/>
          <a:p>
            <a:r>
              <a:rPr lang="en-US" sz="2400" b="1" dirty="0"/>
              <a:t>50.0%</a:t>
            </a:r>
            <a:endParaRPr lang="en-NG" sz="2400" b="1" dirty="0"/>
          </a:p>
        </p:txBody>
      </p:sp>
      <p:sp>
        <p:nvSpPr>
          <p:cNvPr id="40" name="TextBox 39">
            <a:extLst>
              <a:ext uri="{FF2B5EF4-FFF2-40B4-BE49-F238E27FC236}">
                <a16:creationId xmlns:a16="http://schemas.microsoft.com/office/drawing/2014/main" id="{1DC07382-B254-97A6-7A70-C75A068EBA87}"/>
              </a:ext>
            </a:extLst>
          </p:cNvPr>
          <p:cNvSpPr txBox="1"/>
          <p:nvPr/>
        </p:nvSpPr>
        <p:spPr>
          <a:xfrm>
            <a:off x="5373288" y="3784499"/>
            <a:ext cx="732090" cy="461665"/>
          </a:xfrm>
          <a:prstGeom prst="rect">
            <a:avLst/>
          </a:prstGeom>
          <a:noFill/>
        </p:spPr>
        <p:txBody>
          <a:bodyPr wrap="square" rtlCol="0">
            <a:spAutoFit/>
          </a:bodyPr>
          <a:lstStyle/>
          <a:p>
            <a:r>
              <a:rPr lang="en-US" sz="2400" b="1" dirty="0"/>
              <a:t>0%</a:t>
            </a:r>
            <a:endParaRPr lang="en-NG" sz="2400" b="1" dirty="0"/>
          </a:p>
        </p:txBody>
      </p:sp>
      <p:sp>
        <p:nvSpPr>
          <p:cNvPr id="41" name="TextBox 40">
            <a:extLst>
              <a:ext uri="{FF2B5EF4-FFF2-40B4-BE49-F238E27FC236}">
                <a16:creationId xmlns:a16="http://schemas.microsoft.com/office/drawing/2014/main" id="{06849401-BBC9-9C02-1327-A50381DEFBF6}"/>
              </a:ext>
            </a:extLst>
          </p:cNvPr>
          <p:cNvSpPr txBox="1"/>
          <p:nvPr/>
        </p:nvSpPr>
        <p:spPr>
          <a:xfrm>
            <a:off x="5383779" y="5928483"/>
            <a:ext cx="989141" cy="461665"/>
          </a:xfrm>
          <a:prstGeom prst="rect">
            <a:avLst/>
          </a:prstGeom>
          <a:noFill/>
        </p:spPr>
        <p:txBody>
          <a:bodyPr wrap="square" rtlCol="0">
            <a:spAutoFit/>
          </a:bodyPr>
          <a:lstStyle/>
          <a:p>
            <a:r>
              <a:rPr lang="en-US" sz="2400" b="1" dirty="0"/>
              <a:t>100%</a:t>
            </a:r>
            <a:endParaRPr lang="en-NG" sz="2400" b="1" dirty="0"/>
          </a:p>
        </p:txBody>
      </p:sp>
      <p:sp>
        <p:nvSpPr>
          <p:cNvPr id="42" name="TextBox 41">
            <a:extLst>
              <a:ext uri="{FF2B5EF4-FFF2-40B4-BE49-F238E27FC236}">
                <a16:creationId xmlns:a16="http://schemas.microsoft.com/office/drawing/2014/main" id="{A9BC523F-D3FE-1A15-BF6F-B52CF549FD9B}"/>
              </a:ext>
            </a:extLst>
          </p:cNvPr>
          <p:cNvSpPr txBox="1"/>
          <p:nvPr/>
        </p:nvSpPr>
        <p:spPr>
          <a:xfrm>
            <a:off x="5355245" y="5216154"/>
            <a:ext cx="989141" cy="461665"/>
          </a:xfrm>
          <a:prstGeom prst="rect">
            <a:avLst/>
          </a:prstGeom>
          <a:noFill/>
        </p:spPr>
        <p:txBody>
          <a:bodyPr wrap="square" rtlCol="0">
            <a:spAutoFit/>
          </a:bodyPr>
          <a:lstStyle/>
          <a:p>
            <a:r>
              <a:rPr lang="en-US" sz="2400" b="1" dirty="0"/>
              <a:t>52.4%</a:t>
            </a:r>
            <a:endParaRPr lang="en-NG" sz="2400" b="1" dirty="0"/>
          </a:p>
        </p:txBody>
      </p:sp>
      <p:sp>
        <p:nvSpPr>
          <p:cNvPr id="43" name="TextBox 42">
            <a:extLst>
              <a:ext uri="{FF2B5EF4-FFF2-40B4-BE49-F238E27FC236}">
                <a16:creationId xmlns:a16="http://schemas.microsoft.com/office/drawing/2014/main" id="{6F9FB196-7B51-50DB-29C7-0A1B660137F5}"/>
              </a:ext>
            </a:extLst>
          </p:cNvPr>
          <p:cNvSpPr txBox="1"/>
          <p:nvPr/>
        </p:nvSpPr>
        <p:spPr>
          <a:xfrm>
            <a:off x="4039135" y="1773493"/>
            <a:ext cx="905660" cy="371003"/>
          </a:xfrm>
          <a:prstGeom prst="rect">
            <a:avLst/>
          </a:prstGeom>
          <a:noFill/>
        </p:spPr>
        <p:txBody>
          <a:bodyPr wrap="square" rtlCol="0">
            <a:spAutoFit/>
          </a:bodyPr>
          <a:lstStyle/>
          <a:p>
            <a:r>
              <a:rPr lang="en-US" b="1" dirty="0">
                <a:solidFill>
                  <a:srgbClr val="92D050"/>
                </a:solidFill>
              </a:rPr>
              <a:t>Female</a:t>
            </a:r>
            <a:endParaRPr lang="en-NG" b="1" dirty="0">
              <a:solidFill>
                <a:srgbClr val="92D050"/>
              </a:solidFill>
            </a:endParaRPr>
          </a:p>
        </p:txBody>
      </p:sp>
      <p:sp>
        <p:nvSpPr>
          <p:cNvPr id="45" name="TextBox 44">
            <a:extLst>
              <a:ext uri="{FF2B5EF4-FFF2-40B4-BE49-F238E27FC236}">
                <a16:creationId xmlns:a16="http://schemas.microsoft.com/office/drawing/2014/main" id="{306ED41A-AD05-4B67-5D11-78BA67C01DB3}"/>
              </a:ext>
            </a:extLst>
          </p:cNvPr>
          <p:cNvSpPr txBox="1"/>
          <p:nvPr/>
        </p:nvSpPr>
        <p:spPr>
          <a:xfrm>
            <a:off x="4083301" y="2322146"/>
            <a:ext cx="664584" cy="461665"/>
          </a:xfrm>
          <a:prstGeom prst="rect">
            <a:avLst/>
          </a:prstGeom>
          <a:noFill/>
        </p:spPr>
        <p:txBody>
          <a:bodyPr wrap="square" rtlCol="0">
            <a:spAutoFit/>
          </a:bodyPr>
          <a:lstStyle/>
          <a:p>
            <a:r>
              <a:rPr lang="en-US" sz="2400" b="1" dirty="0"/>
              <a:t>0%</a:t>
            </a:r>
            <a:endParaRPr lang="en-NG" sz="2400" b="1" dirty="0"/>
          </a:p>
        </p:txBody>
      </p:sp>
      <p:sp>
        <p:nvSpPr>
          <p:cNvPr id="46" name="TextBox 45">
            <a:extLst>
              <a:ext uri="{FF2B5EF4-FFF2-40B4-BE49-F238E27FC236}">
                <a16:creationId xmlns:a16="http://schemas.microsoft.com/office/drawing/2014/main" id="{422010A5-BA13-51E5-2057-5AFDD1839512}"/>
              </a:ext>
            </a:extLst>
          </p:cNvPr>
          <p:cNvSpPr txBox="1"/>
          <p:nvPr/>
        </p:nvSpPr>
        <p:spPr>
          <a:xfrm>
            <a:off x="3995546" y="3002293"/>
            <a:ext cx="1007719" cy="461665"/>
          </a:xfrm>
          <a:prstGeom prst="rect">
            <a:avLst/>
          </a:prstGeom>
          <a:noFill/>
        </p:spPr>
        <p:txBody>
          <a:bodyPr wrap="square" rtlCol="0">
            <a:spAutoFit/>
          </a:bodyPr>
          <a:lstStyle/>
          <a:p>
            <a:r>
              <a:rPr lang="en-US" sz="2400" b="1" dirty="0"/>
              <a:t>24.1%</a:t>
            </a:r>
            <a:endParaRPr lang="en-NG" sz="2400" b="1" dirty="0"/>
          </a:p>
        </p:txBody>
      </p:sp>
      <p:sp>
        <p:nvSpPr>
          <p:cNvPr id="47" name="TextBox 46">
            <a:extLst>
              <a:ext uri="{FF2B5EF4-FFF2-40B4-BE49-F238E27FC236}">
                <a16:creationId xmlns:a16="http://schemas.microsoft.com/office/drawing/2014/main" id="{AC8F0590-2062-1053-E422-798A42866366}"/>
              </a:ext>
            </a:extLst>
          </p:cNvPr>
          <p:cNvSpPr txBox="1"/>
          <p:nvPr/>
        </p:nvSpPr>
        <p:spPr>
          <a:xfrm>
            <a:off x="3969841" y="3741120"/>
            <a:ext cx="989141" cy="461665"/>
          </a:xfrm>
          <a:prstGeom prst="rect">
            <a:avLst/>
          </a:prstGeom>
          <a:noFill/>
        </p:spPr>
        <p:txBody>
          <a:bodyPr wrap="square" rtlCol="0">
            <a:spAutoFit/>
          </a:bodyPr>
          <a:lstStyle/>
          <a:p>
            <a:r>
              <a:rPr lang="en-US" sz="2400" b="1" dirty="0"/>
              <a:t>100%</a:t>
            </a:r>
            <a:endParaRPr lang="en-NG" sz="2400" b="1" dirty="0"/>
          </a:p>
        </p:txBody>
      </p:sp>
      <p:sp>
        <p:nvSpPr>
          <p:cNvPr id="48" name="TextBox 47">
            <a:extLst>
              <a:ext uri="{FF2B5EF4-FFF2-40B4-BE49-F238E27FC236}">
                <a16:creationId xmlns:a16="http://schemas.microsoft.com/office/drawing/2014/main" id="{C9860B45-5149-FC56-DE12-44A0E40FCA93}"/>
              </a:ext>
            </a:extLst>
          </p:cNvPr>
          <p:cNvSpPr txBox="1"/>
          <p:nvPr/>
        </p:nvSpPr>
        <p:spPr>
          <a:xfrm>
            <a:off x="3947385" y="5228569"/>
            <a:ext cx="989141" cy="461665"/>
          </a:xfrm>
          <a:prstGeom prst="rect">
            <a:avLst/>
          </a:prstGeom>
          <a:noFill/>
        </p:spPr>
        <p:txBody>
          <a:bodyPr wrap="square" rtlCol="0">
            <a:spAutoFit/>
          </a:bodyPr>
          <a:lstStyle/>
          <a:p>
            <a:r>
              <a:rPr lang="en-US" sz="2400" b="1" dirty="0"/>
              <a:t>47.6%</a:t>
            </a:r>
            <a:endParaRPr lang="en-NG" sz="2400" b="1" dirty="0"/>
          </a:p>
        </p:txBody>
      </p:sp>
      <p:sp>
        <p:nvSpPr>
          <p:cNvPr id="49" name="TextBox 48">
            <a:extLst>
              <a:ext uri="{FF2B5EF4-FFF2-40B4-BE49-F238E27FC236}">
                <a16:creationId xmlns:a16="http://schemas.microsoft.com/office/drawing/2014/main" id="{44FA8E46-8DCB-A768-3E7C-4014D0AE1666}"/>
              </a:ext>
            </a:extLst>
          </p:cNvPr>
          <p:cNvSpPr txBox="1"/>
          <p:nvPr/>
        </p:nvSpPr>
        <p:spPr>
          <a:xfrm>
            <a:off x="3946752" y="5961725"/>
            <a:ext cx="589401" cy="461665"/>
          </a:xfrm>
          <a:prstGeom prst="rect">
            <a:avLst/>
          </a:prstGeom>
          <a:noFill/>
        </p:spPr>
        <p:txBody>
          <a:bodyPr wrap="square" rtlCol="0">
            <a:spAutoFit/>
          </a:bodyPr>
          <a:lstStyle/>
          <a:p>
            <a:r>
              <a:rPr lang="en-US" sz="2400" b="1" dirty="0"/>
              <a:t>0%</a:t>
            </a:r>
            <a:endParaRPr lang="en-NG" sz="2400" b="1" dirty="0"/>
          </a:p>
        </p:txBody>
      </p:sp>
      <p:sp>
        <p:nvSpPr>
          <p:cNvPr id="50" name="TextBox 49">
            <a:extLst>
              <a:ext uri="{FF2B5EF4-FFF2-40B4-BE49-F238E27FC236}">
                <a16:creationId xmlns:a16="http://schemas.microsoft.com/office/drawing/2014/main" id="{31E37248-DFBC-5B53-A0AE-5F4A0D97F9B7}"/>
              </a:ext>
            </a:extLst>
          </p:cNvPr>
          <p:cNvSpPr txBox="1"/>
          <p:nvPr/>
        </p:nvSpPr>
        <p:spPr>
          <a:xfrm>
            <a:off x="3952094" y="4511527"/>
            <a:ext cx="1045086" cy="461665"/>
          </a:xfrm>
          <a:prstGeom prst="rect">
            <a:avLst/>
          </a:prstGeom>
          <a:noFill/>
        </p:spPr>
        <p:txBody>
          <a:bodyPr wrap="square" rtlCol="0">
            <a:spAutoFit/>
          </a:bodyPr>
          <a:lstStyle/>
          <a:p>
            <a:r>
              <a:rPr lang="en-US" sz="2400" b="1" dirty="0"/>
              <a:t>50.0%</a:t>
            </a:r>
            <a:endParaRPr lang="en-NG" sz="2400" b="1" dirty="0"/>
          </a:p>
        </p:txBody>
      </p:sp>
      <p:cxnSp>
        <p:nvCxnSpPr>
          <p:cNvPr id="51" name="Straight Connector 50">
            <a:extLst>
              <a:ext uri="{FF2B5EF4-FFF2-40B4-BE49-F238E27FC236}">
                <a16:creationId xmlns:a16="http://schemas.microsoft.com/office/drawing/2014/main" id="{F2E82225-A289-8D3E-3169-0BBF07644B0E}"/>
              </a:ext>
            </a:extLst>
          </p:cNvPr>
          <p:cNvCxnSpPr>
            <a:cxnSpLocks/>
          </p:cNvCxnSpPr>
          <p:nvPr/>
        </p:nvCxnSpPr>
        <p:spPr>
          <a:xfrm>
            <a:off x="5174566" y="1691321"/>
            <a:ext cx="0" cy="4732069"/>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43D1047-35BA-435E-3994-AECD31F107A1}"/>
              </a:ext>
            </a:extLst>
          </p:cNvPr>
          <p:cNvCxnSpPr>
            <a:cxnSpLocks/>
          </p:cNvCxnSpPr>
          <p:nvPr/>
        </p:nvCxnSpPr>
        <p:spPr>
          <a:xfrm>
            <a:off x="6662791"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5CEACBC0-9361-A8C6-111A-C18832F4A677}"/>
              </a:ext>
            </a:extLst>
          </p:cNvPr>
          <p:cNvSpPr txBox="1"/>
          <p:nvPr/>
        </p:nvSpPr>
        <p:spPr>
          <a:xfrm>
            <a:off x="7476806" y="1724666"/>
            <a:ext cx="3151163" cy="369332"/>
          </a:xfrm>
          <a:prstGeom prst="rect">
            <a:avLst/>
          </a:prstGeom>
          <a:noFill/>
        </p:spPr>
        <p:txBody>
          <a:bodyPr wrap="square" rtlCol="0">
            <a:spAutoFit/>
          </a:bodyPr>
          <a:lstStyle/>
          <a:p>
            <a:pPr algn="ctr"/>
            <a:r>
              <a:rPr lang="en-US" b="1" dirty="0"/>
              <a:t>KEY HIGHLIGHTS</a:t>
            </a:r>
            <a:endParaRPr lang="en-NG" b="1" dirty="0"/>
          </a:p>
        </p:txBody>
      </p:sp>
      <p:sp>
        <p:nvSpPr>
          <p:cNvPr id="54" name="TextBox 53">
            <a:extLst>
              <a:ext uri="{FF2B5EF4-FFF2-40B4-BE49-F238E27FC236}">
                <a16:creationId xmlns:a16="http://schemas.microsoft.com/office/drawing/2014/main" id="{8D646922-8026-4020-CCD9-7D0DD84077B9}"/>
              </a:ext>
            </a:extLst>
          </p:cNvPr>
          <p:cNvSpPr txBox="1"/>
          <p:nvPr/>
        </p:nvSpPr>
        <p:spPr>
          <a:xfrm>
            <a:off x="6839694" y="219792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t> shows their</a:t>
            </a:r>
            <a:r>
              <a:rPr lang="en-US" sz="1800" b="1" dirty="0"/>
              <a:t> prowess in</a:t>
            </a:r>
            <a:r>
              <a:rPr lang="en-US" sz="1800" dirty="0"/>
              <a:t> </a:t>
            </a:r>
            <a:r>
              <a:rPr lang="en-US" sz="1800" b="1" dirty="0"/>
              <a:t>Action films.</a:t>
            </a:r>
            <a:endParaRPr lang="en-NG" b="1" dirty="0"/>
          </a:p>
        </p:txBody>
      </p:sp>
      <p:sp>
        <p:nvSpPr>
          <p:cNvPr id="55" name="TextBox 54">
            <a:extLst>
              <a:ext uri="{FF2B5EF4-FFF2-40B4-BE49-F238E27FC236}">
                <a16:creationId xmlns:a16="http://schemas.microsoft.com/office/drawing/2014/main" id="{D5C28458-B3B6-4118-87DD-B20DA9A9610B}"/>
              </a:ext>
            </a:extLst>
          </p:cNvPr>
          <p:cNvSpPr txBox="1"/>
          <p:nvPr/>
        </p:nvSpPr>
        <p:spPr>
          <a:xfrm>
            <a:off x="6872809" y="2928692"/>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solidFill>
                  <a:srgbClr val="92D050"/>
                </a:solidFill>
              </a:rPr>
              <a:t> </a:t>
            </a:r>
            <a:r>
              <a:rPr lang="en-US" sz="1800" dirty="0"/>
              <a:t>directors </a:t>
            </a:r>
            <a:r>
              <a:rPr lang="en-US" sz="1800" b="1" dirty="0"/>
              <a:t>outperformed</a:t>
            </a:r>
            <a:r>
              <a:rPr lang="en-US" sz="1800" dirty="0"/>
              <a:t> their </a:t>
            </a:r>
            <a:r>
              <a:rPr lang="en-US" sz="1800" b="1" dirty="0"/>
              <a:t>female</a:t>
            </a:r>
            <a:r>
              <a:rPr lang="en-US" sz="1800" dirty="0"/>
              <a:t> counterparts in </a:t>
            </a:r>
            <a:r>
              <a:rPr lang="en-US" sz="1800" b="1" dirty="0"/>
              <a:t>Comedies films</a:t>
            </a:r>
            <a:r>
              <a:rPr lang="en-US" sz="1800" dirty="0"/>
              <a:t>.</a:t>
            </a:r>
            <a:endParaRPr lang="en-NG" dirty="0"/>
          </a:p>
        </p:txBody>
      </p:sp>
      <p:sp>
        <p:nvSpPr>
          <p:cNvPr id="56" name="TextBox 55">
            <a:extLst>
              <a:ext uri="{FF2B5EF4-FFF2-40B4-BE49-F238E27FC236}">
                <a16:creationId xmlns:a16="http://schemas.microsoft.com/office/drawing/2014/main" id="{AA49D438-972D-081B-43EA-98F025C1C167}"/>
              </a:ext>
            </a:extLst>
          </p:cNvPr>
          <p:cNvSpPr txBox="1"/>
          <p:nvPr/>
        </p:nvSpPr>
        <p:spPr>
          <a:xfrm>
            <a:off x="6839693" y="3672837"/>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a:t>
            </a:r>
            <a:r>
              <a:rPr lang="en-US" sz="1800" b="1" dirty="0"/>
              <a:t> females </a:t>
            </a:r>
            <a:r>
              <a:rPr lang="en-US" sz="1800" dirty="0"/>
              <a:t>shows their </a:t>
            </a:r>
            <a:r>
              <a:rPr lang="en-US" sz="1800" b="1" dirty="0"/>
              <a:t>prowess in Action films</a:t>
            </a:r>
            <a:endParaRPr lang="en-NG" b="1" dirty="0"/>
          </a:p>
        </p:txBody>
      </p:sp>
      <p:sp>
        <p:nvSpPr>
          <p:cNvPr id="57" name="TextBox 56">
            <a:extLst>
              <a:ext uri="{FF2B5EF4-FFF2-40B4-BE49-F238E27FC236}">
                <a16:creationId xmlns:a16="http://schemas.microsoft.com/office/drawing/2014/main" id="{CA378F30-91DB-7422-CC3F-30E32DD40137}"/>
              </a:ext>
            </a:extLst>
          </p:cNvPr>
          <p:cNvSpPr txBox="1"/>
          <p:nvPr/>
        </p:nvSpPr>
        <p:spPr>
          <a:xfrm>
            <a:off x="6839690" y="4414791"/>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a:t>
            </a:r>
            <a:r>
              <a:rPr lang="en-US" dirty="0"/>
              <a:t> and</a:t>
            </a:r>
            <a:r>
              <a:rPr lang="en-US" b="1" dirty="0">
                <a:solidFill>
                  <a:srgbClr val="92D050"/>
                </a:solidFill>
              </a:rPr>
              <a:t> </a:t>
            </a:r>
            <a:r>
              <a:rPr lang="en-US" b="1" dirty="0"/>
              <a:t>female</a:t>
            </a:r>
            <a:r>
              <a:rPr lang="en-US" b="1" dirty="0">
                <a:solidFill>
                  <a:srgbClr val="92D050"/>
                </a:solidFill>
              </a:rPr>
              <a:t> </a:t>
            </a:r>
            <a:r>
              <a:rPr lang="en-US" dirty="0"/>
              <a:t>directors shows the </a:t>
            </a:r>
            <a:r>
              <a:rPr lang="en-US" b="1" dirty="0"/>
              <a:t>strength in Documentaries films.</a:t>
            </a:r>
            <a:endParaRPr lang="en-NG" b="1" dirty="0"/>
          </a:p>
        </p:txBody>
      </p:sp>
      <p:sp>
        <p:nvSpPr>
          <p:cNvPr id="58" name="TextBox 57">
            <a:extLst>
              <a:ext uri="{FF2B5EF4-FFF2-40B4-BE49-F238E27FC236}">
                <a16:creationId xmlns:a16="http://schemas.microsoft.com/office/drawing/2014/main" id="{5A2609A3-1C36-869C-5FE3-9DF6A04335CA}"/>
              </a:ext>
            </a:extLst>
          </p:cNvPr>
          <p:cNvSpPr txBox="1"/>
          <p:nvPr/>
        </p:nvSpPr>
        <p:spPr>
          <a:xfrm>
            <a:off x="6839691" y="513623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a:t>
            </a:r>
            <a:r>
              <a:rPr lang="en-US" sz="1800" dirty="0"/>
              <a:t> </a:t>
            </a:r>
            <a:r>
              <a:rPr lang="en-US" sz="1800" b="1" dirty="0"/>
              <a:t>lead the way</a:t>
            </a:r>
            <a:r>
              <a:rPr lang="en-US" sz="1800" dirty="0"/>
              <a:t>. However, the </a:t>
            </a:r>
            <a:r>
              <a:rPr lang="en-US" sz="1800" b="1" dirty="0"/>
              <a:t>female</a:t>
            </a:r>
            <a:r>
              <a:rPr lang="en-US" sz="1800" b="1" dirty="0">
                <a:solidFill>
                  <a:srgbClr val="92D050"/>
                </a:solidFill>
              </a:rPr>
              <a:t>s</a:t>
            </a:r>
            <a:r>
              <a:rPr lang="en-US" sz="1800" dirty="0"/>
              <a:t> shows their prowess.</a:t>
            </a:r>
            <a:endParaRPr lang="en-NG" dirty="0"/>
          </a:p>
        </p:txBody>
      </p:sp>
      <p:sp>
        <p:nvSpPr>
          <p:cNvPr id="59" name="TextBox 58">
            <a:extLst>
              <a:ext uri="{FF2B5EF4-FFF2-40B4-BE49-F238E27FC236}">
                <a16:creationId xmlns:a16="http://schemas.microsoft.com/office/drawing/2014/main" id="{2237D40D-19CA-6F84-3BEC-670D02CD4680}"/>
              </a:ext>
            </a:extLst>
          </p:cNvPr>
          <p:cNvSpPr txBox="1"/>
          <p:nvPr/>
        </p:nvSpPr>
        <p:spPr>
          <a:xfrm>
            <a:off x="6839690" y="5809133"/>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t> shows their</a:t>
            </a:r>
            <a:r>
              <a:rPr lang="en-US" sz="1800" b="1" dirty="0"/>
              <a:t> unrelente</a:t>
            </a:r>
            <a:r>
              <a:rPr lang="en-US" b="1" dirty="0"/>
              <a:t>d </a:t>
            </a:r>
            <a:r>
              <a:rPr lang="en-US" sz="1800" b="1" dirty="0"/>
              <a:t>prowess in</a:t>
            </a:r>
            <a:r>
              <a:rPr lang="en-US" sz="1800" dirty="0"/>
              <a:t> </a:t>
            </a:r>
            <a:r>
              <a:rPr lang="en-US" b="1" dirty="0"/>
              <a:t>Horror</a:t>
            </a:r>
            <a:r>
              <a:rPr lang="en-US" sz="1800" b="1" dirty="0"/>
              <a:t> films.</a:t>
            </a:r>
            <a:endParaRPr lang="en-NG" b="1" dirty="0"/>
          </a:p>
        </p:txBody>
      </p:sp>
      <p:cxnSp>
        <p:nvCxnSpPr>
          <p:cNvPr id="60" name="Straight Connector 59">
            <a:extLst>
              <a:ext uri="{FF2B5EF4-FFF2-40B4-BE49-F238E27FC236}">
                <a16:creationId xmlns:a16="http://schemas.microsoft.com/office/drawing/2014/main" id="{3031736C-12C8-8FAE-C22D-14F39633DAE6}"/>
              </a:ext>
            </a:extLst>
          </p:cNvPr>
          <p:cNvCxnSpPr>
            <a:cxnSpLocks/>
          </p:cNvCxnSpPr>
          <p:nvPr/>
        </p:nvCxnSpPr>
        <p:spPr>
          <a:xfrm>
            <a:off x="323556" y="2132868"/>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6F1C827-274F-990C-09A1-7EE26A8EEADE}"/>
              </a:ext>
            </a:extLst>
          </p:cNvPr>
          <p:cNvCxnSpPr>
            <a:cxnSpLocks/>
          </p:cNvCxnSpPr>
          <p:nvPr/>
        </p:nvCxnSpPr>
        <p:spPr>
          <a:xfrm>
            <a:off x="323556" y="290605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22C02C7-9D07-BE01-722A-10A0589A0D6E}"/>
              </a:ext>
            </a:extLst>
          </p:cNvPr>
          <p:cNvCxnSpPr>
            <a:cxnSpLocks/>
          </p:cNvCxnSpPr>
          <p:nvPr/>
        </p:nvCxnSpPr>
        <p:spPr>
          <a:xfrm>
            <a:off x="323556" y="3612267"/>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98E48F-B43C-AEC0-6087-CFA8F9BA8D7A}"/>
              </a:ext>
            </a:extLst>
          </p:cNvPr>
          <p:cNvCxnSpPr>
            <a:cxnSpLocks/>
          </p:cNvCxnSpPr>
          <p:nvPr/>
        </p:nvCxnSpPr>
        <p:spPr>
          <a:xfrm>
            <a:off x="323557" y="438143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8C80854-5418-9498-41E2-A7CD48D6CA25}"/>
              </a:ext>
            </a:extLst>
          </p:cNvPr>
          <p:cNvSpPr txBox="1"/>
          <p:nvPr/>
        </p:nvSpPr>
        <p:spPr>
          <a:xfrm>
            <a:off x="11083889" y="6534424"/>
            <a:ext cx="428610" cy="307777"/>
          </a:xfrm>
          <a:prstGeom prst="rect">
            <a:avLst/>
          </a:prstGeom>
          <a:noFill/>
        </p:spPr>
        <p:txBody>
          <a:bodyPr wrap="square" rtlCol="0">
            <a:spAutoFit/>
          </a:bodyPr>
          <a:lstStyle/>
          <a:p>
            <a:r>
              <a:rPr lang="en-US" sz="1400" dirty="0"/>
              <a:t>13</a:t>
            </a:r>
            <a:endParaRPr lang="en-NG" sz="1400" dirty="0"/>
          </a:p>
        </p:txBody>
      </p:sp>
    </p:spTree>
    <p:extLst>
      <p:ext uri="{BB962C8B-B14F-4D97-AF65-F5344CB8AC3E}">
        <p14:creationId xmlns:p14="http://schemas.microsoft.com/office/powerpoint/2010/main" val="315914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44E7D-7E98-F252-B7D5-9E62F7DAE6E8}"/>
              </a:ext>
            </a:extLst>
          </p:cNvPr>
          <p:cNvSpPr txBox="1"/>
          <p:nvPr/>
        </p:nvSpPr>
        <p:spPr>
          <a:xfrm>
            <a:off x="417342" y="367314"/>
            <a:ext cx="11469858"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1" i="0" dirty="0">
                <a:solidFill>
                  <a:srgbClr val="0D0D0D"/>
                </a:solidFill>
                <a:effectLst/>
                <a:highlight>
                  <a:srgbClr val="FFFFFF"/>
                </a:highlight>
              </a:rPr>
              <a:t>Remarkable Disparity: The striking </a:t>
            </a:r>
            <a:r>
              <a:rPr lang="en-US" sz="2600" b="1" dirty="0">
                <a:solidFill>
                  <a:srgbClr val="0D0D0D"/>
                </a:solidFill>
                <a:highlight>
                  <a:srgbClr val="FFFFFF"/>
                </a:highlight>
              </a:rPr>
              <a:t>d</a:t>
            </a:r>
            <a:r>
              <a:rPr lang="en-US" sz="2600" b="1" i="0" dirty="0">
                <a:solidFill>
                  <a:srgbClr val="0D0D0D"/>
                </a:solidFill>
                <a:effectLst/>
                <a:highlight>
                  <a:srgbClr val="FFFFFF"/>
                </a:highlight>
              </a:rPr>
              <a:t>ominance of the Top 5 </a:t>
            </a:r>
            <a:r>
              <a:rPr lang="en-US" sz="2600" b="1" dirty="0">
                <a:solidFill>
                  <a:srgbClr val="00B050"/>
                </a:solidFill>
                <a:highlight>
                  <a:srgbClr val="FFFFFF"/>
                </a:highlight>
              </a:rPr>
              <a:t>m</a:t>
            </a:r>
            <a:r>
              <a:rPr lang="en-US" sz="2600" b="1" i="0" dirty="0">
                <a:solidFill>
                  <a:srgbClr val="00B050"/>
                </a:solidFill>
                <a:effectLst/>
                <a:highlight>
                  <a:srgbClr val="FFFFFF"/>
                </a:highlight>
              </a:rPr>
              <a:t>ale</a:t>
            </a:r>
            <a:r>
              <a:rPr lang="en-US" sz="2600" b="1" i="0" dirty="0">
                <a:solidFill>
                  <a:srgbClr val="0D0D0D"/>
                </a:solidFill>
                <a:effectLst/>
                <a:highlight>
                  <a:srgbClr val="FFFFFF"/>
                </a:highlight>
              </a:rPr>
              <a:t> </a:t>
            </a:r>
            <a:r>
              <a:rPr lang="en-US" sz="2600" b="1" dirty="0">
                <a:solidFill>
                  <a:srgbClr val="0D0D0D"/>
                </a:solidFill>
                <a:highlight>
                  <a:srgbClr val="FFFFFF"/>
                </a:highlight>
              </a:rPr>
              <a:t>d</a:t>
            </a:r>
            <a:r>
              <a:rPr lang="en-US" sz="2600" b="1" i="0" dirty="0">
                <a:solidFill>
                  <a:srgbClr val="0D0D0D"/>
                </a:solidFill>
                <a:effectLst/>
                <a:highlight>
                  <a:srgbClr val="FFFFFF"/>
                </a:highlight>
              </a:rPr>
              <a:t>irectors over </a:t>
            </a:r>
            <a:r>
              <a:rPr lang="en-US" sz="2600" b="1" dirty="0">
                <a:solidFill>
                  <a:srgbClr val="0D0D0D"/>
                </a:solidFill>
                <a:highlight>
                  <a:srgbClr val="FFFFFF"/>
                </a:highlight>
              </a:rPr>
              <a:t>t</a:t>
            </a:r>
            <a:r>
              <a:rPr lang="en-US" sz="2600" b="1" i="0" dirty="0">
                <a:solidFill>
                  <a:srgbClr val="0D0D0D"/>
                </a:solidFill>
                <a:effectLst/>
                <a:highlight>
                  <a:srgbClr val="FFFFFF"/>
                </a:highlight>
              </a:rPr>
              <a:t>heir </a:t>
            </a:r>
            <a:r>
              <a:rPr lang="en-US" sz="2600" b="1" dirty="0">
                <a:solidFill>
                  <a:srgbClr val="92D050"/>
                </a:solidFill>
                <a:highlight>
                  <a:srgbClr val="FFFFFF"/>
                </a:highlight>
              </a:rPr>
              <a:t>f</a:t>
            </a:r>
            <a:r>
              <a:rPr lang="en-US" sz="2600" b="1" i="0" dirty="0">
                <a:solidFill>
                  <a:srgbClr val="92D050"/>
                </a:solidFill>
                <a:effectLst/>
                <a:highlight>
                  <a:srgbClr val="FFFFFF"/>
                </a:highlight>
              </a:rPr>
              <a:t>emale</a:t>
            </a:r>
            <a:r>
              <a:rPr lang="en-US" sz="2600" b="1" i="0" dirty="0">
                <a:solidFill>
                  <a:srgbClr val="0D0D0D"/>
                </a:solidFill>
                <a:effectLst/>
                <a:highlight>
                  <a:srgbClr val="FFFFFF"/>
                </a:highlight>
              </a:rPr>
              <a:t> counterparts</a:t>
            </a:r>
            <a:r>
              <a:rPr kumimoji="0" lang="en-NG" altLang="en-NG" sz="2600" b="1" i="0" u="none" strike="noStrike" cap="none" normalizeH="0" baseline="0" dirty="0">
                <a:ln>
                  <a:noFill/>
                </a:ln>
                <a:solidFill>
                  <a:srgbClr val="92D050"/>
                </a:solidFill>
                <a:effectLst/>
              </a:rPr>
              <a:t> </a:t>
            </a:r>
            <a:r>
              <a:rPr kumimoji="0" lang="en-NG" altLang="en-NG" sz="2600" b="1" i="0" u="none" strike="noStrike" cap="none" normalizeH="0" baseline="0" dirty="0">
                <a:ln>
                  <a:noFill/>
                </a:ln>
                <a:solidFill>
                  <a:schemeClr val="tx1"/>
                </a:solidFill>
                <a:effectLst/>
              </a:rPr>
              <a:t>in the </a:t>
            </a:r>
            <a:r>
              <a:rPr lang="en-US" altLang="en-NG" sz="2600" b="1" dirty="0"/>
              <a:t>film</a:t>
            </a:r>
            <a:r>
              <a:rPr kumimoji="0" lang="en-NG" altLang="en-NG" sz="2600" b="1" i="0" u="none" strike="noStrike" cap="none" normalizeH="0" baseline="0" dirty="0">
                <a:ln>
                  <a:noFill/>
                </a:ln>
                <a:solidFill>
                  <a:schemeClr val="tx1"/>
                </a:solidFill>
                <a:effectLst/>
              </a:rPr>
              <a:t> industry</a:t>
            </a:r>
          </a:p>
        </p:txBody>
      </p:sp>
      <p:sp>
        <p:nvSpPr>
          <p:cNvPr id="3" name="Rectangle 2">
            <a:extLst>
              <a:ext uri="{FF2B5EF4-FFF2-40B4-BE49-F238E27FC236}">
                <a16:creationId xmlns:a16="http://schemas.microsoft.com/office/drawing/2014/main" id="{3DA58084-1C15-7709-801B-8549ED81F423}"/>
              </a:ext>
            </a:extLst>
          </p:cNvPr>
          <p:cNvSpPr/>
          <p:nvPr/>
        </p:nvSpPr>
        <p:spPr>
          <a:xfrm>
            <a:off x="323557" y="1191455"/>
            <a:ext cx="11507372" cy="1064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B1030C2-CB33-9753-4FDF-94BF9603B782}"/>
              </a:ext>
            </a:extLst>
          </p:cNvPr>
          <p:cNvSpPr/>
          <p:nvPr/>
        </p:nvSpPr>
        <p:spPr>
          <a:xfrm>
            <a:off x="323556" y="1781578"/>
            <a:ext cx="7991275" cy="4064778"/>
          </a:xfrm>
          <a:prstGeom prst="rect">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06D00ADE-063F-0617-2B83-4441557877C3}"/>
              </a:ext>
            </a:extLst>
          </p:cNvPr>
          <p:cNvCxnSpPr>
            <a:cxnSpLocks/>
          </p:cNvCxnSpPr>
          <p:nvPr/>
        </p:nvCxnSpPr>
        <p:spPr>
          <a:xfrm>
            <a:off x="323557" y="5076422"/>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667C3D1-2832-13E4-4ADA-C9D2E242DA47}"/>
              </a:ext>
            </a:extLst>
          </p:cNvPr>
          <p:cNvCxnSpPr>
            <a:cxnSpLocks/>
          </p:cNvCxnSpPr>
          <p:nvPr/>
        </p:nvCxnSpPr>
        <p:spPr>
          <a:xfrm>
            <a:off x="4220307"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EBF78CB-4B51-CED1-FEE2-B8AF19EE9D06}"/>
              </a:ext>
            </a:extLst>
          </p:cNvPr>
          <p:cNvCxnSpPr>
            <a:cxnSpLocks/>
          </p:cNvCxnSpPr>
          <p:nvPr/>
        </p:nvCxnSpPr>
        <p:spPr>
          <a:xfrm>
            <a:off x="4344571"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EE55F9A-05B8-4E21-BE5B-0E114AF3BCE2}"/>
              </a:ext>
            </a:extLst>
          </p:cNvPr>
          <p:cNvCxnSpPr>
            <a:cxnSpLocks/>
          </p:cNvCxnSpPr>
          <p:nvPr/>
        </p:nvCxnSpPr>
        <p:spPr>
          <a:xfrm>
            <a:off x="323556" y="2132868"/>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4E2CCF3-F53F-6148-E1A1-7C34E98B0D10}"/>
              </a:ext>
            </a:extLst>
          </p:cNvPr>
          <p:cNvCxnSpPr>
            <a:cxnSpLocks/>
          </p:cNvCxnSpPr>
          <p:nvPr/>
        </p:nvCxnSpPr>
        <p:spPr>
          <a:xfrm>
            <a:off x="323556" y="2906053"/>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84ADE2E-538D-4A42-4426-EDCABD344F49}"/>
              </a:ext>
            </a:extLst>
          </p:cNvPr>
          <p:cNvCxnSpPr>
            <a:cxnSpLocks/>
          </p:cNvCxnSpPr>
          <p:nvPr/>
        </p:nvCxnSpPr>
        <p:spPr>
          <a:xfrm>
            <a:off x="323556" y="3612267"/>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0E537-DD3D-D071-84A2-21F8D57EC752}"/>
              </a:ext>
            </a:extLst>
          </p:cNvPr>
          <p:cNvCxnSpPr>
            <a:cxnSpLocks/>
          </p:cNvCxnSpPr>
          <p:nvPr/>
        </p:nvCxnSpPr>
        <p:spPr>
          <a:xfrm>
            <a:off x="323557" y="4381433"/>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04B5FBD-8C9D-2E5D-3E35-3EA70C8D6718}"/>
              </a:ext>
            </a:extLst>
          </p:cNvPr>
          <p:cNvSpPr txBox="1"/>
          <p:nvPr/>
        </p:nvSpPr>
        <p:spPr>
          <a:xfrm>
            <a:off x="5879954" y="6490686"/>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9" name="Straight Connector 18">
            <a:extLst>
              <a:ext uri="{FF2B5EF4-FFF2-40B4-BE49-F238E27FC236}">
                <a16:creationId xmlns:a16="http://schemas.microsoft.com/office/drawing/2014/main" id="{4385C8C2-5C94-CC92-D60C-48B0B3457B69}"/>
              </a:ext>
            </a:extLst>
          </p:cNvPr>
          <p:cNvCxnSpPr>
            <a:cxnSpLocks/>
          </p:cNvCxnSpPr>
          <p:nvPr/>
        </p:nvCxnSpPr>
        <p:spPr>
          <a:xfrm>
            <a:off x="323557" y="6490686"/>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F7F61A7-1C6D-74CA-6BE3-88A00BB00718}"/>
              </a:ext>
            </a:extLst>
          </p:cNvPr>
          <p:cNvSpPr txBox="1"/>
          <p:nvPr/>
        </p:nvSpPr>
        <p:spPr>
          <a:xfrm>
            <a:off x="323557" y="6490686"/>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1" name="Rectangle 20">
            <a:extLst>
              <a:ext uri="{FF2B5EF4-FFF2-40B4-BE49-F238E27FC236}">
                <a16:creationId xmlns:a16="http://schemas.microsoft.com/office/drawing/2014/main" id="{5D552F93-F7DF-EF0D-EAE5-E828FB76033D}"/>
              </a:ext>
            </a:extLst>
          </p:cNvPr>
          <p:cNvSpPr/>
          <p:nvPr/>
        </p:nvSpPr>
        <p:spPr>
          <a:xfrm>
            <a:off x="417342" y="30112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2" name="Rectangle 21">
            <a:extLst>
              <a:ext uri="{FF2B5EF4-FFF2-40B4-BE49-F238E27FC236}">
                <a16:creationId xmlns:a16="http://schemas.microsoft.com/office/drawing/2014/main" id="{18F9BC07-95EA-14DF-4B40-5B19240F802A}"/>
              </a:ext>
            </a:extLst>
          </p:cNvPr>
          <p:cNvSpPr/>
          <p:nvPr/>
        </p:nvSpPr>
        <p:spPr>
          <a:xfrm>
            <a:off x="417342" y="37881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3" name="Rectangle 22">
            <a:extLst>
              <a:ext uri="{FF2B5EF4-FFF2-40B4-BE49-F238E27FC236}">
                <a16:creationId xmlns:a16="http://schemas.microsoft.com/office/drawing/2014/main" id="{8FF58FFC-DCA7-B6C0-5EF0-7FAAC40883CA}"/>
              </a:ext>
            </a:extLst>
          </p:cNvPr>
          <p:cNvSpPr/>
          <p:nvPr/>
        </p:nvSpPr>
        <p:spPr>
          <a:xfrm>
            <a:off x="417342" y="4505459"/>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4" name="Rectangle 23">
            <a:extLst>
              <a:ext uri="{FF2B5EF4-FFF2-40B4-BE49-F238E27FC236}">
                <a16:creationId xmlns:a16="http://schemas.microsoft.com/office/drawing/2014/main" id="{DF339021-F580-0FC3-55F6-6D4030F55060}"/>
              </a:ext>
            </a:extLst>
          </p:cNvPr>
          <p:cNvSpPr/>
          <p:nvPr/>
        </p:nvSpPr>
        <p:spPr>
          <a:xfrm>
            <a:off x="427074" y="5252433"/>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5" name="TextBox 24">
            <a:extLst>
              <a:ext uri="{FF2B5EF4-FFF2-40B4-BE49-F238E27FC236}">
                <a16:creationId xmlns:a16="http://schemas.microsoft.com/office/drawing/2014/main" id="{A9ECD609-BD53-AA63-141F-8B3109BBEF6A}"/>
              </a:ext>
            </a:extLst>
          </p:cNvPr>
          <p:cNvSpPr txBox="1"/>
          <p:nvPr/>
        </p:nvSpPr>
        <p:spPr>
          <a:xfrm>
            <a:off x="426243" y="3066538"/>
            <a:ext cx="1836263" cy="369332"/>
          </a:xfrm>
          <a:prstGeom prst="rect">
            <a:avLst/>
          </a:prstGeom>
          <a:noFill/>
        </p:spPr>
        <p:txBody>
          <a:bodyPr wrap="square" rtlCol="0">
            <a:spAutoFit/>
          </a:bodyPr>
          <a:lstStyle/>
          <a:p>
            <a:r>
              <a:rPr lang="en-US" b="1" dirty="0"/>
              <a:t>Biodun Stephen </a:t>
            </a:r>
            <a:endParaRPr lang="en-NG" b="1" dirty="0"/>
          </a:p>
        </p:txBody>
      </p:sp>
      <p:sp>
        <p:nvSpPr>
          <p:cNvPr id="26" name="TextBox 25">
            <a:extLst>
              <a:ext uri="{FF2B5EF4-FFF2-40B4-BE49-F238E27FC236}">
                <a16:creationId xmlns:a16="http://schemas.microsoft.com/office/drawing/2014/main" id="{E0761440-F59E-FBBA-C05A-6363C276084F}"/>
              </a:ext>
            </a:extLst>
          </p:cNvPr>
          <p:cNvSpPr txBox="1"/>
          <p:nvPr/>
        </p:nvSpPr>
        <p:spPr>
          <a:xfrm>
            <a:off x="2911975" y="3150709"/>
            <a:ext cx="1012911" cy="369332"/>
          </a:xfrm>
          <a:prstGeom prst="rect">
            <a:avLst/>
          </a:prstGeom>
          <a:noFill/>
        </p:spPr>
        <p:txBody>
          <a:bodyPr wrap="square" rtlCol="0">
            <a:spAutoFit/>
          </a:bodyPr>
          <a:lstStyle/>
          <a:p>
            <a:r>
              <a:rPr lang="en-US" dirty="0"/>
              <a:t>  ( 3.9%)</a:t>
            </a:r>
            <a:endParaRPr lang="en-NG" dirty="0"/>
          </a:p>
        </p:txBody>
      </p:sp>
      <p:pic>
        <p:nvPicPr>
          <p:cNvPr id="27" name="Picture 26">
            <a:extLst>
              <a:ext uri="{FF2B5EF4-FFF2-40B4-BE49-F238E27FC236}">
                <a16:creationId xmlns:a16="http://schemas.microsoft.com/office/drawing/2014/main" id="{E3E6CA94-0124-C1A6-DD47-51CB4961C5B9}"/>
              </a:ext>
            </a:extLst>
          </p:cNvPr>
          <p:cNvPicPr>
            <a:picLocks noChangeAspect="1"/>
          </p:cNvPicPr>
          <p:nvPr/>
        </p:nvPicPr>
        <p:blipFill>
          <a:blip r:embed="rId2"/>
          <a:stretch>
            <a:fillRect/>
          </a:stretch>
        </p:blipFill>
        <p:spPr>
          <a:xfrm>
            <a:off x="426243" y="2308716"/>
            <a:ext cx="3767655" cy="524301"/>
          </a:xfrm>
          <a:prstGeom prst="rect">
            <a:avLst/>
          </a:prstGeom>
          <a:solidFill>
            <a:srgbClr val="92D050"/>
          </a:solidFill>
        </p:spPr>
      </p:pic>
      <p:sp>
        <p:nvSpPr>
          <p:cNvPr id="28" name="TextBox 27">
            <a:extLst>
              <a:ext uri="{FF2B5EF4-FFF2-40B4-BE49-F238E27FC236}">
                <a16:creationId xmlns:a16="http://schemas.microsoft.com/office/drawing/2014/main" id="{3C1DDD69-696B-F97F-DABC-070DBB2707EE}"/>
              </a:ext>
            </a:extLst>
          </p:cNvPr>
          <p:cNvSpPr txBox="1"/>
          <p:nvPr/>
        </p:nvSpPr>
        <p:spPr>
          <a:xfrm>
            <a:off x="465926" y="2380881"/>
            <a:ext cx="1436314" cy="369332"/>
          </a:xfrm>
          <a:prstGeom prst="rect">
            <a:avLst/>
          </a:prstGeom>
          <a:noFill/>
        </p:spPr>
        <p:txBody>
          <a:bodyPr wrap="square" rtlCol="0">
            <a:spAutoFit/>
          </a:bodyPr>
          <a:lstStyle/>
          <a:p>
            <a:r>
              <a:rPr lang="en-US" b="1" dirty="0"/>
              <a:t>Omoni Oboli</a:t>
            </a:r>
            <a:endParaRPr lang="en-NG" b="1" dirty="0"/>
          </a:p>
        </p:txBody>
      </p:sp>
      <p:sp>
        <p:nvSpPr>
          <p:cNvPr id="29" name="TextBox 28">
            <a:extLst>
              <a:ext uri="{FF2B5EF4-FFF2-40B4-BE49-F238E27FC236}">
                <a16:creationId xmlns:a16="http://schemas.microsoft.com/office/drawing/2014/main" id="{96A661F8-4D06-BA59-CFEB-FEA680964F35}"/>
              </a:ext>
            </a:extLst>
          </p:cNvPr>
          <p:cNvSpPr txBox="1"/>
          <p:nvPr/>
        </p:nvSpPr>
        <p:spPr>
          <a:xfrm>
            <a:off x="417342" y="3856960"/>
            <a:ext cx="1425262" cy="369332"/>
          </a:xfrm>
          <a:prstGeom prst="rect">
            <a:avLst/>
          </a:prstGeom>
          <a:noFill/>
        </p:spPr>
        <p:txBody>
          <a:bodyPr wrap="square" rtlCol="0">
            <a:spAutoFit/>
          </a:bodyPr>
          <a:lstStyle/>
          <a:p>
            <a:r>
              <a:rPr lang="en-US" b="1" dirty="0"/>
              <a:t>Tope Oshin</a:t>
            </a:r>
            <a:endParaRPr lang="en-NG" b="1" dirty="0"/>
          </a:p>
        </p:txBody>
      </p:sp>
      <p:sp>
        <p:nvSpPr>
          <p:cNvPr id="30" name="TextBox 29">
            <a:extLst>
              <a:ext uri="{FF2B5EF4-FFF2-40B4-BE49-F238E27FC236}">
                <a16:creationId xmlns:a16="http://schemas.microsoft.com/office/drawing/2014/main" id="{F283A4C3-7145-DC6A-510B-27A0D48C5B8F}"/>
              </a:ext>
            </a:extLst>
          </p:cNvPr>
          <p:cNvSpPr txBox="1"/>
          <p:nvPr/>
        </p:nvSpPr>
        <p:spPr>
          <a:xfrm>
            <a:off x="459672" y="4576700"/>
            <a:ext cx="1480472" cy="369332"/>
          </a:xfrm>
          <a:prstGeom prst="rect">
            <a:avLst/>
          </a:prstGeom>
          <a:noFill/>
        </p:spPr>
        <p:txBody>
          <a:bodyPr wrap="square" rtlCol="0">
            <a:spAutoFit/>
          </a:bodyPr>
          <a:lstStyle/>
          <a:p>
            <a:r>
              <a:rPr lang="en-US" b="1" dirty="0"/>
              <a:t>Kemi Adetiba</a:t>
            </a:r>
            <a:endParaRPr lang="en-NG" b="1" dirty="0"/>
          </a:p>
        </p:txBody>
      </p:sp>
      <p:sp>
        <p:nvSpPr>
          <p:cNvPr id="31" name="TextBox 30">
            <a:extLst>
              <a:ext uri="{FF2B5EF4-FFF2-40B4-BE49-F238E27FC236}">
                <a16:creationId xmlns:a16="http://schemas.microsoft.com/office/drawing/2014/main" id="{4C86E7F6-F8BF-86FC-A181-F6BC91C4F50D}"/>
              </a:ext>
            </a:extLst>
          </p:cNvPr>
          <p:cNvSpPr txBox="1"/>
          <p:nvPr/>
        </p:nvSpPr>
        <p:spPr>
          <a:xfrm>
            <a:off x="459672" y="5311391"/>
            <a:ext cx="2433484" cy="369332"/>
          </a:xfrm>
          <a:prstGeom prst="rect">
            <a:avLst/>
          </a:prstGeom>
          <a:noFill/>
        </p:spPr>
        <p:txBody>
          <a:bodyPr wrap="square" rtlCol="0">
            <a:spAutoFit/>
          </a:bodyPr>
          <a:lstStyle/>
          <a:p>
            <a:r>
              <a:rPr lang="en-US" b="1" dirty="0"/>
              <a:t>Bolanle Austen - Peters</a:t>
            </a:r>
            <a:endParaRPr lang="en-NG" b="1" dirty="0"/>
          </a:p>
        </p:txBody>
      </p:sp>
      <p:sp>
        <p:nvSpPr>
          <p:cNvPr id="32" name="TextBox 31">
            <a:extLst>
              <a:ext uri="{FF2B5EF4-FFF2-40B4-BE49-F238E27FC236}">
                <a16:creationId xmlns:a16="http://schemas.microsoft.com/office/drawing/2014/main" id="{37494534-AAF0-53E6-431A-6706E895459D}"/>
              </a:ext>
            </a:extLst>
          </p:cNvPr>
          <p:cNvSpPr txBox="1"/>
          <p:nvPr/>
        </p:nvSpPr>
        <p:spPr>
          <a:xfrm>
            <a:off x="3002411" y="2380151"/>
            <a:ext cx="981633" cy="369332"/>
          </a:xfrm>
          <a:prstGeom prst="rect">
            <a:avLst/>
          </a:prstGeom>
          <a:noFill/>
        </p:spPr>
        <p:txBody>
          <a:bodyPr wrap="square" rtlCol="0">
            <a:spAutoFit/>
          </a:bodyPr>
          <a:lstStyle/>
          <a:p>
            <a:r>
              <a:rPr lang="en-US" dirty="0"/>
              <a:t>( 3.9%)</a:t>
            </a:r>
            <a:endParaRPr lang="en-NG" dirty="0"/>
          </a:p>
        </p:txBody>
      </p:sp>
      <p:sp>
        <p:nvSpPr>
          <p:cNvPr id="33" name="TextBox 32">
            <a:extLst>
              <a:ext uri="{FF2B5EF4-FFF2-40B4-BE49-F238E27FC236}">
                <a16:creationId xmlns:a16="http://schemas.microsoft.com/office/drawing/2014/main" id="{B1E0D6C7-EBF2-6471-4EE9-E4AF9B636A80}"/>
              </a:ext>
            </a:extLst>
          </p:cNvPr>
          <p:cNvSpPr txBox="1"/>
          <p:nvPr/>
        </p:nvSpPr>
        <p:spPr>
          <a:xfrm>
            <a:off x="2930351" y="3892502"/>
            <a:ext cx="1053693" cy="369332"/>
          </a:xfrm>
          <a:prstGeom prst="rect">
            <a:avLst/>
          </a:prstGeom>
          <a:noFill/>
        </p:spPr>
        <p:txBody>
          <a:bodyPr wrap="square" rtlCol="0">
            <a:spAutoFit/>
          </a:bodyPr>
          <a:lstStyle/>
          <a:p>
            <a:r>
              <a:rPr lang="en-US" dirty="0"/>
              <a:t> ( 2.6%)</a:t>
            </a:r>
            <a:endParaRPr lang="en-NG" dirty="0"/>
          </a:p>
        </p:txBody>
      </p:sp>
      <p:sp>
        <p:nvSpPr>
          <p:cNvPr id="34" name="TextBox 33">
            <a:extLst>
              <a:ext uri="{FF2B5EF4-FFF2-40B4-BE49-F238E27FC236}">
                <a16:creationId xmlns:a16="http://schemas.microsoft.com/office/drawing/2014/main" id="{6573D546-B554-BDE6-4CAE-5FD58A59E516}"/>
              </a:ext>
            </a:extLst>
          </p:cNvPr>
          <p:cNvSpPr txBox="1"/>
          <p:nvPr/>
        </p:nvSpPr>
        <p:spPr>
          <a:xfrm>
            <a:off x="2940076" y="4541805"/>
            <a:ext cx="1043968" cy="369332"/>
          </a:xfrm>
          <a:prstGeom prst="rect">
            <a:avLst/>
          </a:prstGeom>
          <a:noFill/>
        </p:spPr>
        <p:txBody>
          <a:bodyPr wrap="square" rtlCol="0">
            <a:spAutoFit/>
          </a:bodyPr>
          <a:lstStyle/>
          <a:p>
            <a:r>
              <a:rPr lang="en-US" dirty="0"/>
              <a:t> ( 2.0%)</a:t>
            </a:r>
            <a:endParaRPr lang="en-NG" dirty="0"/>
          </a:p>
        </p:txBody>
      </p:sp>
      <p:sp>
        <p:nvSpPr>
          <p:cNvPr id="35" name="TextBox 34">
            <a:extLst>
              <a:ext uri="{FF2B5EF4-FFF2-40B4-BE49-F238E27FC236}">
                <a16:creationId xmlns:a16="http://schemas.microsoft.com/office/drawing/2014/main" id="{24CE14C6-73D2-D824-BD8B-BFB05B07C086}"/>
              </a:ext>
            </a:extLst>
          </p:cNvPr>
          <p:cNvSpPr txBox="1"/>
          <p:nvPr/>
        </p:nvSpPr>
        <p:spPr>
          <a:xfrm>
            <a:off x="2893156" y="5331771"/>
            <a:ext cx="1069459" cy="369332"/>
          </a:xfrm>
          <a:prstGeom prst="rect">
            <a:avLst/>
          </a:prstGeom>
          <a:noFill/>
        </p:spPr>
        <p:txBody>
          <a:bodyPr wrap="square" rtlCol="0">
            <a:spAutoFit/>
          </a:bodyPr>
          <a:lstStyle/>
          <a:p>
            <a:r>
              <a:rPr lang="en-US" b="1" dirty="0"/>
              <a:t> </a:t>
            </a:r>
            <a:r>
              <a:rPr lang="en-US" dirty="0"/>
              <a:t> ( 2.0%)</a:t>
            </a:r>
            <a:endParaRPr lang="en-NG" dirty="0"/>
          </a:p>
        </p:txBody>
      </p:sp>
      <p:pic>
        <p:nvPicPr>
          <p:cNvPr id="41" name="Picture 40">
            <a:extLst>
              <a:ext uri="{FF2B5EF4-FFF2-40B4-BE49-F238E27FC236}">
                <a16:creationId xmlns:a16="http://schemas.microsoft.com/office/drawing/2014/main" id="{666B4272-9F12-0989-C39C-D13D2079D9FF}"/>
              </a:ext>
            </a:extLst>
          </p:cNvPr>
          <p:cNvPicPr>
            <a:picLocks noChangeAspect="1"/>
          </p:cNvPicPr>
          <p:nvPr/>
        </p:nvPicPr>
        <p:blipFill>
          <a:blip r:embed="rId2"/>
          <a:stretch>
            <a:fillRect/>
          </a:stretch>
        </p:blipFill>
        <p:spPr>
          <a:xfrm>
            <a:off x="4419391" y="2307986"/>
            <a:ext cx="3767655" cy="524301"/>
          </a:xfrm>
          <a:prstGeom prst="rect">
            <a:avLst/>
          </a:prstGeom>
          <a:solidFill>
            <a:srgbClr val="00B050"/>
          </a:solidFill>
        </p:spPr>
      </p:pic>
      <p:sp>
        <p:nvSpPr>
          <p:cNvPr id="42" name="TextBox 41">
            <a:extLst>
              <a:ext uri="{FF2B5EF4-FFF2-40B4-BE49-F238E27FC236}">
                <a16:creationId xmlns:a16="http://schemas.microsoft.com/office/drawing/2014/main" id="{BA58124C-C39A-D082-9B8F-11D7F252B9FD}"/>
              </a:ext>
            </a:extLst>
          </p:cNvPr>
          <p:cNvSpPr txBox="1"/>
          <p:nvPr/>
        </p:nvSpPr>
        <p:spPr>
          <a:xfrm>
            <a:off x="4459073" y="2380151"/>
            <a:ext cx="1636919" cy="369332"/>
          </a:xfrm>
          <a:prstGeom prst="rect">
            <a:avLst/>
          </a:prstGeom>
          <a:noFill/>
        </p:spPr>
        <p:txBody>
          <a:bodyPr wrap="square" rtlCol="0">
            <a:spAutoFit/>
          </a:bodyPr>
          <a:lstStyle/>
          <a:p>
            <a:r>
              <a:rPr lang="en-US" b="1" dirty="0"/>
              <a:t>Kunle Afolayan</a:t>
            </a:r>
            <a:endParaRPr lang="en-NG" b="1" dirty="0"/>
          </a:p>
        </p:txBody>
      </p:sp>
      <p:sp>
        <p:nvSpPr>
          <p:cNvPr id="43" name="TextBox 42">
            <a:extLst>
              <a:ext uri="{FF2B5EF4-FFF2-40B4-BE49-F238E27FC236}">
                <a16:creationId xmlns:a16="http://schemas.microsoft.com/office/drawing/2014/main" id="{BEC81517-C360-7B2A-DB7C-7D3D4F9E7A84}"/>
              </a:ext>
            </a:extLst>
          </p:cNvPr>
          <p:cNvSpPr txBox="1"/>
          <p:nvPr/>
        </p:nvSpPr>
        <p:spPr>
          <a:xfrm>
            <a:off x="6894482" y="2394550"/>
            <a:ext cx="1134651" cy="369332"/>
          </a:xfrm>
          <a:prstGeom prst="rect">
            <a:avLst/>
          </a:prstGeom>
          <a:noFill/>
        </p:spPr>
        <p:txBody>
          <a:bodyPr wrap="square" rtlCol="0">
            <a:spAutoFit/>
          </a:bodyPr>
          <a:lstStyle/>
          <a:p>
            <a:r>
              <a:rPr lang="en-US" dirty="0"/>
              <a:t>(8.3%)</a:t>
            </a:r>
            <a:endParaRPr lang="en-NG" dirty="0"/>
          </a:p>
        </p:txBody>
      </p:sp>
      <p:pic>
        <p:nvPicPr>
          <p:cNvPr id="44" name="Picture 43">
            <a:extLst>
              <a:ext uri="{FF2B5EF4-FFF2-40B4-BE49-F238E27FC236}">
                <a16:creationId xmlns:a16="http://schemas.microsoft.com/office/drawing/2014/main" id="{18517DA4-FB0A-7BF7-1645-EE95C53B22E4}"/>
              </a:ext>
            </a:extLst>
          </p:cNvPr>
          <p:cNvPicPr>
            <a:picLocks noChangeAspect="1"/>
          </p:cNvPicPr>
          <p:nvPr/>
        </p:nvPicPr>
        <p:blipFill>
          <a:blip r:embed="rId2"/>
          <a:stretch>
            <a:fillRect/>
          </a:stretch>
        </p:blipFill>
        <p:spPr>
          <a:xfrm>
            <a:off x="4414116" y="3024437"/>
            <a:ext cx="3767655" cy="524301"/>
          </a:xfrm>
          <a:prstGeom prst="rect">
            <a:avLst/>
          </a:prstGeom>
          <a:solidFill>
            <a:srgbClr val="00B050"/>
          </a:solidFill>
        </p:spPr>
      </p:pic>
      <p:sp>
        <p:nvSpPr>
          <p:cNvPr id="45" name="TextBox 44">
            <a:extLst>
              <a:ext uri="{FF2B5EF4-FFF2-40B4-BE49-F238E27FC236}">
                <a16:creationId xmlns:a16="http://schemas.microsoft.com/office/drawing/2014/main" id="{2E28D727-E936-EB82-E3D1-8048D8BED847}"/>
              </a:ext>
            </a:extLst>
          </p:cNvPr>
          <p:cNvSpPr txBox="1"/>
          <p:nvPr/>
        </p:nvSpPr>
        <p:spPr>
          <a:xfrm>
            <a:off x="4453798" y="3096602"/>
            <a:ext cx="1642193" cy="369332"/>
          </a:xfrm>
          <a:prstGeom prst="rect">
            <a:avLst/>
          </a:prstGeom>
          <a:noFill/>
        </p:spPr>
        <p:txBody>
          <a:bodyPr wrap="square" rtlCol="0">
            <a:spAutoFit/>
          </a:bodyPr>
          <a:lstStyle/>
          <a:p>
            <a:r>
              <a:rPr lang="en-US" b="1" dirty="0"/>
              <a:t>Kayode Kasum</a:t>
            </a:r>
            <a:endParaRPr lang="en-NG" b="1" dirty="0"/>
          </a:p>
        </p:txBody>
      </p:sp>
      <p:sp>
        <p:nvSpPr>
          <p:cNvPr id="46" name="TextBox 45">
            <a:extLst>
              <a:ext uri="{FF2B5EF4-FFF2-40B4-BE49-F238E27FC236}">
                <a16:creationId xmlns:a16="http://schemas.microsoft.com/office/drawing/2014/main" id="{CA1BA0A5-20B7-434C-228E-B56C09220AFB}"/>
              </a:ext>
            </a:extLst>
          </p:cNvPr>
          <p:cNvSpPr txBox="1"/>
          <p:nvPr/>
        </p:nvSpPr>
        <p:spPr>
          <a:xfrm>
            <a:off x="6889207" y="3111001"/>
            <a:ext cx="1134651" cy="369332"/>
          </a:xfrm>
          <a:prstGeom prst="rect">
            <a:avLst/>
          </a:prstGeom>
          <a:noFill/>
        </p:spPr>
        <p:txBody>
          <a:bodyPr wrap="square" rtlCol="0">
            <a:spAutoFit/>
          </a:bodyPr>
          <a:lstStyle/>
          <a:p>
            <a:r>
              <a:rPr lang="en-US" dirty="0"/>
              <a:t>( 6.7%)</a:t>
            </a:r>
            <a:endParaRPr lang="en-NG" dirty="0"/>
          </a:p>
        </p:txBody>
      </p:sp>
      <p:pic>
        <p:nvPicPr>
          <p:cNvPr id="47" name="Picture 46">
            <a:extLst>
              <a:ext uri="{FF2B5EF4-FFF2-40B4-BE49-F238E27FC236}">
                <a16:creationId xmlns:a16="http://schemas.microsoft.com/office/drawing/2014/main" id="{17F7594D-E0FD-1396-ADB2-C9FFF0D43A6F}"/>
              </a:ext>
            </a:extLst>
          </p:cNvPr>
          <p:cNvPicPr>
            <a:picLocks noChangeAspect="1"/>
          </p:cNvPicPr>
          <p:nvPr/>
        </p:nvPicPr>
        <p:blipFill>
          <a:blip r:embed="rId2"/>
          <a:stretch>
            <a:fillRect/>
          </a:stretch>
        </p:blipFill>
        <p:spPr>
          <a:xfrm>
            <a:off x="4416609" y="3754439"/>
            <a:ext cx="3767655" cy="524301"/>
          </a:xfrm>
          <a:prstGeom prst="rect">
            <a:avLst/>
          </a:prstGeom>
          <a:solidFill>
            <a:srgbClr val="00B050"/>
          </a:solidFill>
        </p:spPr>
      </p:pic>
      <p:sp>
        <p:nvSpPr>
          <p:cNvPr id="48" name="TextBox 47">
            <a:extLst>
              <a:ext uri="{FF2B5EF4-FFF2-40B4-BE49-F238E27FC236}">
                <a16:creationId xmlns:a16="http://schemas.microsoft.com/office/drawing/2014/main" id="{B5749AF4-263F-EA02-6B0A-488E2DF85294}"/>
              </a:ext>
            </a:extLst>
          </p:cNvPr>
          <p:cNvSpPr txBox="1"/>
          <p:nvPr/>
        </p:nvSpPr>
        <p:spPr>
          <a:xfrm>
            <a:off x="4485558" y="3828679"/>
            <a:ext cx="2002843" cy="369332"/>
          </a:xfrm>
          <a:prstGeom prst="rect">
            <a:avLst/>
          </a:prstGeom>
          <a:noFill/>
        </p:spPr>
        <p:txBody>
          <a:bodyPr wrap="square" rtlCol="0">
            <a:spAutoFit/>
          </a:bodyPr>
          <a:lstStyle/>
          <a:p>
            <a:r>
              <a:rPr lang="en-US" b="1" dirty="0"/>
              <a:t>Niyi Akinmolayan</a:t>
            </a:r>
            <a:endParaRPr lang="en-NG" b="1" dirty="0"/>
          </a:p>
        </p:txBody>
      </p:sp>
      <p:sp>
        <p:nvSpPr>
          <p:cNvPr id="49" name="TextBox 48">
            <a:extLst>
              <a:ext uri="{FF2B5EF4-FFF2-40B4-BE49-F238E27FC236}">
                <a16:creationId xmlns:a16="http://schemas.microsoft.com/office/drawing/2014/main" id="{B8CEE345-B9E9-2E43-8769-DFD1F0ECDB80}"/>
              </a:ext>
            </a:extLst>
          </p:cNvPr>
          <p:cNvSpPr txBox="1"/>
          <p:nvPr/>
        </p:nvSpPr>
        <p:spPr>
          <a:xfrm>
            <a:off x="6891700" y="3841003"/>
            <a:ext cx="1134651" cy="369332"/>
          </a:xfrm>
          <a:prstGeom prst="rect">
            <a:avLst/>
          </a:prstGeom>
          <a:noFill/>
        </p:spPr>
        <p:txBody>
          <a:bodyPr wrap="square" rtlCol="0">
            <a:spAutoFit/>
          </a:bodyPr>
          <a:lstStyle/>
          <a:p>
            <a:r>
              <a:rPr lang="en-US" dirty="0"/>
              <a:t>( 5.0%)</a:t>
            </a:r>
            <a:endParaRPr lang="en-NG" dirty="0"/>
          </a:p>
        </p:txBody>
      </p:sp>
      <p:pic>
        <p:nvPicPr>
          <p:cNvPr id="50" name="Picture 49">
            <a:extLst>
              <a:ext uri="{FF2B5EF4-FFF2-40B4-BE49-F238E27FC236}">
                <a16:creationId xmlns:a16="http://schemas.microsoft.com/office/drawing/2014/main" id="{BBCF9A20-D7A2-9A25-6B03-715030325FC8}"/>
              </a:ext>
            </a:extLst>
          </p:cNvPr>
          <p:cNvPicPr>
            <a:picLocks noChangeAspect="1"/>
          </p:cNvPicPr>
          <p:nvPr/>
        </p:nvPicPr>
        <p:blipFill>
          <a:blip r:embed="rId2"/>
          <a:stretch>
            <a:fillRect/>
          </a:stretch>
        </p:blipFill>
        <p:spPr>
          <a:xfrm>
            <a:off x="4445875" y="4484127"/>
            <a:ext cx="3767655" cy="524301"/>
          </a:xfrm>
          <a:prstGeom prst="rect">
            <a:avLst/>
          </a:prstGeom>
          <a:solidFill>
            <a:srgbClr val="00B050"/>
          </a:solidFill>
        </p:spPr>
      </p:pic>
      <p:sp>
        <p:nvSpPr>
          <p:cNvPr id="51" name="TextBox 50">
            <a:extLst>
              <a:ext uri="{FF2B5EF4-FFF2-40B4-BE49-F238E27FC236}">
                <a16:creationId xmlns:a16="http://schemas.microsoft.com/office/drawing/2014/main" id="{CB8D78CC-8C93-0292-BD99-E49D10751B77}"/>
              </a:ext>
            </a:extLst>
          </p:cNvPr>
          <p:cNvSpPr txBox="1"/>
          <p:nvPr/>
        </p:nvSpPr>
        <p:spPr>
          <a:xfrm>
            <a:off x="4487144" y="4599709"/>
            <a:ext cx="1718293" cy="369332"/>
          </a:xfrm>
          <a:prstGeom prst="rect">
            <a:avLst/>
          </a:prstGeom>
          <a:noFill/>
        </p:spPr>
        <p:txBody>
          <a:bodyPr wrap="square" rtlCol="0">
            <a:spAutoFit/>
          </a:bodyPr>
          <a:lstStyle/>
          <a:p>
            <a:r>
              <a:rPr lang="en-US" b="1" dirty="0"/>
              <a:t>Walter Taylaur</a:t>
            </a:r>
            <a:endParaRPr lang="en-NG" b="1" dirty="0"/>
          </a:p>
        </p:txBody>
      </p:sp>
      <p:sp>
        <p:nvSpPr>
          <p:cNvPr id="52" name="TextBox 51">
            <a:extLst>
              <a:ext uri="{FF2B5EF4-FFF2-40B4-BE49-F238E27FC236}">
                <a16:creationId xmlns:a16="http://schemas.microsoft.com/office/drawing/2014/main" id="{329881F9-0516-04A7-1E39-160BF9987D99}"/>
              </a:ext>
            </a:extLst>
          </p:cNvPr>
          <p:cNvSpPr txBox="1"/>
          <p:nvPr/>
        </p:nvSpPr>
        <p:spPr>
          <a:xfrm>
            <a:off x="6920966" y="4570691"/>
            <a:ext cx="1134651" cy="369332"/>
          </a:xfrm>
          <a:prstGeom prst="rect">
            <a:avLst/>
          </a:prstGeom>
          <a:noFill/>
        </p:spPr>
        <p:txBody>
          <a:bodyPr wrap="square" rtlCol="0">
            <a:spAutoFit/>
          </a:bodyPr>
          <a:lstStyle/>
          <a:p>
            <a:r>
              <a:rPr lang="en-US" dirty="0"/>
              <a:t>( 3.3%)</a:t>
            </a:r>
            <a:endParaRPr lang="en-NG" dirty="0"/>
          </a:p>
        </p:txBody>
      </p:sp>
      <p:pic>
        <p:nvPicPr>
          <p:cNvPr id="53" name="Picture 52">
            <a:extLst>
              <a:ext uri="{FF2B5EF4-FFF2-40B4-BE49-F238E27FC236}">
                <a16:creationId xmlns:a16="http://schemas.microsoft.com/office/drawing/2014/main" id="{AE6F829F-B3EB-4405-9879-8DD617214645}"/>
              </a:ext>
            </a:extLst>
          </p:cNvPr>
          <p:cNvPicPr>
            <a:picLocks noChangeAspect="1"/>
          </p:cNvPicPr>
          <p:nvPr/>
        </p:nvPicPr>
        <p:blipFill>
          <a:blip r:embed="rId2"/>
          <a:stretch>
            <a:fillRect/>
          </a:stretch>
        </p:blipFill>
        <p:spPr>
          <a:xfrm>
            <a:off x="4451044" y="5244039"/>
            <a:ext cx="3767655" cy="524301"/>
          </a:xfrm>
          <a:prstGeom prst="rect">
            <a:avLst/>
          </a:prstGeom>
          <a:solidFill>
            <a:srgbClr val="00B050"/>
          </a:solidFill>
        </p:spPr>
      </p:pic>
      <p:sp>
        <p:nvSpPr>
          <p:cNvPr id="54" name="TextBox 53">
            <a:extLst>
              <a:ext uri="{FF2B5EF4-FFF2-40B4-BE49-F238E27FC236}">
                <a16:creationId xmlns:a16="http://schemas.microsoft.com/office/drawing/2014/main" id="{02F0FD5E-82D6-FD62-30D8-A2FE40906633}"/>
              </a:ext>
            </a:extLst>
          </p:cNvPr>
          <p:cNvSpPr txBox="1"/>
          <p:nvPr/>
        </p:nvSpPr>
        <p:spPr>
          <a:xfrm>
            <a:off x="4490726" y="5316204"/>
            <a:ext cx="1605263" cy="369332"/>
          </a:xfrm>
          <a:prstGeom prst="rect">
            <a:avLst/>
          </a:prstGeom>
          <a:noFill/>
        </p:spPr>
        <p:txBody>
          <a:bodyPr wrap="square" rtlCol="0">
            <a:spAutoFit/>
          </a:bodyPr>
          <a:lstStyle/>
          <a:p>
            <a:r>
              <a:rPr lang="en-US" b="1" dirty="0"/>
              <a:t>Moses Inwang</a:t>
            </a:r>
            <a:endParaRPr lang="en-NG" b="1" dirty="0"/>
          </a:p>
        </p:txBody>
      </p:sp>
      <p:sp>
        <p:nvSpPr>
          <p:cNvPr id="55" name="TextBox 54">
            <a:extLst>
              <a:ext uri="{FF2B5EF4-FFF2-40B4-BE49-F238E27FC236}">
                <a16:creationId xmlns:a16="http://schemas.microsoft.com/office/drawing/2014/main" id="{B8E2BE54-19F0-54A4-B553-A73F799C3079}"/>
              </a:ext>
            </a:extLst>
          </p:cNvPr>
          <p:cNvSpPr txBox="1"/>
          <p:nvPr/>
        </p:nvSpPr>
        <p:spPr>
          <a:xfrm>
            <a:off x="6926135" y="5330603"/>
            <a:ext cx="1134651" cy="369332"/>
          </a:xfrm>
          <a:prstGeom prst="rect">
            <a:avLst/>
          </a:prstGeom>
          <a:noFill/>
        </p:spPr>
        <p:txBody>
          <a:bodyPr wrap="square" rtlCol="0">
            <a:spAutoFit/>
          </a:bodyPr>
          <a:lstStyle/>
          <a:p>
            <a:r>
              <a:rPr lang="en-US" dirty="0"/>
              <a:t>( 3.3%)</a:t>
            </a:r>
            <a:endParaRPr lang="en-NG" dirty="0"/>
          </a:p>
        </p:txBody>
      </p:sp>
      <p:sp>
        <p:nvSpPr>
          <p:cNvPr id="70" name="TextBox 69">
            <a:extLst>
              <a:ext uri="{FF2B5EF4-FFF2-40B4-BE49-F238E27FC236}">
                <a16:creationId xmlns:a16="http://schemas.microsoft.com/office/drawing/2014/main" id="{B4CE8070-B129-1426-45EE-1DCB0CF51F22}"/>
              </a:ext>
            </a:extLst>
          </p:cNvPr>
          <p:cNvSpPr txBox="1"/>
          <p:nvPr/>
        </p:nvSpPr>
        <p:spPr>
          <a:xfrm>
            <a:off x="1235077" y="1786484"/>
            <a:ext cx="2785402" cy="369332"/>
          </a:xfrm>
          <a:prstGeom prst="rect">
            <a:avLst/>
          </a:prstGeom>
          <a:noFill/>
        </p:spPr>
        <p:txBody>
          <a:bodyPr wrap="square" rtlCol="0">
            <a:spAutoFit/>
          </a:bodyPr>
          <a:lstStyle/>
          <a:p>
            <a:r>
              <a:rPr lang="en-US" b="1" dirty="0">
                <a:solidFill>
                  <a:srgbClr val="92D050"/>
                </a:solidFill>
              </a:rPr>
              <a:t>Female Director</a:t>
            </a:r>
            <a:endParaRPr lang="en-NG" b="1" dirty="0">
              <a:solidFill>
                <a:srgbClr val="92D050"/>
              </a:solidFill>
            </a:endParaRPr>
          </a:p>
        </p:txBody>
      </p:sp>
      <p:sp>
        <p:nvSpPr>
          <p:cNvPr id="71" name="TextBox 70">
            <a:extLst>
              <a:ext uri="{FF2B5EF4-FFF2-40B4-BE49-F238E27FC236}">
                <a16:creationId xmlns:a16="http://schemas.microsoft.com/office/drawing/2014/main" id="{A3499B17-3336-69AD-9A57-3068013BAB05}"/>
              </a:ext>
            </a:extLst>
          </p:cNvPr>
          <p:cNvSpPr txBox="1"/>
          <p:nvPr/>
        </p:nvSpPr>
        <p:spPr>
          <a:xfrm>
            <a:off x="5396369" y="1778781"/>
            <a:ext cx="2785402" cy="369332"/>
          </a:xfrm>
          <a:prstGeom prst="rect">
            <a:avLst/>
          </a:prstGeom>
          <a:noFill/>
        </p:spPr>
        <p:txBody>
          <a:bodyPr wrap="square" rtlCol="0">
            <a:spAutoFit/>
          </a:bodyPr>
          <a:lstStyle/>
          <a:p>
            <a:r>
              <a:rPr lang="en-US" b="1" dirty="0">
                <a:solidFill>
                  <a:srgbClr val="00B050"/>
                </a:solidFill>
              </a:rPr>
              <a:t>Male</a:t>
            </a:r>
            <a:r>
              <a:rPr lang="en-US" b="1" dirty="0">
                <a:solidFill>
                  <a:srgbClr val="92D050"/>
                </a:solidFill>
              </a:rPr>
              <a:t> </a:t>
            </a:r>
            <a:r>
              <a:rPr lang="en-US" b="1" dirty="0">
                <a:solidFill>
                  <a:srgbClr val="00B050"/>
                </a:solidFill>
              </a:rPr>
              <a:t>Director</a:t>
            </a:r>
            <a:endParaRPr lang="en-NG" b="1" dirty="0">
              <a:solidFill>
                <a:srgbClr val="00B050"/>
              </a:solidFill>
            </a:endParaRPr>
          </a:p>
        </p:txBody>
      </p:sp>
      <p:sp>
        <p:nvSpPr>
          <p:cNvPr id="72" name="TextBox 71">
            <a:extLst>
              <a:ext uri="{FF2B5EF4-FFF2-40B4-BE49-F238E27FC236}">
                <a16:creationId xmlns:a16="http://schemas.microsoft.com/office/drawing/2014/main" id="{622F1BCC-4FCF-6327-43B6-AA8A011A7F81}"/>
              </a:ext>
            </a:extLst>
          </p:cNvPr>
          <p:cNvSpPr txBox="1"/>
          <p:nvPr/>
        </p:nvSpPr>
        <p:spPr>
          <a:xfrm>
            <a:off x="323556" y="1347138"/>
            <a:ext cx="6841460" cy="369332"/>
          </a:xfrm>
          <a:prstGeom prst="rect">
            <a:avLst/>
          </a:prstGeom>
          <a:noFill/>
        </p:spPr>
        <p:txBody>
          <a:bodyPr wrap="square" rtlCol="0">
            <a:spAutoFit/>
          </a:bodyPr>
          <a:lstStyle/>
          <a:p>
            <a:r>
              <a:rPr lang="en-US" dirty="0"/>
              <a:t>Top 5 highly skilled female and male directors over time (2013 – 2023)  </a:t>
            </a:r>
            <a:endParaRPr lang="en-NG" dirty="0"/>
          </a:p>
        </p:txBody>
      </p:sp>
      <p:pic>
        <p:nvPicPr>
          <p:cNvPr id="73" name="Picture 72">
            <a:extLst>
              <a:ext uri="{FF2B5EF4-FFF2-40B4-BE49-F238E27FC236}">
                <a16:creationId xmlns:a16="http://schemas.microsoft.com/office/drawing/2014/main" id="{93072844-9CA9-5F1B-9E79-CD1EE65E2562}"/>
              </a:ext>
            </a:extLst>
          </p:cNvPr>
          <p:cNvPicPr>
            <a:picLocks noChangeAspect="1"/>
          </p:cNvPicPr>
          <p:nvPr/>
        </p:nvPicPr>
        <p:blipFill>
          <a:blip r:embed="rId3"/>
          <a:stretch>
            <a:fillRect/>
          </a:stretch>
        </p:blipFill>
        <p:spPr>
          <a:xfrm>
            <a:off x="9006285" y="4769165"/>
            <a:ext cx="2587351" cy="1522529"/>
          </a:xfrm>
          <a:prstGeom prst="rect">
            <a:avLst/>
          </a:prstGeom>
        </p:spPr>
      </p:pic>
      <p:sp>
        <p:nvSpPr>
          <p:cNvPr id="74" name="TextBox 73">
            <a:extLst>
              <a:ext uri="{FF2B5EF4-FFF2-40B4-BE49-F238E27FC236}">
                <a16:creationId xmlns:a16="http://schemas.microsoft.com/office/drawing/2014/main" id="{9B76B363-7D97-CEEE-870E-4A202CED7029}"/>
              </a:ext>
            </a:extLst>
          </p:cNvPr>
          <p:cNvSpPr txBox="1"/>
          <p:nvPr/>
        </p:nvSpPr>
        <p:spPr>
          <a:xfrm>
            <a:off x="8679766" y="1409449"/>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75" name="Straight Connector 74">
            <a:extLst>
              <a:ext uri="{FF2B5EF4-FFF2-40B4-BE49-F238E27FC236}">
                <a16:creationId xmlns:a16="http://schemas.microsoft.com/office/drawing/2014/main" id="{9554DA04-347D-3496-E8C1-B3C175D92950}"/>
              </a:ext>
            </a:extLst>
          </p:cNvPr>
          <p:cNvCxnSpPr>
            <a:cxnSpLocks/>
          </p:cNvCxnSpPr>
          <p:nvPr/>
        </p:nvCxnSpPr>
        <p:spPr>
          <a:xfrm>
            <a:off x="9425354" y="1777727"/>
            <a:ext cx="174439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A6841C1D-AD31-325E-FA7E-8ED7D5B1FF22}"/>
              </a:ext>
            </a:extLst>
          </p:cNvPr>
          <p:cNvSpPr txBox="1"/>
          <p:nvPr/>
        </p:nvSpPr>
        <p:spPr>
          <a:xfrm>
            <a:off x="8982754" y="1919109"/>
            <a:ext cx="258735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The top 5 male directors </a:t>
            </a:r>
            <a:r>
              <a:rPr lang="en-US" sz="1600" dirty="0"/>
              <a:t>sum up to </a:t>
            </a:r>
            <a:r>
              <a:rPr lang="en-US" sz="1600" b="1" dirty="0"/>
              <a:t>26.6%, while that of the female is</a:t>
            </a:r>
            <a:r>
              <a:rPr lang="en-US" sz="1600" dirty="0"/>
              <a:t> </a:t>
            </a:r>
            <a:r>
              <a:rPr lang="en-US" sz="1600" b="1" dirty="0"/>
              <a:t>14.4%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i="0" dirty="0">
                <a:solidFill>
                  <a:srgbClr val="0D0D0D"/>
                </a:solidFill>
                <a:effectLst/>
                <a:highlight>
                  <a:srgbClr val="FFFFFF"/>
                </a:highlight>
                <a:latin typeface="Söhne"/>
              </a:rPr>
              <a:t>The first </a:t>
            </a:r>
            <a:r>
              <a:rPr lang="en-US" sz="1600" b="1" dirty="0">
                <a:solidFill>
                  <a:srgbClr val="0D0D0D"/>
                </a:solidFill>
                <a:highlight>
                  <a:srgbClr val="FFFFFF"/>
                </a:highlight>
                <a:latin typeface="Söhne"/>
              </a:rPr>
              <a:t>2 </a:t>
            </a:r>
            <a:r>
              <a:rPr lang="en-US" sz="1600" b="1" i="0" dirty="0">
                <a:solidFill>
                  <a:srgbClr val="0D0D0D"/>
                </a:solidFill>
                <a:effectLst/>
                <a:highlight>
                  <a:srgbClr val="FFFFFF"/>
                </a:highlight>
                <a:latin typeface="Söhne"/>
              </a:rPr>
              <a:t>Leading </a:t>
            </a:r>
            <a:r>
              <a:rPr lang="en-US" sz="1600" b="1" i="0" dirty="0">
                <a:effectLst/>
                <a:highlight>
                  <a:srgbClr val="FFFFFF"/>
                </a:highlight>
                <a:latin typeface="Söhne"/>
              </a:rPr>
              <a:t>Male</a:t>
            </a:r>
            <a:r>
              <a:rPr lang="en-US" sz="1600" b="1" i="0" dirty="0">
                <a:solidFill>
                  <a:srgbClr val="00B050"/>
                </a:solidFill>
                <a:effectLst/>
                <a:highlight>
                  <a:srgbClr val="FFFFFF"/>
                </a:highlight>
                <a:latin typeface="Söhne"/>
              </a:rPr>
              <a:t> </a:t>
            </a:r>
            <a:r>
              <a:rPr lang="en-US" sz="1600" b="1" i="0" dirty="0">
                <a:solidFill>
                  <a:srgbClr val="0D0D0D"/>
                </a:solidFill>
                <a:effectLst/>
                <a:highlight>
                  <a:srgbClr val="FFFFFF"/>
                </a:highlight>
                <a:latin typeface="Söhne"/>
              </a:rPr>
              <a:t>Directors Contribute 23.4% Combined</a:t>
            </a:r>
            <a:r>
              <a:rPr lang="en-US" sz="1600" b="0" i="0" dirty="0">
                <a:solidFill>
                  <a:srgbClr val="0D0D0D"/>
                </a:solidFill>
                <a:effectLst/>
                <a:highlight>
                  <a:srgbClr val="FFFFFF"/>
                </a:highlight>
                <a:latin typeface="Söhne"/>
              </a:rPr>
              <a:t>, Compared to </a:t>
            </a:r>
            <a:r>
              <a:rPr lang="en-US" sz="1600" b="1" i="0" dirty="0">
                <a:solidFill>
                  <a:srgbClr val="92D050"/>
                </a:solidFill>
                <a:effectLst/>
                <a:highlight>
                  <a:srgbClr val="FFFFFF"/>
                </a:highlight>
                <a:latin typeface="Söhne"/>
              </a:rPr>
              <a:t>Female</a:t>
            </a:r>
            <a:r>
              <a:rPr lang="en-US" sz="1600" b="0"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Counterparts at 12.7%</a:t>
            </a:r>
            <a:r>
              <a:rPr lang="en-US" sz="1600" b="1" dirty="0"/>
              <a:t>. A clear difference of 10.7%</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NG" sz="1600" dirty="0"/>
          </a:p>
        </p:txBody>
      </p:sp>
      <p:sp>
        <p:nvSpPr>
          <p:cNvPr id="4" name="TextBox 3">
            <a:extLst>
              <a:ext uri="{FF2B5EF4-FFF2-40B4-BE49-F238E27FC236}">
                <a16:creationId xmlns:a16="http://schemas.microsoft.com/office/drawing/2014/main" id="{A295A9B6-B2DD-ABCA-5B59-4FBD8EE05FA8}"/>
              </a:ext>
            </a:extLst>
          </p:cNvPr>
          <p:cNvSpPr txBox="1"/>
          <p:nvPr/>
        </p:nvSpPr>
        <p:spPr>
          <a:xfrm>
            <a:off x="11061289" y="6534424"/>
            <a:ext cx="428610" cy="307777"/>
          </a:xfrm>
          <a:prstGeom prst="rect">
            <a:avLst/>
          </a:prstGeom>
          <a:noFill/>
        </p:spPr>
        <p:txBody>
          <a:bodyPr wrap="square" rtlCol="0">
            <a:spAutoFit/>
          </a:bodyPr>
          <a:lstStyle/>
          <a:p>
            <a:r>
              <a:rPr lang="en-US" sz="1400" dirty="0"/>
              <a:t>14</a:t>
            </a:r>
            <a:endParaRPr lang="en-NG" sz="1400" dirty="0"/>
          </a:p>
        </p:txBody>
      </p:sp>
    </p:spTree>
    <p:extLst>
      <p:ext uri="{BB962C8B-B14F-4D97-AF65-F5344CB8AC3E}">
        <p14:creationId xmlns:p14="http://schemas.microsoft.com/office/powerpoint/2010/main" val="402808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427703" y="436098"/>
            <a:ext cx="9732296" cy="6006904"/>
            <a:chOff x="427703" y="436099"/>
            <a:chExt cx="9732296" cy="5670283"/>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427703" y="436099"/>
              <a:ext cx="4738453" cy="2818726"/>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52F418AD-702A-CE6D-171D-EF777006182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5166156" y="2983817"/>
            <a:ext cx="4732934" cy="3208800"/>
          </a:xfrm>
          <a:prstGeom prst="rect">
            <a:avLst/>
          </a:prstGeom>
        </p:spPr>
      </p:pic>
      <p:cxnSp>
        <p:nvCxnSpPr>
          <p:cNvPr id="10" name="Straight Connector 9">
            <a:extLst>
              <a:ext uri="{FF2B5EF4-FFF2-40B4-BE49-F238E27FC236}">
                <a16:creationId xmlns:a16="http://schemas.microsoft.com/office/drawing/2014/main" id="{B25C94C0-471C-06DA-079F-04DA7DE290E9}"/>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3A1620C-3BB8-2F6A-7E19-52EA48FDDA95}"/>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601A9D8F-3AB7-774E-B3C5-E08060257BFF}"/>
              </a:ext>
            </a:extLst>
          </p:cNvPr>
          <p:cNvSpPr txBox="1"/>
          <p:nvPr/>
        </p:nvSpPr>
        <p:spPr>
          <a:xfrm>
            <a:off x="11061289" y="6550223"/>
            <a:ext cx="428610" cy="307777"/>
          </a:xfrm>
          <a:prstGeom prst="rect">
            <a:avLst/>
          </a:prstGeom>
          <a:noFill/>
        </p:spPr>
        <p:txBody>
          <a:bodyPr wrap="square" rtlCol="0">
            <a:spAutoFit/>
          </a:bodyPr>
          <a:lstStyle/>
          <a:p>
            <a:r>
              <a:rPr lang="en-US" sz="1400" dirty="0"/>
              <a:t>15</a:t>
            </a:r>
            <a:endParaRPr lang="en-NG" sz="1400" dirty="0"/>
          </a:p>
        </p:txBody>
      </p:sp>
      <p:sp>
        <p:nvSpPr>
          <p:cNvPr id="14" name="TextBox 13">
            <a:extLst>
              <a:ext uri="{FF2B5EF4-FFF2-40B4-BE49-F238E27FC236}">
                <a16:creationId xmlns:a16="http://schemas.microsoft.com/office/drawing/2014/main" id="{47BBCE59-F575-9437-55A9-1F4D1C2D860C}"/>
              </a:ext>
            </a:extLst>
          </p:cNvPr>
          <p:cNvSpPr txBox="1"/>
          <p:nvPr/>
        </p:nvSpPr>
        <p:spPr>
          <a:xfrm>
            <a:off x="530942" y="721572"/>
            <a:ext cx="4504353" cy="2092881"/>
          </a:xfrm>
          <a:prstGeom prst="rect">
            <a:avLst/>
          </a:prstGeom>
          <a:noFill/>
        </p:spPr>
        <p:txBody>
          <a:bodyPr wrap="square" rtlCol="0">
            <a:spAutoFit/>
          </a:bodyPr>
          <a:lstStyle/>
          <a:p>
            <a:r>
              <a:rPr lang="en-US" sz="2000" b="1" dirty="0">
                <a:solidFill>
                  <a:schemeClr val="bg1"/>
                </a:solidFill>
              </a:rPr>
              <a:t>Scene 2 – </a:t>
            </a:r>
            <a:r>
              <a:rPr lang="en-US" sz="2000" b="1" u="sng" dirty="0">
                <a:solidFill>
                  <a:schemeClr val="bg1"/>
                </a:solidFill>
              </a:rPr>
              <a:t>Movie Producers Assessments</a:t>
            </a:r>
          </a:p>
          <a:p>
            <a:endParaRPr lang="en-US" sz="2000" b="1" dirty="0">
              <a:solidFill>
                <a:schemeClr val="bg1"/>
              </a:solidFill>
            </a:endParaRPr>
          </a:p>
          <a:p>
            <a:pPr marL="342900" indent="-342900">
              <a:buFont typeface="Arial" panose="020B0604020202020204" pitchFamily="34" charset="0"/>
              <a:buChar char="•"/>
            </a:pPr>
            <a:r>
              <a:rPr lang="en-US" b="1" dirty="0">
                <a:solidFill>
                  <a:schemeClr val="bg1"/>
                </a:solidFill>
              </a:rPr>
              <a:t>Evaluation of the Total Count and Proportion of Male versus Female Producers.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Top 5 Male and Female Producers.</a:t>
            </a:r>
          </a:p>
        </p:txBody>
      </p:sp>
    </p:spTree>
    <p:extLst>
      <p:ext uri="{BB962C8B-B14F-4D97-AF65-F5344CB8AC3E}">
        <p14:creationId xmlns:p14="http://schemas.microsoft.com/office/powerpoint/2010/main" val="19166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189133" y="1393650"/>
            <a:ext cx="5303520" cy="369332"/>
          </a:xfrm>
          <a:prstGeom prst="rect">
            <a:avLst/>
          </a:prstGeom>
          <a:noFill/>
        </p:spPr>
        <p:txBody>
          <a:bodyPr wrap="square" rtlCol="0">
            <a:spAutoFit/>
          </a:bodyPr>
          <a:lstStyle/>
          <a:p>
            <a:r>
              <a:rPr lang="en-US" dirty="0"/>
              <a:t>Count between female and male producers </a:t>
            </a:r>
            <a:endParaRPr lang="en-NG" dirty="0"/>
          </a:p>
        </p:txBody>
      </p:sp>
      <p:sp>
        <p:nvSpPr>
          <p:cNvPr id="7" name="Speech Bubble: Oval 6">
            <a:extLst>
              <a:ext uri="{FF2B5EF4-FFF2-40B4-BE49-F238E27FC236}">
                <a16:creationId xmlns:a16="http://schemas.microsoft.com/office/drawing/2014/main" id="{87588817-C673-CB54-2444-FF9AA8EB7387}"/>
              </a:ext>
            </a:extLst>
          </p:cNvPr>
          <p:cNvSpPr/>
          <p:nvPr/>
        </p:nvSpPr>
        <p:spPr>
          <a:xfrm>
            <a:off x="6046868" y="1558053"/>
            <a:ext cx="2293712" cy="939037"/>
          </a:xfrm>
          <a:prstGeom prst="wedgeEllipse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10% surge in the involvement of female producers</a:t>
            </a:r>
            <a:r>
              <a:rPr lang="en-US" sz="1400" dirty="0">
                <a:solidFill>
                  <a:schemeClr val="tx1"/>
                </a:solidFill>
              </a:rPr>
              <a:t>.</a:t>
            </a:r>
            <a:endParaRPr lang="en-NG" sz="1400" dirty="0">
              <a:solidFill>
                <a:schemeClr val="tx1"/>
              </a:solidFill>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42277" y="360458"/>
            <a:ext cx="11707446" cy="892552"/>
          </a:xfrm>
          <a:prstGeom prst="rect">
            <a:avLst/>
          </a:prstGeom>
          <a:solidFill>
            <a:schemeClr val="bg1"/>
          </a:solidFill>
          <a:ln>
            <a:noFill/>
          </a:ln>
        </p:spPr>
        <p:txBody>
          <a:bodyPr wrap="square" rtlCol="0">
            <a:spAutoFit/>
          </a:bodyPr>
          <a:lstStyle/>
          <a:p>
            <a:r>
              <a:rPr lang="en-US" sz="2600" b="1" i="0" dirty="0">
                <a:solidFill>
                  <a:srgbClr val="00B050"/>
                </a:solidFill>
                <a:effectLst/>
                <a:highlight>
                  <a:srgbClr val="FFFFFF"/>
                </a:highlight>
              </a:rPr>
              <a:t>Male</a:t>
            </a:r>
            <a:r>
              <a:rPr lang="en-US" sz="2600" b="1" i="0" dirty="0">
                <a:solidFill>
                  <a:srgbClr val="0D0D0D"/>
                </a:solidFill>
                <a:effectLst/>
                <a:highlight>
                  <a:srgbClr val="FFFFFF"/>
                </a:highlight>
              </a:rPr>
              <a:t> producers continue to dominate, despite </a:t>
            </a:r>
            <a:r>
              <a:rPr lang="en-US" sz="2600" b="1" i="0" dirty="0">
                <a:solidFill>
                  <a:srgbClr val="92D050"/>
                </a:solidFill>
                <a:effectLst/>
                <a:highlight>
                  <a:srgbClr val="FFFFFF"/>
                </a:highlight>
              </a:rPr>
              <a:t>females</a:t>
            </a:r>
            <a:r>
              <a:rPr lang="en-US" sz="2600" b="1" i="0" dirty="0">
                <a:solidFill>
                  <a:srgbClr val="0D0D0D"/>
                </a:solidFill>
                <a:effectLst/>
                <a:highlight>
                  <a:srgbClr val="FFFFFF"/>
                </a:highlight>
              </a:rPr>
              <a:t> constituting 42.2% of industry producers, showcasing a significant, noteworthy, and substantial presence</a:t>
            </a:r>
            <a:endParaRPr lang="en-NG" sz="2600" b="1"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749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679766" y="1631274"/>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397218" y="2000606"/>
            <a:ext cx="175846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9040408" y="2250208"/>
            <a:ext cx="2809634"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rgbClr val="0D0D0D"/>
                </a:solidFill>
                <a:effectLst/>
                <a:highlight>
                  <a:srgbClr val="FFFFFF"/>
                </a:highlight>
                <a:latin typeface="Söhne"/>
              </a:rPr>
              <a:t>In 2022, there was a notable 10% </a:t>
            </a:r>
            <a:r>
              <a:rPr lang="en-US" sz="1600" b="1" dirty="0">
                <a:solidFill>
                  <a:srgbClr val="0D0D0D"/>
                </a:solidFill>
                <a:highlight>
                  <a:srgbClr val="FFFFFF"/>
                </a:highlight>
                <a:latin typeface="Söhne"/>
              </a:rPr>
              <a:t>surge</a:t>
            </a:r>
            <a:r>
              <a:rPr lang="en-US" sz="1600" b="0" i="0" dirty="0">
                <a:solidFill>
                  <a:srgbClr val="0D0D0D"/>
                </a:solidFill>
                <a:effectLst/>
                <a:highlight>
                  <a:srgbClr val="FFFFFF"/>
                </a:highlight>
                <a:latin typeface="Söhne"/>
              </a:rPr>
              <a:t> in the production of movies and TV shows led by female. </a:t>
            </a:r>
            <a:r>
              <a:rPr lang="en-US" sz="1600" b="1" i="0" dirty="0">
                <a:solidFill>
                  <a:srgbClr val="0D0D0D"/>
                </a:solidFill>
                <a:effectLst/>
                <a:highlight>
                  <a:srgbClr val="FFFFFF"/>
                </a:highlight>
                <a:latin typeface="Söhne"/>
              </a:rPr>
              <a:t>Regrettably, this positive momentum was unexpectedly halted</a:t>
            </a:r>
            <a:r>
              <a:rPr lang="en-US" sz="1600" b="0" i="0" dirty="0">
                <a:solidFill>
                  <a:srgbClr val="0D0D0D"/>
                </a:solidFill>
                <a:effectLst/>
                <a:highlight>
                  <a:srgbClr val="FFFFFF"/>
                </a:highlight>
                <a:latin typeface="Söhne"/>
              </a:rPr>
              <a:t>.</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In the realm of movie and TV show production</a:t>
            </a:r>
            <a:r>
              <a:rPr lang="en-US" sz="1600" b="1" i="0" dirty="0">
                <a:solidFill>
                  <a:srgbClr val="0D0D0D"/>
                </a:solidFill>
                <a:effectLst/>
                <a:highlight>
                  <a:srgbClr val="FFFFFF"/>
                </a:highlight>
                <a:latin typeface="Söhne"/>
              </a:rPr>
              <a:t>, male constitute </a:t>
            </a:r>
            <a:r>
              <a:rPr lang="en-US" sz="1600" b="1" dirty="0">
                <a:solidFill>
                  <a:srgbClr val="0D0D0D"/>
                </a:solidFill>
                <a:highlight>
                  <a:srgbClr val="FFFFFF"/>
                </a:highlight>
                <a:latin typeface="Söhne"/>
              </a:rPr>
              <a:t>57</a:t>
            </a:r>
            <a:r>
              <a:rPr lang="en-US" sz="1600" b="1" i="0" dirty="0">
                <a:solidFill>
                  <a:srgbClr val="0D0D0D"/>
                </a:solidFill>
                <a:effectLst/>
                <a:highlight>
                  <a:srgbClr val="FFFFFF"/>
                </a:highlight>
                <a:latin typeface="Söhne"/>
              </a:rPr>
              <a:t>.8% of producers</a:t>
            </a:r>
            <a:r>
              <a:rPr lang="en-US" sz="1600" b="0"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while female make up </a:t>
            </a:r>
            <a:r>
              <a:rPr lang="en-US" sz="1600" b="1" dirty="0">
                <a:solidFill>
                  <a:srgbClr val="0D0D0D"/>
                </a:solidFill>
                <a:highlight>
                  <a:srgbClr val="FFFFFF"/>
                </a:highlight>
                <a:latin typeface="Söhne"/>
              </a:rPr>
              <a:t>42</a:t>
            </a:r>
            <a:r>
              <a:rPr lang="en-US" sz="1600" b="1" i="0" dirty="0">
                <a:solidFill>
                  <a:srgbClr val="0D0D0D"/>
                </a:solidFill>
                <a:effectLst/>
                <a:highlight>
                  <a:srgbClr val="FFFFFF"/>
                </a:highlight>
                <a:latin typeface="Söhne"/>
              </a:rPr>
              <a:t>.2%</a:t>
            </a:r>
            <a:r>
              <a:rPr lang="en-US" sz="1600" i="0" dirty="0">
                <a:solidFill>
                  <a:srgbClr val="0D0D0D"/>
                </a:solidFill>
                <a:effectLst/>
                <a:highlight>
                  <a:srgbClr val="FFFFFF"/>
                </a:highlight>
                <a:latin typeface="Söhne"/>
              </a:rPr>
              <a:t>. This data underscores the significant contribution of women to the industry.</a:t>
            </a:r>
            <a:endParaRPr lang="en-US" sz="16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34395" y="6534424"/>
            <a:ext cx="357006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2" name="Chart 1">
            <a:extLst>
              <a:ext uri="{FF2B5EF4-FFF2-40B4-BE49-F238E27FC236}">
                <a16:creationId xmlns:a16="http://schemas.microsoft.com/office/drawing/2014/main" id="{476454DD-ED60-7332-7E29-0B1E98E2B236}"/>
              </a:ext>
            </a:extLst>
          </p:cNvPr>
          <p:cNvGraphicFramePr/>
          <p:nvPr>
            <p:extLst>
              <p:ext uri="{D42A27DB-BD31-4B8C-83A1-F6EECF244321}">
                <p14:modId xmlns:p14="http://schemas.microsoft.com/office/powerpoint/2010/main" val="2063393885"/>
              </p:ext>
            </p:extLst>
          </p:nvPr>
        </p:nvGraphicFramePr>
        <p:xfrm>
          <a:off x="530942" y="1808074"/>
          <a:ext cx="7668960" cy="460683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D43A8E1C-C23F-A3C3-95D0-CA5EF36768BD}"/>
              </a:ext>
            </a:extLst>
          </p:cNvPr>
          <p:cNvCxnSpPr>
            <a:cxnSpLocks/>
          </p:cNvCxnSpPr>
          <p:nvPr/>
        </p:nvCxnSpPr>
        <p:spPr>
          <a:xfrm flipV="1">
            <a:off x="6634274" y="2594544"/>
            <a:ext cx="117987" cy="7305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2BBC6F-E34F-8A72-D243-034F657CE85E}"/>
              </a:ext>
            </a:extLst>
          </p:cNvPr>
          <p:cNvCxnSpPr>
            <a:cxnSpLocks/>
          </p:cNvCxnSpPr>
          <p:nvPr/>
        </p:nvCxnSpPr>
        <p:spPr>
          <a:xfrm flipH="1" flipV="1">
            <a:off x="6704875" y="2601504"/>
            <a:ext cx="241615" cy="466161"/>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DD4530-CD65-D649-A85E-A4A5640B57B5}"/>
              </a:ext>
            </a:extLst>
          </p:cNvPr>
          <p:cNvSpPr txBox="1"/>
          <p:nvPr/>
        </p:nvSpPr>
        <p:spPr>
          <a:xfrm>
            <a:off x="4306759" y="2325169"/>
            <a:ext cx="486697" cy="400110"/>
          </a:xfrm>
          <a:prstGeom prst="rect">
            <a:avLst/>
          </a:prstGeom>
          <a:noFill/>
        </p:spPr>
        <p:txBody>
          <a:bodyPr wrap="square" rtlCol="0">
            <a:spAutoFit/>
          </a:bodyPr>
          <a:lstStyle/>
          <a:p>
            <a:r>
              <a:rPr lang="en-US" sz="2000" dirty="0"/>
              <a:t>23</a:t>
            </a:r>
            <a:endParaRPr lang="en-NG" sz="2000" dirty="0"/>
          </a:p>
        </p:txBody>
      </p:sp>
      <p:sp>
        <p:nvSpPr>
          <p:cNvPr id="26" name="TextBox 25">
            <a:extLst>
              <a:ext uri="{FF2B5EF4-FFF2-40B4-BE49-F238E27FC236}">
                <a16:creationId xmlns:a16="http://schemas.microsoft.com/office/drawing/2014/main" id="{9CFE7A16-19AA-823E-EB27-C8AE279207A1}"/>
              </a:ext>
            </a:extLst>
          </p:cNvPr>
          <p:cNvSpPr txBox="1"/>
          <p:nvPr/>
        </p:nvSpPr>
        <p:spPr>
          <a:xfrm>
            <a:off x="4942017" y="2759762"/>
            <a:ext cx="550636" cy="400110"/>
          </a:xfrm>
          <a:prstGeom prst="rect">
            <a:avLst/>
          </a:prstGeom>
          <a:noFill/>
        </p:spPr>
        <p:txBody>
          <a:bodyPr wrap="square" rtlCol="0">
            <a:spAutoFit/>
          </a:bodyPr>
          <a:lstStyle/>
          <a:p>
            <a:r>
              <a:rPr lang="en-US" sz="2000" dirty="0"/>
              <a:t>20</a:t>
            </a:r>
            <a:endParaRPr lang="en-NG" sz="2000" dirty="0"/>
          </a:p>
        </p:txBody>
      </p:sp>
      <p:sp>
        <p:nvSpPr>
          <p:cNvPr id="32" name="TextBox 31">
            <a:extLst>
              <a:ext uri="{FF2B5EF4-FFF2-40B4-BE49-F238E27FC236}">
                <a16:creationId xmlns:a16="http://schemas.microsoft.com/office/drawing/2014/main" id="{ADABFF44-EAF0-3F62-E878-F7E86C42A535}"/>
              </a:ext>
            </a:extLst>
          </p:cNvPr>
          <p:cNvSpPr txBox="1"/>
          <p:nvPr/>
        </p:nvSpPr>
        <p:spPr>
          <a:xfrm>
            <a:off x="5577317" y="3508995"/>
            <a:ext cx="550636" cy="400110"/>
          </a:xfrm>
          <a:prstGeom prst="rect">
            <a:avLst/>
          </a:prstGeom>
          <a:noFill/>
        </p:spPr>
        <p:txBody>
          <a:bodyPr wrap="square" rtlCol="0">
            <a:spAutoFit/>
          </a:bodyPr>
          <a:lstStyle/>
          <a:p>
            <a:r>
              <a:rPr lang="en-US" sz="2000" dirty="0"/>
              <a:t>14</a:t>
            </a:r>
            <a:endParaRPr lang="en-NG" sz="2000" dirty="0"/>
          </a:p>
        </p:txBody>
      </p:sp>
      <p:sp>
        <p:nvSpPr>
          <p:cNvPr id="36" name="TextBox 35">
            <a:extLst>
              <a:ext uri="{FF2B5EF4-FFF2-40B4-BE49-F238E27FC236}">
                <a16:creationId xmlns:a16="http://schemas.microsoft.com/office/drawing/2014/main" id="{2DCE2976-2EEB-BD5D-B3D5-01273DDC1287}"/>
              </a:ext>
            </a:extLst>
          </p:cNvPr>
          <p:cNvSpPr txBox="1"/>
          <p:nvPr/>
        </p:nvSpPr>
        <p:spPr>
          <a:xfrm>
            <a:off x="3018672" y="3573696"/>
            <a:ext cx="486697" cy="400110"/>
          </a:xfrm>
          <a:prstGeom prst="rect">
            <a:avLst/>
          </a:prstGeom>
          <a:noFill/>
        </p:spPr>
        <p:txBody>
          <a:bodyPr wrap="square" rtlCol="0">
            <a:spAutoFit/>
          </a:bodyPr>
          <a:lstStyle/>
          <a:p>
            <a:r>
              <a:rPr lang="en-US" sz="2000" dirty="0"/>
              <a:t>14</a:t>
            </a:r>
            <a:endParaRPr lang="en-NG" sz="2000" dirty="0"/>
          </a:p>
        </p:txBody>
      </p:sp>
      <p:sp>
        <p:nvSpPr>
          <p:cNvPr id="37" name="TextBox 36">
            <a:extLst>
              <a:ext uri="{FF2B5EF4-FFF2-40B4-BE49-F238E27FC236}">
                <a16:creationId xmlns:a16="http://schemas.microsoft.com/office/drawing/2014/main" id="{495709EB-4BDA-51F7-56A2-5B77576160C1}"/>
              </a:ext>
            </a:extLst>
          </p:cNvPr>
          <p:cNvSpPr txBox="1"/>
          <p:nvPr/>
        </p:nvSpPr>
        <p:spPr>
          <a:xfrm>
            <a:off x="2481386" y="4586273"/>
            <a:ext cx="359507" cy="400110"/>
          </a:xfrm>
          <a:prstGeom prst="rect">
            <a:avLst/>
          </a:prstGeom>
          <a:noFill/>
        </p:spPr>
        <p:txBody>
          <a:bodyPr wrap="square" rtlCol="0">
            <a:spAutoFit/>
          </a:bodyPr>
          <a:lstStyle/>
          <a:p>
            <a:r>
              <a:rPr lang="en-US" sz="2000" dirty="0"/>
              <a:t>7</a:t>
            </a:r>
            <a:endParaRPr lang="en-NG" sz="2000" dirty="0"/>
          </a:p>
        </p:txBody>
      </p:sp>
      <p:sp>
        <p:nvSpPr>
          <p:cNvPr id="38" name="TextBox 37">
            <a:extLst>
              <a:ext uri="{FF2B5EF4-FFF2-40B4-BE49-F238E27FC236}">
                <a16:creationId xmlns:a16="http://schemas.microsoft.com/office/drawing/2014/main" id="{F0533FE0-878E-0B6B-1F7B-C48C2A74C9A7}"/>
              </a:ext>
            </a:extLst>
          </p:cNvPr>
          <p:cNvSpPr txBox="1"/>
          <p:nvPr/>
        </p:nvSpPr>
        <p:spPr>
          <a:xfrm>
            <a:off x="1805611" y="5236717"/>
            <a:ext cx="486697" cy="400110"/>
          </a:xfrm>
          <a:prstGeom prst="rect">
            <a:avLst/>
          </a:prstGeom>
          <a:noFill/>
        </p:spPr>
        <p:txBody>
          <a:bodyPr wrap="square" rtlCol="0">
            <a:spAutoFit/>
          </a:bodyPr>
          <a:lstStyle/>
          <a:p>
            <a:r>
              <a:rPr lang="en-US" sz="2000" dirty="0"/>
              <a:t>3</a:t>
            </a:r>
            <a:endParaRPr lang="en-NG" sz="2000" dirty="0"/>
          </a:p>
        </p:txBody>
      </p:sp>
      <p:sp>
        <p:nvSpPr>
          <p:cNvPr id="39" name="TextBox 38">
            <a:extLst>
              <a:ext uri="{FF2B5EF4-FFF2-40B4-BE49-F238E27FC236}">
                <a16:creationId xmlns:a16="http://schemas.microsoft.com/office/drawing/2014/main" id="{1AD232CD-C236-45F9-F847-5A0E68F5F780}"/>
              </a:ext>
            </a:extLst>
          </p:cNvPr>
          <p:cNvSpPr txBox="1"/>
          <p:nvPr/>
        </p:nvSpPr>
        <p:spPr>
          <a:xfrm>
            <a:off x="7540196" y="3911435"/>
            <a:ext cx="486697" cy="400110"/>
          </a:xfrm>
          <a:prstGeom prst="rect">
            <a:avLst/>
          </a:prstGeom>
          <a:noFill/>
        </p:spPr>
        <p:txBody>
          <a:bodyPr wrap="square" rtlCol="0">
            <a:spAutoFit/>
          </a:bodyPr>
          <a:lstStyle/>
          <a:p>
            <a:r>
              <a:rPr lang="en-US" sz="2000" dirty="0"/>
              <a:t>12</a:t>
            </a:r>
            <a:endParaRPr lang="en-NG" sz="2000" dirty="0"/>
          </a:p>
        </p:txBody>
      </p:sp>
      <p:sp>
        <p:nvSpPr>
          <p:cNvPr id="40" name="TextBox 39">
            <a:extLst>
              <a:ext uri="{FF2B5EF4-FFF2-40B4-BE49-F238E27FC236}">
                <a16:creationId xmlns:a16="http://schemas.microsoft.com/office/drawing/2014/main" id="{DA7710B3-F554-DFB8-D5EE-E46029890413}"/>
              </a:ext>
            </a:extLst>
          </p:cNvPr>
          <p:cNvSpPr txBox="1"/>
          <p:nvPr/>
        </p:nvSpPr>
        <p:spPr>
          <a:xfrm>
            <a:off x="1178238" y="5266436"/>
            <a:ext cx="486697" cy="400110"/>
          </a:xfrm>
          <a:prstGeom prst="rect">
            <a:avLst/>
          </a:prstGeom>
          <a:noFill/>
        </p:spPr>
        <p:txBody>
          <a:bodyPr wrap="square" rtlCol="0">
            <a:spAutoFit/>
          </a:bodyPr>
          <a:lstStyle/>
          <a:p>
            <a:r>
              <a:rPr lang="en-US" sz="2000" dirty="0"/>
              <a:t>3</a:t>
            </a:r>
            <a:endParaRPr lang="en-NG" sz="2000" dirty="0"/>
          </a:p>
        </p:txBody>
      </p:sp>
      <p:sp>
        <p:nvSpPr>
          <p:cNvPr id="41" name="TextBox 40">
            <a:extLst>
              <a:ext uri="{FF2B5EF4-FFF2-40B4-BE49-F238E27FC236}">
                <a16:creationId xmlns:a16="http://schemas.microsoft.com/office/drawing/2014/main" id="{AD6DD77C-D89D-971D-802F-7BA283C4698B}"/>
              </a:ext>
            </a:extLst>
          </p:cNvPr>
          <p:cNvSpPr txBox="1"/>
          <p:nvPr/>
        </p:nvSpPr>
        <p:spPr>
          <a:xfrm>
            <a:off x="6234395" y="2756192"/>
            <a:ext cx="486697" cy="400110"/>
          </a:xfrm>
          <a:prstGeom prst="rect">
            <a:avLst/>
          </a:prstGeom>
          <a:noFill/>
        </p:spPr>
        <p:txBody>
          <a:bodyPr wrap="square" rtlCol="0">
            <a:spAutoFit/>
          </a:bodyPr>
          <a:lstStyle/>
          <a:p>
            <a:r>
              <a:rPr lang="en-US" sz="2000" dirty="0"/>
              <a:t>20</a:t>
            </a:r>
            <a:endParaRPr lang="en-NG" sz="2000" dirty="0"/>
          </a:p>
        </p:txBody>
      </p:sp>
      <p:sp>
        <p:nvSpPr>
          <p:cNvPr id="42" name="TextBox 41">
            <a:extLst>
              <a:ext uri="{FF2B5EF4-FFF2-40B4-BE49-F238E27FC236}">
                <a16:creationId xmlns:a16="http://schemas.microsoft.com/office/drawing/2014/main" id="{451B6FD1-6D46-0CDB-5EA8-90B3F1F86884}"/>
              </a:ext>
            </a:extLst>
          </p:cNvPr>
          <p:cNvSpPr txBox="1"/>
          <p:nvPr/>
        </p:nvSpPr>
        <p:spPr>
          <a:xfrm>
            <a:off x="6898351" y="2466719"/>
            <a:ext cx="486697" cy="400110"/>
          </a:xfrm>
          <a:prstGeom prst="rect">
            <a:avLst/>
          </a:prstGeom>
          <a:noFill/>
        </p:spPr>
        <p:txBody>
          <a:bodyPr wrap="square" rtlCol="0">
            <a:spAutoFit/>
          </a:bodyPr>
          <a:lstStyle/>
          <a:p>
            <a:r>
              <a:rPr lang="en-US" sz="2000" dirty="0"/>
              <a:t>22</a:t>
            </a:r>
            <a:endParaRPr lang="en-NG" sz="2000" dirty="0"/>
          </a:p>
        </p:txBody>
      </p:sp>
      <p:sp>
        <p:nvSpPr>
          <p:cNvPr id="43" name="TextBox 42">
            <a:extLst>
              <a:ext uri="{FF2B5EF4-FFF2-40B4-BE49-F238E27FC236}">
                <a16:creationId xmlns:a16="http://schemas.microsoft.com/office/drawing/2014/main" id="{39D24208-F6C1-961C-5CA9-E6901019DA33}"/>
              </a:ext>
            </a:extLst>
          </p:cNvPr>
          <p:cNvSpPr txBox="1"/>
          <p:nvPr/>
        </p:nvSpPr>
        <p:spPr>
          <a:xfrm>
            <a:off x="3661899" y="3308940"/>
            <a:ext cx="486697" cy="400110"/>
          </a:xfrm>
          <a:prstGeom prst="rect">
            <a:avLst/>
          </a:prstGeom>
          <a:noFill/>
        </p:spPr>
        <p:txBody>
          <a:bodyPr wrap="square" rtlCol="0">
            <a:spAutoFit/>
          </a:bodyPr>
          <a:lstStyle/>
          <a:p>
            <a:r>
              <a:rPr lang="en-US" sz="2000" dirty="0"/>
              <a:t>16</a:t>
            </a:r>
            <a:endParaRPr lang="en-NG" sz="2000" dirty="0"/>
          </a:p>
        </p:txBody>
      </p:sp>
      <p:sp>
        <p:nvSpPr>
          <p:cNvPr id="44" name="TextBox 43">
            <a:extLst>
              <a:ext uri="{FF2B5EF4-FFF2-40B4-BE49-F238E27FC236}">
                <a16:creationId xmlns:a16="http://schemas.microsoft.com/office/drawing/2014/main" id="{14F9FB1D-F2C6-10D0-CE87-BF89D34C9303}"/>
              </a:ext>
            </a:extLst>
          </p:cNvPr>
          <p:cNvSpPr txBox="1"/>
          <p:nvPr/>
        </p:nvSpPr>
        <p:spPr>
          <a:xfrm rot="18715801">
            <a:off x="1826438" y="3228670"/>
            <a:ext cx="2031533" cy="307777"/>
          </a:xfrm>
          <a:prstGeom prst="rect">
            <a:avLst/>
          </a:prstGeom>
          <a:noFill/>
        </p:spPr>
        <p:txBody>
          <a:bodyPr wrap="square" rtlCol="0">
            <a:spAutoFit/>
          </a:bodyPr>
          <a:lstStyle/>
          <a:p>
            <a:r>
              <a:rPr lang="en-US" sz="1400" dirty="0"/>
              <a:t>Increase in producers</a:t>
            </a:r>
            <a:endParaRPr lang="en-NG" sz="1400" dirty="0"/>
          </a:p>
        </p:txBody>
      </p:sp>
      <p:sp>
        <p:nvSpPr>
          <p:cNvPr id="4" name="TextBox 3">
            <a:extLst>
              <a:ext uri="{FF2B5EF4-FFF2-40B4-BE49-F238E27FC236}">
                <a16:creationId xmlns:a16="http://schemas.microsoft.com/office/drawing/2014/main" id="{B8158AB6-9C17-3E4C-AF8A-2F8EB3CBAAD6}"/>
              </a:ext>
            </a:extLst>
          </p:cNvPr>
          <p:cNvSpPr txBox="1"/>
          <p:nvPr/>
        </p:nvSpPr>
        <p:spPr>
          <a:xfrm>
            <a:off x="11061289" y="6534424"/>
            <a:ext cx="428610" cy="307777"/>
          </a:xfrm>
          <a:prstGeom prst="rect">
            <a:avLst/>
          </a:prstGeom>
          <a:noFill/>
        </p:spPr>
        <p:txBody>
          <a:bodyPr wrap="square" rtlCol="0">
            <a:spAutoFit/>
          </a:bodyPr>
          <a:lstStyle/>
          <a:p>
            <a:r>
              <a:rPr lang="en-US" sz="1400" dirty="0"/>
              <a:t>16</a:t>
            </a:r>
            <a:endParaRPr lang="en-NG" sz="1400" dirty="0"/>
          </a:p>
        </p:txBody>
      </p:sp>
    </p:spTree>
    <p:extLst>
      <p:ext uri="{BB962C8B-B14F-4D97-AF65-F5344CB8AC3E}">
        <p14:creationId xmlns:p14="http://schemas.microsoft.com/office/powerpoint/2010/main" val="387676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4D3B4-9E7D-4F55-F011-DFCBE94D02C3}"/>
              </a:ext>
            </a:extLst>
          </p:cNvPr>
          <p:cNvSpPr/>
          <p:nvPr/>
        </p:nvSpPr>
        <p:spPr>
          <a:xfrm>
            <a:off x="323556" y="1671779"/>
            <a:ext cx="11302666" cy="47183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Rectangle 2">
            <a:extLst>
              <a:ext uri="{FF2B5EF4-FFF2-40B4-BE49-F238E27FC236}">
                <a16:creationId xmlns:a16="http://schemas.microsoft.com/office/drawing/2014/main" id="{FDAB0456-E43D-5F2C-A25F-4FC67F8988BD}"/>
              </a:ext>
            </a:extLst>
          </p:cNvPr>
          <p:cNvSpPr/>
          <p:nvPr/>
        </p:nvSpPr>
        <p:spPr>
          <a:xfrm>
            <a:off x="174950" y="1185292"/>
            <a:ext cx="11860856" cy="11110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0E09B359-693B-449F-4878-0B4CF53267ED}"/>
              </a:ext>
            </a:extLst>
          </p:cNvPr>
          <p:cNvSpPr txBox="1"/>
          <p:nvPr/>
        </p:nvSpPr>
        <p:spPr>
          <a:xfrm>
            <a:off x="304799" y="1344760"/>
            <a:ext cx="8360899" cy="307777"/>
          </a:xfrm>
          <a:prstGeom prst="rect">
            <a:avLst/>
          </a:prstGeom>
          <a:noFill/>
        </p:spPr>
        <p:txBody>
          <a:bodyPr wrap="square" rtlCol="0">
            <a:spAutoFit/>
          </a:bodyPr>
          <a:lstStyle/>
          <a:p>
            <a:r>
              <a:rPr lang="en-US" sz="1400" dirty="0"/>
              <a:t>Gender distribution across movie and TV show genres produced by female and male over time  (2013 -2023)</a:t>
            </a:r>
            <a:endParaRPr lang="en-NG" sz="1400" dirty="0"/>
          </a:p>
        </p:txBody>
      </p:sp>
      <p:pic>
        <p:nvPicPr>
          <p:cNvPr id="6" name="Picture 5">
            <a:extLst>
              <a:ext uri="{FF2B5EF4-FFF2-40B4-BE49-F238E27FC236}">
                <a16:creationId xmlns:a16="http://schemas.microsoft.com/office/drawing/2014/main" id="{798DC4B0-4522-D7FC-D06B-F178C1B97C0B}"/>
              </a:ext>
            </a:extLst>
          </p:cNvPr>
          <p:cNvPicPr>
            <a:picLocks noChangeAspect="1"/>
          </p:cNvPicPr>
          <p:nvPr/>
        </p:nvPicPr>
        <p:blipFill>
          <a:blip r:embed="rId2"/>
          <a:stretch>
            <a:fillRect/>
          </a:stretch>
        </p:blipFill>
        <p:spPr>
          <a:xfrm>
            <a:off x="525649" y="2247243"/>
            <a:ext cx="664584" cy="595994"/>
          </a:xfrm>
          <a:prstGeom prst="rect">
            <a:avLst/>
          </a:prstGeom>
        </p:spPr>
      </p:pic>
      <p:pic>
        <p:nvPicPr>
          <p:cNvPr id="8" name="Picture 7">
            <a:extLst>
              <a:ext uri="{FF2B5EF4-FFF2-40B4-BE49-F238E27FC236}">
                <a16:creationId xmlns:a16="http://schemas.microsoft.com/office/drawing/2014/main" id="{68D7D578-4EAF-1251-4B83-45F5A5AF6E54}"/>
              </a:ext>
            </a:extLst>
          </p:cNvPr>
          <p:cNvPicPr>
            <a:picLocks noChangeAspect="1"/>
          </p:cNvPicPr>
          <p:nvPr/>
        </p:nvPicPr>
        <p:blipFill>
          <a:blip r:embed="rId3"/>
          <a:stretch>
            <a:fillRect/>
          </a:stretch>
        </p:blipFill>
        <p:spPr>
          <a:xfrm>
            <a:off x="565777" y="3064329"/>
            <a:ext cx="664584" cy="451416"/>
          </a:xfrm>
          <a:prstGeom prst="rect">
            <a:avLst/>
          </a:prstGeom>
        </p:spPr>
      </p:pic>
      <p:pic>
        <p:nvPicPr>
          <p:cNvPr id="9" name="Picture 8">
            <a:extLst>
              <a:ext uri="{FF2B5EF4-FFF2-40B4-BE49-F238E27FC236}">
                <a16:creationId xmlns:a16="http://schemas.microsoft.com/office/drawing/2014/main" id="{C81501F7-35D8-76E0-BCFA-C86023861F1B}"/>
              </a:ext>
            </a:extLst>
          </p:cNvPr>
          <p:cNvPicPr>
            <a:picLocks noChangeAspect="1"/>
          </p:cNvPicPr>
          <p:nvPr/>
        </p:nvPicPr>
        <p:blipFill>
          <a:blip r:embed="rId4"/>
          <a:stretch>
            <a:fillRect/>
          </a:stretch>
        </p:blipFill>
        <p:spPr>
          <a:xfrm>
            <a:off x="499237" y="5077649"/>
            <a:ext cx="664584" cy="642060"/>
          </a:xfrm>
          <a:prstGeom prst="rect">
            <a:avLst/>
          </a:prstGeom>
        </p:spPr>
      </p:pic>
      <p:pic>
        <p:nvPicPr>
          <p:cNvPr id="10" name="Picture 9">
            <a:extLst>
              <a:ext uri="{FF2B5EF4-FFF2-40B4-BE49-F238E27FC236}">
                <a16:creationId xmlns:a16="http://schemas.microsoft.com/office/drawing/2014/main" id="{977B3510-FECF-91C4-A092-E0A203634480}"/>
              </a:ext>
            </a:extLst>
          </p:cNvPr>
          <p:cNvPicPr>
            <a:picLocks noChangeAspect="1"/>
          </p:cNvPicPr>
          <p:nvPr/>
        </p:nvPicPr>
        <p:blipFill>
          <a:blip r:embed="rId5"/>
          <a:stretch>
            <a:fillRect/>
          </a:stretch>
        </p:blipFill>
        <p:spPr>
          <a:xfrm>
            <a:off x="551709" y="3782913"/>
            <a:ext cx="692721" cy="467498"/>
          </a:xfrm>
          <a:prstGeom prst="rect">
            <a:avLst/>
          </a:prstGeom>
        </p:spPr>
      </p:pic>
      <p:pic>
        <p:nvPicPr>
          <p:cNvPr id="11" name="Picture 10">
            <a:extLst>
              <a:ext uri="{FF2B5EF4-FFF2-40B4-BE49-F238E27FC236}">
                <a16:creationId xmlns:a16="http://schemas.microsoft.com/office/drawing/2014/main" id="{15BE3276-FAB9-EC66-D15A-D0BD9EF4E4B8}"/>
              </a:ext>
            </a:extLst>
          </p:cNvPr>
          <p:cNvPicPr>
            <a:picLocks noChangeAspect="1"/>
          </p:cNvPicPr>
          <p:nvPr/>
        </p:nvPicPr>
        <p:blipFill>
          <a:blip r:embed="rId6"/>
          <a:stretch>
            <a:fillRect/>
          </a:stretch>
        </p:blipFill>
        <p:spPr>
          <a:xfrm>
            <a:off x="475957" y="4505135"/>
            <a:ext cx="714276" cy="474450"/>
          </a:xfrm>
          <a:prstGeom prst="rect">
            <a:avLst/>
          </a:prstGeom>
        </p:spPr>
      </p:pic>
      <p:pic>
        <p:nvPicPr>
          <p:cNvPr id="12" name="Picture 11">
            <a:extLst>
              <a:ext uri="{FF2B5EF4-FFF2-40B4-BE49-F238E27FC236}">
                <a16:creationId xmlns:a16="http://schemas.microsoft.com/office/drawing/2014/main" id="{A077ACA6-DC39-CF38-55EA-C05B389DD4D2}"/>
              </a:ext>
            </a:extLst>
          </p:cNvPr>
          <p:cNvPicPr>
            <a:picLocks noChangeAspect="1"/>
          </p:cNvPicPr>
          <p:nvPr/>
        </p:nvPicPr>
        <p:blipFill>
          <a:blip r:embed="rId7"/>
          <a:stretch>
            <a:fillRect/>
          </a:stretch>
        </p:blipFill>
        <p:spPr>
          <a:xfrm>
            <a:off x="432211" y="5914508"/>
            <a:ext cx="714276" cy="445663"/>
          </a:xfrm>
          <a:prstGeom prst="rect">
            <a:avLst/>
          </a:prstGeom>
        </p:spPr>
      </p:pic>
      <p:sp>
        <p:nvSpPr>
          <p:cNvPr id="14" name="TextBox 13">
            <a:extLst>
              <a:ext uri="{FF2B5EF4-FFF2-40B4-BE49-F238E27FC236}">
                <a16:creationId xmlns:a16="http://schemas.microsoft.com/office/drawing/2014/main" id="{473AA009-CDE2-E17F-F4F5-4BE8FE10F2E8}"/>
              </a:ext>
            </a:extLst>
          </p:cNvPr>
          <p:cNvSpPr txBox="1"/>
          <p:nvPr/>
        </p:nvSpPr>
        <p:spPr>
          <a:xfrm>
            <a:off x="5761907" y="6534424"/>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B28B74CB-2F23-E364-D6C2-094331D5BDB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73A1FF6-7694-FF2D-51D7-D0C8B75CB8C0}"/>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cxnSp>
        <p:nvCxnSpPr>
          <p:cNvPr id="19" name="Straight Connector 18">
            <a:extLst>
              <a:ext uri="{FF2B5EF4-FFF2-40B4-BE49-F238E27FC236}">
                <a16:creationId xmlns:a16="http://schemas.microsoft.com/office/drawing/2014/main" id="{72C733D5-AC70-91B2-A85C-261758D22233}"/>
              </a:ext>
            </a:extLst>
          </p:cNvPr>
          <p:cNvCxnSpPr>
            <a:cxnSpLocks/>
          </p:cNvCxnSpPr>
          <p:nvPr/>
        </p:nvCxnSpPr>
        <p:spPr>
          <a:xfrm>
            <a:off x="323556" y="2118414"/>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20AF044-894C-0D42-C03E-C74DBAE2D005}"/>
              </a:ext>
            </a:extLst>
          </p:cNvPr>
          <p:cNvCxnSpPr>
            <a:cxnSpLocks/>
          </p:cNvCxnSpPr>
          <p:nvPr/>
        </p:nvCxnSpPr>
        <p:spPr>
          <a:xfrm>
            <a:off x="323556" y="289159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A807B9-F82C-D2B5-4E11-14048DB8FFD8}"/>
              </a:ext>
            </a:extLst>
          </p:cNvPr>
          <p:cNvCxnSpPr>
            <a:cxnSpLocks/>
          </p:cNvCxnSpPr>
          <p:nvPr/>
        </p:nvCxnSpPr>
        <p:spPr>
          <a:xfrm>
            <a:off x="323556" y="359781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E19A5A2-4CE4-9918-4649-EF6EEC95D76A}"/>
              </a:ext>
            </a:extLst>
          </p:cNvPr>
          <p:cNvCxnSpPr>
            <a:cxnSpLocks/>
          </p:cNvCxnSpPr>
          <p:nvPr/>
        </p:nvCxnSpPr>
        <p:spPr>
          <a:xfrm>
            <a:off x="323557" y="5076422"/>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661786D-70E6-26B3-2770-9F09139ECDF9}"/>
              </a:ext>
            </a:extLst>
          </p:cNvPr>
          <p:cNvCxnSpPr>
            <a:cxnSpLocks/>
          </p:cNvCxnSpPr>
          <p:nvPr/>
        </p:nvCxnSpPr>
        <p:spPr>
          <a:xfrm>
            <a:off x="323557" y="436697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EAFA09-D002-E8C3-D85A-335A8072CE61}"/>
              </a:ext>
            </a:extLst>
          </p:cNvPr>
          <p:cNvCxnSpPr>
            <a:cxnSpLocks/>
          </p:cNvCxnSpPr>
          <p:nvPr/>
        </p:nvCxnSpPr>
        <p:spPr>
          <a:xfrm>
            <a:off x="323557" y="5784206"/>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987652-9938-9266-9777-A682926A8AB4}"/>
              </a:ext>
            </a:extLst>
          </p:cNvPr>
          <p:cNvSpPr txBox="1"/>
          <p:nvPr/>
        </p:nvSpPr>
        <p:spPr>
          <a:xfrm>
            <a:off x="1564286" y="1749374"/>
            <a:ext cx="1268361" cy="369332"/>
          </a:xfrm>
          <a:prstGeom prst="rect">
            <a:avLst/>
          </a:prstGeom>
          <a:noFill/>
        </p:spPr>
        <p:txBody>
          <a:bodyPr wrap="square" rtlCol="0">
            <a:spAutoFit/>
          </a:bodyPr>
          <a:lstStyle/>
          <a:p>
            <a:r>
              <a:rPr lang="en-US" b="1" dirty="0"/>
              <a:t>Genre</a:t>
            </a:r>
            <a:endParaRPr lang="en-NG" b="1" dirty="0"/>
          </a:p>
        </p:txBody>
      </p:sp>
      <p:sp>
        <p:nvSpPr>
          <p:cNvPr id="28" name="TextBox 27">
            <a:extLst>
              <a:ext uri="{FF2B5EF4-FFF2-40B4-BE49-F238E27FC236}">
                <a16:creationId xmlns:a16="http://schemas.microsoft.com/office/drawing/2014/main" id="{BC8780CA-82E3-37A7-0834-5807FAAED9C2}"/>
              </a:ext>
            </a:extLst>
          </p:cNvPr>
          <p:cNvSpPr txBox="1"/>
          <p:nvPr/>
        </p:nvSpPr>
        <p:spPr>
          <a:xfrm>
            <a:off x="1491339" y="3098591"/>
            <a:ext cx="1150375" cy="369332"/>
          </a:xfrm>
          <a:prstGeom prst="rect">
            <a:avLst/>
          </a:prstGeom>
          <a:noFill/>
        </p:spPr>
        <p:txBody>
          <a:bodyPr wrap="square" rtlCol="0">
            <a:spAutoFit/>
          </a:bodyPr>
          <a:lstStyle/>
          <a:p>
            <a:r>
              <a:rPr lang="en-US" b="1" dirty="0"/>
              <a:t>Comedies</a:t>
            </a:r>
            <a:endParaRPr lang="en-NG" b="1" dirty="0"/>
          </a:p>
        </p:txBody>
      </p:sp>
      <p:sp>
        <p:nvSpPr>
          <p:cNvPr id="29" name="TextBox 28">
            <a:extLst>
              <a:ext uri="{FF2B5EF4-FFF2-40B4-BE49-F238E27FC236}">
                <a16:creationId xmlns:a16="http://schemas.microsoft.com/office/drawing/2014/main" id="{2F3B7706-7FAD-AD19-5D72-228754EE6289}"/>
              </a:ext>
            </a:extLst>
          </p:cNvPr>
          <p:cNvSpPr txBox="1"/>
          <p:nvPr/>
        </p:nvSpPr>
        <p:spPr>
          <a:xfrm>
            <a:off x="1491339" y="2374538"/>
            <a:ext cx="1150375" cy="369332"/>
          </a:xfrm>
          <a:prstGeom prst="rect">
            <a:avLst/>
          </a:prstGeom>
          <a:noFill/>
        </p:spPr>
        <p:txBody>
          <a:bodyPr wrap="square" rtlCol="0">
            <a:spAutoFit/>
          </a:bodyPr>
          <a:lstStyle/>
          <a:p>
            <a:r>
              <a:rPr lang="en-US" b="1" dirty="0"/>
              <a:t>Action</a:t>
            </a:r>
            <a:endParaRPr lang="en-NG" b="1" dirty="0"/>
          </a:p>
        </p:txBody>
      </p:sp>
      <p:sp>
        <p:nvSpPr>
          <p:cNvPr id="30" name="TextBox 29">
            <a:extLst>
              <a:ext uri="{FF2B5EF4-FFF2-40B4-BE49-F238E27FC236}">
                <a16:creationId xmlns:a16="http://schemas.microsoft.com/office/drawing/2014/main" id="{74DF9114-4F27-5C05-BA32-BD4C60BE7F0A}"/>
              </a:ext>
            </a:extLst>
          </p:cNvPr>
          <p:cNvSpPr txBox="1"/>
          <p:nvPr/>
        </p:nvSpPr>
        <p:spPr>
          <a:xfrm>
            <a:off x="1491339" y="3820704"/>
            <a:ext cx="797215" cy="369332"/>
          </a:xfrm>
          <a:prstGeom prst="rect">
            <a:avLst/>
          </a:prstGeom>
          <a:noFill/>
        </p:spPr>
        <p:txBody>
          <a:bodyPr wrap="square" rtlCol="0">
            <a:spAutoFit/>
          </a:bodyPr>
          <a:lstStyle/>
          <a:p>
            <a:r>
              <a:rPr lang="en-US" b="1" dirty="0"/>
              <a:t>Crime</a:t>
            </a:r>
            <a:endParaRPr lang="en-NG" b="1" dirty="0"/>
          </a:p>
        </p:txBody>
      </p:sp>
      <p:sp>
        <p:nvSpPr>
          <p:cNvPr id="31" name="TextBox 30">
            <a:extLst>
              <a:ext uri="{FF2B5EF4-FFF2-40B4-BE49-F238E27FC236}">
                <a16:creationId xmlns:a16="http://schemas.microsoft.com/office/drawing/2014/main" id="{202FE86B-A965-78CB-9216-8EC224B6BD15}"/>
              </a:ext>
            </a:extLst>
          </p:cNvPr>
          <p:cNvSpPr txBox="1"/>
          <p:nvPr/>
        </p:nvSpPr>
        <p:spPr>
          <a:xfrm>
            <a:off x="1464440" y="4490265"/>
            <a:ext cx="1648228" cy="369332"/>
          </a:xfrm>
          <a:prstGeom prst="rect">
            <a:avLst/>
          </a:prstGeom>
          <a:noFill/>
        </p:spPr>
        <p:txBody>
          <a:bodyPr wrap="square" rtlCol="0">
            <a:spAutoFit/>
          </a:bodyPr>
          <a:lstStyle/>
          <a:p>
            <a:r>
              <a:rPr lang="en-US" b="1" dirty="0"/>
              <a:t>Documentaries</a:t>
            </a:r>
            <a:endParaRPr lang="en-NG" b="1" dirty="0"/>
          </a:p>
        </p:txBody>
      </p:sp>
      <p:sp>
        <p:nvSpPr>
          <p:cNvPr id="32" name="TextBox 31">
            <a:extLst>
              <a:ext uri="{FF2B5EF4-FFF2-40B4-BE49-F238E27FC236}">
                <a16:creationId xmlns:a16="http://schemas.microsoft.com/office/drawing/2014/main" id="{D77483B7-919B-270D-D539-19933E0BA02D}"/>
              </a:ext>
            </a:extLst>
          </p:cNvPr>
          <p:cNvSpPr txBox="1"/>
          <p:nvPr/>
        </p:nvSpPr>
        <p:spPr>
          <a:xfrm>
            <a:off x="1485164" y="5217469"/>
            <a:ext cx="969648" cy="369332"/>
          </a:xfrm>
          <a:prstGeom prst="rect">
            <a:avLst/>
          </a:prstGeom>
          <a:noFill/>
        </p:spPr>
        <p:txBody>
          <a:bodyPr wrap="square" rtlCol="0">
            <a:spAutoFit/>
          </a:bodyPr>
          <a:lstStyle/>
          <a:p>
            <a:r>
              <a:rPr lang="en-US" b="1" dirty="0"/>
              <a:t>Drama</a:t>
            </a:r>
            <a:endParaRPr lang="en-NG" b="1" dirty="0"/>
          </a:p>
        </p:txBody>
      </p:sp>
      <p:sp>
        <p:nvSpPr>
          <p:cNvPr id="33" name="TextBox 32">
            <a:extLst>
              <a:ext uri="{FF2B5EF4-FFF2-40B4-BE49-F238E27FC236}">
                <a16:creationId xmlns:a16="http://schemas.microsoft.com/office/drawing/2014/main" id="{E19675A2-6C35-4A55-ADB4-C3024BEAF8C7}"/>
              </a:ext>
            </a:extLst>
          </p:cNvPr>
          <p:cNvSpPr txBox="1"/>
          <p:nvPr/>
        </p:nvSpPr>
        <p:spPr>
          <a:xfrm>
            <a:off x="1476836" y="5939597"/>
            <a:ext cx="826219" cy="369332"/>
          </a:xfrm>
          <a:prstGeom prst="rect">
            <a:avLst/>
          </a:prstGeom>
          <a:noFill/>
        </p:spPr>
        <p:txBody>
          <a:bodyPr wrap="square" rtlCol="0">
            <a:spAutoFit/>
          </a:bodyPr>
          <a:lstStyle/>
          <a:p>
            <a:r>
              <a:rPr lang="en-US" b="1" dirty="0"/>
              <a:t>Horror</a:t>
            </a:r>
            <a:endParaRPr lang="en-NG" b="1" dirty="0"/>
          </a:p>
        </p:txBody>
      </p:sp>
      <p:cxnSp>
        <p:nvCxnSpPr>
          <p:cNvPr id="35" name="Straight Connector 34">
            <a:extLst>
              <a:ext uri="{FF2B5EF4-FFF2-40B4-BE49-F238E27FC236}">
                <a16:creationId xmlns:a16="http://schemas.microsoft.com/office/drawing/2014/main" id="{DA869B76-E425-6A1E-35BA-D3192A86C918}"/>
              </a:ext>
            </a:extLst>
          </p:cNvPr>
          <p:cNvCxnSpPr>
            <a:cxnSpLocks/>
          </p:cNvCxnSpPr>
          <p:nvPr/>
        </p:nvCxnSpPr>
        <p:spPr>
          <a:xfrm>
            <a:off x="3699803"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F685C9-E179-5448-4B5B-335A0CEE545F}"/>
              </a:ext>
            </a:extLst>
          </p:cNvPr>
          <p:cNvSpPr txBox="1"/>
          <p:nvPr/>
        </p:nvSpPr>
        <p:spPr>
          <a:xfrm>
            <a:off x="5448682" y="1749374"/>
            <a:ext cx="859337" cy="369332"/>
          </a:xfrm>
          <a:prstGeom prst="rect">
            <a:avLst/>
          </a:prstGeom>
          <a:noFill/>
        </p:spPr>
        <p:txBody>
          <a:bodyPr wrap="square" rtlCol="0">
            <a:spAutoFit/>
          </a:bodyPr>
          <a:lstStyle/>
          <a:p>
            <a:r>
              <a:rPr lang="en-US" b="1" dirty="0">
                <a:solidFill>
                  <a:srgbClr val="00B050"/>
                </a:solidFill>
              </a:rPr>
              <a:t>Male</a:t>
            </a:r>
            <a:endParaRPr lang="en-NG" b="1" dirty="0">
              <a:solidFill>
                <a:srgbClr val="00B050"/>
              </a:solidFill>
            </a:endParaRPr>
          </a:p>
        </p:txBody>
      </p:sp>
      <p:sp>
        <p:nvSpPr>
          <p:cNvPr id="37" name="TextBox 36">
            <a:extLst>
              <a:ext uri="{FF2B5EF4-FFF2-40B4-BE49-F238E27FC236}">
                <a16:creationId xmlns:a16="http://schemas.microsoft.com/office/drawing/2014/main" id="{D65AA580-E5D6-C296-47A4-5F1047C95496}"/>
              </a:ext>
            </a:extLst>
          </p:cNvPr>
          <p:cNvSpPr txBox="1"/>
          <p:nvPr/>
        </p:nvSpPr>
        <p:spPr>
          <a:xfrm>
            <a:off x="5296509" y="2994830"/>
            <a:ext cx="989141" cy="461665"/>
          </a:xfrm>
          <a:prstGeom prst="rect">
            <a:avLst/>
          </a:prstGeom>
          <a:noFill/>
        </p:spPr>
        <p:txBody>
          <a:bodyPr wrap="square" rtlCol="0">
            <a:spAutoFit/>
          </a:bodyPr>
          <a:lstStyle/>
          <a:p>
            <a:r>
              <a:rPr lang="en-US" sz="2400" b="1" dirty="0"/>
              <a:t>70.8%</a:t>
            </a:r>
            <a:endParaRPr lang="en-NG" sz="2400" b="1" dirty="0"/>
          </a:p>
        </p:txBody>
      </p:sp>
      <p:sp>
        <p:nvSpPr>
          <p:cNvPr id="38" name="TextBox 37">
            <a:extLst>
              <a:ext uri="{FF2B5EF4-FFF2-40B4-BE49-F238E27FC236}">
                <a16:creationId xmlns:a16="http://schemas.microsoft.com/office/drawing/2014/main" id="{2AF139E3-E6F9-5D94-43EC-12D5665AF258}"/>
              </a:ext>
            </a:extLst>
          </p:cNvPr>
          <p:cNvSpPr txBox="1"/>
          <p:nvPr/>
        </p:nvSpPr>
        <p:spPr>
          <a:xfrm>
            <a:off x="5310059" y="2295172"/>
            <a:ext cx="989141" cy="461665"/>
          </a:xfrm>
          <a:prstGeom prst="rect">
            <a:avLst/>
          </a:prstGeom>
          <a:noFill/>
        </p:spPr>
        <p:txBody>
          <a:bodyPr wrap="square" rtlCol="0">
            <a:spAutoFit/>
          </a:bodyPr>
          <a:lstStyle/>
          <a:p>
            <a:r>
              <a:rPr lang="en-US" sz="2400" b="1" dirty="0"/>
              <a:t>50.0%</a:t>
            </a:r>
            <a:endParaRPr lang="en-NG" sz="2400" b="1" dirty="0"/>
          </a:p>
        </p:txBody>
      </p:sp>
      <p:sp>
        <p:nvSpPr>
          <p:cNvPr id="39" name="TextBox 38">
            <a:extLst>
              <a:ext uri="{FF2B5EF4-FFF2-40B4-BE49-F238E27FC236}">
                <a16:creationId xmlns:a16="http://schemas.microsoft.com/office/drawing/2014/main" id="{DF6BE04F-513C-B009-422D-985BA310CBD1}"/>
              </a:ext>
            </a:extLst>
          </p:cNvPr>
          <p:cNvSpPr txBox="1"/>
          <p:nvPr/>
        </p:nvSpPr>
        <p:spPr>
          <a:xfrm>
            <a:off x="5342067" y="4470209"/>
            <a:ext cx="989141" cy="461665"/>
          </a:xfrm>
          <a:prstGeom prst="rect">
            <a:avLst/>
          </a:prstGeom>
          <a:noFill/>
        </p:spPr>
        <p:txBody>
          <a:bodyPr wrap="square" rtlCol="0">
            <a:spAutoFit/>
          </a:bodyPr>
          <a:lstStyle/>
          <a:p>
            <a:r>
              <a:rPr lang="en-US" sz="2400" b="1" dirty="0"/>
              <a:t>50.0%</a:t>
            </a:r>
            <a:endParaRPr lang="en-NG" sz="2400" b="1" dirty="0"/>
          </a:p>
        </p:txBody>
      </p:sp>
      <p:sp>
        <p:nvSpPr>
          <p:cNvPr id="40" name="TextBox 39">
            <a:extLst>
              <a:ext uri="{FF2B5EF4-FFF2-40B4-BE49-F238E27FC236}">
                <a16:creationId xmlns:a16="http://schemas.microsoft.com/office/drawing/2014/main" id="{1DC07382-B254-97A6-7A70-C75A068EBA87}"/>
              </a:ext>
            </a:extLst>
          </p:cNvPr>
          <p:cNvSpPr txBox="1"/>
          <p:nvPr/>
        </p:nvSpPr>
        <p:spPr>
          <a:xfrm>
            <a:off x="5317513" y="3785829"/>
            <a:ext cx="732090" cy="461665"/>
          </a:xfrm>
          <a:prstGeom prst="rect">
            <a:avLst/>
          </a:prstGeom>
          <a:noFill/>
        </p:spPr>
        <p:txBody>
          <a:bodyPr wrap="square" rtlCol="0">
            <a:spAutoFit/>
          </a:bodyPr>
          <a:lstStyle/>
          <a:p>
            <a:r>
              <a:rPr lang="en-US" sz="2400" b="1" dirty="0"/>
              <a:t>0%</a:t>
            </a:r>
            <a:endParaRPr lang="en-NG" sz="2400" b="1" dirty="0"/>
          </a:p>
        </p:txBody>
      </p:sp>
      <p:sp>
        <p:nvSpPr>
          <p:cNvPr id="41" name="TextBox 40">
            <a:extLst>
              <a:ext uri="{FF2B5EF4-FFF2-40B4-BE49-F238E27FC236}">
                <a16:creationId xmlns:a16="http://schemas.microsoft.com/office/drawing/2014/main" id="{06849401-BBC9-9C02-1327-A50381DEFBF6}"/>
              </a:ext>
            </a:extLst>
          </p:cNvPr>
          <p:cNvSpPr txBox="1"/>
          <p:nvPr/>
        </p:nvSpPr>
        <p:spPr>
          <a:xfrm>
            <a:off x="5310577" y="5928483"/>
            <a:ext cx="989141" cy="461665"/>
          </a:xfrm>
          <a:prstGeom prst="rect">
            <a:avLst/>
          </a:prstGeom>
          <a:noFill/>
        </p:spPr>
        <p:txBody>
          <a:bodyPr wrap="square" rtlCol="0">
            <a:spAutoFit/>
          </a:bodyPr>
          <a:lstStyle/>
          <a:p>
            <a:r>
              <a:rPr lang="en-US" sz="2400" b="1" dirty="0"/>
              <a:t>100%</a:t>
            </a:r>
            <a:endParaRPr lang="en-NG" sz="2400" b="1" dirty="0"/>
          </a:p>
        </p:txBody>
      </p:sp>
      <p:sp>
        <p:nvSpPr>
          <p:cNvPr id="42" name="TextBox 41">
            <a:extLst>
              <a:ext uri="{FF2B5EF4-FFF2-40B4-BE49-F238E27FC236}">
                <a16:creationId xmlns:a16="http://schemas.microsoft.com/office/drawing/2014/main" id="{A9BC523F-D3FE-1A15-BF6F-B52CF549FD9B}"/>
              </a:ext>
            </a:extLst>
          </p:cNvPr>
          <p:cNvSpPr txBox="1"/>
          <p:nvPr/>
        </p:nvSpPr>
        <p:spPr>
          <a:xfrm>
            <a:off x="5355245" y="5216154"/>
            <a:ext cx="989141" cy="461665"/>
          </a:xfrm>
          <a:prstGeom prst="rect">
            <a:avLst/>
          </a:prstGeom>
          <a:noFill/>
        </p:spPr>
        <p:txBody>
          <a:bodyPr wrap="square" rtlCol="0">
            <a:spAutoFit/>
          </a:bodyPr>
          <a:lstStyle/>
          <a:p>
            <a:r>
              <a:rPr lang="en-US" sz="2400" b="1" dirty="0"/>
              <a:t>59.3%</a:t>
            </a:r>
            <a:endParaRPr lang="en-NG" sz="2400" b="1" dirty="0"/>
          </a:p>
        </p:txBody>
      </p:sp>
      <p:sp>
        <p:nvSpPr>
          <p:cNvPr id="43" name="TextBox 42">
            <a:extLst>
              <a:ext uri="{FF2B5EF4-FFF2-40B4-BE49-F238E27FC236}">
                <a16:creationId xmlns:a16="http://schemas.microsoft.com/office/drawing/2014/main" id="{6F9FB196-7B51-50DB-29C7-0A1B660137F5}"/>
              </a:ext>
            </a:extLst>
          </p:cNvPr>
          <p:cNvSpPr txBox="1"/>
          <p:nvPr/>
        </p:nvSpPr>
        <p:spPr>
          <a:xfrm>
            <a:off x="4039135" y="1773493"/>
            <a:ext cx="905660" cy="371003"/>
          </a:xfrm>
          <a:prstGeom prst="rect">
            <a:avLst/>
          </a:prstGeom>
          <a:noFill/>
        </p:spPr>
        <p:txBody>
          <a:bodyPr wrap="square" rtlCol="0">
            <a:spAutoFit/>
          </a:bodyPr>
          <a:lstStyle/>
          <a:p>
            <a:r>
              <a:rPr lang="en-US" b="1" dirty="0">
                <a:solidFill>
                  <a:srgbClr val="92D050"/>
                </a:solidFill>
              </a:rPr>
              <a:t>Female</a:t>
            </a:r>
            <a:endParaRPr lang="en-NG" b="1" dirty="0">
              <a:solidFill>
                <a:srgbClr val="92D050"/>
              </a:solidFill>
            </a:endParaRPr>
          </a:p>
        </p:txBody>
      </p:sp>
      <p:sp>
        <p:nvSpPr>
          <p:cNvPr id="45" name="TextBox 44">
            <a:extLst>
              <a:ext uri="{FF2B5EF4-FFF2-40B4-BE49-F238E27FC236}">
                <a16:creationId xmlns:a16="http://schemas.microsoft.com/office/drawing/2014/main" id="{306ED41A-AD05-4B67-5D11-78BA67C01DB3}"/>
              </a:ext>
            </a:extLst>
          </p:cNvPr>
          <p:cNvSpPr txBox="1"/>
          <p:nvPr/>
        </p:nvSpPr>
        <p:spPr>
          <a:xfrm>
            <a:off x="4043192" y="2323310"/>
            <a:ext cx="994473" cy="461665"/>
          </a:xfrm>
          <a:prstGeom prst="rect">
            <a:avLst/>
          </a:prstGeom>
          <a:noFill/>
        </p:spPr>
        <p:txBody>
          <a:bodyPr wrap="square" rtlCol="0">
            <a:spAutoFit/>
          </a:bodyPr>
          <a:lstStyle/>
          <a:p>
            <a:r>
              <a:rPr lang="en-US" sz="2400" b="1" dirty="0"/>
              <a:t>50.0%</a:t>
            </a:r>
            <a:endParaRPr lang="en-NG" sz="2400" b="1" dirty="0"/>
          </a:p>
        </p:txBody>
      </p:sp>
      <p:sp>
        <p:nvSpPr>
          <p:cNvPr id="46" name="TextBox 45">
            <a:extLst>
              <a:ext uri="{FF2B5EF4-FFF2-40B4-BE49-F238E27FC236}">
                <a16:creationId xmlns:a16="http://schemas.microsoft.com/office/drawing/2014/main" id="{422010A5-BA13-51E5-2057-5AFDD1839512}"/>
              </a:ext>
            </a:extLst>
          </p:cNvPr>
          <p:cNvSpPr txBox="1"/>
          <p:nvPr/>
        </p:nvSpPr>
        <p:spPr>
          <a:xfrm>
            <a:off x="3995546" y="3002293"/>
            <a:ext cx="1007719" cy="461665"/>
          </a:xfrm>
          <a:prstGeom prst="rect">
            <a:avLst/>
          </a:prstGeom>
          <a:noFill/>
        </p:spPr>
        <p:txBody>
          <a:bodyPr wrap="square" rtlCol="0">
            <a:spAutoFit/>
          </a:bodyPr>
          <a:lstStyle/>
          <a:p>
            <a:r>
              <a:rPr lang="en-US" sz="2400" b="1" dirty="0"/>
              <a:t>29.2%</a:t>
            </a:r>
            <a:endParaRPr lang="en-NG" sz="2400" b="1" dirty="0"/>
          </a:p>
        </p:txBody>
      </p:sp>
      <p:sp>
        <p:nvSpPr>
          <p:cNvPr id="47" name="TextBox 46">
            <a:extLst>
              <a:ext uri="{FF2B5EF4-FFF2-40B4-BE49-F238E27FC236}">
                <a16:creationId xmlns:a16="http://schemas.microsoft.com/office/drawing/2014/main" id="{AC8F0590-2062-1053-E422-798A42866366}"/>
              </a:ext>
            </a:extLst>
          </p:cNvPr>
          <p:cNvSpPr txBox="1"/>
          <p:nvPr/>
        </p:nvSpPr>
        <p:spPr>
          <a:xfrm>
            <a:off x="3969841" y="3741120"/>
            <a:ext cx="989141" cy="461665"/>
          </a:xfrm>
          <a:prstGeom prst="rect">
            <a:avLst/>
          </a:prstGeom>
          <a:noFill/>
        </p:spPr>
        <p:txBody>
          <a:bodyPr wrap="square" rtlCol="0">
            <a:spAutoFit/>
          </a:bodyPr>
          <a:lstStyle/>
          <a:p>
            <a:r>
              <a:rPr lang="en-US" sz="2400" b="1" dirty="0"/>
              <a:t>100%</a:t>
            </a:r>
            <a:endParaRPr lang="en-NG" sz="2400" b="1" dirty="0"/>
          </a:p>
        </p:txBody>
      </p:sp>
      <p:sp>
        <p:nvSpPr>
          <p:cNvPr id="48" name="TextBox 47">
            <a:extLst>
              <a:ext uri="{FF2B5EF4-FFF2-40B4-BE49-F238E27FC236}">
                <a16:creationId xmlns:a16="http://schemas.microsoft.com/office/drawing/2014/main" id="{C9860B45-5149-FC56-DE12-44A0E40FCA93}"/>
              </a:ext>
            </a:extLst>
          </p:cNvPr>
          <p:cNvSpPr txBox="1"/>
          <p:nvPr/>
        </p:nvSpPr>
        <p:spPr>
          <a:xfrm>
            <a:off x="3947385" y="5228569"/>
            <a:ext cx="989141" cy="461665"/>
          </a:xfrm>
          <a:prstGeom prst="rect">
            <a:avLst/>
          </a:prstGeom>
          <a:noFill/>
        </p:spPr>
        <p:txBody>
          <a:bodyPr wrap="square" rtlCol="0">
            <a:spAutoFit/>
          </a:bodyPr>
          <a:lstStyle/>
          <a:p>
            <a:r>
              <a:rPr lang="en-US" sz="2400" b="1" dirty="0"/>
              <a:t>40.7%</a:t>
            </a:r>
            <a:endParaRPr lang="en-NG" sz="2400" b="1" dirty="0"/>
          </a:p>
        </p:txBody>
      </p:sp>
      <p:sp>
        <p:nvSpPr>
          <p:cNvPr id="49" name="TextBox 48">
            <a:extLst>
              <a:ext uri="{FF2B5EF4-FFF2-40B4-BE49-F238E27FC236}">
                <a16:creationId xmlns:a16="http://schemas.microsoft.com/office/drawing/2014/main" id="{44FA8E46-8DCB-A768-3E7C-4014D0AE1666}"/>
              </a:ext>
            </a:extLst>
          </p:cNvPr>
          <p:cNvSpPr txBox="1"/>
          <p:nvPr/>
        </p:nvSpPr>
        <p:spPr>
          <a:xfrm>
            <a:off x="3946752" y="5961725"/>
            <a:ext cx="589401" cy="461665"/>
          </a:xfrm>
          <a:prstGeom prst="rect">
            <a:avLst/>
          </a:prstGeom>
          <a:noFill/>
        </p:spPr>
        <p:txBody>
          <a:bodyPr wrap="square" rtlCol="0">
            <a:spAutoFit/>
          </a:bodyPr>
          <a:lstStyle/>
          <a:p>
            <a:r>
              <a:rPr lang="en-US" sz="2400" b="1" dirty="0"/>
              <a:t>0%</a:t>
            </a:r>
            <a:endParaRPr lang="en-NG" sz="2400" b="1" dirty="0"/>
          </a:p>
        </p:txBody>
      </p:sp>
      <p:sp>
        <p:nvSpPr>
          <p:cNvPr id="50" name="TextBox 49">
            <a:extLst>
              <a:ext uri="{FF2B5EF4-FFF2-40B4-BE49-F238E27FC236}">
                <a16:creationId xmlns:a16="http://schemas.microsoft.com/office/drawing/2014/main" id="{31E37248-DFBC-5B53-A0AE-5F4A0D97F9B7}"/>
              </a:ext>
            </a:extLst>
          </p:cNvPr>
          <p:cNvSpPr txBox="1"/>
          <p:nvPr/>
        </p:nvSpPr>
        <p:spPr>
          <a:xfrm>
            <a:off x="3952094" y="4511527"/>
            <a:ext cx="1045086" cy="461665"/>
          </a:xfrm>
          <a:prstGeom prst="rect">
            <a:avLst/>
          </a:prstGeom>
          <a:noFill/>
        </p:spPr>
        <p:txBody>
          <a:bodyPr wrap="square" rtlCol="0">
            <a:spAutoFit/>
          </a:bodyPr>
          <a:lstStyle/>
          <a:p>
            <a:r>
              <a:rPr lang="en-US" sz="2400" b="1" dirty="0"/>
              <a:t>50.0%</a:t>
            </a:r>
            <a:endParaRPr lang="en-NG" sz="2400" b="1" dirty="0"/>
          </a:p>
        </p:txBody>
      </p:sp>
      <p:cxnSp>
        <p:nvCxnSpPr>
          <p:cNvPr id="51" name="Straight Connector 50">
            <a:extLst>
              <a:ext uri="{FF2B5EF4-FFF2-40B4-BE49-F238E27FC236}">
                <a16:creationId xmlns:a16="http://schemas.microsoft.com/office/drawing/2014/main" id="{F2E82225-A289-8D3E-3169-0BBF07644B0E}"/>
              </a:ext>
            </a:extLst>
          </p:cNvPr>
          <p:cNvCxnSpPr>
            <a:cxnSpLocks/>
          </p:cNvCxnSpPr>
          <p:nvPr/>
        </p:nvCxnSpPr>
        <p:spPr>
          <a:xfrm>
            <a:off x="5174566"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43D1047-35BA-435E-3994-AECD31F107A1}"/>
              </a:ext>
            </a:extLst>
          </p:cNvPr>
          <p:cNvCxnSpPr>
            <a:cxnSpLocks/>
          </p:cNvCxnSpPr>
          <p:nvPr/>
        </p:nvCxnSpPr>
        <p:spPr>
          <a:xfrm>
            <a:off x="6662791"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5CEACBC0-9361-A8C6-111A-C18832F4A677}"/>
              </a:ext>
            </a:extLst>
          </p:cNvPr>
          <p:cNvSpPr txBox="1"/>
          <p:nvPr/>
        </p:nvSpPr>
        <p:spPr>
          <a:xfrm>
            <a:off x="7476806" y="1724666"/>
            <a:ext cx="3151163" cy="369332"/>
          </a:xfrm>
          <a:prstGeom prst="rect">
            <a:avLst/>
          </a:prstGeom>
          <a:noFill/>
        </p:spPr>
        <p:txBody>
          <a:bodyPr wrap="square" rtlCol="0">
            <a:spAutoFit/>
          </a:bodyPr>
          <a:lstStyle/>
          <a:p>
            <a:pPr algn="ctr"/>
            <a:r>
              <a:rPr lang="en-US" b="1" dirty="0"/>
              <a:t>KEY HIGHLIGHTS</a:t>
            </a:r>
            <a:endParaRPr lang="en-NG" b="1" dirty="0"/>
          </a:p>
        </p:txBody>
      </p:sp>
      <p:sp>
        <p:nvSpPr>
          <p:cNvPr id="54" name="TextBox 53">
            <a:extLst>
              <a:ext uri="{FF2B5EF4-FFF2-40B4-BE49-F238E27FC236}">
                <a16:creationId xmlns:a16="http://schemas.microsoft.com/office/drawing/2014/main" id="{8D646922-8026-4020-CCD9-7D0DD84077B9}"/>
              </a:ext>
            </a:extLst>
          </p:cNvPr>
          <p:cNvSpPr txBox="1"/>
          <p:nvPr/>
        </p:nvSpPr>
        <p:spPr>
          <a:xfrm>
            <a:off x="6839694" y="219792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rPr>
              <a:t>Both </a:t>
            </a:r>
            <a:r>
              <a:rPr lang="en-US" b="1" i="0" dirty="0">
                <a:solidFill>
                  <a:srgbClr val="0D0D0D"/>
                </a:solidFill>
                <a:effectLst/>
                <a:highlight>
                  <a:srgbClr val="FFFFFF"/>
                </a:highlight>
              </a:rPr>
              <a:t>men and women display their prowess in Action films.</a:t>
            </a:r>
            <a:endParaRPr lang="en-NG" b="1" dirty="0"/>
          </a:p>
        </p:txBody>
      </p:sp>
      <p:sp>
        <p:nvSpPr>
          <p:cNvPr id="55" name="TextBox 54">
            <a:extLst>
              <a:ext uri="{FF2B5EF4-FFF2-40B4-BE49-F238E27FC236}">
                <a16:creationId xmlns:a16="http://schemas.microsoft.com/office/drawing/2014/main" id="{D5C28458-B3B6-4118-87DD-B20DA9A9610B}"/>
              </a:ext>
            </a:extLst>
          </p:cNvPr>
          <p:cNvSpPr txBox="1"/>
          <p:nvPr/>
        </p:nvSpPr>
        <p:spPr>
          <a:xfrm>
            <a:off x="6872809" y="2928692"/>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solidFill>
                  <a:srgbClr val="92D050"/>
                </a:solidFill>
              </a:rPr>
              <a:t> </a:t>
            </a:r>
            <a:r>
              <a:rPr lang="en-US" b="1" dirty="0"/>
              <a:t>produce</a:t>
            </a:r>
            <a:r>
              <a:rPr lang="en-US" sz="1800" b="1" dirty="0"/>
              <a:t>rs</a:t>
            </a:r>
            <a:r>
              <a:rPr lang="en-US" sz="1800" dirty="0"/>
              <a:t> </a:t>
            </a:r>
            <a:r>
              <a:rPr lang="en-US" sz="1800" b="1" dirty="0"/>
              <a:t>outperformed</a:t>
            </a:r>
            <a:r>
              <a:rPr lang="en-US" sz="1800" dirty="0"/>
              <a:t> their </a:t>
            </a:r>
            <a:r>
              <a:rPr lang="en-US" sz="1800" b="1" dirty="0"/>
              <a:t>female</a:t>
            </a:r>
            <a:r>
              <a:rPr lang="en-US" sz="1800" dirty="0"/>
              <a:t> counterparts in </a:t>
            </a:r>
            <a:r>
              <a:rPr lang="en-US" sz="1800" b="1" dirty="0"/>
              <a:t>Comedies films</a:t>
            </a:r>
            <a:r>
              <a:rPr lang="en-US" sz="1800" dirty="0"/>
              <a:t>.</a:t>
            </a:r>
            <a:endParaRPr lang="en-NG" dirty="0"/>
          </a:p>
        </p:txBody>
      </p:sp>
      <p:sp>
        <p:nvSpPr>
          <p:cNvPr id="56" name="TextBox 55">
            <a:extLst>
              <a:ext uri="{FF2B5EF4-FFF2-40B4-BE49-F238E27FC236}">
                <a16:creationId xmlns:a16="http://schemas.microsoft.com/office/drawing/2014/main" id="{AA49D438-972D-081B-43EA-98F025C1C167}"/>
              </a:ext>
            </a:extLst>
          </p:cNvPr>
          <p:cNvSpPr txBox="1"/>
          <p:nvPr/>
        </p:nvSpPr>
        <p:spPr>
          <a:xfrm>
            <a:off x="6839693" y="3672837"/>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a:t>
            </a:r>
            <a:r>
              <a:rPr lang="en-US" sz="1800" b="1" dirty="0"/>
              <a:t> females </a:t>
            </a:r>
            <a:r>
              <a:rPr lang="en-US" sz="1800" dirty="0"/>
              <a:t>shows their </a:t>
            </a:r>
            <a:r>
              <a:rPr lang="en-US" sz="1800" b="1" dirty="0"/>
              <a:t>prowess in Action films</a:t>
            </a:r>
            <a:endParaRPr lang="en-NG" b="1" dirty="0"/>
          </a:p>
        </p:txBody>
      </p:sp>
      <p:sp>
        <p:nvSpPr>
          <p:cNvPr id="57" name="TextBox 56">
            <a:extLst>
              <a:ext uri="{FF2B5EF4-FFF2-40B4-BE49-F238E27FC236}">
                <a16:creationId xmlns:a16="http://schemas.microsoft.com/office/drawing/2014/main" id="{CA378F30-91DB-7422-CC3F-30E32DD40137}"/>
              </a:ext>
            </a:extLst>
          </p:cNvPr>
          <p:cNvSpPr txBox="1"/>
          <p:nvPr/>
        </p:nvSpPr>
        <p:spPr>
          <a:xfrm>
            <a:off x="6839690" y="4414791"/>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a:t>
            </a:r>
            <a:r>
              <a:rPr lang="en-US" dirty="0"/>
              <a:t> and</a:t>
            </a:r>
            <a:r>
              <a:rPr lang="en-US" b="1" dirty="0">
                <a:solidFill>
                  <a:srgbClr val="92D050"/>
                </a:solidFill>
              </a:rPr>
              <a:t> </a:t>
            </a:r>
            <a:r>
              <a:rPr lang="en-US" b="1" dirty="0"/>
              <a:t>female</a:t>
            </a:r>
            <a:r>
              <a:rPr lang="en-US" b="1" dirty="0">
                <a:solidFill>
                  <a:srgbClr val="92D050"/>
                </a:solidFill>
              </a:rPr>
              <a:t> </a:t>
            </a:r>
            <a:r>
              <a:rPr lang="en-US" b="1" dirty="0"/>
              <a:t>producers</a:t>
            </a:r>
            <a:r>
              <a:rPr lang="en-US" dirty="0"/>
              <a:t> shows the </a:t>
            </a:r>
            <a:r>
              <a:rPr lang="en-US" b="1" dirty="0"/>
              <a:t>strength in Documentaries films.</a:t>
            </a:r>
            <a:endParaRPr lang="en-NG" b="1" dirty="0"/>
          </a:p>
        </p:txBody>
      </p:sp>
      <p:sp>
        <p:nvSpPr>
          <p:cNvPr id="58" name="TextBox 57">
            <a:extLst>
              <a:ext uri="{FF2B5EF4-FFF2-40B4-BE49-F238E27FC236}">
                <a16:creationId xmlns:a16="http://schemas.microsoft.com/office/drawing/2014/main" id="{5A2609A3-1C36-869C-5FE3-9DF6A04335CA}"/>
              </a:ext>
            </a:extLst>
          </p:cNvPr>
          <p:cNvSpPr txBox="1"/>
          <p:nvPr/>
        </p:nvSpPr>
        <p:spPr>
          <a:xfrm>
            <a:off x="6839691" y="513623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a:t>
            </a:r>
            <a:r>
              <a:rPr lang="en-US" sz="1800" dirty="0"/>
              <a:t> </a:t>
            </a:r>
            <a:r>
              <a:rPr lang="en-US" sz="1800" b="1" dirty="0"/>
              <a:t>lead the way</a:t>
            </a:r>
            <a:r>
              <a:rPr lang="en-US" sz="1800" dirty="0"/>
              <a:t>. However, the </a:t>
            </a:r>
            <a:r>
              <a:rPr lang="en-US" sz="1800" b="1" dirty="0"/>
              <a:t>female</a:t>
            </a:r>
            <a:r>
              <a:rPr lang="en-US" sz="1800" b="1" dirty="0">
                <a:solidFill>
                  <a:srgbClr val="92D050"/>
                </a:solidFill>
              </a:rPr>
              <a:t>s</a:t>
            </a:r>
            <a:r>
              <a:rPr lang="en-US" sz="1800" dirty="0"/>
              <a:t> </a:t>
            </a:r>
            <a:r>
              <a:rPr lang="en-US" sz="1800" b="1" dirty="0"/>
              <a:t>shows their prowess</a:t>
            </a:r>
            <a:r>
              <a:rPr lang="en-US" sz="1800" dirty="0"/>
              <a:t>.</a:t>
            </a:r>
            <a:endParaRPr lang="en-NG" dirty="0"/>
          </a:p>
        </p:txBody>
      </p:sp>
      <p:sp>
        <p:nvSpPr>
          <p:cNvPr id="59" name="TextBox 58">
            <a:extLst>
              <a:ext uri="{FF2B5EF4-FFF2-40B4-BE49-F238E27FC236}">
                <a16:creationId xmlns:a16="http://schemas.microsoft.com/office/drawing/2014/main" id="{2237D40D-19CA-6F84-3BEC-670D02CD4680}"/>
              </a:ext>
            </a:extLst>
          </p:cNvPr>
          <p:cNvSpPr txBox="1"/>
          <p:nvPr/>
        </p:nvSpPr>
        <p:spPr>
          <a:xfrm>
            <a:off x="6839690" y="5782566"/>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highlight>
                  <a:srgbClr val="FFFFFF"/>
                </a:highlight>
              </a:rPr>
              <a:t>Female producers were notably absent </a:t>
            </a:r>
            <a:r>
              <a:rPr lang="en-US" b="0" i="0" dirty="0">
                <a:solidFill>
                  <a:srgbClr val="0D0D0D"/>
                </a:solidFill>
                <a:effectLst/>
                <a:highlight>
                  <a:srgbClr val="FFFFFF"/>
                </a:highlight>
              </a:rPr>
              <a:t>from the Horror genre over a decade</a:t>
            </a:r>
            <a:r>
              <a:rPr lang="en-US" b="0" i="0" dirty="0">
                <a:solidFill>
                  <a:srgbClr val="0D0D0D"/>
                </a:solidFill>
                <a:effectLst/>
                <a:highlight>
                  <a:srgbClr val="FFFFFF"/>
                </a:highlight>
                <a:latin typeface="Söhne"/>
              </a:rPr>
              <a:t>.</a:t>
            </a:r>
            <a:endParaRPr lang="en-NG" b="1" dirty="0"/>
          </a:p>
        </p:txBody>
      </p:sp>
      <p:cxnSp>
        <p:nvCxnSpPr>
          <p:cNvPr id="60" name="Straight Connector 59">
            <a:extLst>
              <a:ext uri="{FF2B5EF4-FFF2-40B4-BE49-F238E27FC236}">
                <a16:creationId xmlns:a16="http://schemas.microsoft.com/office/drawing/2014/main" id="{3031736C-12C8-8FAE-C22D-14F39633DAE6}"/>
              </a:ext>
            </a:extLst>
          </p:cNvPr>
          <p:cNvCxnSpPr>
            <a:cxnSpLocks/>
          </p:cNvCxnSpPr>
          <p:nvPr/>
        </p:nvCxnSpPr>
        <p:spPr>
          <a:xfrm>
            <a:off x="323556" y="2132868"/>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6F1C827-274F-990C-09A1-7EE26A8EEADE}"/>
              </a:ext>
            </a:extLst>
          </p:cNvPr>
          <p:cNvCxnSpPr>
            <a:cxnSpLocks/>
          </p:cNvCxnSpPr>
          <p:nvPr/>
        </p:nvCxnSpPr>
        <p:spPr>
          <a:xfrm>
            <a:off x="323556" y="290605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22C02C7-9D07-BE01-722A-10A0589A0D6E}"/>
              </a:ext>
            </a:extLst>
          </p:cNvPr>
          <p:cNvCxnSpPr>
            <a:cxnSpLocks/>
          </p:cNvCxnSpPr>
          <p:nvPr/>
        </p:nvCxnSpPr>
        <p:spPr>
          <a:xfrm>
            <a:off x="323556" y="3612267"/>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98E48F-B43C-AEC0-6087-CFA8F9BA8D7A}"/>
              </a:ext>
            </a:extLst>
          </p:cNvPr>
          <p:cNvCxnSpPr>
            <a:cxnSpLocks/>
          </p:cNvCxnSpPr>
          <p:nvPr/>
        </p:nvCxnSpPr>
        <p:spPr>
          <a:xfrm>
            <a:off x="323557" y="438143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A149475-B0D2-58DD-66C2-F2CFEAF86952}"/>
              </a:ext>
            </a:extLst>
          </p:cNvPr>
          <p:cNvSpPr txBox="1"/>
          <p:nvPr/>
        </p:nvSpPr>
        <p:spPr>
          <a:xfrm>
            <a:off x="174950" y="339349"/>
            <a:ext cx="11860856"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rPr>
              <a:t>In spite of the remarkable achievements of </a:t>
            </a:r>
            <a:r>
              <a:rPr lang="en-US" sz="2600" b="1" i="0" dirty="0">
                <a:solidFill>
                  <a:srgbClr val="92D050"/>
                </a:solidFill>
                <a:effectLst/>
                <a:highlight>
                  <a:srgbClr val="FFFFFF"/>
                </a:highlight>
              </a:rPr>
              <a:t>female</a:t>
            </a:r>
            <a:r>
              <a:rPr lang="en-US" sz="2600" b="1" i="0" dirty="0">
                <a:solidFill>
                  <a:srgbClr val="0D0D0D"/>
                </a:solidFill>
                <a:effectLst/>
                <a:highlight>
                  <a:srgbClr val="FFFFFF"/>
                </a:highlight>
              </a:rPr>
              <a:t> producers in Crime, Documentary, and Drama genres, their </a:t>
            </a:r>
            <a:r>
              <a:rPr lang="en-US" sz="2600" b="1" i="0" dirty="0">
                <a:solidFill>
                  <a:srgbClr val="00B050"/>
                </a:solidFill>
                <a:effectLst/>
                <a:highlight>
                  <a:srgbClr val="FFFFFF"/>
                </a:highlight>
              </a:rPr>
              <a:t>male</a:t>
            </a:r>
            <a:r>
              <a:rPr lang="en-US" sz="2600" b="1" i="0" dirty="0">
                <a:solidFill>
                  <a:srgbClr val="0D0D0D"/>
                </a:solidFill>
                <a:effectLst/>
                <a:highlight>
                  <a:srgbClr val="FFFFFF"/>
                </a:highlight>
              </a:rPr>
              <a:t> counterparts persist in maintaining a lead </a:t>
            </a:r>
            <a:endParaRPr lang="en-NG" sz="2600" b="1" dirty="0"/>
          </a:p>
        </p:txBody>
      </p:sp>
      <p:sp>
        <p:nvSpPr>
          <p:cNvPr id="2" name="TextBox 1">
            <a:extLst>
              <a:ext uri="{FF2B5EF4-FFF2-40B4-BE49-F238E27FC236}">
                <a16:creationId xmlns:a16="http://schemas.microsoft.com/office/drawing/2014/main" id="{129E51BC-B772-992A-8CD5-273E7B6D6087}"/>
              </a:ext>
            </a:extLst>
          </p:cNvPr>
          <p:cNvSpPr txBox="1"/>
          <p:nvPr/>
        </p:nvSpPr>
        <p:spPr>
          <a:xfrm>
            <a:off x="11061289" y="6534424"/>
            <a:ext cx="428610" cy="307777"/>
          </a:xfrm>
          <a:prstGeom prst="rect">
            <a:avLst/>
          </a:prstGeom>
          <a:noFill/>
        </p:spPr>
        <p:txBody>
          <a:bodyPr wrap="square" rtlCol="0">
            <a:spAutoFit/>
          </a:bodyPr>
          <a:lstStyle/>
          <a:p>
            <a:r>
              <a:rPr lang="en-US" sz="1400" dirty="0"/>
              <a:t>17</a:t>
            </a:r>
            <a:endParaRPr lang="en-NG" sz="1400" dirty="0"/>
          </a:p>
        </p:txBody>
      </p:sp>
    </p:spTree>
    <p:extLst>
      <p:ext uri="{BB962C8B-B14F-4D97-AF65-F5344CB8AC3E}">
        <p14:creationId xmlns:p14="http://schemas.microsoft.com/office/powerpoint/2010/main" val="169875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44E7D-7E98-F252-B7D5-9E62F7DAE6E8}"/>
              </a:ext>
            </a:extLst>
          </p:cNvPr>
          <p:cNvSpPr txBox="1"/>
          <p:nvPr/>
        </p:nvSpPr>
        <p:spPr>
          <a:xfrm>
            <a:off x="417342" y="367314"/>
            <a:ext cx="11469858"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1" i="0" dirty="0">
                <a:solidFill>
                  <a:srgbClr val="0D0D0D"/>
                </a:solidFill>
                <a:effectLst/>
                <a:highlight>
                  <a:srgbClr val="FFFFFF"/>
                </a:highlight>
              </a:rPr>
              <a:t>Significant Imbalance: The marked prominence of the top five </a:t>
            </a:r>
            <a:r>
              <a:rPr lang="en-US" sz="2600" b="1" i="0" dirty="0">
                <a:solidFill>
                  <a:srgbClr val="00B050"/>
                </a:solidFill>
                <a:effectLst/>
                <a:highlight>
                  <a:srgbClr val="FFFFFF"/>
                </a:highlight>
              </a:rPr>
              <a:t>male</a:t>
            </a:r>
            <a:r>
              <a:rPr lang="en-US" sz="2600" b="1" i="0" dirty="0">
                <a:solidFill>
                  <a:srgbClr val="0D0D0D"/>
                </a:solidFill>
                <a:effectLst/>
                <a:highlight>
                  <a:srgbClr val="FFFFFF"/>
                </a:highlight>
              </a:rPr>
              <a:t> producers in comparison to their </a:t>
            </a:r>
            <a:r>
              <a:rPr lang="en-US" sz="2600" b="1" i="0" dirty="0">
                <a:solidFill>
                  <a:srgbClr val="92D050"/>
                </a:solidFill>
                <a:effectLst/>
                <a:highlight>
                  <a:srgbClr val="FFFFFF"/>
                </a:highlight>
              </a:rPr>
              <a:t>female</a:t>
            </a:r>
            <a:r>
              <a:rPr lang="en-US" sz="2600" b="1" i="0" dirty="0">
                <a:solidFill>
                  <a:srgbClr val="0D0D0D"/>
                </a:solidFill>
                <a:effectLst/>
                <a:highlight>
                  <a:srgbClr val="FFFFFF"/>
                </a:highlight>
              </a:rPr>
              <a:t> counterparts within the movie industry</a:t>
            </a:r>
            <a:endParaRPr kumimoji="0" lang="en-NG" altLang="en-NG" sz="2600" b="1"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3DA58084-1C15-7709-801B-8549ED81F423}"/>
              </a:ext>
            </a:extLst>
          </p:cNvPr>
          <p:cNvSpPr/>
          <p:nvPr/>
        </p:nvSpPr>
        <p:spPr>
          <a:xfrm>
            <a:off x="323557" y="1191455"/>
            <a:ext cx="11507372" cy="1064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B1030C2-CB33-9753-4FDF-94BF9603B782}"/>
              </a:ext>
            </a:extLst>
          </p:cNvPr>
          <p:cNvSpPr/>
          <p:nvPr/>
        </p:nvSpPr>
        <p:spPr>
          <a:xfrm>
            <a:off x="323556" y="1781578"/>
            <a:ext cx="7991275" cy="4064778"/>
          </a:xfrm>
          <a:prstGeom prst="rect">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06D00ADE-063F-0617-2B83-4441557877C3}"/>
              </a:ext>
            </a:extLst>
          </p:cNvPr>
          <p:cNvCxnSpPr>
            <a:cxnSpLocks/>
          </p:cNvCxnSpPr>
          <p:nvPr/>
        </p:nvCxnSpPr>
        <p:spPr>
          <a:xfrm>
            <a:off x="323557" y="5076422"/>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667C3D1-2832-13E4-4ADA-C9D2E242DA47}"/>
              </a:ext>
            </a:extLst>
          </p:cNvPr>
          <p:cNvCxnSpPr>
            <a:cxnSpLocks/>
          </p:cNvCxnSpPr>
          <p:nvPr/>
        </p:nvCxnSpPr>
        <p:spPr>
          <a:xfrm>
            <a:off x="4220307"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EBF78CB-4B51-CED1-FEE2-B8AF19EE9D06}"/>
              </a:ext>
            </a:extLst>
          </p:cNvPr>
          <p:cNvCxnSpPr>
            <a:cxnSpLocks/>
          </p:cNvCxnSpPr>
          <p:nvPr/>
        </p:nvCxnSpPr>
        <p:spPr>
          <a:xfrm>
            <a:off x="4344571"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EE55F9A-05B8-4E21-BE5B-0E114AF3BCE2}"/>
              </a:ext>
            </a:extLst>
          </p:cNvPr>
          <p:cNvCxnSpPr>
            <a:cxnSpLocks/>
          </p:cNvCxnSpPr>
          <p:nvPr/>
        </p:nvCxnSpPr>
        <p:spPr>
          <a:xfrm>
            <a:off x="323556" y="2132868"/>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4E2CCF3-F53F-6148-E1A1-7C34E98B0D10}"/>
              </a:ext>
            </a:extLst>
          </p:cNvPr>
          <p:cNvCxnSpPr>
            <a:cxnSpLocks/>
          </p:cNvCxnSpPr>
          <p:nvPr/>
        </p:nvCxnSpPr>
        <p:spPr>
          <a:xfrm>
            <a:off x="323556" y="2906053"/>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84ADE2E-538D-4A42-4426-EDCABD344F49}"/>
              </a:ext>
            </a:extLst>
          </p:cNvPr>
          <p:cNvCxnSpPr>
            <a:cxnSpLocks/>
          </p:cNvCxnSpPr>
          <p:nvPr/>
        </p:nvCxnSpPr>
        <p:spPr>
          <a:xfrm>
            <a:off x="323556" y="3612267"/>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0E537-DD3D-D071-84A2-21F8D57EC752}"/>
              </a:ext>
            </a:extLst>
          </p:cNvPr>
          <p:cNvCxnSpPr>
            <a:cxnSpLocks/>
          </p:cNvCxnSpPr>
          <p:nvPr/>
        </p:nvCxnSpPr>
        <p:spPr>
          <a:xfrm>
            <a:off x="323557" y="4381433"/>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04B5FBD-8C9D-2E5D-3E35-3EA70C8D6718}"/>
              </a:ext>
            </a:extLst>
          </p:cNvPr>
          <p:cNvSpPr txBox="1"/>
          <p:nvPr/>
        </p:nvSpPr>
        <p:spPr>
          <a:xfrm>
            <a:off x="5879954" y="6490686"/>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9" name="Straight Connector 18">
            <a:extLst>
              <a:ext uri="{FF2B5EF4-FFF2-40B4-BE49-F238E27FC236}">
                <a16:creationId xmlns:a16="http://schemas.microsoft.com/office/drawing/2014/main" id="{4385C8C2-5C94-CC92-D60C-48B0B3457B69}"/>
              </a:ext>
            </a:extLst>
          </p:cNvPr>
          <p:cNvCxnSpPr>
            <a:cxnSpLocks/>
          </p:cNvCxnSpPr>
          <p:nvPr/>
        </p:nvCxnSpPr>
        <p:spPr>
          <a:xfrm>
            <a:off x="323557" y="6490686"/>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F7F61A7-1C6D-74CA-6BE3-88A00BB00718}"/>
              </a:ext>
            </a:extLst>
          </p:cNvPr>
          <p:cNvSpPr txBox="1"/>
          <p:nvPr/>
        </p:nvSpPr>
        <p:spPr>
          <a:xfrm>
            <a:off x="323557" y="6490686"/>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1" name="Rectangle 20">
            <a:extLst>
              <a:ext uri="{FF2B5EF4-FFF2-40B4-BE49-F238E27FC236}">
                <a16:creationId xmlns:a16="http://schemas.microsoft.com/office/drawing/2014/main" id="{5D552F93-F7DF-EF0D-EAE5-E828FB76033D}"/>
              </a:ext>
            </a:extLst>
          </p:cNvPr>
          <p:cNvSpPr/>
          <p:nvPr/>
        </p:nvSpPr>
        <p:spPr>
          <a:xfrm>
            <a:off x="417342" y="30112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2" name="Rectangle 21">
            <a:extLst>
              <a:ext uri="{FF2B5EF4-FFF2-40B4-BE49-F238E27FC236}">
                <a16:creationId xmlns:a16="http://schemas.microsoft.com/office/drawing/2014/main" id="{18F9BC07-95EA-14DF-4B40-5B19240F802A}"/>
              </a:ext>
            </a:extLst>
          </p:cNvPr>
          <p:cNvSpPr/>
          <p:nvPr/>
        </p:nvSpPr>
        <p:spPr>
          <a:xfrm>
            <a:off x="417342" y="37881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3" name="Rectangle 22">
            <a:extLst>
              <a:ext uri="{FF2B5EF4-FFF2-40B4-BE49-F238E27FC236}">
                <a16:creationId xmlns:a16="http://schemas.microsoft.com/office/drawing/2014/main" id="{8FF58FFC-DCA7-B6C0-5EF0-7FAAC40883CA}"/>
              </a:ext>
            </a:extLst>
          </p:cNvPr>
          <p:cNvSpPr/>
          <p:nvPr/>
        </p:nvSpPr>
        <p:spPr>
          <a:xfrm>
            <a:off x="417342" y="4505459"/>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4" name="Rectangle 23">
            <a:extLst>
              <a:ext uri="{FF2B5EF4-FFF2-40B4-BE49-F238E27FC236}">
                <a16:creationId xmlns:a16="http://schemas.microsoft.com/office/drawing/2014/main" id="{DF339021-F580-0FC3-55F6-6D4030F55060}"/>
              </a:ext>
            </a:extLst>
          </p:cNvPr>
          <p:cNvSpPr/>
          <p:nvPr/>
        </p:nvSpPr>
        <p:spPr>
          <a:xfrm>
            <a:off x="427074" y="5252433"/>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5" name="TextBox 24">
            <a:extLst>
              <a:ext uri="{FF2B5EF4-FFF2-40B4-BE49-F238E27FC236}">
                <a16:creationId xmlns:a16="http://schemas.microsoft.com/office/drawing/2014/main" id="{A9ECD609-BD53-AA63-141F-8B3109BBEF6A}"/>
              </a:ext>
            </a:extLst>
          </p:cNvPr>
          <p:cNvSpPr txBox="1"/>
          <p:nvPr/>
        </p:nvSpPr>
        <p:spPr>
          <a:xfrm>
            <a:off x="426243" y="3066538"/>
            <a:ext cx="1836263" cy="646331"/>
          </a:xfrm>
          <a:prstGeom prst="rect">
            <a:avLst/>
          </a:prstGeom>
          <a:noFill/>
        </p:spPr>
        <p:txBody>
          <a:bodyPr wrap="square" rtlCol="0">
            <a:spAutoFit/>
          </a:bodyPr>
          <a:lstStyle/>
          <a:p>
            <a:r>
              <a:rPr lang="en-US" b="1" dirty="0"/>
              <a:t>Toyin Abraham </a:t>
            </a:r>
            <a:endParaRPr lang="en-NG" b="1" dirty="0"/>
          </a:p>
          <a:p>
            <a:r>
              <a:rPr lang="en-US" b="1" dirty="0"/>
              <a:t> </a:t>
            </a:r>
            <a:endParaRPr lang="en-NG" b="1" dirty="0"/>
          </a:p>
        </p:txBody>
      </p:sp>
      <p:sp>
        <p:nvSpPr>
          <p:cNvPr id="26" name="TextBox 25">
            <a:extLst>
              <a:ext uri="{FF2B5EF4-FFF2-40B4-BE49-F238E27FC236}">
                <a16:creationId xmlns:a16="http://schemas.microsoft.com/office/drawing/2014/main" id="{E0761440-F59E-FBBA-C05A-6363C276084F}"/>
              </a:ext>
            </a:extLst>
          </p:cNvPr>
          <p:cNvSpPr txBox="1"/>
          <p:nvPr/>
        </p:nvSpPr>
        <p:spPr>
          <a:xfrm>
            <a:off x="2911975" y="3150709"/>
            <a:ext cx="1012911" cy="369332"/>
          </a:xfrm>
          <a:prstGeom prst="rect">
            <a:avLst/>
          </a:prstGeom>
          <a:noFill/>
        </p:spPr>
        <p:txBody>
          <a:bodyPr wrap="square" rtlCol="0">
            <a:spAutoFit/>
          </a:bodyPr>
          <a:lstStyle/>
          <a:p>
            <a:r>
              <a:rPr lang="en-US" dirty="0"/>
              <a:t>  ( 3.2%)</a:t>
            </a:r>
            <a:endParaRPr lang="en-NG" dirty="0"/>
          </a:p>
        </p:txBody>
      </p:sp>
      <p:pic>
        <p:nvPicPr>
          <p:cNvPr id="27" name="Picture 26">
            <a:extLst>
              <a:ext uri="{FF2B5EF4-FFF2-40B4-BE49-F238E27FC236}">
                <a16:creationId xmlns:a16="http://schemas.microsoft.com/office/drawing/2014/main" id="{E3E6CA94-0124-C1A6-DD47-51CB4961C5B9}"/>
              </a:ext>
            </a:extLst>
          </p:cNvPr>
          <p:cNvPicPr>
            <a:picLocks noChangeAspect="1"/>
          </p:cNvPicPr>
          <p:nvPr/>
        </p:nvPicPr>
        <p:blipFill>
          <a:blip r:embed="rId2"/>
          <a:stretch>
            <a:fillRect/>
          </a:stretch>
        </p:blipFill>
        <p:spPr>
          <a:xfrm>
            <a:off x="426243" y="2308716"/>
            <a:ext cx="3767655" cy="524301"/>
          </a:xfrm>
          <a:prstGeom prst="rect">
            <a:avLst/>
          </a:prstGeom>
          <a:solidFill>
            <a:srgbClr val="92D050"/>
          </a:solidFill>
        </p:spPr>
      </p:pic>
      <p:sp>
        <p:nvSpPr>
          <p:cNvPr id="28" name="TextBox 27">
            <a:extLst>
              <a:ext uri="{FF2B5EF4-FFF2-40B4-BE49-F238E27FC236}">
                <a16:creationId xmlns:a16="http://schemas.microsoft.com/office/drawing/2014/main" id="{3C1DDD69-696B-F97F-DABC-070DBB2707EE}"/>
              </a:ext>
            </a:extLst>
          </p:cNvPr>
          <p:cNvSpPr txBox="1"/>
          <p:nvPr/>
        </p:nvSpPr>
        <p:spPr>
          <a:xfrm>
            <a:off x="465926" y="2380881"/>
            <a:ext cx="1436314" cy="646331"/>
          </a:xfrm>
          <a:prstGeom prst="rect">
            <a:avLst/>
          </a:prstGeom>
          <a:noFill/>
        </p:spPr>
        <p:txBody>
          <a:bodyPr wrap="square" rtlCol="0">
            <a:spAutoFit/>
          </a:bodyPr>
          <a:lstStyle/>
          <a:p>
            <a:r>
              <a:rPr lang="en-US" b="1" dirty="0"/>
              <a:t>Mo Abudu</a:t>
            </a:r>
            <a:endParaRPr lang="en-NG" b="1" dirty="0"/>
          </a:p>
          <a:p>
            <a:endParaRPr lang="en-NG" b="1" dirty="0"/>
          </a:p>
        </p:txBody>
      </p:sp>
      <p:sp>
        <p:nvSpPr>
          <p:cNvPr id="29" name="TextBox 28">
            <a:extLst>
              <a:ext uri="{FF2B5EF4-FFF2-40B4-BE49-F238E27FC236}">
                <a16:creationId xmlns:a16="http://schemas.microsoft.com/office/drawing/2014/main" id="{96A661F8-4D06-BA59-CFEB-FEA680964F35}"/>
              </a:ext>
            </a:extLst>
          </p:cNvPr>
          <p:cNvSpPr txBox="1"/>
          <p:nvPr/>
        </p:nvSpPr>
        <p:spPr>
          <a:xfrm>
            <a:off x="417342" y="3856960"/>
            <a:ext cx="1425262" cy="646331"/>
          </a:xfrm>
          <a:prstGeom prst="rect">
            <a:avLst/>
          </a:prstGeom>
          <a:noFill/>
        </p:spPr>
        <p:txBody>
          <a:bodyPr wrap="square" rtlCol="0">
            <a:spAutoFit/>
          </a:bodyPr>
          <a:lstStyle/>
          <a:p>
            <a:r>
              <a:rPr lang="en-US" b="1" dirty="0"/>
              <a:t>Mimi Bartels</a:t>
            </a:r>
            <a:endParaRPr lang="en-NG" b="1" dirty="0"/>
          </a:p>
          <a:p>
            <a:endParaRPr lang="en-NG" b="1" dirty="0"/>
          </a:p>
        </p:txBody>
      </p:sp>
      <p:sp>
        <p:nvSpPr>
          <p:cNvPr id="30" name="TextBox 29">
            <a:extLst>
              <a:ext uri="{FF2B5EF4-FFF2-40B4-BE49-F238E27FC236}">
                <a16:creationId xmlns:a16="http://schemas.microsoft.com/office/drawing/2014/main" id="{F283A4C3-7145-DC6A-510B-27A0D48C5B8F}"/>
              </a:ext>
            </a:extLst>
          </p:cNvPr>
          <p:cNvSpPr txBox="1"/>
          <p:nvPr/>
        </p:nvSpPr>
        <p:spPr>
          <a:xfrm>
            <a:off x="459672" y="4576700"/>
            <a:ext cx="1480472" cy="369332"/>
          </a:xfrm>
          <a:prstGeom prst="rect">
            <a:avLst/>
          </a:prstGeom>
          <a:noFill/>
        </p:spPr>
        <p:txBody>
          <a:bodyPr wrap="square" rtlCol="0">
            <a:spAutoFit/>
          </a:bodyPr>
          <a:lstStyle/>
          <a:p>
            <a:r>
              <a:rPr lang="en-US" b="1" dirty="0"/>
              <a:t>Omoni Oboli</a:t>
            </a:r>
            <a:endParaRPr lang="en-NG" b="1" dirty="0"/>
          </a:p>
        </p:txBody>
      </p:sp>
      <p:sp>
        <p:nvSpPr>
          <p:cNvPr id="31" name="TextBox 30">
            <a:extLst>
              <a:ext uri="{FF2B5EF4-FFF2-40B4-BE49-F238E27FC236}">
                <a16:creationId xmlns:a16="http://schemas.microsoft.com/office/drawing/2014/main" id="{4C86E7F6-F8BF-86FC-A181-F6BC91C4F50D}"/>
              </a:ext>
            </a:extLst>
          </p:cNvPr>
          <p:cNvSpPr txBox="1"/>
          <p:nvPr/>
        </p:nvSpPr>
        <p:spPr>
          <a:xfrm>
            <a:off x="459672" y="5311391"/>
            <a:ext cx="2433484" cy="369332"/>
          </a:xfrm>
          <a:prstGeom prst="rect">
            <a:avLst/>
          </a:prstGeom>
          <a:noFill/>
        </p:spPr>
        <p:txBody>
          <a:bodyPr wrap="square" rtlCol="0">
            <a:spAutoFit/>
          </a:bodyPr>
          <a:lstStyle/>
          <a:p>
            <a:r>
              <a:rPr lang="en-US" b="1" dirty="0"/>
              <a:t>Bolanle Austen - Peters</a:t>
            </a:r>
            <a:endParaRPr lang="en-NG" b="1" dirty="0"/>
          </a:p>
        </p:txBody>
      </p:sp>
      <p:sp>
        <p:nvSpPr>
          <p:cNvPr id="32" name="TextBox 31">
            <a:extLst>
              <a:ext uri="{FF2B5EF4-FFF2-40B4-BE49-F238E27FC236}">
                <a16:creationId xmlns:a16="http://schemas.microsoft.com/office/drawing/2014/main" id="{37494534-AAF0-53E6-431A-6706E895459D}"/>
              </a:ext>
            </a:extLst>
          </p:cNvPr>
          <p:cNvSpPr txBox="1"/>
          <p:nvPr/>
        </p:nvSpPr>
        <p:spPr>
          <a:xfrm>
            <a:off x="3002411" y="2380151"/>
            <a:ext cx="981633" cy="369332"/>
          </a:xfrm>
          <a:prstGeom prst="rect">
            <a:avLst/>
          </a:prstGeom>
          <a:noFill/>
        </p:spPr>
        <p:txBody>
          <a:bodyPr wrap="square" rtlCol="0">
            <a:spAutoFit/>
          </a:bodyPr>
          <a:lstStyle/>
          <a:p>
            <a:r>
              <a:rPr lang="en-US" dirty="0"/>
              <a:t>( 7.2%)</a:t>
            </a:r>
            <a:endParaRPr lang="en-NG" dirty="0"/>
          </a:p>
        </p:txBody>
      </p:sp>
      <p:sp>
        <p:nvSpPr>
          <p:cNvPr id="33" name="TextBox 32">
            <a:extLst>
              <a:ext uri="{FF2B5EF4-FFF2-40B4-BE49-F238E27FC236}">
                <a16:creationId xmlns:a16="http://schemas.microsoft.com/office/drawing/2014/main" id="{B1E0D6C7-EBF2-6471-4EE9-E4AF9B636A80}"/>
              </a:ext>
            </a:extLst>
          </p:cNvPr>
          <p:cNvSpPr txBox="1"/>
          <p:nvPr/>
        </p:nvSpPr>
        <p:spPr>
          <a:xfrm>
            <a:off x="2930351" y="3892502"/>
            <a:ext cx="1053693" cy="369332"/>
          </a:xfrm>
          <a:prstGeom prst="rect">
            <a:avLst/>
          </a:prstGeom>
          <a:noFill/>
        </p:spPr>
        <p:txBody>
          <a:bodyPr wrap="square" rtlCol="0">
            <a:spAutoFit/>
          </a:bodyPr>
          <a:lstStyle/>
          <a:p>
            <a:r>
              <a:rPr lang="en-US" dirty="0"/>
              <a:t> ( 2.6%)</a:t>
            </a:r>
            <a:endParaRPr lang="en-NG" dirty="0"/>
          </a:p>
        </p:txBody>
      </p:sp>
      <p:sp>
        <p:nvSpPr>
          <p:cNvPr id="34" name="TextBox 33">
            <a:extLst>
              <a:ext uri="{FF2B5EF4-FFF2-40B4-BE49-F238E27FC236}">
                <a16:creationId xmlns:a16="http://schemas.microsoft.com/office/drawing/2014/main" id="{6573D546-B554-BDE6-4CAE-5FD58A59E516}"/>
              </a:ext>
            </a:extLst>
          </p:cNvPr>
          <p:cNvSpPr txBox="1"/>
          <p:nvPr/>
        </p:nvSpPr>
        <p:spPr>
          <a:xfrm>
            <a:off x="2940076" y="4541805"/>
            <a:ext cx="1043968" cy="369332"/>
          </a:xfrm>
          <a:prstGeom prst="rect">
            <a:avLst/>
          </a:prstGeom>
          <a:noFill/>
        </p:spPr>
        <p:txBody>
          <a:bodyPr wrap="square" rtlCol="0">
            <a:spAutoFit/>
          </a:bodyPr>
          <a:lstStyle/>
          <a:p>
            <a:r>
              <a:rPr lang="en-US" dirty="0"/>
              <a:t> ( 2.6%)</a:t>
            </a:r>
            <a:endParaRPr lang="en-NG" dirty="0"/>
          </a:p>
        </p:txBody>
      </p:sp>
      <p:sp>
        <p:nvSpPr>
          <p:cNvPr id="35" name="TextBox 34">
            <a:extLst>
              <a:ext uri="{FF2B5EF4-FFF2-40B4-BE49-F238E27FC236}">
                <a16:creationId xmlns:a16="http://schemas.microsoft.com/office/drawing/2014/main" id="{24CE14C6-73D2-D824-BD8B-BFB05B07C086}"/>
              </a:ext>
            </a:extLst>
          </p:cNvPr>
          <p:cNvSpPr txBox="1"/>
          <p:nvPr/>
        </p:nvSpPr>
        <p:spPr>
          <a:xfrm>
            <a:off x="2893156" y="5331771"/>
            <a:ext cx="1069459" cy="369332"/>
          </a:xfrm>
          <a:prstGeom prst="rect">
            <a:avLst/>
          </a:prstGeom>
          <a:noFill/>
        </p:spPr>
        <p:txBody>
          <a:bodyPr wrap="square" rtlCol="0">
            <a:spAutoFit/>
          </a:bodyPr>
          <a:lstStyle/>
          <a:p>
            <a:r>
              <a:rPr lang="en-US" b="1" dirty="0"/>
              <a:t> </a:t>
            </a:r>
            <a:r>
              <a:rPr lang="en-US" dirty="0"/>
              <a:t> ( 1.9%)</a:t>
            </a:r>
            <a:endParaRPr lang="en-NG" dirty="0"/>
          </a:p>
        </p:txBody>
      </p:sp>
      <p:pic>
        <p:nvPicPr>
          <p:cNvPr id="41" name="Picture 40">
            <a:extLst>
              <a:ext uri="{FF2B5EF4-FFF2-40B4-BE49-F238E27FC236}">
                <a16:creationId xmlns:a16="http://schemas.microsoft.com/office/drawing/2014/main" id="{666B4272-9F12-0989-C39C-D13D2079D9FF}"/>
              </a:ext>
            </a:extLst>
          </p:cNvPr>
          <p:cNvPicPr>
            <a:picLocks noChangeAspect="1"/>
          </p:cNvPicPr>
          <p:nvPr/>
        </p:nvPicPr>
        <p:blipFill>
          <a:blip r:embed="rId2"/>
          <a:stretch>
            <a:fillRect/>
          </a:stretch>
        </p:blipFill>
        <p:spPr>
          <a:xfrm>
            <a:off x="4419391" y="2307986"/>
            <a:ext cx="3767655" cy="524301"/>
          </a:xfrm>
          <a:prstGeom prst="rect">
            <a:avLst/>
          </a:prstGeom>
          <a:solidFill>
            <a:srgbClr val="00B050"/>
          </a:solidFill>
        </p:spPr>
      </p:pic>
      <p:sp>
        <p:nvSpPr>
          <p:cNvPr id="42" name="TextBox 41">
            <a:extLst>
              <a:ext uri="{FF2B5EF4-FFF2-40B4-BE49-F238E27FC236}">
                <a16:creationId xmlns:a16="http://schemas.microsoft.com/office/drawing/2014/main" id="{BA58124C-C39A-D082-9B8F-11D7F252B9FD}"/>
              </a:ext>
            </a:extLst>
          </p:cNvPr>
          <p:cNvSpPr txBox="1"/>
          <p:nvPr/>
        </p:nvSpPr>
        <p:spPr>
          <a:xfrm>
            <a:off x="4459073" y="2380151"/>
            <a:ext cx="1636919" cy="369332"/>
          </a:xfrm>
          <a:prstGeom prst="rect">
            <a:avLst/>
          </a:prstGeom>
          <a:noFill/>
        </p:spPr>
        <p:txBody>
          <a:bodyPr wrap="square" rtlCol="0">
            <a:spAutoFit/>
          </a:bodyPr>
          <a:lstStyle/>
          <a:p>
            <a:r>
              <a:rPr lang="en-US" b="1" dirty="0"/>
              <a:t>Kunle Afolayan</a:t>
            </a:r>
            <a:endParaRPr lang="en-NG" b="1" dirty="0"/>
          </a:p>
        </p:txBody>
      </p:sp>
      <p:sp>
        <p:nvSpPr>
          <p:cNvPr id="43" name="TextBox 42">
            <a:extLst>
              <a:ext uri="{FF2B5EF4-FFF2-40B4-BE49-F238E27FC236}">
                <a16:creationId xmlns:a16="http://schemas.microsoft.com/office/drawing/2014/main" id="{BEC81517-C360-7B2A-DB7C-7D3D4F9E7A84}"/>
              </a:ext>
            </a:extLst>
          </p:cNvPr>
          <p:cNvSpPr txBox="1"/>
          <p:nvPr/>
        </p:nvSpPr>
        <p:spPr>
          <a:xfrm>
            <a:off x="6894482" y="2394550"/>
            <a:ext cx="1134651" cy="369332"/>
          </a:xfrm>
          <a:prstGeom prst="rect">
            <a:avLst/>
          </a:prstGeom>
          <a:noFill/>
        </p:spPr>
        <p:txBody>
          <a:bodyPr wrap="square" rtlCol="0">
            <a:spAutoFit/>
          </a:bodyPr>
          <a:lstStyle/>
          <a:p>
            <a:r>
              <a:rPr lang="en-US" dirty="0"/>
              <a:t>(11.2%)</a:t>
            </a:r>
            <a:endParaRPr lang="en-NG" dirty="0"/>
          </a:p>
        </p:txBody>
      </p:sp>
      <p:pic>
        <p:nvPicPr>
          <p:cNvPr id="44" name="Picture 43">
            <a:extLst>
              <a:ext uri="{FF2B5EF4-FFF2-40B4-BE49-F238E27FC236}">
                <a16:creationId xmlns:a16="http://schemas.microsoft.com/office/drawing/2014/main" id="{18517DA4-FB0A-7BF7-1645-EE95C53B22E4}"/>
              </a:ext>
            </a:extLst>
          </p:cNvPr>
          <p:cNvPicPr>
            <a:picLocks noChangeAspect="1"/>
          </p:cNvPicPr>
          <p:nvPr/>
        </p:nvPicPr>
        <p:blipFill>
          <a:blip r:embed="rId2"/>
          <a:stretch>
            <a:fillRect/>
          </a:stretch>
        </p:blipFill>
        <p:spPr>
          <a:xfrm>
            <a:off x="4414116" y="3024437"/>
            <a:ext cx="3767655" cy="524301"/>
          </a:xfrm>
          <a:prstGeom prst="rect">
            <a:avLst/>
          </a:prstGeom>
          <a:solidFill>
            <a:srgbClr val="00B050"/>
          </a:solidFill>
        </p:spPr>
      </p:pic>
      <p:sp>
        <p:nvSpPr>
          <p:cNvPr id="45" name="TextBox 44">
            <a:extLst>
              <a:ext uri="{FF2B5EF4-FFF2-40B4-BE49-F238E27FC236}">
                <a16:creationId xmlns:a16="http://schemas.microsoft.com/office/drawing/2014/main" id="{2E28D727-E936-EB82-E3D1-8048D8BED847}"/>
              </a:ext>
            </a:extLst>
          </p:cNvPr>
          <p:cNvSpPr txBox="1"/>
          <p:nvPr/>
        </p:nvSpPr>
        <p:spPr>
          <a:xfrm>
            <a:off x="4453798" y="3096602"/>
            <a:ext cx="2070474" cy="369332"/>
          </a:xfrm>
          <a:prstGeom prst="rect">
            <a:avLst/>
          </a:prstGeom>
          <a:noFill/>
        </p:spPr>
        <p:txBody>
          <a:bodyPr wrap="square" rtlCol="0">
            <a:spAutoFit/>
          </a:bodyPr>
          <a:lstStyle/>
          <a:p>
            <a:r>
              <a:rPr lang="en-US" b="1" dirty="0"/>
              <a:t>Darlinghton Abuda</a:t>
            </a:r>
            <a:endParaRPr lang="en-NG" b="1" dirty="0"/>
          </a:p>
        </p:txBody>
      </p:sp>
      <p:sp>
        <p:nvSpPr>
          <p:cNvPr id="46" name="TextBox 45">
            <a:extLst>
              <a:ext uri="{FF2B5EF4-FFF2-40B4-BE49-F238E27FC236}">
                <a16:creationId xmlns:a16="http://schemas.microsoft.com/office/drawing/2014/main" id="{CA1BA0A5-20B7-434C-228E-B56C09220AFB}"/>
              </a:ext>
            </a:extLst>
          </p:cNvPr>
          <p:cNvSpPr txBox="1"/>
          <p:nvPr/>
        </p:nvSpPr>
        <p:spPr>
          <a:xfrm>
            <a:off x="6889207" y="3111001"/>
            <a:ext cx="1134651" cy="369332"/>
          </a:xfrm>
          <a:prstGeom prst="rect">
            <a:avLst/>
          </a:prstGeom>
          <a:noFill/>
        </p:spPr>
        <p:txBody>
          <a:bodyPr wrap="square" rtlCol="0">
            <a:spAutoFit/>
          </a:bodyPr>
          <a:lstStyle/>
          <a:p>
            <a:r>
              <a:rPr lang="en-US" dirty="0"/>
              <a:t>( 5.6%)</a:t>
            </a:r>
            <a:endParaRPr lang="en-NG" dirty="0"/>
          </a:p>
        </p:txBody>
      </p:sp>
      <p:pic>
        <p:nvPicPr>
          <p:cNvPr id="47" name="Picture 46">
            <a:extLst>
              <a:ext uri="{FF2B5EF4-FFF2-40B4-BE49-F238E27FC236}">
                <a16:creationId xmlns:a16="http://schemas.microsoft.com/office/drawing/2014/main" id="{17F7594D-E0FD-1396-ADB2-C9FFF0D43A6F}"/>
              </a:ext>
            </a:extLst>
          </p:cNvPr>
          <p:cNvPicPr>
            <a:picLocks noChangeAspect="1"/>
          </p:cNvPicPr>
          <p:nvPr/>
        </p:nvPicPr>
        <p:blipFill>
          <a:blip r:embed="rId2"/>
          <a:stretch>
            <a:fillRect/>
          </a:stretch>
        </p:blipFill>
        <p:spPr>
          <a:xfrm>
            <a:off x="4416609" y="3754439"/>
            <a:ext cx="3767655" cy="524301"/>
          </a:xfrm>
          <a:prstGeom prst="rect">
            <a:avLst/>
          </a:prstGeom>
          <a:solidFill>
            <a:srgbClr val="00B050"/>
          </a:solidFill>
        </p:spPr>
      </p:pic>
      <p:sp>
        <p:nvSpPr>
          <p:cNvPr id="48" name="TextBox 47">
            <a:extLst>
              <a:ext uri="{FF2B5EF4-FFF2-40B4-BE49-F238E27FC236}">
                <a16:creationId xmlns:a16="http://schemas.microsoft.com/office/drawing/2014/main" id="{B5749AF4-263F-EA02-6B0A-488E2DF85294}"/>
              </a:ext>
            </a:extLst>
          </p:cNvPr>
          <p:cNvSpPr txBox="1"/>
          <p:nvPr/>
        </p:nvSpPr>
        <p:spPr>
          <a:xfrm>
            <a:off x="4485558" y="3828679"/>
            <a:ext cx="2002843" cy="369332"/>
          </a:xfrm>
          <a:prstGeom prst="rect">
            <a:avLst/>
          </a:prstGeom>
          <a:noFill/>
        </p:spPr>
        <p:txBody>
          <a:bodyPr wrap="square" rtlCol="0">
            <a:spAutoFit/>
          </a:bodyPr>
          <a:lstStyle/>
          <a:p>
            <a:r>
              <a:rPr lang="en-US" b="1" dirty="0"/>
              <a:t>Charles Okpaleke</a:t>
            </a:r>
            <a:endParaRPr lang="en-NG" b="1" dirty="0"/>
          </a:p>
        </p:txBody>
      </p:sp>
      <p:sp>
        <p:nvSpPr>
          <p:cNvPr id="49" name="TextBox 48">
            <a:extLst>
              <a:ext uri="{FF2B5EF4-FFF2-40B4-BE49-F238E27FC236}">
                <a16:creationId xmlns:a16="http://schemas.microsoft.com/office/drawing/2014/main" id="{B8CEE345-B9E9-2E43-8769-DFD1F0ECDB80}"/>
              </a:ext>
            </a:extLst>
          </p:cNvPr>
          <p:cNvSpPr txBox="1"/>
          <p:nvPr/>
        </p:nvSpPr>
        <p:spPr>
          <a:xfrm>
            <a:off x="6891700" y="3841003"/>
            <a:ext cx="1134651" cy="369332"/>
          </a:xfrm>
          <a:prstGeom prst="rect">
            <a:avLst/>
          </a:prstGeom>
          <a:noFill/>
        </p:spPr>
        <p:txBody>
          <a:bodyPr wrap="square" rtlCol="0">
            <a:spAutoFit/>
          </a:bodyPr>
          <a:lstStyle/>
          <a:p>
            <a:r>
              <a:rPr lang="en-US" dirty="0"/>
              <a:t>( 3.4%)</a:t>
            </a:r>
            <a:endParaRPr lang="en-NG" dirty="0"/>
          </a:p>
        </p:txBody>
      </p:sp>
      <p:pic>
        <p:nvPicPr>
          <p:cNvPr id="50" name="Picture 49">
            <a:extLst>
              <a:ext uri="{FF2B5EF4-FFF2-40B4-BE49-F238E27FC236}">
                <a16:creationId xmlns:a16="http://schemas.microsoft.com/office/drawing/2014/main" id="{BBCF9A20-D7A2-9A25-6B03-715030325FC8}"/>
              </a:ext>
            </a:extLst>
          </p:cNvPr>
          <p:cNvPicPr>
            <a:picLocks noChangeAspect="1"/>
          </p:cNvPicPr>
          <p:nvPr/>
        </p:nvPicPr>
        <p:blipFill>
          <a:blip r:embed="rId2"/>
          <a:stretch>
            <a:fillRect/>
          </a:stretch>
        </p:blipFill>
        <p:spPr>
          <a:xfrm>
            <a:off x="4445875" y="4484127"/>
            <a:ext cx="3767655" cy="524301"/>
          </a:xfrm>
          <a:prstGeom prst="rect">
            <a:avLst/>
          </a:prstGeom>
          <a:solidFill>
            <a:srgbClr val="00B050"/>
          </a:solidFill>
        </p:spPr>
      </p:pic>
      <p:sp>
        <p:nvSpPr>
          <p:cNvPr id="51" name="TextBox 50">
            <a:extLst>
              <a:ext uri="{FF2B5EF4-FFF2-40B4-BE49-F238E27FC236}">
                <a16:creationId xmlns:a16="http://schemas.microsoft.com/office/drawing/2014/main" id="{CB8D78CC-8C93-0292-BD99-E49D10751B77}"/>
              </a:ext>
            </a:extLst>
          </p:cNvPr>
          <p:cNvSpPr txBox="1"/>
          <p:nvPr/>
        </p:nvSpPr>
        <p:spPr>
          <a:xfrm>
            <a:off x="4487144" y="4599709"/>
            <a:ext cx="1718293" cy="369332"/>
          </a:xfrm>
          <a:prstGeom prst="rect">
            <a:avLst/>
          </a:prstGeom>
          <a:noFill/>
        </p:spPr>
        <p:txBody>
          <a:bodyPr wrap="square" rtlCol="0">
            <a:spAutoFit/>
          </a:bodyPr>
          <a:lstStyle/>
          <a:p>
            <a:r>
              <a:rPr lang="en-US" b="1" dirty="0"/>
              <a:t>Chinaza Onuzo</a:t>
            </a:r>
            <a:endParaRPr lang="en-NG" b="1" dirty="0"/>
          </a:p>
        </p:txBody>
      </p:sp>
      <p:sp>
        <p:nvSpPr>
          <p:cNvPr id="52" name="TextBox 51">
            <a:extLst>
              <a:ext uri="{FF2B5EF4-FFF2-40B4-BE49-F238E27FC236}">
                <a16:creationId xmlns:a16="http://schemas.microsoft.com/office/drawing/2014/main" id="{329881F9-0516-04A7-1E39-160BF9987D99}"/>
              </a:ext>
            </a:extLst>
          </p:cNvPr>
          <p:cNvSpPr txBox="1"/>
          <p:nvPr/>
        </p:nvSpPr>
        <p:spPr>
          <a:xfrm>
            <a:off x="6920966" y="4570691"/>
            <a:ext cx="1134651" cy="369332"/>
          </a:xfrm>
          <a:prstGeom prst="rect">
            <a:avLst/>
          </a:prstGeom>
          <a:noFill/>
        </p:spPr>
        <p:txBody>
          <a:bodyPr wrap="square" rtlCol="0">
            <a:spAutoFit/>
          </a:bodyPr>
          <a:lstStyle/>
          <a:p>
            <a:r>
              <a:rPr lang="en-US" dirty="0"/>
              <a:t>( 3.4%)</a:t>
            </a:r>
            <a:endParaRPr lang="en-NG" dirty="0"/>
          </a:p>
        </p:txBody>
      </p:sp>
      <p:pic>
        <p:nvPicPr>
          <p:cNvPr id="53" name="Picture 52">
            <a:extLst>
              <a:ext uri="{FF2B5EF4-FFF2-40B4-BE49-F238E27FC236}">
                <a16:creationId xmlns:a16="http://schemas.microsoft.com/office/drawing/2014/main" id="{AE6F829F-B3EB-4405-9879-8DD617214645}"/>
              </a:ext>
            </a:extLst>
          </p:cNvPr>
          <p:cNvPicPr>
            <a:picLocks noChangeAspect="1"/>
          </p:cNvPicPr>
          <p:nvPr/>
        </p:nvPicPr>
        <p:blipFill>
          <a:blip r:embed="rId2"/>
          <a:stretch>
            <a:fillRect/>
          </a:stretch>
        </p:blipFill>
        <p:spPr>
          <a:xfrm>
            <a:off x="4451044" y="5244039"/>
            <a:ext cx="3767655" cy="524301"/>
          </a:xfrm>
          <a:prstGeom prst="rect">
            <a:avLst/>
          </a:prstGeom>
          <a:solidFill>
            <a:srgbClr val="00B050"/>
          </a:solidFill>
        </p:spPr>
      </p:pic>
      <p:sp>
        <p:nvSpPr>
          <p:cNvPr id="54" name="TextBox 53">
            <a:extLst>
              <a:ext uri="{FF2B5EF4-FFF2-40B4-BE49-F238E27FC236}">
                <a16:creationId xmlns:a16="http://schemas.microsoft.com/office/drawing/2014/main" id="{02F0FD5E-82D6-FD62-30D8-A2FE40906633}"/>
              </a:ext>
            </a:extLst>
          </p:cNvPr>
          <p:cNvSpPr txBox="1"/>
          <p:nvPr/>
        </p:nvSpPr>
        <p:spPr>
          <a:xfrm>
            <a:off x="4490726" y="5316204"/>
            <a:ext cx="1905373" cy="369332"/>
          </a:xfrm>
          <a:prstGeom prst="rect">
            <a:avLst/>
          </a:prstGeom>
          <a:noFill/>
        </p:spPr>
        <p:txBody>
          <a:bodyPr wrap="square" rtlCol="0">
            <a:spAutoFit/>
          </a:bodyPr>
          <a:lstStyle/>
          <a:p>
            <a:r>
              <a:rPr lang="en-US" b="1" dirty="0"/>
              <a:t>Moses Inwang, …</a:t>
            </a:r>
            <a:endParaRPr lang="en-NG" b="1" dirty="0"/>
          </a:p>
        </p:txBody>
      </p:sp>
      <p:sp>
        <p:nvSpPr>
          <p:cNvPr id="55" name="TextBox 54">
            <a:extLst>
              <a:ext uri="{FF2B5EF4-FFF2-40B4-BE49-F238E27FC236}">
                <a16:creationId xmlns:a16="http://schemas.microsoft.com/office/drawing/2014/main" id="{B8E2BE54-19F0-54A4-B553-A73F799C3079}"/>
              </a:ext>
            </a:extLst>
          </p:cNvPr>
          <p:cNvSpPr txBox="1"/>
          <p:nvPr/>
        </p:nvSpPr>
        <p:spPr>
          <a:xfrm>
            <a:off x="6926135" y="5330603"/>
            <a:ext cx="1134651" cy="369332"/>
          </a:xfrm>
          <a:prstGeom prst="rect">
            <a:avLst/>
          </a:prstGeom>
          <a:noFill/>
        </p:spPr>
        <p:txBody>
          <a:bodyPr wrap="square" rtlCol="0">
            <a:spAutoFit/>
          </a:bodyPr>
          <a:lstStyle/>
          <a:p>
            <a:r>
              <a:rPr lang="en-US" dirty="0"/>
              <a:t>( 2.2%)</a:t>
            </a:r>
            <a:endParaRPr lang="en-NG" dirty="0"/>
          </a:p>
        </p:txBody>
      </p:sp>
      <p:sp>
        <p:nvSpPr>
          <p:cNvPr id="70" name="TextBox 69">
            <a:extLst>
              <a:ext uri="{FF2B5EF4-FFF2-40B4-BE49-F238E27FC236}">
                <a16:creationId xmlns:a16="http://schemas.microsoft.com/office/drawing/2014/main" id="{B4CE8070-B129-1426-45EE-1DCB0CF51F22}"/>
              </a:ext>
            </a:extLst>
          </p:cNvPr>
          <p:cNvSpPr txBox="1"/>
          <p:nvPr/>
        </p:nvSpPr>
        <p:spPr>
          <a:xfrm>
            <a:off x="1235077" y="1786484"/>
            <a:ext cx="2785402" cy="369332"/>
          </a:xfrm>
          <a:prstGeom prst="rect">
            <a:avLst/>
          </a:prstGeom>
          <a:noFill/>
        </p:spPr>
        <p:txBody>
          <a:bodyPr wrap="square" rtlCol="0">
            <a:spAutoFit/>
          </a:bodyPr>
          <a:lstStyle/>
          <a:p>
            <a:r>
              <a:rPr lang="en-US" b="1" dirty="0">
                <a:solidFill>
                  <a:srgbClr val="92D050"/>
                </a:solidFill>
              </a:rPr>
              <a:t>Female Producer</a:t>
            </a:r>
            <a:endParaRPr lang="en-NG" b="1" dirty="0">
              <a:solidFill>
                <a:srgbClr val="92D050"/>
              </a:solidFill>
            </a:endParaRPr>
          </a:p>
        </p:txBody>
      </p:sp>
      <p:sp>
        <p:nvSpPr>
          <p:cNvPr id="71" name="TextBox 70">
            <a:extLst>
              <a:ext uri="{FF2B5EF4-FFF2-40B4-BE49-F238E27FC236}">
                <a16:creationId xmlns:a16="http://schemas.microsoft.com/office/drawing/2014/main" id="{A3499B17-3336-69AD-9A57-3068013BAB05}"/>
              </a:ext>
            </a:extLst>
          </p:cNvPr>
          <p:cNvSpPr txBox="1"/>
          <p:nvPr/>
        </p:nvSpPr>
        <p:spPr>
          <a:xfrm>
            <a:off x="5396369" y="1778781"/>
            <a:ext cx="2785402" cy="369332"/>
          </a:xfrm>
          <a:prstGeom prst="rect">
            <a:avLst/>
          </a:prstGeom>
          <a:noFill/>
        </p:spPr>
        <p:txBody>
          <a:bodyPr wrap="square" rtlCol="0">
            <a:spAutoFit/>
          </a:bodyPr>
          <a:lstStyle/>
          <a:p>
            <a:r>
              <a:rPr lang="en-US" b="1" dirty="0">
                <a:solidFill>
                  <a:srgbClr val="00B050"/>
                </a:solidFill>
              </a:rPr>
              <a:t>Male</a:t>
            </a:r>
            <a:r>
              <a:rPr lang="en-US" b="1" dirty="0">
                <a:solidFill>
                  <a:srgbClr val="92D050"/>
                </a:solidFill>
              </a:rPr>
              <a:t> </a:t>
            </a:r>
            <a:r>
              <a:rPr lang="en-US" b="1" dirty="0">
                <a:solidFill>
                  <a:srgbClr val="00B050"/>
                </a:solidFill>
              </a:rPr>
              <a:t>Producer</a:t>
            </a:r>
            <a:endParaRPr lang="en-NG" b="1" dirty="0">
              <a:solidFill>
                <a:srgbClr val="00B050"/>
              </a:solidFill>
            </a:endParaRPr>
          </a:p>
        </p:txBody>
      </p:sp>
      <p:sp>
        <p:nvSpPr>
          <p:cNvPr id="72" name="TextBox 71">
            <a:extLst>
              <a:ext uri="{FF2B5EF4-FFF2-40B4-BE49-F238E27FC236}">
                <a16:creationId xmlns:a16="http://schemas.microsoft.com/office/drawing/2014/main" id="{622F1BCC-4FCF-6327-43B6-AA8A011A7F81}"/>
              </a:ext>
            </a:extLst>
          </p:cNvPr>
          <p:cNvSpPr txBox="1"/>
          <p:nvPr/>
        </p:nvSpPr>
        <p:spPr>
          <a:xfrm>
            <a:off x="323556" y="1347138"/>
            <a:ext cx="6841460" cy="369332"/>
          </a:xfrm>
          <a:prstGeom prst="rect">
            <a:avLst/>
          </a:prstGeom>
          <a:noFill/>
        </p:spPr>
        <p:txBody>
          <a:bodyPr wrap="square" rtlCol="0">
            <a:spAutoFit/>
          </a:bodyPr>
          <a:lstStyle/>
          <a:p>
            <a:r>
              <a:rPr lang="en-US" dirty="0"/>
              <a:t>Top 5 highly skilled female and male producers over time (2013 – 2023)  </a:t>
            </a:r>
            <a:endParaRPr lang="en-NG" dirty="0"/>
          </a:p>
        </p:txBody>
      </p:sp>
      <p:sp>
        <p:nvSpPr>
          <p:cNvPr id="74" name="TextBox 73">
            <a:extLst>
              <a:ext uri="{FF2B5EF4-FFF2-40B4-BE49-F238E27FC236}">
                <a16:creationId xmlns:a16="http://schemas.microsoft.com/office/drawing/2014/main" id="{9B76B363-7D97-CEEE-870E-4A202CED7029}"/>
              </a:ext>
            </a:extLst>
          </p:cNvPr>
          <p:cNvSpPr txBox="1"/>
          <p:nvPr/>
        </p:nvSpPr>
        <p:spPr>
          <a:xfrm>
            <a:off x="8679766" y="1409449"/>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75" name="Straight Connector 74">
            <a:extLst>
              <a:ext uri="{FF2B5EF4-FFF2-40B4-BE49-F238E27FC236}">
                <a16:creationId xmlns:a16="http://schemas.microsoft.com/office/drawing/2014/main" id="{9554DA04-347D-3496-E8C1-B3C175D92950}"/>
              </a:ext>
            </a:extLst>
          </p:cNvPr>
          <p:cNvCxnSpPr>
            <a:cxnSpLocks/>
          </p:cNvCxnSpPr>
          <p:nvPr/>
        </p:nvCxnSpPr>
        <p:spPr>
          <a:xfrm>
            <a:off x="9425354" y="1777727"/>
            <a:ext cx="174439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A6841C1D-AD31-325E-FA7E-8ED7D5B1FF22}"/>
              </a:ext>
            </a:extLst>
          </p:cNvPr>
          <p:cNvSpPr txBox="1"/>
          <p:nvPr/>
        </p:nvSpPr>
        <p:spPr>
          <a:xfrm>
            <a:off x="9138723" y="1904195"/>
            <a:ext cx="258735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The top 5 male producers </a:t>
            </a:r>
            <a:r>
              <a:rPr lang="en-US" sz="1600" dirty="0"/>
              <a:t>sum up to </a:t>
            </a:r>
            <a:r>
              <a:rPr lang="en-US" sz="1600" b="1" dirty="0"/>
              <a:t>25.8%, while that of the female is</a:t>
            </a:r>
            <a:r>
              <a:rPr lang="en-US" sz="1600" dirty="0"/>
              <a:t> </a:t>
            </a:r>
            <a:r>
              <a:rPr lang="en-US" sz="1600" b="1" dirty="0"/>
              <a:t>17.5%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i="0" dirty="0">
                <a:solidFill>
                  <a:srgbClr val="0D0D0D"/>
                </a:solidFill>
                <a:effectLst/>
                <a:highlight>
                  <a:srgbClr val="FFFFFF"/>
                </a:highlight>
                <a:latin typeface="Söhne"/>
              </a:rPr>
              <a:t>The first </a:t>
            </a:r>
            <a:r>
              <a:rPr lang="en-US" sz="1600" b="1" dirty="0">
                <a:solidFill>
                  <a:srgbClr val="0D0D0D"/>
                </a:solidFill>
                <a:highlight>
                  <a:srgbClr val="FFFFFF"/>
                </a:highlight>
                <a:latin typeface="Söhne"/>
              </a:rPr>
              <a:t>2 </a:t>
            </a:r>
            <a:r>
              <a:rPr lang="en-US" sz="1600" b="1" i="0" dirty="0">
                <a:solidFill>
                  <a:srgbClr val="0D0D0D"/>
                </a:solidFill>
                <a:effectLst/>
                <a:highlight>
                  <a:srgbClr val="FFFFFF"/>
                </a:highlight>
                <a:latin typeface="Söhne"/>
              </a:rPr>
              <a:t>Leading </a:t>
            </a:r>
            <a:r>
              <a:rPr lang="en-US" sz="1600" b="1" i="0" dirty="0">
                <a:effectLst/>
                <a:highlight>
                  <a:srgbClr val="FFFFFF"/>
                </a:highlight>
                <a:latin typeface="Söhne"/>
              </a:rPr>
              <a:t>Male</a:t>
            </a:r>
            <a:r>
              <a:rPr lang="en-US" sz="1600" b="1" i="0" dirty="0">
                <a:solidFill>
                  <a:srgbClr val="00B050"/>
                </a:solidFill>
                <a:effectLst/>
                <a:highlight>
                  <a:srgbClr val="FFFFFF"/>
                </a:highlight>
                <a:latin typeface="Söhne"/>
              </a:rPr>
              <a:t> </a:t>
            </a:r>
            <a:r>
              <a:rPr lang="en-US" sz="1600" b="1" dirty="0">
                <a:solidFill>
                  <a:srgbClr val="0D0D0D"/>
                </a:solidFill>
                <a:highlight>
                  <a:srgbClr val="FFFFFF"/>
                </a:highlight>
                <a:latin typeface="Söhne"/>
              </a:rPr>
              <a:t>producer</a:t>
            </a:r>
            <a:r>
              <a:rPr lang="en-US" sz="1600" b="1" i="0" dirty="0">
                <a:solidFill>
                  <a:srgbClr val="0D0D0D"/>
                </a:solidFill>
                <a:effectLst/>
                <a:highlight>
                  <a:srgbClr val="FFFFFF"/>
                </a:highlight>
                <a:latin typeface="Söhne"/>
              </a:rPr>
              <a:t>s Contribute </a:t>
            </a:r>
            <a:r>
              <a:rPr lang="en-US" sz="1600" b="1" dirty="0">
                <a:solidFill>
                  <a:srgbClr val="0D0D0D"/>
                </a:solidFill>
                <a:highlight>
                  <a:srgbClr val="FFFFFF"/>
                </a:highlight>
                <a:latin typeface="Söhne"/>
              </a:rPr>
              <a:t>16</a:t>
            </a:r>
            <a:r>
              <a:rPr lang="en-US" sz="1600" b="1" i="0" dirty="0">
                <a:solidFill>
                  <a:srgbClr val="0D0D0D"/>
                </a:solidFill>
                <a:effectLst/>
                <a:highlight>
                  <a:srgbClr val="FFFFFF"/>
                </a:highlight>
                <a:latin typeface="Söhne"/>
              </a:rPr>
              <a:t>.8% Combined</a:t>
            </a:r>
            <a:r>
              <a:rPr lang="en-US" sz="1600" b="0" i="0" dirty="0">
                <a:solidFill>
                  <a:srgbClr val="0D0D0D"/>
                </a:solidFill>
                <a:effectLst/>
                <a:highlight>
                  <a:srgbClr val="FFFFFF"/>
                </a:highlight>
                <a:latin typeface="Söhne"/>
              </a:rPr>
              <a:t>, Compared to </a:t>
            </a:r>
            <a:r>
              <a:rPr lang="en-US" sz="1600" b="1" i="0" dirty="0">
                <a:solidFill>
                  <a:srgbClr val="92D050"/>
                </a:solidFill>
                <a:effectLst/>
                <a:highlight>
                  <a:srgbClr val="FFFFFF"/>
                </a:highlight>
                <a:latin typeface="Söhne"/>
              </a:rPr>
              <a:t>Female</a:t>
            </a:r>
            <a:r>
              <a:rPr lang="en-US" sz="1600" b="0"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Counterparts at 10.4%</a:t>
            </a:r>
            <a:r>
              <a:rPr lang="en-US" sz="1600" b="1" dirty="0"/>
              <a:t>. A clear difference of 6.4%</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NG" sz="1600" dirty="0"/>
          </a:p>
        </p:txBody>
      </p:sp>
      <p:pic>
        <p:nvPicPr>
          <p:cNvPr id="10" name="Picture 9">
            <a:extLst>
              <a:ext uri="{FF2B5EF4-FFF2-40B4-BE49-F238E27FC236}">
                <a16:creationId xmlns:a16="http://schemas.microsoft.com/office/drawing/2014/main" id="{15DBBDA9-D0B4-BEB4-C9B1-B9208765A7B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92090" l="9961" r="89941">
                        <a14:foregroundMark x1="39063" y1="29492" x2="39063" y2="29492"/>
                        <a14:foregroundMark x1="34375" y1="29297" x2="34375" y2="29297"/>
                        <a14:foregroundMark x1="37793" y1="30176" x2="71387" y2="22559"/>
                        <a14:foregroundMark x1="26758" y1="31543" x2="83398" y2="19531"/>
                        <a14:foregroundMark x1="24707" y1="37988" x2="78223" y2="51465"/>
                        <a14:foregroundMark x1="23926" y1="44531" x2="22266" y2="74707"/>
                        <a14:foregroundMark x1="73242" y1="55762" x2="69238" y2="82031"/>
                        <a14:foregroundMark x1="62207" y1="83496" x2="23633" y2="75488"/>
                        <a14:foregroundMark x1="48047" y1="76758" x2="25195" y2="70117"/>
                        <a14:foregroundMark x1="32813" y1="45996" x2="37500" y2="69922"/>
                        <a14:foregroundMark x1="34863" y1="49805" x2="57813" y2="56152"/>
                        <a14:foregroundMark x1="57813" y1="56152" x2="71875" y2="58008"/>
                        <a14:foregroundMark x1="60645" y1="75684" x2="59473" y2="82715"/>
                        <a14:foregroundMark x1="59473" y1="82715" x2="59570" y2="82910"/>
                        <a14:foregroundMark x1="30957" y1="28711" x2="24707" y2="38184"/>
                        <a14:foregroundMark x1="67676" y1="90039" x2="72168" y2="92090"/>
                        <a14:backgroundMark x1="86328" y1="68750" x2="86328" y2="68750"/>
                        <a14:backgroundMark x1="82617" y1="67871" x2="82617" y2="67871"/>
                      </a14:backgroundRemoval>
                    </a14:imgEffect>
                  </a14:imgLayer>
                </a14:imgProps>
              </a:ext>
            </a:extLst>
          </a:blip>
          <a:stretch>
            <a:fillRect/>
          </a:stretch>
        </p:blipFill>
        <p:spPr>
          <a:xfrm>
            <a:off x="9425354" y="4832693"/>
            <a:ext cx="1991195" cy="1479886"/>
          </a:xfrm>
          <a:prstGeom prst="rect">
            <a:avLst/>
          </a:prstGeom>
        </p:spPr>
      </p:pic>
      <p:sp>
        <p:nvSpPr>
          <p:cNvPr id="4" name="TextBox 3">
            <a:extLst>
              <a:ext uri="{FF2B5EF4-FFF2-40B4-BE49-F238E27FC236}">
                <a16:creationId xmlns:a16="http://schemas.microsoft.com/office/drawing/2014/main" id="{D7DBE16F-A52F-676B-44A4-5C263D2CD014}"/>
              </a:ext>
            </a:extLst>
          </p:cNvPr>
          <p:cNvSpPr txBox="1"/>
          <p:nvPr/>
        </p:nvSpPr>
        <p:spPr>
          <a:xfrm>
            <a:off x="11061289" y="6534424"/>
            <a:ext cx="428610" cy="307777"/>
          </a:xfrm>
          <a:prstGeom prst="rect">
            <a:avLst/>
          </a:prstGeom>
          <a:noFill/>
        </p:spPr>
        <p:txBody>
          <a:bodyPr wrap="square" rtlCol="0">
            <a:spAutoFit/>
          </a:bodyPr>
          <a:lstStyle/>
          <a:p>
            <a:r>
              <a:rPr lang="en-US" sz="1400" dirty="0"/>
              <a:t>18</a:t>
            </a:r>
            <a:endParaRPr lang="en-NG" sz="1400" dirty="0"/>
          </a:p>
        </p:txBody>
      </p:sp>
    </p:spTree>
    <p:extLst>
      <p:ext uri="{BB962C8B-B14F-4D97-AF65-F5344CB8AC3E}">
        <p14:creationId xmlns:p14="http://schemas.microsoft.com/office/powerpoint/2010/main" val="46849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0" name="Rectangle 9">
            <a:extLst>
              <a:ext uri="{FF2B5EF4-FFF2-40B4-BE49-F238E27FC236}">
                <a16:creationId xmlns:a16="http://schemas.microsoft.com/office/drawing/2014/main" id="{D621FFED-0799-F7FB-E399-48A29C96A185}"/>
              </a:ext>
            </a:extLst>
          </p:cNvPr>
          <p:cNvSpPr/>
          <p:nvPr/>
        </p:nvSpPr>
        <p:spPr>
          <a:xfrm>
            <a:off x="514782" y="1359428"/>
            <a:ext cx="3072479" cy="5266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2213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473862" y="436098"/>
            <a:ext cx="9686137" cy="5527554"/>
            <a:chOff x="473862" y="436098"/>
            <a:chExt cx="9686137"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473862" y="436098"/>
              <a:ext cx="4692294" cy="3117695"/>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79B47C30-DBF6-A9B6-9B09-08BA3539B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476" y="2893174"/>
            <a:ext cx="4692294" cy="3324745"/>
          </a:xfrm>
          <a:prstGeom prst="rect">
            <a:avLst/>
          </a:prstGeom>
        </p:spPr>
      </p:pic>
      <p:sp>
        <p:nvSpPr>
          <p:cNvPr id="10" name="TextBox 9">
            <a:extLst>
              <a:ext uri="{FF2B5EF4-FFF2-40B4-BE49-F238E27FC236}">
                <a16:creationId xmlns:a16="http://schemas.microsoft.com/office/drawing/2014/main" id="{0D2C5255-BA24-2923-D836-7E119D5A9771}"/>
              </a:ext>
            </a:extLst>
          </p:cNvPr>
          <p:cNvSpPr txBox="1"/>
          <p:nvPr/>
        </p:nvSpPr>
        <p:spPr>
          <a:xfrm>
            <a:off x="589764" y="662499"/>
            <a:ext cx="4514728" cy="2369880"/>
          </a:xfrm>
          <a:prstGeom prst="rect">
            <a:avLst/>
          </a:prstGeom>
          <a:noFill/>
        </p:spPr>
        <p:txBody>
          <a:bodyPr wrap="square" rtlCol="0">
            <a:spAutoFit/>
          </a:bodyPr>
          <a:lstStyle/>
          <a:p>
            <a:r>
              <a:rPr lang="en-US" sz="2000" b="1" dirty="0">
                <a:solidFill>
                  <a:schemeClr val="bg1"/>
                </a:solidFill>
              </a:rPr>
              <a:t>Scene 3 - </a:t>
            </a:r>
            <a:r>
              <a:rPr lang="en-US" sz="2000" b="1" u="sng" dirty="0">
                <a:solidFill>
                  <a:schemeClr val="bg1"/>
                </a:solidFill>
              </a:rPr>
              <a:t>Application of the Bechdel Test</a:t>
            </a:r>
          </a:p>
          <a:p>
            <a:endParaRPr lang="en-US" sz="2000" b="1" dirty="0">
              <a:solidFill>
                <a:schemeClr val="bg1"/>
              </a:solidFill>
            </a:endParaRPr>
          </a:p>
          <a:p>
            <a:pPr marL="342900" indent="-342900">
              <a:buFont typeface="Arial" panose="020B0604020202020204" pitchFamily="34" charset="0"/>
              <a:buChar char="•"/>
            </a:pPr>
            <a:r>
              <a:rPr lang="en-US" b="1" dirty="0">
                <a:solidFill>
                  <a:schemeClr val="bg1"/>
                </a:solidFill>
              </a:rPr>
              <a:t>Evaluating the Rate of Success and Failure of Bechdel Test over the years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How many Female Directed/ Produced Movies passed the test</a:t>
            </a:r>
          </a:p>
          <a:p>
            <a:endParaRPr lang="en-US" b="1" dirty="0">
              <a:solidFill>
                <a:schemeClr val="bg1"/>
              </a:solidFill>
            </a:endParaRPr>
          </a:p>
        </p:txBody>
      </p:sp>
      <p:sp>
        <p:nvSpPr>
          <p:cNvPr id="11" name="TextBox 10">
            <a:extLst>
              <a:ext uri="{FF2B5EF4-FFF2-40B4-BE49-F238E27FC236}">
                <a16:creationId xmlns:a16="http://schemas.microsoft.com/office/drawing/2014/main" id="{0E2CF54C-02C4-9976-CFA5-135061F0CA2A}"/>
              </a:ext>
            </a:extLst>
          </p:cNvPr>
          <p:cNvSpPr txBox="1"/>
          <p:nvPr/>
        </p:nvSpPr>
        <p:spPr>
          <a:xfrm>
            <a:off x="11075356" y="6580074"/>
            <a:ext cx="428610" cy="307777"/>
          </a:xfrm>
          <a:prstGeom prst="rect">
            <a:avLst/>
          </a:prstGeom>
          <a:noFill/>
        </p:spPr>
        <p:txBody>
          <a:bodyPr wrap="square" rtlCol="0">
            <a:spAutoFit/>
          </a:bodyPr>
          <a:lstStyle/>
          <a:p>
            <a:r>
              <a:rPr lang="en-US" sz="1400" dirty="0"/>
              <a:t>19</a:t>
            </a:r>
            <a:endParaRPr lang="en-NG" sz="1400" dirty="0"/>
          </a:p>
        </p:txBody>
      </p:sp>
      <p:cxnSp>
        <p:nvCxnSpPr>
          <p:cNvPr id="12" name="Straight Connector 11">
            <a:extLst>
              <a:ext uri="{FF2B5EF4-FFF2-40B4-BE49-F238E27FC236}">
                <a16:creationId xmlns:a16="http://schemas.microsoft.com/office/drawing/2014/main" id="{DEC1ADFA-F76A-F055-AD81-A098636BAF0B}"/>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543D95A-6132-D71E-B66C-4089C4CF51E4}"/>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42986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361072" y="1597521"/>
            <a:ext cx="6909884"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600" b="0" i="0" u="none" strike="noStrike" cap="none" normalizeH="0" baseline="0" dirty="0">
                <a:ln>
                  <a:noFill/>
                </a:ln>
                <a:solidFill>
                  <a:schemeClr val="tx1"/>
                </a:solidFill>
                <a:effectLst/>
                <a:latin typeface="Arial" panose="020B0604020202020204" pitchFamily="34" charset="0"/>
              </a:rPr>
              <a:t>Percentage Breakdown of Bechdel </a:t>
            </a:r>
            <a:r>
              <a:rPr kumimoji="0" lang="en-NG" altLang="en-NG" b="0" i="0" u="none" strike="noStrike" cap="none" normalizeH="0" baseline="0" dirty="0">
                <a:ln>
                  <a:noFill/>
                </a:ln>
                <a:solidFill>
                  <a:schemeClr val="tx1"/>
                </a:solidFill>
                <a:effectLst/>
              </a:rPr>
              <a:t>Test</a:t>
            </a:r>
            <a:r>
              <a:rPr kumimoji="0" lang="en-NG" altLang="en-NG" sz="1600" b="0" i="0" u="none" strike="noStrike" cap="none" normalizeH="0" baseline="0" dirty="0">
                <a:ln>
                  <a:noFill/>
                </a:ln>
                <a:solidFill>
                  <a:schemeClr val="tx1"/>
                </a:solidFill>
                <a:effectLst/>
                <a:latin typeface="Arial" panose="020B0604020202020204" pitchFamily="34" charset="0"/>
              </a:rPr>
              <a:t> </a:t>
            </a:r>
            <a:r>
              <a:rPr kumimoji="0" lang="en-US" altLang="en-NG" sz="1600" b="0" i="0" u="none" strike="noStrike" cap="none" normalizeH="0" baseline="0" dirty="0">
                <a:ln>
                  <a:noFill/>
                </a:ln>
                <a:solidFill>
                  <a:schemeClr val="tx1"/>
                </a:solidFill>
                <a:effectLst/>
                <a:latin typeface="Arial" panose="020B0604020202020204" pitchFamily="34" charset="0"/>
              </a:rPr>
              <a:t>over time</a:t>
            </a:r>
            <a:r>
              <a:rPr lang="en-US" altLang="en-NG" sz="1600" dirty="0">
                <a:latin typeface="Arial" panose="020B0604020202020204" pitchFamily="34" charset="0"/>
              </a:rPr>
              <a:t> (2013 -2023)</a:t>
            </a:r>
            <a:endParaRPr kumimoji="0" lang="en-NG" altLang="en-NG"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dirty="0"/>
              <a:t>It’s evidence that the majority of movies and TV shows do not pass the Bechdel test. The failure rate significantly surpasses the </a:t>
            </a:r>
            <a:r>
              <a:rPr lang="en-US" sz="2600" b="1" dirty="0">
                <a:solidFill>
                  <a:srgbClr val="00B050"/>
                </a:solidFill>
              </a:rPr>
              <a:t>success</a:t>
            </a:r>
            <a:r>
              <a:rPr lang="en-US" sz="2600" b="1" dirty="0"/>
              <a:t> rate</a:t>
            </a:r>
            <a:endParaRPr lang="en-NG" sz="2600" b="1"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597355" y="1628317"/>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326880" y="1997649"/>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878708" y="2303279"/>
            <a:ext cx="2713071" cy="384720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2022, there was +6 p.p</a:t>
            </a:r>
            <a:r>
              <a:rPr lang="en-US" sz="1600" dirty="0"/>
              <a:t>. </a:t>
            </a:r>
            <a:r>
              <a:rPr lang="en-US" sz="1600" b="1" dirty="0"/>
              <a:t>passed</a:t>
            </a:r>
            <a:r>
              <a:rPr lang="en-US" sz="1600" dirty="0"/>
              <a:t> in </a:t>
            </a:r>
            <a:r>
              <a:rPr lang="en-US" sz="1600" b="1" dirty="0"/>
              <a:t>Bechdel test</a:t>
            </a:r>
            <a:r>
              <a:rPr lang="en-US" sz="1600" dirty="0"/>
              <a:t>. Also, it recorded the highest pass in the test. </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Over time</a:t>
            </a:r>
            <a:r>
              <a:rPr lang="en-US" sz="1600" b="1" i="0" dirty="0">
                <a:solidFill>
                  <a:srgbClr val="0D0D0D"/>
                </a:solidFill>
                <a:effectLst/>
                <a:highlight>
                  <a:srgbClr val="FFFFFF"/>
                </a:highlight>
                <a:latin typeface="Söhne"/>
              </a:rPr>
              <a:t>, the Bechdel test has seen a significant increase in success results.</a:t>
            </a:r>
          </a:p>
          <a:p>
            <a:pPr marL="285750" indent="-285750">
              <a:buFont typeface="Arial" panose="020B0604020202020204" pitchFamily="34" charset="0"/>
              <a:buChar char="•"/>
            </a:pPr>
            <a:endParaRPr lang="en-US" sz="1600" b="1" dirty="0">
              <a:solidFill>
                <a:srgbClr val="0D0D0D"/>
              </a:solidFill>
              <a:highlight>
                <a:srgbClr val="FFFFFF"/>
              </a:highlight>
              <a:latin typeface="Söhne"/>
            </a:endParaRPr>
          </a:p>
          <a:p>
            <a:pPr marL="285750" indent="-285750">
              <a:buFont typeface="Arial" panose="020B0604020202020204" pitchFamily="34" charset="0"/>
              <a:buChar char="•"/>
            </a:pPr>
            <a:r>
              <a:rPr lang="en-US" sz="1600" dirty="0">
                <a:solidFill>
                  <a:srgbClr val="0D0D0D"/>
                </a:solidFill>
                <a:highlight>
                  <a:srgbClr val="FFFFFF"/>
                </a:highlight>
                <a:latin typeface="Söhne"/>
              </a:rPr>
              <a:t>Over time, </a:t>
            </a:r>
            <a:r>
              <a:rPr lang="en-US" sz="1600" b="1" dirty="0">
                <a:solidFill>
                  <a:srgbClr val="0D0D0D"/>
                </a:solidFill>
                <a:highlight>
                  <a:srgbClr val="FFFFFF"/>
                </a:highlight>
                <a:latin typeface="Söhne"/>
              </a:rPr>
              <a:t>Failure in Bechdel test outperformed success in the test with &gt; 16 p.a.</a:t>
            </a:r>
            <a:endParaRPr lang="en-US" sz="1600" b="1" dirty="0"/>
          </a:p>
          <a:p>
            <a:pPr marL="285750" indent="-285750">
              <a:buFont typeface="Arial" panose="020B0604020202020204" pitchFamily="34" charset="0"/>
              <a:buChar char="•"/>
            </a:pPr>
            <a:endParaRPr lang="en-US" dirty="0"/>
          </a:p>
          <a:p>
            <a:endParaRPr lang="en-NG"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2" name="Chart 1">
            <a:extLst>
              <a:ext uri="{FF2B5EF4-FFF2-40B4-BE49-F238E27FC236}">
                <a16:creationId xmlns:a16="http://schemas.microsoft.com/office/drawing/2014/main" id="{4BF15F1B-9C58-0826-CADB-529B74B61B6F}"/>
              </a:ext>
            </a:extLst>
          </p:cNvPr>
          <p:cNvGraphicFramePr/>
          <p:nvPr>
            <p:extLst>
              <p:ext uri="{D42A27DB-BD31-4B8C-83A1-F6EECF244321}">
                <p14:modId xmlns:p14="http://schemas.microsoft.com/office/powerpoint/2010/main" val="2196431928"/>
              </p:ext>
            </p:extLst>
          </p:nvPr>
        </p:nvGraphicFramePr>
        <p:xfrm>
          <a:off x="486115" y="1905297"/>
          <a:ext cx="7514366" cy="45834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6DA74A4-0C92-7D4D-C609-6B30FA0C4311}"/>
              </a:ext>
            </a:extLst>
          </p:cNvPr>
          <p:cNvSpPr txBox="1"/>
          <p:nvPr/>
        </p:nvSpPr>
        <p:spPr>
          <a:xfrm>
            <a:off x="11061289" y="6534424"/>
            <a:ext cx="428610" cy="307777"/>
          </a:xfrm>
          <a:prstGeom prst="rect">
            <a:avLst/>
          </a:prstGeom>
          <a:noFill/>
        </p:spPr>
        <p:txBody>
          <a:bodyPr wrap="square" rtlCol="0">
            <a:spAutoFit/>
          </a:bodyPr>
          <a:lstStyle/>
          <a:p>
            <a:r>
              <a:rPr lang="en-US" sz="1400" dirty="0"/>
              <a:t>20</a:t>
            </a:r>
            <a:endParaRPr lang="en-NG" sz="1400" dirty="0"/>
          </a:p>
        </p:txBody>
      </p:sp>
    </p:spTree>
    <p:extLst>
      <p:ext uri="{BB962C8B-B14F-4D97-AF65-F5344CB8AC3E}">
        <p14:creationId xmlns:p14="http://schemas.microsoft.com/office/powerpoint/2010/main" val="58627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37FE703-8973-57F5-4736-46E05B2970E5}"/>
              </a:ext>
            </a:extLst>
          </p:cNvPr>
          <p:cNvGraphicFramePr/>
          <p:nvPr>
            <p:extLst>
              <p:ext uri="{D42A27DB-BD31-4B8C-83A1-F6EECF244321}">
                <p14:modId xmlns:p14="http://schemas.microsoft.com/office/powerpoint/2010/main" val="2455238500"/>
              </p:ext>
            </p:extLst>
          </p:nvPr>
        </p:nvGraphicFramePr>
        <p:xfrm>
          <a:off x="460325" y="1889816"/>
          <a:ext cx="4885398" cy="4440646"/>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1F85B2D3-4FEB-B3F2-3D7C-99803372AB7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F6699D0-C8FD-AA67-19D1-5C5D709036C6}"/>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7" name="TextBox 6">
            <a:extLst>
              <a:ext uri="{FF2B5EF4-FFF2-40B4-BE49-F238E27FC236}">
                <a16:creationId xmlns:a16="http://schemas.microsoft.com/office/drawing/2014/main" id="{2E24A096-3E57-BFA2-E5B6-FC18B61FE7BE}"/>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8" name="Chart 7">
            <a:extLst>
              <a:ext uri="{FF2B5EF4-FFF2-40B4-BE49-F238E27FC236}">
                <a16:creationId xmlns:a16="http://schemas.microsoft.com/office/drawing/2014/main" id="{F22A4F5A-9D79-91FF-11F6-D013E6F732BB}"/>
              </a:ext>
            </a:extLst>
          </p:cNvPr>
          <p:cNvGraphicFramePr/>
          <p:nvPr>
            <p:extLst>
              <p:ext uri="{D42A27DB-BD31-4B8C-83A1-F6EECF244321}">
                <p14:modId xmlns:p14="http://schemas.microsoft.com/office/powerpoint/2010/main" val="3482842429"/>
              </p:ext>
            </p:extLst>
          </p:nvPr>
        </p:nvGraphicFramePr>
        <p:xfrm>
          <a:off x="6001275" y="1889816"/>
          <a:ext cx="5730399" cy="4440646"/>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a:extLst>
              <a:ext uri="{FF2B5EF4-FFF2-40B4-BE49-F238E27FC236}">
                <a16:creationId xmlns:a16="http://schemas.microsoft.com/office/drawing/2014/main" id="{3EB34271-8D89-FA23-A893-335CD3D51FC3}"/>
              </a:ext>
            </a:extLst>
          </p:cNvPr>
          <p:cNvCxnSpPr>
            <a:cxnSpLocks/>
          </p:cNvCxnSpPr>
          <p:nvPr/>
        </p:nvCxnSpPr>
        <p:spPr>
          <a:xfrm flipV="1">
            <a:off x="6558613" y="2392234"/>
            <a:ext cx="1791885" cy="2117620"/>
          </a:xfrm>
          <a:prstGeom prst="straightConnector1">
            <a:avLst/>
          </a:prstGeom>
          <a:ln w="317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AA9E2EF1-2711-825D-FADE-6A3772836182}"/>
              </a:ext>
            </a:extLst>
          </p:cNvPr>
          <p:cNvSpPr/>
          <p:nvPr/>
        </p:nvSpPr>
        <p:spPr>
          <a:xfrm>
            <a:off x="6666272" y="3082413"/>
            <a:ext cx="1489586" cy="66367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0DD95155-A646-FBE3-1DD9-9D68F6569703}"/>
              </a:ext>
            </a:extLst>
          </p:cNvPr>
          <p:cNvSpPr txBox="1"/>
          <p:nvPr/>
        </p:nvSpPr>
        <p:spPr>
          <a:xfrm>
            <a:off x="6784258" y="3189420"/>
            <a:ext cx="1253611" cy="461665"/>
          </a:xfrm>
          <a:prstGeom prst="rect">
            <a:avLst/>
          </a:prstGeom>
          <a:noFill/>
        </p:spPr>
        <p:txBody>
          <a:bodyPr wrap="square" rtlCol="0">
            <a:spAutoFit/>
          </a:bodyPr>
          <a:lstStyle/>
          <a:p>
            <a:r>
              <a:rPr lang="en-US" sz="1200" b="1" dirty="0"/>
              <a:t>433.3% increase in failure rate</a:t>
            </a:r>
            <a:endParaRPr lang="en-NG" sz="1200" b="1" dirty="0"/>
          </a:p>
        </p:txBody>
      </p:sp>
      <p:sp>
        <p:nvSpPr>
          <p:cNvPr id="16" name="TextBox 15">
            <a:extLst>
              <a:ext uri="{FF2B5EF4-FFF2-40B4-BE49-F238E27FC236}">
                <a16:creationId xmlns:a16="http://schemas.microsoft.com/office/drawing/2014/main" id="{C400E5AA-D1A9-8B20-BAF9-54DF32E5E719}"/>
              </a:ext>
            </a:extLst>
          </p:cNvPr>
          <p:cNvSpPr txBox="1"/>
          <p:nvPr/>
        </p:nvSpPr>
        <p:spPr>
          <a:xfrm>
            <a:off x="295421" y="360457"/>
            <a:ext cx="11788727"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rPr>
              <a:t>In 2018, the failure rate of the Bechdel test surged by 433.3%, </a:t>
            </a:r>
            <a:r>
              <a:rPr lang="en-US" sz="2600" b="1" dirty="0">
                <a:solidFill>
                  <a:srgbClr val="0D0D0D"/>
                </a:solidFill>
                <a:highlight>
                  <a:srgbClr val="FFFFFF"/>
                </a:highlight>
              </a:rPr>
              <a:t>and also </a:t>
            </a:r>
            <a:r>
              <a:rPr lang="en-US" sz="2600" b="1" i="0" dirty="0">
                <a:solidFill>
                  <a:srgbClr val="0D0D0D"/>
                </a:solidFill>
                <a:effectLst/>
                <a:highlight>
                  <a:srgbClr val="FFFFFF"/>
                </a:highlight>
              </a:rPr>
              <a:t>revealing a noticeable 44.2% gap between failure and success rates over a decade</a:t>
            </a:r>
            <a:endParaRPr lang="en-NG" sz="2600" b="1" dirty="0"/>
          </a:p>
        </p:txBody>
      </p:sp>
      <p:sp>
        <p:nvSpPr>
          <p:cNvPr id="17" name="Rectangle 16">
            <a:extLst>
              <a:ext uri="{FF2B5EF4-FFF2-40B4-BE49-F238E27FC236}">
                <a16:creationId xmlns:a16="http://schemas.microsoft.com/office/drawing/2014/main" id="{5F1CFE2E-2DFA-4F65-FB9E-133D7B7AE78B}"/>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7458A866-31DD-5854-CA3A-5757DF129596}"/>
              </a:ext>
            </a:extLst>
          </p:cNvPr>
          <p:cNvSpPr txBox="1"/>
          <p:nvPr/>
        </p:nvSpPr>
        <p:spPr>
          <a:xfrm>
            <a:off x="1596683" y="4171300"/>
            <a:ext cx="858129" cy="338554"/>
          </a:xfrm>
          <a:prstGeom prst="rect">
            <a:avLst/>
          </a:prstGeom>
          <a:noFill/>
        </p:spPr>
        <p:txBody>
          <a:bodyPr wrap="square" rtlCol="0">
            <a:spAutoFit/>
          </a:bodyPr>
          <a:lstStyle/>
          <a:p>
            <a:r>
              <a:rPr lang="en-US" sz="1600" b="1" dirty="0"/>
              <a:t>27.9%</a:t>
            </a:r>
            <a:endParaRPr lang="en-NG" sz="1600" b="1" dirty="0"/>
          </a:p>
        </p:txBody>
      </p:sp>
      <p:sp>
        <p:nvSpPr>
          <p:cNvPr id="19" name="TextBox 18">
            <a:extLst>
              <a:ext uri="{FF2B5EF4-FFF2-40B4-BE49-F238E27FC236}">
                <a16:creationId xmlns:a16="http://schemas.microsoft.com/office/drawing/2014/main" id="{2A5FF9EC-1379-6D7D-E3B7-8C0EE44952A3}"/>
              </a:ext>
            </a:extLst>
          </p:cNvPr>
          <p:cNvSpPr txBox="1"/>
          <p:nvPr/>
        </p:nvSpPr>
        <p:spPr>
          <a:xfrm>
            <a:off x="323557" y="1419765"/>
            <a:ext cx="518945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44.2% gap between the failure and success, and …</a:t>
            </a:r>
            <a:r>
              <a:rPr lang="en-US" altLang="en-NG" sz="1600" dirty="0">
                <a:latin typeface="Arial" panose="020B0604020202020204" pitchFamily="34" charset="0"/>
              </a:rPr>
              <a:t>.</a:t>
            </a:r>
            <a:r>
              <a:rPr kumimoji="0" lang="en-NG" altLang="en-NG" sz="1600" b="0" i="0" u="none" strike="noStrike" cap="none" normalizeH="0" baseline="0" dirty="0">
                <a:ln>
                  <a:noFill/>
                </a:ln>
                <a:solidFill>
                  <a:schemeClr val="tx1"/>
                </a:solidFill>
                <a:effectLst/>
                <a:latin typeface="Arial" panose="020B0604020202020204" pitchFamily="34" charset="0"/>
              </a:rPr>
              <a:t> </a:t>
            </a:r>
          </a:p>
        </p:txBody>
      </p:sp>
      <p:sp>
        <p:nvSpPr>
          <p:cNvPr id="20" name="TextBox 19">
            <a:extLst>
              <a:ext uri="{FF2B5EF4-FFF2-40B4-BE49-F238E27FC236}">
                <a16:creationId xmlns:a16="http://schemas.microsoft.com/office/drawing/2014/main" id="{CEA7E2C6-72E1-2CEB-85FC-EC2C7CEF6704}"/>
              </a:ext>
            </a:extLst>
          </p:cNvPr>
          <p:cNvSpPr txBox="1"/>
          <p:nvPr/>
        </p:nvSpPr>
        <p:spPr>
          <a:xfrm>
            <a:off x="6001276" y="1416873"/>
            <a:ext cx="369839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 433.3% surge in failure in 2018</a:t>
            </a:r>
            <a:endParaRPr kumimoji="0" lang="en-NG" altLang="en-NG" sz="1600" b="1"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81464C47-6CE3-F0E9-1E9F-897B857ADE2B}"/>
              </a:ext>
            </a:extLst>
          </p:cNvPr>
          <p:cNvSpPr txBox="1"/>
          <p:nvPr/>
        </p:nvSpPr>
        <p:spPr>
          <a:xfrm>
            <a:off x="11061289" y="6534424"/>
            <a:ext cx="428610" cy="307777"/>
          </a:xfrm>
          <a:prstGeom prst="rect">
            <a:avLst/>
          </a:prstGeom>
          <a:noFill/>
        </p:spPr>
        <p:txBody>
          <a:bodyPr wrap="square" rtlCol="0">
            <a:spAutoFit/>
          </a:bodyPr>
          <a:lstStyle/>
          <a:p>
            <a:r>
              <a:rPr lang="en-US" sz="1400" dirty="0"/>
              <a:t>21</a:t>
            </a:r>
            <a:endParaRPr lang="en-NG" sz="1400" dirty="0"/>
          </a:p>
        </p:txBody>
      </p:sp>
      <p:cxnSp>
        <p:nvCxnSpPr>
          <p:cNvPr id="10" name="Straight Connector 9">
            <a:extLst>
              <a:ext uri="{FF2B5EF4-FFF2-40B4-BE49-F238E27FC236}">
                <a16:creationId xmlns:a16="http://schemas.microsoft.com/office/drawing/2014/main" id="{CEF9DA74-D8B8-6F25-E1F6-8ADE7B99CDDE}"/>
              </a:ext>
            </a:extLst>
          </p:cNvPr>
          <p:cNvCxnSpPr>
            <a:cxnSpLocks/>
          </p:cNvCxnSpPr>
          <p:nvPr/>
        </p:nvCxnSpPr>
        <p:spPr>
          <a:xfrm>
            <a:off x="323557" y="1755427"/>
            <a:ext cx="5022166"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1095139-F59A-5DBC-3B24-A36E9CE0F274}"/>
              </a:ext>
            </a:extLst>
          </p:cNvPr>
          <p:cNvCxnSpPr>
            <a:cxnSpLocks/>
          </p:cNvCxnSpPr>
          <p:nvPr/>
        </p:nvCxnSpPr>
        <p:spPr>
          <a:xfrm>
            <a:off x="6039123" y="1755427"/>
            <a:ext cx="3660550"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511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BC12690-3032-197D-F793-7EF9437ECD75}"/>
              </a:ext>
            </a:extLst>
          </p:cNvPr>
          <p:cNvGraphicFramePr/>
          <p:nvPr>
            <p:extLst>
              <p:ext uri="{D42A27DB-BD31-4B8C-83A1-F6EECF244321}">
                <p14:modId xmlns:p14="http://schemas.microsoft.com/office/powerpoint/2010/main" val="411093778"/>
              </p:ext>
            </p:extLst>
          </p:nvPr>
        </p:nvGraphicFramePr>
        <p:xfrm>
          <a:off x="323557" y="1791582"/>
          <a:ext cx="6488264" cy="3804012"/>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D9041B0F-DDA3-D794-D105-B72FBEED2F7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63A240B-126E-EAB8-E079-A4F709EB4B05}"/>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5" name="TextBox 4">
            <a:extLst>
              <a:ext uri="{FF2B5EF4-FFF2-40B4-BE49-F238E27FC236}">
                <a16:creationId xmlns:a16="http://schemas.microsoft.com/office/drawing/2014/main" id="{1D3A631D-B253-3918-7E4E-7ADCE0CA0259}"/>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CD07B3A2-6352-B168-D343-7165B643A0D6}"/>
              </a:ext>
            </a:extLst>
          </p:cNvPr>
          <p:cNvSpPr txBox="1"/>
          <p:nvPr/>
        </p:nvSpPr>
        <p:spPr>
          <a:xfrm>
            <a:off x="152400" y="282819"/>
            <a:ext cx="11887198" cy="892552"/>
          </a:xfrm>
          <a:prstGeom prst="rect">
            <a:avLst/>
          </a:prstGeom>
          <a:noFill/>
          <a:ln>
            <a:noFill/>
          </a:ln>
        </p:spPr>
        <p:txBody>
          <a:bodyPr wrap="square" rtlCol="0">
            <a:spAutoFit/>
          </a:bodyPr>
          <a:lstStyle/>
          <a:p>
            <a:r>
              <a:rPr lang="en-US" sz="2600" b="1" i="0" dirty="0">
                <a:solidFill>
                  <a:srgbClr val="0D0D0D"/>
                </a:solidFill>
                <a:effectLst/>
                <a:latin typeface="+mj-lt"/>
              </a:rPr>
              <a:t>It's clear that the most of movies and TV series Directed by Females do not meet the criteria of the Bechdel test, with the rate of failure far surpassing the rate of success</a:t>
            </a:r>
            <a:endParaRPr lang="en-NG" sz="2600" b="1" dirty="0">
              <a:latin typeface="+mj-lt"/>
            </a:endParaRPr>
          </a:p>
        </p:txBody>
      </p:sp>
      <p:sp>
        <p:nvSpPr>
          <p:cNvPr id="7" name="Rectangle 6">
            <a:extLst>
              <a:ext uri="{FF2B5EF4-FFF2-40B4-BE49-F238E27FC236}">
                <a16:creationId xmlns:a16="http://schemas.microsoft.com/office/drawing/2014/main" id="{7DD08932-6A34-E90D-A8EC-3DC924341F8F}"/>
              </a:ext>
            </a:extLst>
          </p:cNvPr>
          <p:cNvSpPr/>
          <p:nvPr/>
        </p:nvSpPr>
        <p:spPr>
          <a:xfrm>
            <a:off x="152399" y="1107254"/>
            <a:ext cx="11887198" cy="13625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65DD6A5-FB34-056C-B23E-956DE2CB5E93}"/>
              </a:ext>
            </a:extLst>
          </p:cNvPr>
          <p:cNvSpPr txBox="1"/>
          <p:nvPr/>
        </p:nvSpPr>
        <p:spPr>
          <a:xfrm>
            <a:off x="11061289" y="6534424"/>
            <a:ext cx="428610" cy="307777"/>
          </a:xfrm>
          <a:prstGeom prst="rect">
            <a:avLst/>
          </a:prstGeom>
          <a:noFill/>
        </p:spPr>
        <p:txBody>
          <a:bodyPr wrap="square" rtlCol="0">
            <a:spAutoFit/>
          </a:bodyPr>
          <a:lstStyle/>
          <a:p>
            <a:r>
              <a:rPr lang="en-US" sz="1400" dirty="0"/>
              <a:t>22</a:t>
            </a:r>
            <a:endParaRPr lang="en-NG" sz="1400" dirty="0"/>
          </a:p>
        </p:txBody>
      </p:sp>
      <p:sp>
        <p:nvSpPr>
          <p:cNvPr id="9" name="TextBox 8">
            <a:extLst>
              <a:ext uri="{FF2B5EF4-FFF2-40B4-BE49-F238E27FC236}">
                <a16:creationId xmlns:a16="http://schemas.microsoft.com/office/drawing/2014/main" id="{A5E110EA-7AAC-4C49-F55C-DAD838868014}"/>
              </a:ext>
            </a:extLst>
          </p:cNvPr>
          <p:cNvSpPr txBox="1"/>
          <p:nvPr/>
        </p:nvSpPr>
        <p:spPr>
          <a:xfrm>
            <a:off x="447107" y="1323057"/>
            <a:ext cx="622097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0D0D0D"/>
                </a:solidFill>
                <a:effectLst/>
              </a:rPr>
              <a:t>Count of Female-Directed Movies Passing and Failing the Bechdel Test</a:t>
            </a:r>
            <a:endParaRPr kumimoji="0" lang="en-NG" altLang="en-NG" sz="1600" b="1" i="0" u="none" strike="noStrike" cap="none" normalizeH="0" baseline="0" dirty="0">
              <a:ln>
                <a:noFill/>
              </a:ln>
              <a:effectLst/>
            </a:endParaRPr>
          </a:p>
        </p:txBody>
      </p:sp>
      <p:graphicFrame>
        <p:nvGraphicFramePr>
          <p:cNvPr id="15" name="Chart 14">
            <a:extLst>
              <a:ext uri="{FF2B5EF4-FFF2-40B4-BE49-F238E27FC236}">
                <a16:creationId xmlns:a16="http://schemas.microsoft.com/office/drawing/2014/main" id="{45A899B9-DC5B-3B49-57A7-21C1B81FB12D}"/>
              </a:ext>
            </a:extLst>
          </p:cNvPr>
          <p:cNvGraphicFramePr/>
          <p:nvPr>
            <p:extLst>
              <p:ext uri="{D42A27DB-BD31-4B8C-83A1-F6EECF244321}">
                <p14:modId xmlns:p14="http://schemas.microsoft.com/office/powerpoint/2010/main" val="84124924"/>
              </p:ext>
            </p:extLst>
          </p:nvPr>
        </p:nvGraphicFramePr>
        <p:xfrm>
          <a:off x="8004515" y="1791582"/>
          <a:ext cx="3882683" cy="3804011"/>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174AC72-C4E5-5079-F61E-E980FFC0A501}"/>
              </a:ext>
            </a:extLst>
          </p:cNvPr>
          <p:cNvSpPr txBox="1"/>
          <p:nvPr/>
        </p:nvSpPr>
        <p:spPr>
          <a:xfrm>
            <a:off x="7862209" y="1297424"/>
            <a:ext cx="362769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0D0D0D"/>
                </a:solidFill>
                <a:effectLst/>
              </a:rPr>
              <a:t>Decade-Long Total Pass and Fail Counts</a:t>
            </a:r>
            <a:endParaRPr kumimoji="0" lang="en-NG" altLang="en-NG" sz="1600" b="1" i="0" u="none" strike="noStrike" cap="none" normalizeH="0" baseline="0" dirty="0">
              <a:ln>
                <a:noFill/>
              </a:ln>
              <a:effectLst/>
            </a:endParaRPr>
          </a:p>
        </p:txBody>
      </p:sp>
      <p:cxnSp>
        <p:nvCxnSpPr>
          <p:cNvPr id="17" name="Straight Connector 16">
            <a:extLst>
              <a:ext uri="{FF2B5EF4-FFF2-40B4-BE49-F238E27FC236}">
                <a16:creationId xmlns:a16="http://schemas.microsoft.com/office/drawing/2014/main" id="{368E3231-C0CB-632F-87CE-6A0A9710106A}"/>
              </a:ext>
            </a:extLst>
          </p:cNvPr>
          <p:cNvCxnSpPr>
            <a:cxnSpLocks/>
          </p:cNvCxnSpPr>
          <p:nvPr/>
        </p:nvCxnSpPr>
        <p:spPr>
          <a:xfrm>
            <a:off x="7720230" y="1635978"/>
            <a:ext cx="3958884"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8D6042F-D8A6-EE0B-B55B-CE05B38AD46A}"/>
              </a:ext>
            </a:extLst>
          </p:cNvPr>
          <p:cNvCxnSpPr>
            <a:cxnSpLocks/>
          </p:cNvCxnSpPr>
          <p:nvPr/>
        </p:nvCxnSpPr>
        <p:spPr>
          <a:xfrm>
            <a:off x="447107" y="1642718"/>
            <a:ext cx="6220978" cy="18892"/>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10" name="Isosceles Triangle 9">
            <a:extLst>
              <a:ext uri="{FF2B5EF4-FFF2-40B4-BE49-F238E27FC236}">
                <a16:creationId xmlns:a16="http://schemas.microsoft.com/office/drawing/2014/main" id="{D4CBB7F7-2042-35BB-C5D1-902B1931E103}"/>
              </a:ext>
            </a:extLst>
          </p:cNvPr>
          <p:cNvSpPr/>
          <p:nvPr/>
        </p:nvSpPr>
        <p:spPr>
          <a:xfrm rot="5400000">
            <a:off x="5807666" y="3617689"/>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9A13D354-3A56-4557-CF27-203C7010F112}"/>
              </a:ext>
            </a:extLst>
          </p:cNvPr>
          <p:cNvSpPr txBox="1"/>
          <p:nvPr/>
        </p:nvSpPr>
        <p:spPr>
          <a:xfrm>
            <a:off x="1509932" y="5857316"/>
            <a:ext cx="9172135" cy="369332"/>
          </a:xfrm>
          <a:prstGeom prst="rect">
            <a:avLst/>
          </a:prstGeom>
          <a:solidFill>
            <a:schemeClr val="accent6">
              <a:lumMod val="40000"/>
              <a:lumOff val="60000"/>
            </a:schemeClr>
          </a:solidFill>
        </p:spPr>
        <p:txBody>
          <a:bodyPr wrap="square" rtlCol="0">
            <a:spAutoFit/>
          </a:bodyPr>
          <a:lstStyle/>
          <a:p>
            <a:r>
              <a:rPr lang="en-US" b="1" i="0" dirty="0">
                <a:solidFill>
                  <a:srgbClr val="0D0D0D"/>
                </a:solidFill>
                <a:effectLst/>
              </a:rPr>
              <a:t>No scripted movies or TV shows directed by females were produced in 2015, 2020, and 2023</a:t>
            </a:r>
            <a:endParaRPr lang="en-NG" b="1" dirty="0"/>
          </a:p>
        </p:txBody>
      </p:sp>
    </p:spTree>
    <p:extLst>
      <p:ext uri="{BB962C8B-B14F-4D97-AF65-F5344CB8AC3E}">
        <p14:creationId xmlns:p14="http://schemas.microsoft.com/office/powerpoint/2010/main" val="2345304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BC12690-3032-197D-F793-7EF9437ECD75}"/>
              </a:ext>
            </a:extLst>
          </p:cNvPr>
          <p:cNvGraphicFramePr/>
          <p:nvPr>
            <p:extLst>
              <p:ext uri="{D42A27DB-BD31-4B8C-83A1-F6EECF244321}">
                <p14:modId xmlns:p14="http://schemas.microsoft.com/office/powerpoint/2010/main" val="3630506721"/>
              </p:ext>
            </p:extLst>
          </p:nvPr>
        </p:nvGraphicFramePr>
        <p:xfrm>
          <a:off x="323557" y="1969477"/>
          <a:ext cx="6654018" cy="4097938"/>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D9041B0F-DDA3-D794-D105-B72FBEED2F7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63A240B-126E-EAB8-E079-A4F709EB4B05}"/>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5" name="TextBox 4">
            <a:extLst>
              <a:ext uri="{FF2B5EF4-FFF2-40B4-BE49-F238E27FC236}">
                <a16:creationId xmlns:a16="http://schemas.microsoft.com/office/drawing/2014/main" id="{1D3A631D-B253-3918-7E4E-7ADCE0CA0259}"/>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CD07B3A2-6352-B168-D343-7165B643A0D6}"/>
              </a:ext>
            </a:extLst>
          </p:cNvPr>
          <p:cNvSpPr txBox="1"/>
          <p:nvPr/>
        </p:nvSpPr>
        <p:spPr>
          <a:xfrm>
            <a:off x="295422" y="360457"/>
            <a:ext cx="11194478"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latin typeface="+mj-lt"/>
              </a:rPr>
              <a:t>It's clear that most movies and TV shows Produced by Females do not pass the Bechdel test, with the failure rate significantly exceeding the success rate</a:t>
            </a:r>
            <a:endParaRPr lang="en-NG" sz="2600" b="1" dirty="0">
              <a:latin typeface="+mj-lt"/>
            </a:endParaRPr>
          </a:p>
        </p:txBody>
      </p:sp>
      <p:sp>
        <p:nvSpPr>
          <p:cNvPr id="7" name="Rectangle 6">
            <a:extLst>
              <a:ext uri="{FF2B5EF4-FFF2-40B4-BE49-F238E27FC236}">
                <a16:creationId xmlns:a16="http://schemas.microsoft.com/office/drawing/2014/main" id="{7DD08932-6A34-E90D-A8EC-3DC924341F8F}"/>
              </a:ext>
            </a:extLst>
          </p:cNvPr>
          <p:cNvSpPr/>
          <p:nvPr/>
        </p:nvSpPr>
        <p:spPr>
          <a:xfrm>
            <a:off x="379828" y="1135296"/>
            <a:ext cx="11194478" cy="9854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65DD6A5-FB34-056C-B23E-956DE2CB5E93}"/>
              </a:ext>
            </a:extLst>
          </p:cNvPr>
          <p:cNvSpPr txBox="1"/>
          <p:nvPr/>
        </p:nvSpPr>
        <p:spPr>
          <a:xfrm>
            <a:off x="11061289" y="6534424"/>
            <a:ext cx="428610" cy="307777"/>
          </a:xfrm>
          <a:prstGeom prst="rect">
            <a:avLst/>
          </a:prstGeom>
          <a:noFill/>
        </p:spPr>
        <p:txBody>
          <a:bodyPr wrap="square" rtlCol="0">
            <a:spAutoFit/>
          </a:bodyPr>
          <a:lstStyle/>
          <a:p>
            <a:r>
              <a:rPr lang="en-US" sz="1400" dirty="0"/>
              <a:t>23</a:t>
            </a:r>
            <a:endParaRPr lang="en-NG" sz="1400" dirty="0"/>
          </a:p>
        </p:txBody>
      </p:sp>
      <p:sp>
        <p:nvSpPr>
          <p:cNvPr id="9" name="TextBox 8">
            <a:extLst>
              <a:ext uri="{FF2B5EF4-FFF2-40B4-BE49-F238E27FC236}">
                <a16:creationId xmlns:a16="http://schemas.microsoft.com/office/drawing/2014/main" id="{A5E110EA-7AAC-4C49-F55C-DAD838868014}"/>
              </a:ext>
            </a:extLst>
          </p:cNvPr>
          <p:cNvSpPr txBox="1"/>
          <p:nvPr/>
        </p:nvSpPr>
        <p:spPr>
          <a:xfrm>
            <a:off x="479823" y="1375246"/>
            <a:ext cx="6188263"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0D0D0D"/>
                </a:solidFill>
                <a:effectLst/>
              </a:rPr>
              <a:t>Count of Female-Produced Movies Passing and Failing the Bechdel Test</a:t>
            </a:r>
            <a:endParaRPr kumimoji="0" lang="en-NG" altLang="en-NG" sz="1600" b="1" i="0" u="none" strike="noStrike" cap="none" normalizeH="0" baseline="0" dirty="0">
              <a:ln>
                <a:noFill/>
              </a:ln>
              <a:solidFill>
                <a:schemeClr val="tx1"/>
              </a:solidFill>
              <a:effectLst/>
            </a:endParaRPr>
          </a:p>
        </p:txBody>
      </p:sp>
      <p:sp>
        <p:nvSpPr>
          <p:cNvPr id="17" name="TextBox 16">
            <a:extLst>
              <a:ext uri="{FF2B5EF4-FFF2-40B4-BE49-F238E27FC236}">
                <a16:creationId xmlns:a16="http://schemas.microsoft.com/office/drawing/2014/main" id="{653CEEB9-D7A9-4009-C709-DE04F4971B7F}"/>
              </a:ext>
            </a:extLst>
          </p:cNvPr>
          <p:cNvSpPr txBox="1"/>
          <p:nvPr/>
        </p:nvSpPr>
        <p:spPr>
          <a:xfrm>
            <a:off x="8271803" y="1362300"/>
            <a:ext cx="3615398" cy="338554"/>
          </a:xfrm>
          <a:prstGeom prst="rect">
            <a:avLst/>
          </a:prstGeom>
          <a:noFill/>
        </p:spPr>
        <p:txBody>
          <a:bodyPr wrap="square">
            <a:spAutoFit/>
          </a:bodyPr>
          <a:lstStyle/>
          <a:p>
            <a:pPr eaLnBrk="0" fontAlgn="base" hangingPunct="0">
              <a:spcBef>
                <a:spcPct val="0"/>
              </a:spcBef>
              <a:spcAft>
                <a:spcPct val="0"/>
              </a:spcAft>
            </a:pPr>
            <a:r>
              <a:rPr lang="en-US" sz="1600" b="1" i="0" dirty="0">
                <a:solidFill>
                  <a:srgbClr val="0D0D0D"/>
                </a:solidFill>
                <a:effectLst/>
              </a:rPr>
              <a:t>Decade-Long Total Pass and Fail Counts</a:t>
            </a:r>
            <a:endParaRPr kumimoji="0" lang="en-NG" altLang="en-NG" sz="1600" b="1" i="0" u="none" strike="noStrike" cap="none" normalizeH="0" baseline="0" dirty="0">
              <a:ln>
                <a:noFill/>
              </a:ln>
              <a:effectLst/>
            </a:endParaRPr>
          </a:p>
        </p:txBody>
      </p:sp>
      <p:graphicFrame>
        <p:nvGraphicFramePr>
          <p:cNvPr id="18" name="Chart 17">
            <a:extLst>
              <a:ext uri="{FF2B5EF4-FFF2-40B4-BE49-F238E27FC236}">
                <a16:creationId xmlns:a16="http://schemas.microsoft.com/office/drawing/2014/main" id="{0B8D78D8-AEF6-D52C-646F-188FD7C1A0D8}"/>
              </a:ext>
            </a:extLst>
          </p:cNvPr>
          <p:cNvGraphicFramePr/>
          <p:nvPr>
            <p:extLst>
              <p:ext uri="{D42A27DB-BD31-4B8C-83A1-F6EECF244321}">
                <p14:modId xmlns:p14="http://schemas.microsoft.com/office/powerpoint/2010/main" val="3975661927"/>
              </p:ext>
            </p:extLst>
          </p:nvPr>
        </p:nvGraphicFramePr>
        <p:xfrm>
          <a:off x="8221309" y="1969725"/>
          <a:ext cx="3665892" cy="4086804"/>
        </p:xfrm>
        <a:graphic>
          <a:graphicData uri="http://schemas.openxmlformats.org/drawingml/2006/chart">
            <c:chart xmlns:c="http://schemas.openxmlformats.org/drawingml/2006/chart" xmlns:r="http://schemas.openxmlformats.org/officeDocument/2006/relationships" r:id="rId3"/>
          </a:graphicData>
        </a:graphic>
      </p:graphicFrame>
      <p:cxnSp>
        <p:nvCxnSpPr>
          <p:cNvPr id="19" name="Straight Connector 18">
            <a:extLst>
              <a:ext uri="{FF2B5EF4-FFF2-40B4-BE49-F238E27FC236}">
                <a16:creationId xmlns:a16="http://schemas.microsoft.com/office/drawing/2014/main" id="{D8B7D230-EC56-3921-21F9-F63810549ED6}"/>
              </a:ext>
            </a:extLst>
          </p:cNvPr>
          <p:cNvCxnSpPr>
            <a:cxnSpLocks/>
          </p:cNvCxnSpPr>
          <p:nvPr/>
        </p:nvCxnSpPr>
        <p:spPr>
          <a:xfrm>
            <a:off x="8102991" y="1728292"/>
            <a:ext cx="3981156" cy="1306"/>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5EB7E54-900F-5D72-DFC2-AF2E3A60D5B5}"/>
              </a:ext>
            </a:extLst>
          </p:cNvPr>
          <p:cNvCxnSpPr>
            <a:cxnSpLocks/>
          </p:cNvCxnSpPr>
          <p:nvPr/>
        </p:nvCxnSpPr>
        <p:spPr>
          <a:xfrm flipV="1">
            <a:off x="479823" y="1700854"/>
            <a:ext cx="6188263" cy="24098"/>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11" name="Isosceles Triangle 10">
            <a:extLst>
              <a:ext uri="{FF2B5EF4-FFF2-40B4-BE49-F238E27FC236}">
                <a16:creationId xmlns:a16="http://schemas.microsoft.com/office/drawing/2014/main" id="{C637A3F0-4239-ACBB-AA22-082AE486ABB8}"/>
              </a:ext>
            </a:extLst>
          </p:cNvPr>
          <p:cNvSpPr/>
          <p:nvPr/>
        </p:nvSpPr>
        <p:spPr>
          <a:xfrm rot="5400000">
            <a:off x="6108264" y="3732306"/>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828999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361514"/>
            <a:ext cx="10902462" cy="475377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281427" y="1875822"/>
            <a:ext cx="4494534" cy="18943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Widespread Imbalance</a:t>
            </a:r>
            <a:r>
              <a:rPr lang="en-US" sz="1600" b="0" i="0" dirty="0">
                <a:solidFill>
                  <a:srgbClr val="0D0D0D"/>
                </a:solidFill>
                <a:effectLst/>
              </a:rPr>
              <a:t>: A considerable number of movies and TV shows fail to meet the Bechdel test criteria, which assesses the representation of women in the film Industry.</a:t>
            </a:r>
            <a:endParaRPr lang="en-NG" sz="1600" b="1" dirty="0">
              <a:solidFill>
                <a:schemeClr val="tx1"/>
              </a:solidFill>
            </a:endParaRPr>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24</a:t>
            </a:r>
            <a:endParaRPr lang="en-NG" sz="1400" dirty="0"/>
          </a:p>
        </p:txBody>
      </p:sp>
      <p:sp>
        <p:nvSpPr>
          <p:cNvPr id="16" name="TextBox 15">
            <a:extLst>
              <a:ext uri="{FF2B5EF4-FFF2-40B4-BE49-F238E27FC236}">
                <a16:creationId xmlns:a16="http://schemas.microsoft.com/office/drawing/2014/main" id="{86BF1A4F-1DCA-582E-6503-C2A2E88F56EB}"/>
              </a:ext>
            </a:extLst>
          </p:cNvPr>
          <p:cNvSpPr txBox="1"/>
          <p:nvPr/>
        </p:nvSpPr>
        <p:spPr>
          <a:xfrm>
            <a:off x="323557" y="496620"/>
            <a:ext cx="3587261" cy="461665"/>
          </a:xfrm>
          <a:prstGeom prst="rect">
            <a:avLst/>
          </a:prstGeom>
          <a:noFill/>
        </p:spPr>
        <p:txBody>
          <a:bodyPr wrap="square" rtlCol="0">
            <a:spAutoFit/>
          </a:bodyPr>
          <a:lstStyle/>
          <a:p>
            <a:r>
              <a:rPr lang="en-US" sz="2400" b="1" i="0" dirty="0">
                <a:solidFill>
                  <a:srgbClr val="0D0D0D"/>
                </a:solidFill>
                <a:effectLst/>
                <a:latin typeface="+mj-lt"/>
              </a:rPr>
              <a:t>Bechdel Test Observations</a:t>
            </a:r>
          </a:p>
        </p:txBody>
      </p:sp>
      <p:sp>
        <p:nvSpPr>
          <p:cNvPr id="17" name="Rectangle 16">
            <a:extLst>
              <a:ext uri="{FF2B5EF4-FFF2-40B4-BE49-F238E27FC236}">
                <a16:creationId xmlns:a16="http://schemas.microsoft.com/office/drawing/2014/main" id="{0636DF5F-CDFF-EE95-5BFC-2D409A8A8403}"/>
              </a:ext>
            </a:extLst>
          </p:cNvPr>
          <p:cNvSpPr/>
          <p:nvPr/>
        </p:nvSpPr>
        <p:spPr>
          <a:xfrm>
            <a:off x="246090" y="899849"/>
            <a:ext cx="3889812" cy="7521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8EF0ACD8-8810-A0C6-2A8B-7C81A09FD99E}"/>
              </a:ext>
            </a:extLst>
          </p:cNvPr>
          <p:cNvSpPr/>
          <p:nvPr/>
        </p:nvSpPr>
        <p:spPr>
          <a:xfrm>
            <a:off x="6392594" y="1875822"/>
            <a:ext cx="4494534" cy="18943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Comparative Rates</a:t>
            </a:r>
            <a:r>
              <a:rPr lang="en-US" sz="1600" b="0" i="0" dirty="0">
                <a:solidFill>
                  <a:srgbClr val="0D0D0D"/>
                </a:solidFill>
                <a:effectLst/>
              </a:rPr>
              <a:t>: The proportion of productions that do not satisfy the Bechdel test notably exceeds those that do, highlighting an area for improvement in gender representation.</a:t>
            </a:r>
            <a:endParaRPr lang="en-NG" sz="1600" b="1" dirty="0">
              <a:solidFill>
                <a:schemeClr val="tx1"/>
              </a:solidFill>
            </a:endParaRPr>
          </a:p>
        </p:txBody>
      </p:sp>
      <p:sp>
        <p:nvSpPr>
          <p:cNvPr id="7" name="Rectangle 6">
            <a:extLst>
              <a:ext uri="{FF2B5EF4-FFF2-40B4-BE49-F238E27FC236}">
                <a16:creationId xmlns:a16="http://schemas.microsoft.com/office/drawing/2014/main" id="{8A2E5DB1-C603-DD43-9B62-E3F65D8C0748}"/>
              </a:ext>
            </a:extLst>
          </p:cNvPr>
          <p:cNvSpPr/>
          <p:nvPr/>
        </p:nvSpPr>
        <p:spPr>
          <a:xfrm>
            <a:off x="1755058" y="4156593"/>
            <a:ext cx="8701548" cy="1583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This crucial reminder underscores that while the Bechdel test provides a valuable starting point for discussing gender representation in film, it's essential not to rely solely on it when assessing a movie's quality or the depth of its characters. Genuine diversity and complex female characters are vital for achieving a truly equitable portrayal of genders in the film industry</a:t>
            </a:r>
            <a:r>
              <a:rPr lang="en-US" sz="1600" b="0" i="0" dirty="0">
                <a:solidFill>
                  <a:srgbClr val="0D0D0D"/>
                </a:solidFill>
                <a:effectLst/>
              </a:rPr>
              <a:t>.</a:t>
            </a:r>
            <a:endParaRPr lang="en-NG" sz="1600" b="1" dirty="0">
              <a:solidFill>
                <a:schemeClr val="tx1"/>
              </a:solidFill>
            </a:endParaRPr>
          </a:p>
        </p:txBody>
      </p:sp>
    </p:spTree>
    <p:extLst>
      <p:ext uri="{BB962C8B-B14F-4D97-AF65-F5344CB8AC3E}">
        <p14:creationId xmlns:p14="http://schemas.microsoft.com/office/powerpoint/2010/main" val="2419111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661182" y="436097"/>
            <a:ext cx="9498817" cy="6006905"/>
            <a:chOff x="661182" y="436098"/>
            <a:chExt cx="9498817"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661182" y="436098"/>
              <a:ext cx="4504974" cy="2404947"/>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5C65B390-4D69-A4B4-1F8D-A77F4125204C}"/>
              </a:ext>
            </a:extLst>
          </p:cNvPr>
          <p:cNvPicPr>
            <a:picLocks noChangeAspect="1"/>
          </p:cNvPicPr>
          <p:nvPr/>
        </p:nvPicPr>
        <p:blipFill>
          <a:blip r:embed="rId2"/>
          <a:stretch>
            <a:fillRect/>
          </a:stretch>
        </p:blipFill>
        <p:spPr>
          <a:xfrm>
            <a:off x="5166156" y="2932529"/>
            <a:ext cx="4732934" cy="3284934"/>
          </a:xfrm>
          <a:prstGeom prst="rect">
            <a:avLst/>
          </a:prstGeom>
        </p:spPr>
      </p:pic>
      <p:cxnSp>
        <p:nvCxnSpPr>
          <p:cNvPr id="10" name="Straight Connector 9">
            <a:extLst>
              <a:ext uri="{FF2B5EF4-FFF2-40B4-BE49-F238E27FC236}">
                <a16:creationId xmlns:a16="http://schemas.microsoft.com/office/drawing/2014/main" id="{58143027-B6A4-1CFD-E7AE-C0A47370B021}"/>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503AFFB-9D9A-2469-EE2E-D02CCB30E5F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931EA1B4-C720-BC5B-CCE8-A15FBB36C1CD}"/>
              </a:ext>
            </a:extLst>
          </p:cNvPr>
          <p:cNvSpPr txBox="1"/>
          <p:nvPr/>
        </p:nvSpPr>
        <p:spPr>
          <a:xfrm>
            <a:off x="11047221" y="6578361"/>
            <a:ext cx="428610" cy="307777"/>
          </a:xfrm>
          <a:prstGeom prst="rect">
            <a:avLst/>
          </a:prstGeom>
          <a:noFill/>
        </p:spPr>
        <p:txBody>
          <a:bodyPr wrap="square" rtlCol="0">
            <a:spAutoFit/>
          </a:bodyPr>
          <a:lstStyle/>
          <a:p>
            <a:r>
              <a:rPr lang="en-US" sz="1400" dirty="0"/>
              <a:t>25</a:t>
            </a:r>
            <a:endParaRPr lang="en-NG" sz="1400" dirty="0"/>
          </a:p>
        </p:txBody>
      </p:sp>
      <p:sp>
        <p:nvSpPr>
          <p:cNvPr id="21" name="TextBox 20">
            <a:extLst>
              <a:ext uri="{FF2B5EF4-FFF2-40B4-BE49-F238E27FC236}">
                <a16:creationId xmlns:a16="http://schemas.microsoft.com/office/drawing/2014/main" id="{6468CE44-8301-8AF5-02E7-C4900C2B9DA0}"/>
              </a:ext>
            </a:extLst>
          </p:cNvPr>
          <p:cNvSpPr txBox="1"/>
          <p:nvPr/>
        </p:nvSpPr>
        <p:spPr>
          <a:xfrm>
            <a:off x="856864" y="643839"/>
            <a:ext cx="4113610" cy="1538883"/>
          </a:xfrm>
          <a:prstGeom prst="rect">
            <a:avLst/>
          </a:prstGeom>
          <a:noFill/>
        </p:spPr>
        <p:txBody>
          <a:bodyPr wrap="square" rtlCol="0">
            <a:spAutoFit/>
          </a:bodyPr>
          <a:lstStyle/>
          <a:p>
            <a:r>
              <a:rPr lang="en-US" sz="2000" b="1" dirty="0">
                <a:solidFill>
                  <a:schemeClr val="bg1"/>
                </a:solidFill>
              </a:rPr>
              <a:t>Scene 4 – </a:t>
            </a:r>
            <a:r>
              <a:rPr lang="en-US" sz="2000" b="1" u="sng" dirty="0">
                <a:solidFill>
                  <a:schemeClr val="bg1"/>
                </a:solidFill>
              </a:rPr>
              <a:t>Lead and Co-lead Role</a:t>
            </a:r>
          </a:p>
          <a:p>
            <a:endParaRPr lang="en-US" sz="2000" b="1" u="sng" dirty="0">
              <a:solidFill>
                <a:schemeClr val="bg1"/>
              </a:solidFill>
            </a:endParaRPr>
          </a:p>
          <a:p>
            <a:pPr marL="342900" indent="-342900">
              <a:buFont typeface="Arial" panose="020B0604020202020204" pitchFamily="34" charset="0"/>
              <a:buChar char="•"/>
            </a:pPr>
            <a:r>
              <a:rPr lang="en-US" b="1" dirty="0">
                <a:solidFill>
                  <a:schemeClr val="bg1"/>
                </a:solidFill>
              </a:rPr>
              <a:t>Analysis of the Total Count and Proportion of male versus female lead and co – lead roles.</a:t>
            </a:r>
          </a:p>
        </p:txBody>
      </p:sp>
    </p:spTree>
    <p:extLst>
      <p:ext uri="{BB962C8B-B14F-4D97-AF65-F5344CB8AC3E}">
        <p14:creationId xmlns:p14="http://schemas.microsoft.com/office/powerpoint/2010/main" val="105092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479823" y="1419142"/>
            <a:ext cx="508031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600" b="0" i="0" u="none" strike="noStrike" cap="none" normalizeH="0" baseline="0" dirty="0">
                <a:ln>
                  <a:noFill/>
                </a:ln>
                <a:solidFill>
                  <a:schemeClr val="tx1"/>
                </a:solidFill>
                <a:effectLst/>
                <a:latin typeface="Arial" panose="020B0604020202020204" pitchFamily="34" charset="0"/>
              </a:rPr>
              <a:t>Percentage Breakdown of </a:t>
            </a:r>
            <a:r>
              <a:rPr lang="en-US" altLang="en-NG" sz="1600" dirty="0">
                <a:latin typeface="Arial" panose="020B0604020202020204" pitchFamily="34" charset="0"/>
              </a:rPr>
              <a:t>lead and co – lead roles.</a:t>
            </a:r>
            <a:r>
              <a:rPr kumimoji="0" lang="en-NG" altLang="en-NG" sz="1600" b="0" i="0" u="none" strike="noStrike" cap="none" normalizeH="0" baseline="0" dirty="0">
                <a:ln>
                  <a:noFill/>
                </a:ln>
                <a:solidFill>
                  <a:schemeClr val="tx1"/>
                </a:solidFill>
                <a:effectLst/>
                <a:latin typeface="Arial" panose="020B0604020202020204" pitchFamily="34" charset="0"/>
              </a:rPr>
              <a:t> </a:t>
            </a:r>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3627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679766" y="1683966"/>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411286" y="205329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9270609" y="2240418"/>
            <a:ext cx="2278966" cy="332398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the last 3 years, total flow by female acting as the lead role has declined significantly. </a:t>
            </a:r>
            <a:r>
              <a:rPr lang="en-US" sz="1600" dirty="0"/>
              <a:t> </a:t>
            </a:r>
          </a:p>
          <a:p>
            <a:endParaRPr lang="en-US" sz="1600" dirty="0"/>
          </a:p>
          <a:p>
            <a:pPr marL="285750" indent="-285750">
              <a:buFont typeface="Arial" panose="020B0604020202020204" pitchFamily="34" charset="0"/>
              <a:buChar char="•"/>
            </a:pPr>
            <a:r>
              <a:rPr kumimoji="0" lang="en-US" altLang="en-NG" sz="1600" b="1" i="0" u="none" strike="noStrike" cap="none" normalizeH="0" baseline="0" dirty="0">
                <a:ln>
                  <a:noFill/>
                </a:ln>
                <a:solidFill>
                  <a:schemeClr val="tx1"/>
                </a:solidFill>
                <a:effectLst/>
              </a:rPr>
              <a:t>Over the course of a decade, the total count of female acting lead role is the same with their male </a:t>
            </a:r>
            <a:r>
              <a:rPr kumimoji="0" lang="en-US" altLang="en-NG" sz="1600" b="1" i="0" u="none" strike="noStrike" cap="none" normalizeH="0" baseline="0">
                <a:ln>
                  <a:noFill/>
                </a:ln>
                <a:solidFill>
                  <a:schemeClr val="tx1"/>
                </a:solidFill>
                <a:effectLst/>
              </a:rPr>
              <a:t>counterpart.</a:t>
            </a:r>
            <a:endParaRPr lang="en-US" dirty="0"/>
          </a:p>
          <a:p>
            <a:endParaRPr lang="en-NG"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46836" y="6550223"/>
            <a:ext cx="3551310"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473D3370-D28C-F936-BE53-2A32E55E27C9}"/>
              </a:ext>
            </a:extLst>
          </p:cNvPr>
          <p:cNvSpPr txBox="1"/>
          <p:nvPr/>
        </p:nvSpPr>
        <p:spPr>
          <a:xfrm>
            <a:off x="7151229" y="2371428"/>
            <a:ext cx="1036168" cy="584775"/>
          </a:xfrm>
          <a:prstGeom prst="rect">
            <a:avLst/>
          </a:prstGeom>
          <a:noFill/>
        </p:spPr>
        <p:txBody>
          <a:bodyPr wrap="square" rtlCol="0">
            <a:spAutoFit/>
          </a:bodyPr>
          <a:lstStyle/>
          <a:p>
            <a:r>
              <a:rPr lang="en-US" sz="1600" b="1" dirty="0">
                <a:solidFill>
                  <a:srgbClr val="00B050"/>
                </a:solidFill>
              </a:rPr>
              <a:t>Male as lead  role</a:t>
            </a:r>
            <a:endParaRPr lang="en-NG" sz="1600" b="1" dirty="0">
              <a:solidFill>
                <a:srgbClr val="00B050"/>
              </a:solidFill>
            </a:endParaRPr>
          </a:p>
        </p:txBody>
      </p:sp>
      <p:sp>
        <p:nvSpPr>
          <p:cNvPr id="10" name="TextBox 9">
            <a:extLst>
              <a:ext uri="{FF2B5EF4-FFF2-40B4-BE49-F238E27FC236}">
                <a16:creationId xmlns:a16="http://schemas.microsoft.com/office/drawing/2014/main" id="{BD13FA04-61B8-72A6-B045-8E82F46510C0}"/>
              </a:ext>
            </a:extLst>
          </p:cNvPr>
          <p:cNvSpPr txBox="1"/>
          <p:nvPr/>
        </p:nvSpPr>
        <p:spPr>
          <a:xfrm>
            <a:off x="267286" y="339764"/>
            <a:ext cx="11563643" cy="892552"/>
          </a:xfrm>
          <a:prstGeom prst="rect">
            <a:avLst/>
          </a:prstGeom>
          <a:noFill/>
        </p:spPr>
        <p:txBody>
          <a:bodyPr wrap="square" rtlCol="0">
            <a:spAutoFit/>
          </a:bodyPr>
          <a:lstStyle/>
          <a:p>
            <a:r>
              <a:rPr lang="en-US" sz="2600" b="1" i="0" dirty="0">
                <a:solidFill>
                  <a:srgbClr val="92D050"/>
                </a:solidFill>
                <a:effectLst/>
                <a:highlight>
                  <a:srgbClr val="FFFFFF"/>
                </a:highlight>
              </a:rPr>
              <a:t>Female</a:t>
            </a:r>
            <a:r>
              <a:rPr lang="en-US" sz="2600" b="1" i="0" dirty="0">
                <a:solidFill>
                  <a:srgbClr val="0D0D0D"/>
                </a:solidFill>
                <a:effectLst/>
                <a:highlight>
                  <a:srgbClr val="FFFFFF"/>
                </a:highlight>
              </a:rPr>
              <a:t> lead roles have seen a significant decline in the past 3 years. However, over the decade, the total count of female lead roles remains equal to that of </a:t>
            </a:r>
            <a:r>
              <a:rPr lang="en-US" sz="2600" b="1" i="0" dirty="0">
                <a:solidFill>
                  <a:srgbClr val="00B050"/>
                </a:solidFill>
                <a:effectLst/>
                <a:highlight>
                  <a:srgbClr val="FFFFFF"/>
                </a:highlight>
              </a:rPr>
              <a:t>male</a:t>
            </a:r>
            <a:endParaRPr lang="en-NG" sz="2600" dirty="0"/>
          </a:p>
        </p:txBody>
      </p:sp>
      <p:graphicFrame>
        <p:nvGraphicFramePr>
          <p:cNvPr id="3" name="Chart 2">
            <a:extLst>
              <a:ext uri="{FF2B5EF4-FFF2-40B4-BE49-F238E27FC236}">
                <a16:creationId xmlns:a16="http://schemas.microsoft.com/office/drawing/2014/main" id="{226A55A1-3A6B-76C1-652A-CBCC6DBAC7C5}"/>
              </a:ext>
            </a:extLst>
          </p:cNvPr>
          <p:cNvGraphicFramePr/>
          <p:nvPr>
            <p:extLst>
              <p:ext uri="{D42A27DB-BD31-4B8C-83A1-F6EECF244321}">
                <p14:modId xmlns:p14="http://schemas.microsoft.com/office/powerpoint/2010/main" val="874368885"/>
              </p:ext>
            </p:extLst>
          </p:nvPr>
        </p:nvGraphicFramePr>
        <p:xfrm>
          <a:off x="304800" y="1802529"/>
          <a:ext cx="8487508" cy="460413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EDAFE78-30CA-CC7C-EA3B-54178EB95E95}"/>
              </a:ext>
            </a:extLst>
          </p:cNvPr>
          <p:cNvSpPr txBox="1"/>
          <p:nvPr/>
        </p:nvSpPr>
        <p:spPr>
          <a:xfrm>
            <a:off x="6810886" y="2240418"/>
            <a:ext cx="680686" cy="307777"/>
          </a:xfrm>
          <a:prstGeom prst="rect">
            <a:avLst/>
          </a:prstGeom>
          <a:noFill/>
        </p:spPr>
        <p:txBody>
          <a:bodyPr wrap="square" rtlCol="0">
            <a:spAutoFit/>
          </a:bodyPr>
          <a:lstStyle/>
          <a:p>
            <a:r>
              <a:rPr lang="en-US" sz="1400" b="1" dirty="0"/>
              <a:t>66.7%</a:t>
            </a:r>
            <a:endParaRPr lang="en-NG" sz="1400" b="1" dirty="0"/>
          </a:p>
        </p:txBody>
      </p:sp>
      <p:sp>
        <p:nvSpPr>
          <p:cNvPr id="2" name="TextBox 1">
            <a:extLst>
              <a:ext uri="{FF2B5EF4-FFF2-40B4-BE49-F238E27FC236}">
                <a16:creationId xmlns:a16="http://schemas.microsoft.com/office/drawing/2014/main" id="{F7D4DCF7-7755-A0D7-6373-B58090E8DA7F}"/>
              </a:ext>
            </a:extLst>
          </p:cNvPr>
          <p:cNvSpPr txBox="1"/>
          <p:nvPr/>
        </p:nvSpPr>
        <p:spPr>
          <a:xfrm>
            <a:off x="11061289" y="6534424"/>
            <a:ext cx="428610" cy="307777"/>
          </a:xfrm>
          <a:prstGeom prst="rect">
            <a:avLst/>
          </a:prstGeom>
          <a:noFill/>
        </p:spPr>
        <p:txBody>
          <a:bodyPr wrap="square" rtlCol="0">
            <a:spAutoFit/>
          </a:bodyPr>
          <a:lstStyle/>
          <a:p>
            <a:r>
              <a:rPr lang="en-US" sz="1400" dirty="0"/>
              <a:t>26</a:t>
            </a:r>
            <a:endParaRPr lang="en-NG" sz="1400" dirty="0"/>
          </a:p>
        </p:txBody>
      </p:sp>
    </p:spTree>
    <p:extLst>
      <p:ext uri="{BB962C8B-B14F-4D97-AF65-F5344CB8AC3E}">
        <p14:creationId xmlns:p14="http://schemas.microsoft.com/office/powerpoint/2010/main" val="238040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85B2D3-4FEB-B3F2-3D7C-99803372AB7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F6699D0-C8FD-AA67-19D1-5C5D709036C6}"/>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7" name="TextBox 6">
            <a:extLst>
              <a:ext uri="{FF2B5EF4-FFF2-40B4-BE49-F238E27FC236}">
                <a16:creationId xmlns:a16="http://schemas.microsoft.com/office/drawing/2014/main" id="{2E24A096-3E57-BFA2-E5B6-FC18B61FE7BE}"/>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9" name="Straight Arrow Connector 8">
            <a:extLst>
              <a:ext uri="{FF2B5EF4-FFF2-40B4-BE49-F238E27FC236}">
                <a16:creationId xmlns:a16="http://schemas.microsoft.com/office/drawing/2014/main" id="{3EB34271-8D89-FA23-A893-335CD3D51FC3}"/>
              </a:ext>
            </a:extLst>
          </p:cNvPr>
          <p:cNvCxnSpPr>
            <a:cxnSpLocks/>
          </p:cNvCxnSpPr>
          <p:nvPr/>
        </p:nvCxnSpPr>
        <p:spPr>
          <a:xfrm flipV="1">
            <a:off x="6283746" y="2848955"/>
            <a:ext cx="2199072" cy="2324472"/>
          </a:xfrm>
          <a:prstGeom prst="straightConnector1">
            <a:avLst/>
          </a:prstGeom>
          <a:ln w="317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400E5AA-D1A9-8B20-BAF9-54DF32E5E719}"/>
              </a:ext>
            </a:extLst>
          </p:cNvPr>
          <p:cNvSpPr txBox="1"/>
          <p:nvPr/>
        </p:nvSpPr>
        <p:spPr>
          <a:xfrm>
            <a:off x="295421" y="360457"/>
            <a:ext cx="11788727" cy="892552"/>
          </a:xfrm>
          <a:prstGeom prst="rect">
            <a:avLst/>
          </a:prstGeom>
          <a:noFill/>
          <a:ln>
            <a:noFill/>
          </a:ln>
        </p:spPr>
        <p:txBody>
          <a:bodyPr wrap="square" rtlCol="0">
            <a:spAutoFit/>
          </a:bodyPr>
          <a:lstStyle/>
          <a:p>
            <a:r>
              <a:rPr lang="en-US" sz="2600" b="1" dirty="0">
                <a:solidFill>
                  <a:srgbClr val="0D0D0D"/>
                </a:solidFill>
                <a:highlight>
                  <a:srgbClr val="FFFFFF"/>
                </a:highlight>
              </a:rPr>
              <a:t>Amazing! Gender equality at display, and also increase in the lead and co-lead role in the movies and TV shows from 2013 through 2018</a:t>
            </a:r>
            <a:endParaRPr lang="en-NG" sz="2600" b="1" dirty="0"/>
          </a:p>
        </p:txBody>
      </p:sp>
      <p:sp>
        <p:nvSpPr>
          <p:cNvPr id="17" name="Rectangle 16">
            <a:extLst>
              <a:ext uri="{FF2B5EF4-FFF2-40B4-BE49-F238E27FC236}">
                <a16:creationId xmlns:a16="http://schemas.microsoft.com/office/drawing/2014/main" id="{5F1CFE2E-2DFA-4F65-FB9E-133D7B7AE78B}"/>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2A5FF9EC-1379-6D7D-E3B7-8C0EE44952A3}"/>
              </a:ext>
            </a:extLst>
          </p:cNvPr>
          <p:cNvSpPr txBox="1"/>
          <p:nvPr/>
        </p:nvSpPr>
        <p:spPr>
          <a:xfrm>
            <a:off x="479823" y="1419142"/>
            <a:ext cx="3149642"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Gender equality at display, ...</a:t>
            </a:r>
            <a:r>
              <a:rPr lang="en-US" altLang="en-NG" sz="1600" dirty="0">
                <a:latin typeface="Arial" panose="020B0604020202020204" pitchFamily="34" charset="0"/>
              </a:rPr>
              <a:t>.</a:t>
            </a:r>
            <a:r>
              <a:rPr kumimoji="0" lang="en-NG" altLang="en-NG" sz="1600" b="0" i="0" u="none" strike="noStrike" cap="none" normalizeH="0" baseline="0" dirty="0">
                <a:ln>
                  <a:noFill/>
                </a:ln>
                <a:solidFill>
                  <a:schemeClr val="tx1"/>
                </a:solidFill>
                <a:effectLst/>
                <a:latin typeface="Arial" panose="020B0604020202020204" pitchFamily="34" charset="0"/>
              </a:rPr>
              <a:t> </a:t>
            </a:r>
          </a:p>
        </p:txBody>
      </p:sp>
      <p:sp>
        <p:nvSpPr>
          <p:cNvPr id="20" name="TextBox 19">
            <a:extLst>
              <a:ext uri="{FF2B5EF4-FFF2-40B4-BE49-F238E27FC236}">
                <a16:creationId xmlns:a16="http://schemas.microsoft.com/office/drawing/2014/main" id="{CEA7E2C6-72E1-2CEB-85FC-EC2C7CEF6704}"/>
              </a:ext>
            </a:extLst>
          </p:cNvPr>
          <p:cNvSpPr txBox="1"/>
          <p:nvPr/>
        </p:nvSpPr>
        <p:spPr>
          <a:xfrm>
            <a:off x="5607938" y="1415328"/>
            <a:ext cx="4220865"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 and a surge in lead and co-lead role.</a:t>
            </a:r>
            <a:endParaRPr kumimoji="0" lang="en-NG" altLang="en-NG" sz="1600" b="1" i="0" u="none" strike="noStrike" cap="none" normalizeH="0" baseline="0" dirty="0">
              <a:ln>
                <a:noFill/>
              </a:ln>
              <a:solidFill>
                <a:schemeClr val="tx1"/>
              </a:solidFill>
              <a:effectLst/>
              <a:latin typeface="Arial" panose="020B0604020202020204" pitchFamily="34" charset="0"/>
            </a:endParaRPr>
          </a:p>
        </p:txBody>
      </p:sp>
      <p:graphicFrame>
        <p:nvGraphicFramePr>
          <p:cNvPr id="3" name="Chart 2">
            <a:extLst>
              <a:ext uri="{FF2B5EF4-FFF2-40B4-BE49-F238E27FC236}">
                <a16:creationId xmlns:a16="http://schemas.microsoft.com/office/drawing/2014/main" id="{B631E3D2-4F45-19C4-5769-10E9C65E10A0}"/>
              </a:ext>
            </a:extLst>
          </p:cNvPr>
          <p:cNvGraphicFramePr/>
          <p:nvPr>
            <p:extLst>
              <p:ext uri="{D42A27DB-BD31-4B8C-83A1-F6EECF244321}">
                <p14:modId xmlns:p14="http://schemas.microsoft.com/office/powerpoint/2010/main" val="1941724707"/>
              </p:ext>
            </p:extLst>
          </p:nvPr>
        </p:nvGraphicFramePr>
        <p:xfrm>
          <a:off x="5607938" y="1827439"/>
          <a:ext cx="6222990" cy="4531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67FEE0E5-3622-D1C9-B81C-AFF0E938B236}"/>
              </a:ext>
            </a:extLst>
          </p:cNvPr>
          <p:cNvGraphicFramePr/>
          <p:nvPr>
            <p:extLst>
              <p:ext uri="{D42A27DB-BD31-4B8C-83A1-F6EECF244321}">
                <p14:modId xmlns:p14="http://schemas.microsoft.com/office/powerpoint/2010/main" val="3984606666"/>
              </p:ext>
            </p:extLst>
          </p:nvPr>
        </p:nvGraphicFramePr>
        <p:xfrm>
          <a:off x="361072" y="1812010"/>
          <a:ext cx="4576688" cy="453116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1106A8F3-8208-ABB7-A3BB-FEF4F2EB2CDE}"/>
              </a:ext>
            </a:extLst>
          </p:cNvPr>
          <p:cNvSpPr txBox="1"/>
          <p:nvPr/>
        </p:nvSpPr>
        <p:spPr>
          <a:xfrm>
            <a:off x="11061289" y="6534424"/>
            <a:ext cx="428610" cy="307777"/>
          </a:xfrm>
          <a:prstGeom prst="rect">
            <a:avLst/>
          </a:prstGeom>
          <a:noFill/>
        </p:spPr>
        <p:txBody>
          <a:bodyPr wrap="square" rtlCol="0">
            <a:spAutoFit/>
          </a:bodyPr>
          <a:lstStyle/>
          <a:p>
            <a:r>
              <a:rPr lang="en-US" sz="1400" dirty="0"/>
              <a:t>27</a:t>
            </a:r>
            <a:endParaRPr lang="en-NG" sz="1400" dirty="0"/>
          </a:p>
        </p:txBody>
      </p:sp>
      <p:sp>
        <p:nvSpPr>
          <p:cNvPr id="4" name="Rectangle: Rounded Corners 3">
            <a:extLst>
              <a:ext uri="{FF2B5EF4-FFF2-40B4-BE49-F238E27FC236}">
                <a16:creationId xmlns:a16="http://schemas.microsoft.com/office/drawing/2014/main" id="{FD430683-A731-C52A-5299-7C6F4314748A}"/>
              </a:ext>
            </a:extLst>
          </p:cNvPr>
          <p:cNvSpPr/>
          <p:nvPr/>
        </p:nvSpPr>
        <p:spPr>
          <a:xfrm>
            <a:off x="6105378" y="3131278"/>
            <a:ext cx="1519311" cy="675250"/>
          </a:xfrm>
          <a:prstGeom prst="roundRect">
            <a:avLst/>
          </a:prstGeom>
          <a:solidFill>
            <a:srgbClr val="92D050">
              <a:alpha val="8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The Number of lead roles by female increased tremendously over the years</a:t>
            </a:r>
            <a:endParaRPr lang="en-NG" sz="1000" b="1" dirty="0">
              <a:solidFill>
                <a:schemeClr val="tx1"/>
              </a:solidFill>
            </a:endParaRPr>
          </a:p>
        </p:txBody>
      </p:sp>
      <p:cxnSp>
        <p:nvCxnSpPr>
          <p:cNvPr id="8" name="Straight Connector 7">
            <a:extLst>
              <a:ext uri="{FF2B5EF4-FFF2-40B4-BE49-F238E27FC236}">
                <a16:creationId xmlns:a16="http://schemas.microsoft.com/office/drawing/2014/main" id="{B801C40A-D9CB-1341-DFD9-7F140EBE9E5B}"/>
              </a:ext>
            </a:extLst>
          </p:cNvPr>
          <p:cNvCxnSpPr>
            <a:cxnSpLocks/>
          </p:cNvCxnSpPr>
          <p:nvPr/>
        </p:nvCxnSpPr>
        <p:spPr>
          <a:xfrm>
            <a:off x="479823" y="1753882"/>
            <a:ext cx="3149642"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086C4E-5CB8-D3C5-F2CF-E693459E698D}"/>
              </a:ext>
            </a:extLst>
          </p:cNvPr>
          <p:cNvCxnSpPr>
            <a:cxnSpLocks/>
          </p:cNvCxnSpPr>
          <p:nvPr/>
        </p:nvCxnSpPr>
        <p:spPr>
          <a:xfrm>
            <a:off x="5480626" y="1753882"/>
            <a:ext cx="4099472"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28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7" name="Rectangle 16">
            <a:extLst>
              <a:ext uri="{FF2B5EF4-FFF2-40B4-BE49-F238E27FC236}">
                <a16:creationId xmlns:a16="http://schemas.microsoft.com/office/drawing/2014/main" id="{F8769988-B724-2E16-804C-8DB419DA72F2}"/>
              </a:ext>
            </a:extLst>
          </p:cNvPr>
          <p:cNvSpPr/>
          <p:nvPr/>
        </p:nvSpPr>
        <p:spPr>
          <a:xfrm>
            <a:off x="478517" y="4433179"/>
            <a:ext cx="5105037" cy="11186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4376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564DA-65C6-AA32-6E5E-A771EF1EAAB3}"/>
              </a:ext>
            </a:extLst>
          </p:cNvPr>
          <p:cNvSpPr txBox="1"/>
          <p:nvPr/>
        </p:nvSpPr>
        <p:spPr>
          <a:xfrm>
            <a:off x="541605" y="600191"/>
            <a:ext cx="3775587" cy="461665"/>
          </a:xfrm>
          <a:prstGeom prst="rect">
            <a:avLst/>
          </a:prstGeom>
          <a:noFill/>
        </p:spPr>
        <p:txBody>
          <a:bodyPr wrap="square" rtlCol="0">
            <a:spAutoFit/>
          </a:bodyPr>
          <a:lstStyle/>
          <a:p>
            <a:r>
              <a:rPr lang="en-US" sz="2400" b="1" dirty="0"/>
              <a:t>EXECUTIVE SUMMARY (I)</a:t>
            </a:r>
            <a:endParaRPr lang="en-NG" sz="2400" b="1" dirty="0"/>
          </a:p>
        </p:txBody>
      </p:sp>
      <p:sp>
        <p:nvSpPr>
          <p:cNvPr id="8" name="TextBox 7">
            <a:extLst>
              <a:ext uri="{FF2B5EF4-FFF2-40B4-BE49-F238E27FC236}">
                <a16:creationId xmlns:a16="http://schemas.microsoft.com/office/drawing/2014/main" id="{3BBAFD95-6B8F-ADDA-AAAC-D6927F7BD9EC}"/>
              </a:ext>
            </a:extLst>
          </p:cNvPr>
          <p:cNvSpPr txBox="1"/>
          <p:nvPr/>
        </p:nvSpPr>
        <p:spPr>
          <a:xfrm>
            <a:off x="541605" y="1349108"/>
            <a:ext cx="11296356" cy="923330"/>
          </a:xfrm>
          <a:prstGeom prst="rect">
            <a:avLst/>
          </a:prstGeom>
          <a:noFill/>
        </p:spPr>
        <p:txBody>
          <a:bodyPr wrap="square" rtlCol="0">
            <a:spAutoFit/>
          </a:bodyPr>
          <a:lstStyle/>
          <a:p>
            <a:r>
              <a:rPr lang="en-US" b="1" dirty="0">
                <a:solidFill>
                  <a:srgbClr val="0D0D0D"/>
                </a:solidFill>
                <a:highlight>
                  <a:srgbClr val="FFFFFF"/>
                </a:highlight>
              </a:rPr>
              <a:t>Sustained growth of Nollywood is fueled by significant expansion in the product of scripted movies and TV shows</a:t>
            </a:r>
          </a:p>
          <a:p>
            <a:pPr marL="285750" indent="-285750">
              <a:buFont typeface="Arial" panose="020B0604020202020204" pitchFamily="34" charset="0"/>
              <a:buChar char="•"/>
            </a:pPr>
            <a:r>
              <a:rPr lang="en-US" dirty="0"/>
              <a:t>The industry is on steroid with rapid growth of about 477.5% since 2017 in its production.</a:t>
            </a:r>
          </a:p>
          <a:p>
            <a:pPr marL="285750" indent="-285750">
              <a:buFont typeface="Arial" panose="020B0604020202020204" pitchFamily="34" charset="0"/>
              <a:buChar char="•"/>
            </a:pPr>
            <a:r>
              <a:rPr lang="en-US" dirty="0"/>
              <a:t> A rise in Nollywood fueled by highly skilled, accomplished, and sought after production team.</a:t>
            </a:r>
            <a:endParaRPr lang="en-NG" dirty="0"/>
          </a:p>
        </p:txBody>
      </p:sp>
      <p:sp>
        <p:nvSpPr>
          <p:cNvPr id="10" name="TextBox 9">
            <a:extLst>
              <a:ext uri="{FF2B5EF4-FFF2-40B4-BE49-F238E27FC236}">
                <a16:creationId xmlns:a16="http://schemas.microsoft.com/office/drawing/2014/main" id="{1376A168-7A74-BBA8-0817-3B9C0AECA0D1}"/>
              </a:ext>
            </a:extLst>
          </p:cNvPr>
          <p:cNvSpPr txBox="1"/>
          <p:nvPr/>
        </p:nvSpPr>
        <p:spPr>
          <a:xfrm>
            <a:off x="541605" y="2556225"/>
            <a:ext cx="11296356" cy="923330"/>
          </a:xfrm>
          <a:prstGeom prst="rect">
            <a:avLst/>
          </a:prstGeom>
          <a:noFill/>
        </p:spPr>
        <p:txBody>
          <a:bodyPr wrap="square" rtlCol="0">
            <a:spAutoFit/>
          </a:bodyPr>
          <a:lstStyle/>
          <a:p>
            <a:r>
              <a:rPr lang="en-US" b="1" dirty="0">
                <a:solidFill>
                  <a:srgbClr val="0D0D0D"/>
                </a:solidFill>
                <a:highlight>
                  <a:srgbClr val="FFFFFF"/>
                </a:highlight>
              </a:rPr>
              <a:t>Nollywood remarkable success story significantly contributes to the nation’s GDP</a:t>
            </a:r>
          </a:p>
          <a:p>
            <a:pPr marL="285750" indent="-285750">
              <a:buFont typeface="Arial" panose="020B0604020202020204" pitchFamily="34" charset="0"/>
              <a:buChar char="•"/>
            </a:pPr>
            <a:r>
              <a:rPr lang="en-US" dirty="0">
                <a:solidFill>
                  <a:srgbClr val="0D0D0D"/>
                </a:solidFill>
                <a:highlight>
                  <a:srgbClr val="FFFFFF"/>
                </a:highlight>
              </a:rPr>
              <a:t>According to PwC, Nollywood contribution amounted to 2.3% in 2022.</a:t>
            </a:r>
          </a:p>
          <a:p>
            <a:pPr marL="285750" indent="-285750">
              <a:buFont typeface="Arial" panose="020B0604020202020204" pitchFamily="34" charset="0"/>
              <a:buChar char="•"/>
            </a:pPr>
            <a:r>
              <a:rPr lang="en-US" dirty="0">
                <a:solidFill>
                  <a:srgbClr val="0D0D0D"/>
                </a:solidFill>
                <a:highlight>
                  <a:srgbClr val="FFFFFF"/>
                </a:highlight>
              </a:rPr>
              <a:t>A projection suggest that the industry is poised to reach an annual of approximately $1 billion.</a:t>
            </a:r>
            <a:endParaRPr lang="en-NG" dirty="0"/>
          </a:p>
        </p:txBody>
      </p:sp>
      <p:sp>
        <p:nvSpPr>
          <p:cNvPr id="11" name="TextBox 10">
            <a:extLst>
              <a:ext uri="{FF2B5EF4-FFF2-40B4-BE49-F238E27FC236}">
                <a16:creationId xmlns:a16="http://schemas.microsoft.com/office/drawing/2014/main" id="{9B1CB3DF-B099-48A7-39CE-F42AB1CA0002}"/>
              </a:ext>
            </a:extLst>
          </p:cNvPr>
          <p:cNvSpPr txBox="1"/>
          <p:nvPr/>
        </p:nvSpPr>
        <p:spPr>
          <a:xfrm>
            <a:off x="541605" y="3715125"/>
            <a:ext cx="11090031" cy="2585323"/>
          </a:xfrm>
          <a:prstGeom prst="rect">
            <a:avLst/>
          </a:prstGeom>
          <a:noFill/>
        </p:spPr>
        <p:txBody>
          <a:bodyPr wrap="square" rtlCol="0">
            <a:spAutoFit/>
          </a:bodyPr>
          <a:lstStyle/>
          <a:p>
            <a:r>
              <a:rPr lang="en-NG" sz="1800" b="1" kern="0" dirty="0">
                <a:solidFill>
                  <a:srgbClr val="000000"/>
                </a:solidFill>
                <a:effectLst/>
                <a:ea typeface="Times New Roman" panose="02020603050405020304" pitchFamily="18" charset="0"/>
              </a:rPr>
              <a:t>However</a:t>
            </a:r>
            <a:r>
              <a:rPr lang="en-US" b="1" kern="0" dirty="0">
                <a:solidFill>
                  <a:srgbClr val="000000"/>
                </a:solidFill>
                <a:ea typeface="Times New Roman" panose="02020603050405020304" pitchFamily="18" charset="0"/>
              </a:rPr>
              <a:t>, despite its significant role in the production and contribution to the GDP, the industry continues to grapple in a persistent gender disparity</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Over a span of a decade, male directors helmed 77.9% of movies and TV shows, while their female directed 22.1%</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 In the realm of production, the male contribute 57.8% of producers, while female make up 42.2%.</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With 433.3% surge in failure of Bechdel test in 2018, and a visible difference of 44.2% between failure and success.</a:t>
            </a:r>
          </a:p>
          <a:p>
            <a:pPr marL="285750" indent="-285750">
              <a:buFont typeface="Arial" panose="020B0604020202020204" pitchFamily="34" charset="0"/>
              <a:buChar char="•"/>
            </a:pPr>
            <a:endParaRPr lang="en-US" kern="0" dirty="0">
              <a:solidFill>
                <a:srgbClr val="000000"/>
              </a:solidFill>
              <a:ea typeface="Times New Roman" panose="02020603050405020304" pitchFamily="18" charset="0"/>
            </a:endParaRPr>
          </a:p>
          <a:p>
            <a:endParaRPr lang="en-US" b="1" kern="0" dirty="0">
              <a:solidFill>
                <a:srgbClr val="000000"/>
              </a:solidFill>
              <a:ea typeface="Times New Roman" panose="02020603050405020304" pitchFamily="18" charset="0"/>
            </a:endParaRPr>
          </a:p>
          <a:p>
            <a:r>
              <a:rPr lang="en-US" b="1" kern="0" dirty="0">
                <a:solidFill>
                  <a:srgbClr val="000000"/>
                </a:solidFill>
              </a:rPr>
              <a:t>   </a:t>
            </a:r>
            <a:endParaRPr lang="en-NG" b="1" dirty="0"/>
          </a:p>
        </p:txBody>
      </p:sp>
      <p:cxnSp>
        <p:nvCxnSpPr>
          <p:cNvPr id="14" name="Straight Connector 13">
            <a:extLst>
              <a:ext uri="{FF2B5EF4-FFF2-40B4-BE49-F238E27FC236}">
                <a16:creationId xmlns:a16="http://schemas.microsoft.com/office/drawing/2014/main" id="{791CA700-A54D-800F-360A-C62B39EA929F}"/>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E6F41AD-CA84-9138-0C35-8C690C069D38}"/>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21" name="Rectangle 20">
            <a:extLst>
              <a:ext uri="{FF2B5EF4-FFF2-40B4-BE49-F238E27FC236}">
                <a16:creationId xmlns:a16="http://schemas.microsoft.com/office/drawing/2014/main" id="{90E15401-2E32-4C5C-85F6-B193F4681F6B}"/>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0A7D392-5276-8E37-928E-D15315D13DD6}"/>
              </a:ext>
            </a:extLst>
          </p:cNvPr>
          <p:cNvSpPr txBox="1"/>
          <p:nvPr/>
        </p:nvSpPr>
        <p:spPr>
          <a:xfrm>
            <a:off x="11061289" y="6534424"/>
            <a:ext cx="428610" cy="307777"/>
          </a:xfrm>
          <a:prstGeom prst="rect">
            <a:avLst/>
          </a:prstGeom>
          <a:noFill/>
        </p:spPr>
        <p:txBody>
          <a:bodyPr wrap="square" rtlCol="0">
            <a:spAutoFit/>
          </a:bodyPr>
          <a:lstStyle/>
          <a:p>
            <a:r>
              <a:rPr lang="en-US" sz="1400" dirty="0"/>
              <a:t>3</a:t>
            </a:r>
            <a:endParaRPr lang="en-NG" sz="1400" dirty="0"/>
          </a:p>
        </p:txBody>
      </p:sp>
    </p:spTree>
    <p:extLst>
      <p:ext uri="{BB962C8B-B14F-4D97-AF65-F5344CB8AC3E}">
        <p14:creationId xmlns:p14="http://schemas.microsoft.com/office/powerpoint/2010/main" val="3955923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162074"/>
            <a:ext cx="10902462" cy="514257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24415" y="1188621"/>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48679" y="1293453"/>
            <a:ext cx="300111" cy="369332"/>
          </a:xfrm>
          <a:prstGeom prst="rect">
            <a:avLst/>
          </a:prstGeom>
          <a:noFill/>
        </p:spPr>
        <p:txBody>
          <a:bodyPr wrap="square" rtlCol="0">
            <a:spAutoFit/>
          </a:bodyPr>
          <a:lstStyle/>
          <a:p>
            <a:r>
              <a:rPr lang="en-US" dirty="0"/>
              <a:t>1</a:t>
            </a:r>
            <a:endParaRPr lang="en-NG" dirty="0"/>
          </a:p>
        </p:txBody>
      </p:sp>
      <p:sp>
        <p:nvSpPr>
          <p:cNvPr id="12" name="TextBox 11">
            <a:extLst>
              <a:ext uri="{FF2B5EF4-FFF2-40B4-BE49-F238E27FC236}">
                <a16:creationId xmlns:a16="http://schemas.microsoft.com/office/drawing/2014/main" id="{DC2E9FCA-BC62-7CAC-22F1-0F078398D68E}"/>
              </a:ext>
            </a:extLst>
          </p:cNvPr>
          <p:cNvSpPr txBox="1"/>
          <p:nvPr/>
        </p:nvSpPr>
        <p:spPr>
          <a:xfrm>
            <a:off x="2454940" y="1299913"/>
            <a:ext cx="7208309" cy="400110"/>
          </a:xfrm>
          <a:prstGeom prst="rect">
            <a:avLst/>
          </a:prstGeom>
          <a:noFill/>
        </p:spPr>
        <p:txBody>
          <a:bodyPr wrap="square" rtlCol="0">
            <a:spAutoFit/>
          </a:bodyPr>
          <a:lstStyle/>
          <a:p>
            <a:r>
              <a:rPr lang="en-US" sz="2000" b="1" dirty="0">
                <a:solidFill>
                  <a:schemeClr val="bg1"/>
                </a:solidFill>
              </a:rPr>
              <a:t>Enhancing Representation, Visibility, and Embracing Diversity</a:t>
            </a:r>
            <a:endParaRPr lang="en-NG" sz="2000" b="1" dirty="0">
              <a:solidFill>
                <a:schemeClr val="bg1"/>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487076" y="2065918"/>
            <a:ext cx="4801182" cy="1646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243879" y="1877147"/>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261992" y="1947064"/>
            <a:ext cx="529883" cy="369332"/>
          </a:xfrm>
          <a:prstGeom prst="rect">
            <a:avLst/>
          </a:prstGeom>
          <a:noFill/>
        </p:spPr>
        <p:txBody>
          <a:bodyPr wrap="square" rtlCol="0">
            <a:spAutoFit/>
          </a:bodyPr>
          <a:lstStyle/>
          <a:p>
            <a:r>
              <a:rPr lang="en-US" dirty="0"/>
              <a:t>1a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1791875" y="2290058"/>
            <a:ext cx="4304125" cy="1323439"/>
          </a:xfrm>
          <a:prstGeom prst="rect">
            <a:avLst/>
          </a:prstGeom>
          <a:noFill/>
        </p:spPr>
        <p:txBody>
          <a:bodyPr wrap="square" rtlCol="0">
            <a:spAutoFit/>
          </a:bodyPr>
          <a:lstStyle/>
          <a:p>
            <a:r>
              <a:rPr lang="en-US" sz="1600" b="1" dirty="0"/>
              <a:t>Encourage gender inclusivity within Nollywood by fostering greater participation and representation of female in all aspects of the industry, including on-screen roles and behind-the-screen positions.</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1487076" y="4218151"/>
            <a:ext cx="3999913" cy="18300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1261993" y="3977282"/>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1261992" y="4049260"/>
            <a:ext cx="529883" cy="369332"/>
          </a:xfrm>
          <a:prstGeom prst="rect">
            <a:avLst/>
          </a:prstGeom>
          <a:noFill/>
        </p:spPr>
        <p:txBody>
          <a:bodyPr wrap="square" rtlCol="0">
            <a:spAutoFit/>
          </a:bodyPr>
          <a:lstStyle/>
          <a:p>
            <a:r>
              <a:rPr lang="en-US" dirty="0"/>
              <a:t>1c</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1842869" y="4345681"/>
            <a:ext cx="3352799" cy="1569660"/>
          </a:xfrm>
          <a:prstGeom prst="rect">
            <a:avLst/>
          </a:prstGeom>
          <a:noFill/>
        </p:spPr>
        <p:txBody>
          <a:bodyPr wrap="square" rtlCol="0">
            <a:spAutoFit/>
          </a:bodyPr>
          <a:lstStyle/>
          <a:p>
            <a:r>
              <a:rPr lang="en-US" sz="1600" b="1" dirty="0"/>
              <a:t>Champion narratives that celebrate the multifaceted experiences, accomplishments, and obstacles faced by females. Illuminate their significant contributions to the industry.</a:t>
            </a:r>
            <a:endParaRPr lang="en-NG" sz="1600" b="1" dirty="0"/>
          </a:p>
        </p:txBody>
      </p:sp>
      <p:sp>
        <p:nvSpPr>
          <p:cNvPr id="24" name="Rectangle 23">
            <a:extLst>
              <a:ext uri="{FF2B5EF4-FFF2-40B4-BE49-F238E27FC236}">
                <a16:creationId xmlns:a16="http://schemas.microsoft.com/office/drawing/2014/main" id="{DE5B5047-B27F-3A07-8F1A-4C824AD5AB8B}"/>
              </a:ext>
            </a:extLst>
          </p:cNvPr>
          <p:cNvSpPr/>
          <p:nvPr/>
        </p:nvSpPr>
        <p:spPr>
          <a:xfrm>
            <a:off x="6096000" y="4246521"/>
            <a:ext cx="4750191" cy="1770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Oval 24">
            <a:extLst>
              <a:ext uri="{FF2B5EF4-FFF2-40B4-BE49-F238E27FC236}">
                <a16:creationId xmlns:a16="http://schemas.microsoft.com/office/drawing/2014/main" id="{78E23D02-5886-34D6-3EEA-7DAA16E3A2AB}"/>
              </a:ext>
            </a:extLst>
          </p:cNvPr>
          <p:cNvSpPr/>
          <p:nvPr/>
        </p:nvSpPr>
        <p:spPr>
          <a:xfrm>
            <a:off x="5931297" y="3968836"/>
            <a:ext cx="450166" cy="5070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3E69553-2724-D599-7821-3EC3795571B0}"/>
              </a:ext>
            </a:extLst>
          </p:cNvPr>
          <p:cNvSpPr txBox="1"/>
          <p:nvPr/>
        </p:nvSpPr>
        <p:spPr>
          <a:xfrm>
            <a:off x="5931296" y="4040814"/>
            <a:ext cx="529883" cy="369332"/>
          </a:xfrm>
          <a:prstGeom prst="rect">
            <a:avLst/>
          </a:prstGeom>
          <a:noFill/>
        </p:spPr>
        <p:txBody>
          <a:bodyPr wrap="square" rtlCol="0">
            <a:spAutoFit/>
          </a:bodyPr>
          <a:lstStyle/>
          <a:p>
            <a:r>
              <a:rPr lang="en-US" dirty="0"/>
              <a:t>1d</a:t>
            </a:r>
            <a:endParaRPr lang="en-NG" dirty="0"/>
          </a:p>
        </p:txBody>
      </p:sp>
      <p:sp>
        <p:nvSpPr>
          <p:cNvPr id="27" name="TextBox 26">
            <a:extLst>
              <a:ext uri="{FF2B5EF4-FFF2-40B4-BE49-F238E27FC236}">
                <a16:creationId xmlns:a16="http://schemas.microsoft.com/office/drawing/2014/main" id="{8CFD11BB-7EF1-6657-B495-3E142FFFEF40}"/>
              </a:ext>
            </a:extLst>
          </p:cNvPr>
          <p:cNvSpPr txBox="1"/>
          <p:nvPr/>
        </p:nvSpPr>
        <p:spPr>
          <a:xfrm>
            <a:off x="6381463" y="4349622"/>
            <a:ext cx="4323461" cy="1569660"/>
          </a:xfrm>
          <a:prstGeom prst="rect">
            <a:avLst/>
          </a:prstGeom>
          <a:noFill/>
        </p:spPr>
        <p:txBody>
          <a:bodyPr wrap="square" rtlCol="0">
            <a:spAutoFit/>
          </a:bodyPr>
          <a:lstStyle/>
          <a:p>
            <a:r>
              <a:rPr lang="en-US" sz="1600" b="1" dirty="0"/>
              <a:t>Create a movie and TV show landscape that fosters inclusivity and empowerment by activity challenging stereotypes and presenting females in multifaceted roles. Steer clear of perpetuating negative stereotypes or confining females to narrow, predefined roles.</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6846278" y="2116087"/>
            <a:ext cx="3999913" cy="1613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621195" y="1905479"/>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621195" y="1964894"/>
            <a:ext cx="529883" cy="369332"/>
          </a:xfrm>
          <a:prstGeom prst="rect">
            <a:avLst/>
          </a:prstGeom>
          <a:noFill/>
        </p:spPr>
        <p:txBody>
          <a:bodyPr wrap="square" rtlCol="0">
            <a:spAutoFit/>
          </a:bodyPr>
          <a:lstStyle/>
          <a:p>
            <a:r>
              <a:rPr lang="en-US" dirty="0"/>
              <a:t>1b</a:t>
            </a:r>
            <a:endParaRPr lang="en-NG" dirty="0"/>
          </a:p>
        </p:txBody>
      </p:sp>
      <p:sp>
        <p:nvSpPr>
          <p:cNvPr id="35" name="Rectangle 34">
            <a:extLst>
              <a:ext uri="{FF2B5EF4-FFF2-40B4-BE49-F238E27FC236}">
                <a16:creationId xmlns:a16="http://schemas.microsoft.com/office/drawing/2014/main" id="{D48F1727-6853-46AB-20C0-E72BFF37515F}"/>
              </a:ext>
            </a:extLst>
          </p:cNvPr>
          <p:cNvSpPr/>
          <p:nvPr/>
        </p:nvSpPr>
        <p:spPr>
          <a:xfrm>
            <a:off x="402694" y="854918"/>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6" name="TextBox 35">
            <a:extLst>
              <a:ext uri="{FF2B5EF4-FFF2-40B4-BE49-F238E27FC236}">
                <a16:creationId xmlns:a16="http://schemas.microsoft.com/office/drawing/2014/main" id="{9FDDA3E8-D189-6A44-118F-5392EEE68F97}"/>
              </a:ext>
            </a:extLst>
          </p:cNvPr>
          <p:cNvSpPr txBox="1"/>
          <p:nvPr/>
        </p:nvSpPr>
        <p:spPr>
          <a:xfrm>
            <a:off x="381047" y="125031"/>
            <a:ext cx="11429905" cy="830997"/>
          </a:xfrm>
          <a:prstGeom prst="rect">
            <a:avLst/>
          </a:prstGeom>
          <a:noFill/>
        </p:spPr>
        <p:txBody>
          <a:bodyPr wrap="square" rtlCol="0">
            <a:spAutoFit/>
          </a:bodyPr>
          <a:lstStyle/>
          <a:p>
            <a:r>
              <a:rPr lang="en-US" sz="2400" b="1" dirty="0">
                <a:solidFill>
                  <a:srgbClr val="00B050"/>
                </a:solidFill>
              </a:rPr>
              <a:t>Call for Action:</a:t>
            </a:r>
          </a:p>
          <a:p>
            <a:r>
              <a:rPr lang="en-US" sz="2400" b="1" dirty="0"/>
              <a:t>6 Strategic Foci to Address Gender Disparity and Promote Gender Equality </a:t>
            </a:r>
            <a:r>
              <a:rPr lang="en-US" sz="2400" b="1"/>
              <a:t>in Nollywood </a:t>
            </a:r>
            <a:r>
              <a:rPr lang="en-US" sz="2400" b="1">
                <a:solidFill>
                  <a:schemeClr val="bg1"/>
                </a:solidFill>
              </a:rPr>
              <a:t> </a:t>
            </a:r>
            <a:endParaRPr lang="en-NG" sz="2400" dirty="0"/>
          </a:p>
        </p:txBody>
      </p:sp>
      <p:sp>
        <p:nvSpPr>
          <p:cNvPr id="37" name="TextBox 36">
            <a:extLst>
              <a:ext uri="{FF2B5EF4-FFF2-40B4-BE49-F238E27FC236}">
                <a16:creationId xmlns:a16="http://schemas.microsoft.com/office/drawing/2014/main" id="{58DCC24E-FC28-445F-D926-738FDFBDFB3C}"/>
              </a:ext>
            </a:extLst>
          </p:cNvPr>
          <p:cNvSpPr txBox="1"/>
          <p:nvPr/>
        </p:nvSpPr>
        <p:spPr>
          <a:xfrm>
            <a:off x="7142288" y="2316464"/>
            <a:ext cx="3530400" cy="1323439"/>
          </a:xfrm>
          <a:prstGeom prst="rect">
            <a:avLst/>
          </a:prstGeom>
          <a:noFill/>
        </p:spPr>
        <p:txBody>
          <a:bodyPr wrap="square" rtlCol="0">
            <a:spAutoFit/>
          </a:bodyPr>
          <a:lstStyle/>
          <a:p>
            <a:r>
              <a:rPr lang="en-US" sz="1600" b="1" dirty="0"/>
              <a:t>Promote and empower female actors, directors, producers, and writers to contribute their unique perspectives and talents, enriching the diversity and creativity of Nollywood productions.</a:t>
            </a:r>
            <a:endParaRPr lang="en-NG" sz="1600" b="1" dirty="0"/>
          </a:p>
        </p:txBody>
      </p:sp>
      <p:sp>
        <p:nvSpPr>
          <p:cNvPr id="6" name="TextBox 5">
            <a:extLst>
              <a:ext uri="{FF2B5EF4-FFF2-40B4-BE49-F238E27FC236}">
                <a16:creationId xmlns:a16="http://schemas.microsoft.com/office/drawing/2014/main" id="{C0FCE6DC-4174-9DBD-59F2-031934B49BAF}"/>
              </a:ext>
            </a:extLst>
          </p:cNvPr>
          <p:cNvSpPr txBox="1"/>
          <p:nvPr/>
        </p:nvSpPr>
        <p:spPr>
          <a:xfrm>
            <a:off x="11106898" y="6596518"/>
            <a:ext cx="428610" cy="307777"/>
          </a:xfrm>
          <a:prstGeom prst="rect">
            <a:avLst/>
          </a:prstGeom>
          <a:noFill/>
        </p:spPr>
        <p:txBody>
          <a:bodyPr wrap="square" rtlCol="0">
            <a:spAutoFit/>
          </a:bodyPr>
          <a:lstStyle/>
          <a:p>
            <a:r>
              <a:rPr lang="en-US" sz="1400" dirty="0"/>
              <a:t>29</a:t>
            </a:r>
            <a:endParaRPr lang="en-NG" sz="1400" dirty="0"/>
          </a:p>
        </p:txBody>
      </p:sp>
      <p:cxnSp>
        <p:nvCxnSpPr>
          <p:cNvPr id="7" name="Straight Connector 6">
            <a:extLst>
              <a:ext uri="{FF2B5EF4-FFF2-40B4-BE49-F238E27FC236}">
                <a16:creationId xmlns:a16="http://schemas.microsoft.com/office/drawing/2014/main" id="{24F67BFF-C968-516C-C301-A4515DF3F09A}"/>
              </a:ext>
            </a:extLst>
          </p:cNvPr>
          <p:cNvCxnSpPr>
            <a:cxnSpLocks/>
          </p:cNvCxnSpPr>
          <p:nvPr/>
        </p:nvCxnSpPr>
        <p:spPr>
          <a:xfrm>
            <a:off x="2454940" y="1710108"/>
            <a:ext cx="6803278"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45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2</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493235" y="1963019"/>
            <a:ext cx="4801182" cy="1770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325011" y="1851007"/>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319145" y="1905679"/>
            <a:ext cx="529883" cy="369332"/>
          </a:xfrm>
          <a:prstGeom prst="rect">
            <a:avLst/>
          </a:prstGeom>
          <a:noFill/>
        </p:spPr>
        <p:txBody>
          <a:bodyPr wrap="square" rtlCol="0">
            <a:spAutoFit/>
          </a:bodyPr>
          <a:lstStyle/>
          <a:p>
            <a:r>
              <a:rPr lang="en-US" dirty="0"/>
              <a:t>2a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017252" y="2192362"/>
            <a:ext cx="3992879" cy="1323439"/>
          </a:xfrm>
          <a:prstGeom prst="rect">
            <a:avLst/>
          </a:prstGeom>
          <a:noFill/>
        </p:spPr>
        <p:txBody>
          <a:bodyPr wrap="square" rtlCol="0">
            <a:spAutoFit/>
          </a:bodyPr>
          <a:lstStyle/>
          <a:p>
            <a:r>
              <a:rPr lang="en-US" sz="1600" b="1" i="0" dirty="0">
                <a:effectLst/>
              </a:rPr>
              <a:t>Create opportunities for women to connect with each other and build mutually beneficial relationships, encouraging the exchange of ideas, experiences, and potential collaborations</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1880383" y="4106890"/>
            <a:ext cx="4801182" cy="19761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1655300" y="4022958"/>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1697502" y="4071266"/>
            <a:ext cx="529883" cy="369332"/>
          </a:xfrm>
          <a:prstGeom prst="rect">
            <a:avLst/>
          </a:prstGeom>
          <a:noFill/>
        </p:spPr>
        <p:txBody>
          <a:bodyPr wrap="square" rtlCol="0">
            <a:spAutoFit/>
          </a:bodyPr>
          <a:lstStyle/>
          <a:p>
            <a:r>
              <a:rPr lang="en-US" dirty="0"/>
              <a:t>2c</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2180202" y="4486824"/>
            <a:ext cx="4201544" cy="1077218"/>
          </a:xfrm>
          <a:prstGeom prst="rect">
            <a:avLst/>
          </a:prstGeom>
          <a:noFill/>
        </p:spPr>
        <p:txBody>
          <a:bodyPr wrap="square" rtlCol="0">
            <a:spAutoFit/>
          </a:bodyPr>
          <a:lstStyle/>
          <a:p>
            <a:r>
              <a:rPr lang="en-US" sz="1600" b="1" dirty="0"/>
              <a:t>In mentorship relationship, females supporting one another, cultivate a nurturing environment where they exchange experiences, insights, and guidance.</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7142288" y="2318894"/>
            <a:ext cx="3999913" cy="2410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924244" y="220048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940651" y="2261554"/>
            <a:ext cx="529883" cy="369332"/>
          </a:xfrm>
          <a:prstGeom prst="rect">
            <a:avLst/>
          </a:prstGeom>
          <a:noFill/>
        </p:spPr>
        <p:txBody>
          <a:bodyPr wrap="square" rtlCol="0">
            <a:spAutoFit/>
          </a:bodyPr>
          <a:lstStyle/>
          <a:p>
            <a:r>
              <a:rPr lang="en-US" dirty="0"/>
              <a:t>2b</a:t>
            </a:r>
            <a:endParaRPr lang="en-NG"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20097" y="1139354"/>
            <a:ext cx="5914081" cy="400110"/>
          </a:xfrm>
          <a:prstGeom prst="rect">
            <a:avLst/>
          </a:prstGeom>
          <a:noFill/>
        </p:spPr>
        <p:txBody>
          <a:bodyPr wrap="square" rtlCol="0">
            <a:spAutoFit/>
          </a:bodyPr>
          <a:lstStyle/>
          <a:p>
            <a:r>
              <a:rPr lang="en-US" sz="2000" b="1" dirty="0">
                <a:solidFill>
                  <a:schemeClr val="bg1"/>
                </a:solidFill>
              </a:rPr>
              <a:t>Empowering Networks and Mentorship Initiatives</a:t>
            </a:r>
            <a:endParaRPr lang="en-NG" sz="2000" b="1" dirty="0">
              <a:solidFill>
                <a:schemeClr val="bg1"/>
              </a:solidFill>
            </a:endParaRPr>
          </a:p>
        </p:txBody>
      </p:sp>
      <p:sp>
        <p:nvSpPr>
          <p:cNvPr id="7" name="TextBox 6">
            <a:extLst>
              <a:ext uri="{FF2B5EF4-FFF2-40B4-BE49-F238E27FC236}">
                <a16:creationId xmlns:a16="http://schemas.microsoft.com/office/drawing/2014/main" id="{D963FF40-DF06-E595-4A93-6000D11100F4}"/>
              </a:ext>
            </a:extLst>
          </p:cNvPr>
          <p:cNvSpPr txBox="1"/>
          <p:nvPr/>
        </p:nvSpPr>
        <p:spPr>
          <a:xfrm>
            <a:off x="7542634" y="2502750"/>
            <a:ext cx="3352799" cy="1815882"/>
          </a:xfrm>
          <a:prstGeom prst="rect">
            <a:avLst/>
          </a:prstGeom>
          <a:noFill/>
        </p:spPr>
        <p:txBody>
          <a:bodyPr wrap="square" rtlCol="0">
            <a:spAutoFit/>
          </a:bodyPr>
          <a:lstStyle/>
          <a:p>
            <a:r>
              <a:rPr lang="en-US" sz="1600" b="1" dirty="0"/>
              <a:t>Organize networking events specially designed for upcoming female movie and TV show makers to connect with industry professionals, serving as catalyst for collaborations and paving the way for creative and valuable opportunity. </a:t>
            </a:r>
            <a:endParaRPr lang="en-NG" sz="1600" b="1" dirty="0"/>
          </a:p>
        </p:txBody>
      </p:sp>
      <p:sp>
        <p:nvSpPr>
          <p:cNvPr id="10" name="TextBox 9">
            <a:extLst>
              <a:ext uri="{FF2B5EF4-FFF2-40B4-BE49-F238E27FC236}">
                <a16:creationId xmlns:a16="http://schemas.microsoft.com/office/drawing/2014/main" id="{2A2284FB-CDA5-34E9-CAF5-30CF76099975}"/>
              </a:ext>
            </a:extLst>
          </p:cNvPr>
          <p:cNvSpPr txBox="1"/>
          <p:nvPr/>
        </p:nvSpPr>
        <p:spPr>
          <a:xfrm>
            <a:off x="11106898" y="6583683"/>
            <a:ext cx="428610" cy="307777"/>
          </a:xfrm>
          <a:prstGeom prst="rect">
            <a:avLst/>
          </a:prstGeom>
          <a:noFill/>
        </p:spPr>
        <p:txBody>
          <a:bodyPr wrap="square" rtlCol="0">
            <a:spAutoFit/>
          </a:bodyPr>
          <a:lstStyle/>
          <a:p>
            <a:r>
              <a:rPr lang="en-US" sz="1400" dirty="0"/>
              <a:t>30</a:t>
            </a:r>
            <a:endParaRPr lang="en-NG" sz="1400" dirty="0"/>
          </a:p>
        </p:txBody>
      </p:sp>
      <p:cxnSp>
        <p:nvCxnSpPr>
          <p:cNvPr id="11" name="Straight Connector 10">
            <a:extLst>
              <a:ext uri="{FF2B5EF4-FFF2-40B4-BE49-F238E27FC236}">
                <a16:creationId xmlns:a16="http://schemas.microsoft.com/office/drawing/2014/main" id="{BA309090-F084-212C-681E-1E92AE259D4C}"/>
              </a:ext>
            </a:extLst>
          </p:cNvPr>
          <p:cNvCxnSpPr>
            <a:cxnSpLocks/>
          </p:cNvCxnSpPr>
          <p:nvPr/>
        </p:nvCxnSpPr>
        <p:spPr>
          <a:xfrm>
            <a:off x="2020097" y="1539464"/>
            <a:ext cx="5649139" cy="6823"/>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315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3</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761396" y="2017646"/>
            <a:ext cx="6939472" cy="1383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587307" y="1888328"/>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587306" y="1960306"/>
            <a:ext cx="529883" cy="369332"/>
          </a:xfrm>
          <a:prstGeom prst="rect">
            <a:avLst/>
          </a:prstGeom>
          <a:noFill/>
        </p:spPr>
        <p:txBody>
          <a:bodyPr wrap="square" rtlCol="0">
            <a:spAutoFit/>
          </a:bodyPr>
          <a:lstStyle/>
          <a:p>
            <a:r>
              <a:rPr lang="en-US" dirty="0"/>
              <a:t>3a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168776" y="2391122"/>
            <a:ext cx="6067858" cy="584775"/>
          </a:xfrm>
          <a:prstGeom prst="rect">
            <a:avLst/>
          </a:prstGeom>
          <a:noFill/>
        </p:spPr>
        <p:txBody>
          <a:bodyPr wrap="square" rtlCol="0">
            <a:spAutoFit/>
          </a:bodyPr>
          <a:lstStyle/>
          <a:p>
            <a:r>
              <a:rPr lang="en-US" sz="1600" b="1" i="0" dirty="0">
                <a:effectLst/>
              </a:rPr>
              <a:t>Advocate for gender-inclusive policies within Nollywood to ensure equitable representation in policy and decision-making bodies</a:t>
            </a:r>
            <a:r>
              <a:rPr lang="en-US" sz="1600" b="1" dirty="0"/>
              <a:t>. </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5643304" y="3984050"/>
            <a:ext cx="5186660" cy="1651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5380415" y="389851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5418220" y="3961191"/>
            <a:ext cx="529883" cy="369332"/>
          </a:xfrm>
          <a:prstGeom prst="rect">
            <a:avLst/>
          </a:prstGeom>
          <a:noFill/>
        </p:spPr>
        <p:txBody>
          <a:bodyPr wrap="square" rtlCol="0">
            <a:spAutoFit/>
          </a:bodyPr>
          <a:lstStyle/>
          <a:p>
            <a:r>
              <a:rPr lang="en-US" dirty="0"/>
              <a:t>3b</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5943123" y="4363983"/>
            <a:ext cx="4681476" cy="830997"/>
          </a:xfrm>
          <a:prstGeom prst="rect">
            <a:avLst/>
          </a:prstGeom>
          <a:noFill/>
        </p:spPr>
        <p:txBody>
          <a:bodyPr wrap="square" rtlCol="0">
            <a:spAutoFit/>
          </a:bodyPr>
          <a:lstStyle/>
          <a:p>
            <a:r>
              <a:rPr lang="en-US" sz="1600" b="1" i="0" dirty="0">
                <a:effectLst/>
              </a:rPr>
              <a:t>Raise awareness about gender disparities within the industry and advocate for industry participants and policymakers to prioritize gender equality</a:t>
            </a:r>
            <a:r>
              <a:rPr lang="en-US" sz="1600" b="1" dirty="0"/>
              <a:t>.</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37473" y="1138642"/>
            <a:ext cx="5506118" cy="400110"/>
          </a:xfrm>
          <a:prstGeom prst="rect">
            <a:avLst/>
          </a:prstGeom>
          <a:noFill/>
        </p:spPr>
        <p:txBody>
          <a:bodyPr wrap="square" rtlCol="0">
            <a:spAutoFit/>
          </a:bodyPr>
          <a:lstStyle/>
          <a:p>
            <a:r>
              <a:rPr lang="en-US" sz="2000" b="1" dirty="0">
                <a:solidFill>
                  <a:schemeClr val="bg1"/>
                </a:solidFill>
              </a:rPr>
              <a:t>Advancing Industry Advocacy and Awareness</a:t>
            </a:r>
            <a:endParaRPr lang="en-NG" sz="2000" b="1" dirty="0">
              <a:solidFill>
                <a:schemeClr val="bg1"/>
              </a:solidFill>
            </a:endParaRPr>
          </a:p>
        </p:txBody>
      </p:sp>
      <p:sp>
        <p:nvSpPr>
          <p:cNvPr id="7" name="TextBox 6">
            <a:extLst>
              <a:ext uri="{FF2B5EF4-FFF2-40B4-BE49-F238E27FC236}">
                <a16:creationId xmlns:a16="http://schemas.microsoft.com/office/drawing/2014/main" id="{5006D9F7-5DD3-5684-1001-C2A686E42617}"/>
              </a:ext>
            </a:extLst>
          </p:cNvPr>
          <p:cNvSpPr txBox="1"/>
          <p:nvPr/>
        </p:nvSpPr>
        <p:spPr>
          <a:xfrm>
            <a:off x="11106898" y="6583683"/>
            <a:ext cx="428610" cy="307777"/>
          </a:xfrm>
          <a:prstGeom prst="rect">
            <a:avLst/>
          </a:prstGeom>
          <a:noFill/>
        </p:spPr>
        <p:txBody>
          <a:bodyPr wrap="square" rtlCol="0">
            <a:spAutoFit/>
          </a:bodyPr>
          <a:lstStyle/>
          <a:p>
            <a:r>
              <a:rPr lang="en-US" sz="1400" dirty="0"/>
              <a:t>31</a:t>
            </a:r>
            <a:endParaRPr lang="en-NG" sz="1400" dirty="0"/>
          </a:p>
        </p:txBody>
      </p:sp>
      <p:cxnSp>
        <p:nvCxnSpPr>
          <p:cNvPr id="10" name="Straight Connector 9">
            <a:extLst>
              <a:ext uri="{FF2B5EF4-FFF2-40B4-BE49-F238E27FC236}">
                <a16:creationId xmlns:a16="http://schemas.microsoft.com/office/drawing/2014/main" id="{74E8CC43-383A-CA10-8E46-8B96D7D9956C}"/>
              </a:ext>
            </a:extLst>
          </p:cNvPr>
          <p:cNvCxnSpPr>
            <a:cxnSpLocks/>
          </p:cNvCxnSpPr>
          <p:nvPr/>
        </p:nvCxnSpPr>
        <p:spPr>
          <a:xfrm>
            <a:off x="1962443" y="1546287"/>
            <a:ext cx="5198012"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142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4</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2049784" y="2077489"/>
            <a:ext cx="6939472" cy="1383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875695" y="1948171"/>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885072" y="2007373"/>
            <a:ext cx="529883" cy="369332"/>
          </a:xfrm>
          <a:prstGeom prst="rect">
            <a:avLst/>
          </a:prstGeom>
          <a:noFill/>
        </p:spPr>
        <p:txBody>
          <a:bodyPr wrap="square" rtlCol="0">
            <a:spAutoFit/>
          </a:bodyPr>
          <a:lstStyle/>
          <a:p>
            <a:r>
              <a:rPr lang="en-US" dirty="0"/>
              <a:t>4a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457164" y="2450965"/>
            <a:ext cx="6067858" cy="584775"/>
          </a:xfrm>
          <a:prstGeom prst="rect">
            <a:avLst/>
          </a:prstGeom>
          <a:noFill/>
        </p:spPr>
        <p:txBody>
          <a:bodyPr wrap="square" rtlCol="0">
            <a:spAutoFit/>
          </a:bodyPr>
          <a:lstStyle/>
          <a:p>
            <a:r>
              <a:rPr lang="en-US" sz="1600" b="1" dirty="0"/>
              <a:t>Champion narratives that empower female, challenge societal norms, and address critical issues such as gender – base violence. </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5679247" y="4046455"/>
            <a:ext cx="5186660" cy="1651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5416358" y="3960915"/>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5454163" y="4023596"/>
            <a:ext cx="529883" cy="369332"/>
          </a:xfrm>
          <a:prstGeom prst="rect">
            <a:avLst/>
          </a:prstGeom>
          <a:noFill/>
        </p:spPr>
        <p:txBody>
          <a:bodyPr wrap="square" rtlCol="0">
            <a:spAutoFit/>
          </a:bodyPr>
          <a:lstStyle/>
          <a:p>
            <a:r>
              <a:rPr lang="en-US" dirty="0"/>
              <a:t>4b</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5979066" y="4426388"/>
            <a:ext cx="4681476" cy="830997"/>
          </a:xfrm>
          <a:prstGeom prst="rect">
            <a:avLst/>
          </a:prstGeom>
          <a:noFill/>
        </p:spPr>
        <p:txBody>
          <a:bodyPr wrap="square" rtlCol="0">
            <a:spAutoFit/>
          </a:bodyPr>
          <a:lstStyle/>
          <a:p>
            <a:r>
              <a:rPr lang="en-US" sz="1600" b="1" dirty="0"/>
              <a:t>Engage in collaborative storytelling with female writers, producers and directors to create authentic narratives that resonate with a diverse audience.</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49785" y="1151834"/>
            <a:ext cx="6068826" cy="400110"/>
          </a:xfrm>
          <a:prstGeom prst="rect">
            <a:avLst/>
          </a:prstGeom>
          <a:noFill/>
        </p:spPr>
        <p:txBody>
          <a:bodyPr wrap="square" rtlCol="0">
            <a:spAutoFit/>
          </a:bodyPr>
          <a:lstStyle/>
          <a:p>
            <a:r>
              <a:rPr lang="en-US" sz="2000" b="1" dirty="0">
                <a:solidFill>
                  <a:schemeClr val="bg1"/>
                </a:solidFill>
              </a:rPr>
              <a:t>Crafting Stories with Gender Sensitivity</a:t>
            </a:r>
            <a:endParaRPr lang="en-NG" sz="2000" b="1" dirty="0">
              <a:solidFill>
                <a:schemeClr val="bg1"/>
              </a:solidFill>
            </a:endParaRPr>
          </a:p>
        </p:txBody>
      </p:sp>
      <p:sp>
        <p:nvSpPr>
          <p:cNvPr id="7" name="TextBox 6">
            <a:extLst>
              <a:ext uri="{FF2B5EF4-FFF2-40B4-BE49-F238E27FC236}">
                <a16:creationId xmlns:a16="http://schemas.microsoft.com/office/drawing/2014/main" id="{ED805B93-05E0-71C6-954B-0D3163887010}"/>
              </a:ext>
            </a:extLst>
          </p:cNvPr>
          <p:cNvSpPr txBox="1"/>
          <p:nvPr/>
        </p:nvSpPr>
        <p:spPr>
          <a:xfrm>
            <a:off x="11106898" y="6583683"/>
            <a:ext cx="428610" cy="307777"/>
          </a:xfrm>
          <a:prstGeom prst="rect">
            <a:avLst/>
          </a:prstGeom>
          <a:noFill/>
        </p:spPr>
        <p:txBody>
          <a:bodyPr wrap="square" rtlCol="0">
            <a:spAutoFit/>
          </a:bodyPr>
          <a:lstStyle/>
          <a:p>
            <a:r>
              <a:rPr lang="en-US" sz="1400" dirty="0"/>
              <a:t>32</a:t>
            </a:r>
            <a:endParaRPr lang="en-NG" sz="1400" dirty="0"/>
          </a:p>
        </p:txBody>
      </p:sp>
      <p:cxnSp>
        <p:nvCxnSpPr>
          <p:cNvPr id="10" name="Straight Connector 9">
            <a:extLst>
              <a:ext uri="{FF2B5EF4-FFF2-40B4-BE49-F238E27FC236}">
                <a16:creationId xmlns:a16="http://schemas.microsoft.com/office/drawing/2014/main" id="{14D7D3F2-B38E-023F-F540-48E248F3EE80}"/>
              </a:ext>
            </a:extLst>
          </p:cNvPr>
          <p:cNvCxnSpPr>
            <a:cxnSpLocks/>
          </p:cNvCxnSpPr>
          <p:nvPr/>
        </p:nvCxnSpPr>
        <p:spPr>
          <a:xfrm>
            <a:off x="2049784" y="1551944"/>
            <a:ext cx="4477625"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50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5</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3390315" y="2277353"/>
            <a:ext cx="6939472" cy="1933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3225603" y="2171723"/>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3225603" y="2207237"/>
            <a:ext cx="529883" cy="369332"/>
          </a:xfrm>
          <a:prstGeom prst="rect">
            <a:avLst/>
          </a:prstGeom>
          <a:noFill/>
        </p:spPr>
        <p:txBody>
          <a:bodyPr wrap="square" rtlCol="0">
            <a:spAutoFit/>
          </a:bodyPr>
          <a:lstStyle/>
          <a:p>
            <a:r>
              <a:rPr lang="en-US" dirty="0"/>
              <a:t>5a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3797695" y="2650829"/>
            <a:ext cx="6067858" cy="1077218"/>
          </a:xfrm>
          <a:prstGeom prst="rect">
            <a:avLst/>
          </a:prstGeom>
          <a:noFill/>
        </p:spPr>
        <p:txBody>
          <a:bodyPr wrap="square" rtlCol="0">
            <a:spAutoFit/>
          </a:bodyPr>
          <a:lstStyle/>
          <a:p>
            <a:r>
              <a:rPr lang="en-US" sz="1600" b="1" dirty="0"/>
              <a:t>Facilitate financial assistance by way of offering grants, funding opportunities, tax incentives, and investment schemes specially tailored to empower female movie and TV show makers in bringing their project to fruition. </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188909" y="1158243"/>
            <a:ext cx="6068826" cy="400110"/>
          </a:xfrm>
          <a:prstGeom prst="rect">
            <a:avLst/>
          </a:prstGeom>
          <a:noFill/>
        </p:spPr>
        <p:txBody>
          <a:bodyPr wrap="square" rtlCol="0">
            <a:spAutoFit/>
          </a:bodyPr>
          <a:lstStyle/>
          <a:p>
            <a:r>
              <a:rPr lang="en-US" sz="2000" b="1" dirty="0">
                <a:solidFill>
                  <a:schemeClr val="bg1"/>
                </a:solidFill>
              </a:rPr>
              <a:t>Empowering Financial Assistance</a:t>
            </a:r>
            <a:endParaRPr lang="en-NG" sz="2000" b="1" dirty="0">
              <a:solidFill>
                <a:schemeClr val="bg1"/>
              </a:solidFill>
            </a:endParaRPr>
          </a:p>
        </p:txBody>
      </p:sp>
      <p:sp>
        <p:nvSpPr>
          <p:cNvPr id="7" name="TextBox 6">
            <a:extLst>
              <a:ext uri="{FF2B5EF4-FFF2-40B4-BE49-F238E27FC236}">
                <a16:creationId xmlns:a16="http://schemas.microsoft.com/office/drawing/2014/main" id="{7E1B0058-4D98-716E-DCF4-AFA687699790}"/>
              </a:ext>
            </a:extLst>
          </p:cNvPr>
          <p:cNvSpPr txBox="1"/>
          <p:nvPr/>
        </p:nvSpPr>
        <p:spPr>
          <a:xfrm>
            <a:off x="11106898" y="6583683"/>
            <a:ext cx="428610" cy="307777"/>
          </a:xfrm>
          <a:prstGeom prst="rect">
            <a:avLst/>
          </a:prstGeom>
          <a:noFill/>
        </p:spPr>
        <p:txBody>
          <a:bodyPr wrap="square" rtlCol="0">
            <a:spAutoFit/>
          </a:bodyPr>
          <a:lstStyle/>
          <a:p>
            <a:r>
              <a:rPr lang="en-US" sz="1400" dirty="0"/>
              <a:t>33</a:t>
            </a:r>
            <a:endParaRPr lang="en-NG" sz="1400" dirty="0"/>
          </a:p>
        </p:txBody>
      </p:sp>
      <p:cxnSp>
        <p:nvCxnSpPr>
          <p:cNvPr id="10" name="Straight Connector 9">
            <a:extLst>
              <a:ext uri="{FF2B5EF4-FFF2-40B4-BE49-F238E27FC236}">
                <a16:creationId xmlns:a16="http://schemas.microsoft.com/office/drawing/2014/main" id="{8B105C86-7FFF-54C0-EB90-A519F78A8201}"/>
              </a:ext>
            </a:extLst>
          </p:cNvPr>
          <p:cNvCxnSpPr>
            <a:cxnSpLocks/>
          </p:cNvCxnSpPr>
          <p:nvPr/>
        </p:nvCxnSpPr>
        <p:spPr>
          <a:xfrm flipV="1">
            <a:off x="2188909" y="1546287"/>
            <a:ext cx="3810867" cy="12066"/>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63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6</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447951" y="2115152"/>
            <a:ext cx="4801182" cy="16971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256715" y="1996361"/>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273861" y="2057812"/>
            <a:ext cx="529883" cy="369332"/>
          </a:xfrm>
          <a:prstGeom prst="rect">
            <a:avLst/>
          </a:prstGeom>
          <a:noFill/>
        </p:spPr>
        <p:txBody>
          <a:bodyPr wrap="square" rtlCol="0">
            <a:spAutoFit/>
          </a:bodyPr>
          <a:lstStyle/>
          <a:p>
            <a:r>
              <a:rPr lang="en-US" dirty="0"/>
              <a:t>6a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1855331" y="2488628"/>
            <a:ext cx="3992879" cy="1077218"/>
          </a:xfrm>
          <a:prstGeom prst="rect">
            <a:avLst/>
          </a:prstGeom>
          <a:noFill/>
        </p:spPr>
        <p:txBody>
          <a:bodyPr wrap="square" rtlCol="0">
            <a:spAutoFit/>
          </a:bodyPr>
          <a:lstStyle/>
          <a:p>
            <a:r>
              <a:rPr lang="en-US" sz="1600" b="1" dirty="0"/>
              <a:t>Honoring Excellence by celebrating and recognizing exceptional contributions from female writers, producers, directors, actors, ... </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7012745" y="3068694"/>
            <a:ext cx="3999913" cy="19956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805539" y="294581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811108" y="3011354"/>
            <a:ext cx="529883" cy="369332"/>
          </a:xfrm>
          <a:prstGeom prst="rect">
            <a:avLst/>
          </a:prstGeom>
          <a:noFill/>
        </p:spPr>
        <p:txBody>
          <a:bodyPr wrap="square" rtlCol="0">
            <a:spAutoFit/>
          </a:bodyPr>
          <a:lstStyle/>
          <a:p>
            <a:r>
              <a:rPr lang="en-US" dirty="0"/>
              <a:t>6b</a:t>
            </a:r>
            <a:endParaRPr lang="en-NG"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133223" y="1167043"/>
            <a:ext cx="7067632" cy="400110"/>
          </a:xfrm>
          <a:prstGeom prst="rect">
            <a:avLst/>
          </a:prstGeom>
          <a:noFill/>
        </p:spPr>
        <p:txBody>
          <a:bodyPr wrap="square" rtlCol="0">
            <a:spAutoFit/>
          </a:bodyPr>
          <a:lstStyle/>
          <a:p>
            <a:r>
              <a:rPr lang="en-US" sz="2000" b="1" dirty="0">
                <a:solidFill>
                  <a:schemeClr val="bg1"/>
                </a:solidFill>
              </a:rPr>
              <a:t>Commendable Accomplishments, Distribution and Promotion</a:t>
            </a:r>
            <a:endParaRPr lang="en-NG" sz="2000" b="1" dirty="0">
              <a:solidFill>
                <a:schemeClr val="bg1"/>
              </a:solidFill>
            </a:endParaRPr>
          </a:p>
        </p:txBody>
      </p:sp>
      <p:sp>
        <p:nvSpPr>
          <p:cNvPr id="7" name="TextBox 6">
            <a:extLst>
              <a:ext uri="{FF2B5EF4-FFF2-40B4-BE49-F238E27FC236}">
                <a16:creationId xmlns:a16="http://schemas.microsoft.com/office/drawing/2014/main" id="{D963FF40-DF06-E595-4A93-6000D11100F4}"/>
              </a:ext>
            </a:extLst>
          </p:cNvPr>
          <p:cNvSpPr txBox="1"/>
          <p:nvPr/>
        </p:nvSpPr>
        <p:spPr>
          <a:xfrm>
            <a:off x="7404589" y="3441729"/>
            <a:ext cx="3352799" cy="1323439"/>
          </a:xfrm>
          <a:prstGeom prst="rect">
            <a:avLst/>
          </a:prstGeom>
          <a:noFill/>
        </p:spPr>
        <p:txBody>
          <a:bodyPr wrap="square" rtlCol="0">
            <a:spAutoFit/>
          </a:bodyPr>
          <a:lstStyle/>
          <a:p>
            <a:r>
              <a:rPr lang="en-US" sz="1600" b="1" dirty="0"/>
              <a:t>Engaging various distribution channels and promotional tactics to assist female movie and TV show makers in securing distribution and also aid in promoting their projects. </a:t>
            </a:r>
            <a:endParaRPr lang="en-NG" sz="1600" b="1" dirty="0"/>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34</a:t>
            </a:r>
            <a:endParaRPr lang="en-NG" sz="1400" dirty="0"/>
          </a:p>
        </p:txBody>
      </p:sp>
      <p:cxnSp>
        <p:nvCxnSpPr>
          <p:cNvPr id="11" name="Straight Connector 10">
            <a:extLst>
              <a:ext uri="{FF2B5EF4-FFF2-40B4-BE49-F238E27FC236}">
                <a16:creationId xmlns:a16="http://schemas.microsoft.com/office/drawing/2014/main" id="{7AD85886-CA24-57AB-1242-8CA2DA08FAAA}"/>
              </a:ext>
            </a:extLst>
          </p:cNvPr>
          <p:cNvCxnSpPr>
            <a:cxnSpLocks/>
          </p:cNvCxnSpPr>
          <p:nvPr/>
        </p:nvCxnSpPr>
        <p:spPr>
          <a:xfrm>
            <a:off x="2133223" y="1546287"/>
            <a:ext cx="6701288"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699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44769" y="1408849"/>
            <a:ext cx="10902462" cy="475377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889759" y="2492616"/>
            <a:ext cx="8539090" cy="24578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NG" sz="1600" b="1" dirty="0">
              <a:solidFill>
                <a:schemeClr val="tx1"/>
              </a:solidFill>
            </a:endParaRPr>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35</a:t>
            </a:r>
          </a:p>
        </p:txBody>
      </p:sp>
      <p:sp>
        <p:nvSpPr>
          <p:cNvPr id="16" name="TextBox 15">
            <a:extLst>
              <a:ext uri="{FF2B5EF4-FFF2-40B4-BE49-F238E27FC236}">
                <a16:creationId xmlns:a16="http://schemas.microsoft.com/office/drawing/2014/main" id="{86BF1A4F-1DCA-582E-6503-C2A2E88F56EB}"/>
              </a:ext>
            </a:extLst>
          </p:cNvPr>
          <p:cNvSpPr txBox="1"/>
          <p:nvPr/>
        </p:nvSpPr>
        <p:spPr>
          <a:xfrm>
            <a:off x="323557" y="496620"/>
            <a:ext cx="2331767" cy="461665"/>
          </a:xfrm>
          <a:prstGeom prst="rect">
            <a:avLst/>
          </a:prstGeom>
          <a:noFill/>
        </p:spPr>
        <p:txBody>
          <a:bodyPr wrap="square" rtlCol="0">
            <a:spAutoFit/>
          </a:bodyPr>
          <a:lstStyle/>
          <a:p>
            <a:r>
              <a:rPr lang="en-US" sz="2400" b="1" dirty="0"/>
              <a:t>In Conclusion. </a:t>
            </a:r>
            <a:r>
              <a:rPr lang="en-US" sz="2400" b="1" dirty="0">
                <a:solidFill>
                  <a:schemeClr val="bg1"/>
                </a:solidFill>
              </a:rPr>
              <a:t> </a:t>
            </a:r>
            <a:endParaRPr lang="en-NG" sz="2400" dirty="0"/>
          </a:p>
        </p:txBody>
      </p:sp>
      <p:sp>
        <p:nvSpPr>
          <p:cNvPr id="17" name="Rectangle 16">
            <a:extLst>
              <a:ext uri="{FF2B5EF4-FFF2-40B4-BE49-F238E27FC236}">
                <a16:creationId xmlns:a16="http://schemas.microsoft.com/office/drawing/2014/main" id="{0636DF5F-CDFF-EE95-5BFC-2D409A8A8403}"/>
              </a:ext>
            </a:extLst>
          </p:cNvPr>
          <p:cNvSpPr/>
          <p:nvPr/>
        </p:nvSpPr>
        <p:spPr>
          <a:xfrm>
            <a:off x="246090" y="899848"/>
            <a:ext cx="2331767" cy="9189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C6586827-E8A7-1814-8FBA-018789BAC518}"/>
              </a:ext>
            </a:extLst>
          </p:cNvPr>
          <p:cNvSpPr txBox="1"/>
          <p:nvPr/>
        </p:nvSpPr>
        <p:spPr>
          <a:xfrm>
            <a:off x="2222696" y="2813538"/>
            <a:ext cx="7962314" cy="1569660"/>
          </a:xfrm>
          <a:prstGeom prst="rect">
            <a:avLst/>
          </a:prstGeom>
          <a:noFill/>
        </p:spPr>
        <p:txBody>
          <a:bodyPr wrap="square" rtlCol="0">
            <a:spAutoFit/>
          </a:bodyPr>
          <a:lstStyle/>
          <a:p>
            <a:r>
              <a:rPr lang="en-NG" sz="1600" b="1" kern="0" dirty="0">
                <a:solidFill>
                  <a:schemeClr val="tx1"/>
                </a:solidFill>
                <a:effectLst/>
                <a:ea typeface="Times New Roman" panose="02020603050405020304" pitchFamily="18" charset="0"/>
                <a:cs typeface="Times New Roman" panose="02020603050405020304" pitchFamily="18" charset="0"/>
              </a:rPr>
              <a:t>This report provides a thorough examination of Netflix Nigeria's data concerning Gender Disparity</a:t>
            </a:r>
            <a:r>
              <a:rPr lang="en-US" sz="1600" b="1" kern="0" dirty="0">
                <a:solidFill>
                  <a:schemeClr val="tx1"/>
                </a:solidFill>
                <a:effectLst/>
                <a:ea typeface="Times New Roman" panose="02020603050405020304" pitchFamily="18" charset="0"/>
                <a:cs typeface="Times New Roman" panose="02020603050405020304" pitchFamily="18" charset="0"/>
              </a:rPr>
              <a:t> </a:t>
            </a:r>
            <a:r>
              <a:rPr lang="en-NG" sz="1600" b="1" kern="0" dirty="0">
                <a:solidFill>
                  <a:schemeClr val="tx1"/>
                </a:solidFill>
                <a:effectLst/>
                <a:ea typeface="Times New Roman" panose="02020603050405020304" pitchFamily="18" charset="0"/>
                <a:cs typeface="Times New Roman" panose="02020603050405020304" pitchFamily="18" charset="0"/>
              </a:rPr>
              <a:t>in Nollywood, empowering stakeholders to make well-informed decisions and implement strategies aimed at enhancing gender</a:t>
            </a:r>
            <a:r>
              <a:rPr lang="en-US" sz="1600" b="1" kern="0" dirty="0">
                <a:solidFill>
                  <a:schemeClr val="tx1"/>
                </a:solidFill>
                <a:effectLst/>
                <a:ea typeface="Times New Roman" panose="02020603050405020304" pitchFamily="18" charset="0"/>
                <a:cs typeface="Times New Roman" panose="02020603050405020304" pitchFamily="18" charset="0"/>
              </a:rPr>
              <a:t> </a:t>
            </a:r>
            <a:r>
              <a:rPr lang="en-NG" sz="1600" b="1" kern="0" dirty="0">
                <a:solidFill>
                  <a:schemeClr val="tx1"/>
                </a:solidFill>
                <a:effectLst/>
                <a:ea typeface="Times New Roman" panose="02020603050405020304" pitchFamily="18" charset="0"/>
                <a:cs typeface="Times New Roman" panose="02020603050405020304" pitchFamily="18" charset="0"/>
              </a:rPr>
              <a:t>equality within the industry. Through the cultivation of an inclusive atmosphere, the acknowledgment and celebration of </a:t>
            </a:r>
            <a:r>
              <a:rPr lang="en-US" sz="1600" b="1" kern="0" dirty="0">
                <a:solidFill>
                  <a:schemeClr val="tx1"/>
                </a:solidFill>
                <a:effectLst/>
                <a:ea typeface="Times New Roman" panose="02020603050405020304" pitchFamily="18" charset="0"/>
                <a:cs typeface="Times New Roman" panose="02020603050405020304" pitchFamily="18" charset="0"/>
              </a:rPr>
              <a:t>females’</a:t>
            </a:r>
            <a:r>
              <a:rPr lang="en-NG" sz="1600" b="1" kern="0" dirty="0">
                <a:solidFill>
                  <a:schemeClr val="tx1"/>
                </a:solidFill>
                <a:effectLst/>
                <a:ea typeface="Times New Roman" panose="02020603050405020304" pitchFamily="18" charset="0"/>
                <a:cs typeface="Times New Roman" panose="02020603050405020304" pitchFamily="18" charset="0"/>
              </a:rPr>
              <a:t> achievements, and the active challenge of stereotypes, we can cultivate a film industry that</a:t>
            </a:r>
            <a:r>
              <a:rPr lang="en-US" sz="1600" b="1" kern="0" dirty="0">
                <a:solidFill>
                  <a:schemeClr val="tx1"/>
                </a:solidFill>
                <a:effectLst/>
                <a:ea typeface="Times New Roman" panose="02020603050405020304" pitchFamily="18" charset="0"/>
                <a:cs typeface="Times New Roman" panose="02020603050405020304" pitchFamily="18" charset="0"/>
              </a:rPr>
              <a:t> </a:t>
            </a:r>
            <a:r>
              <a:rPr lang="en-NG" sz="1600" b="1" kern="0" dirty="0">
                <a:solidFill>
                  <a:schemeClr val="tx1"/>
                </a:solidFill>
                <a:effectLst/>
                <a:ea typeface="Times New Roman" panose="02020603050405020304" pitchFamily="18" charset="0"/>
                <a:cs typeface="Times New Roman" panose="02020603050405020304" pitchFamily="18" charset="0"/>
              </a:rPr>
              <a:t>is not only more equitable but also more vibrant and enriching for all involved</a:t>
            </a:r>
            <a:r>
              <a:rPr lang="en-US" sz="1600" b="1" kern="0" dirty="0">
                <a:solidFill>
                  <a:schemeClr val="tx1"/>
                </a:solidFill>
                <a:effectLst/>
                <a:ea typeface="Times New Roman" panose="02020603050405020304" pitchFamily="18" charset="0"/>
                <a:cs typeface="Times New Roman" panose="02020603050405020304" pitchFamily="18" charset="0"/>
              </a:rPr>
              <a:t>.</a:t>
            </a:r>
            <a:endParaRPr lang="en-NG" sz="1600" b="1" dirty="0">
              <a:solidFill>
                <a:schemeClr val="tx1"/>
              </a:solidFill>
            </a:endParaRPr>
          </a:p>
        </p:txBody>
      </p:sp>
    </p:spTree>
    <p:extLst>
      <p:ext uri="{BB962C8B-B14F-4D97-AF65-F5344CB8AC3E}">
        <p14:creationId xmlns:p14="http://schemas.microsoft.com/office/powerpoint/2010/main" val="2493135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1AA087-8286-42B7-3899-4174F726937F}"/>
              </a:ext>
            </a:extLst>
          </p:cNvPr>
          <p:cNvSpPr/>
          <p:nvPr/>
        </p:nvSpPr>
        <p:spPr>
          <a:xfrm>
            <a:off x="6641691" y="1971541"/>
            <a:ext cx="3540067"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CD6F994-FAA3-7A0A-7E02-149907E75772}"/>
              </a:ext>
            </a:extLst>
          </p:cNvPr>
          <p:cNvSpPr txBox="1"/>
          <p:nvPr/>
        </p:nvSpPr>
        <p:spPr>
          <a:xfrm>
            <a:off x="6951407" y="2104276"/>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5" name="Rectangle: Rounded Corners 4">
            <a:extLst>
              <a:ext uri="{FF2B5EF4-FFF2-40B4-BE49-F238E27FC236}">
                <a16:creationId xmlns:a16="http://schemas.microsoft.com/office/drawing/2014/main" id="{ED0B6725-2BE3-E41A-303C-2B48728BCB19}"/>
              </a:ext>
            </a:extLst>
          </p:cNvPr>
          <p:cNvSpPr/>
          <p:nvPr/>
        </p:nvSpPr>
        <p:spPr>
          <a:xfrm>
            <a:off x="1390810" y="1977277"/>
            <a:ext cx="3540067"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068F2A-2953-1489-9604-B0C0C398466F}"/>
              </a:ext>
            </a:extLst>
          </p:cNvPr>
          <p:cNvSpPr txBox="1"/>
          <p:nvPr/>
        </p:nvSpPr>
        <p:spPr>
          <a:xfrm>
            <a:off x="1700526" y="2110012"/>
            <a:ext cx="292063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7" name="Rectangle: Rounded Corners 6">
            <a:extLst>
              <a:ext uri="{FF2B5EF4-FFF2-40B4-BE49-F238E27FC236}">
                <a16:creationId xmlns:a16="http://schemas.microsoft.com/office/drawing/2014/main" id="{7D687FAC-4D01-4F6B-918C-242BD730A4D6}"/>
              </a:ext>
            </a:extLst>
          </p:cNvPr>
          <p:cNvSpPr/>
          <p:nvPr/>
        </p:nvSpPr>
        <p:spPr>
          <a:xfrm>
            <a:off x="5633884" y="4153684"/>
            <a:ext cx="5014450"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E1F5E5E-5645-B225-1CC4-29832C0B947B}"/>
              </a:ext>
            </a:extLst>
          </p:cNvPr>
          <p:cNvSpPr txBox="1"/>
          <p:nvPr/>
        </p:nvSpPr>
        <p:spPr>
          <a:xfrm>
            <a:off x="6358597" y="4293765"/>
            <a:ext cx="4015646"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9" name="Rectangle: Rounded Corners 8">
            <a:extLst>
              <a:ext uri="{FF2B5EF4-FFF2-40B4-BE49-F238E27FC236}">
                <a16:creationId xmlns:a16="http://schemas.microsoft.com/office/drawing/2014/main" id="{D4E27F7E-1552-5D41-93A0-8D3985215AD4}"/>
              </a:ext>
            </a:extLst>
          </p:cNvPr>
          <p:cNvSpPr/>
          <p:nvPr/>
        </p:nvSpPr>
        <p:spPr>
          <a:xfrm>
            <a:off x="865616" y="3135521"/>
            <a:ext cx="6085791"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2DA71CEF-FC56-EA4D-56D2-09FBD03C78EF}"/>
              </a:ext>
            </a:extLst>
          </p:cNvPr>
          <p:cNvSpPr txBox="1"/>
          <p:nvPr/>
        </p:nvSpPr>
        <p:spPr>
          <a:xfrm>
            <a:off x="1175332" y="3268256"/>
            <a:ext cx="5183265" cy="369332"/>
          </a:xfrm>
          <a:prstGeom prst="rect">
            <a:avLst/>
          </a:prstGeom>
          <a:noFill/>
        </p:spPr>
        <p:txBody>
          <a:bodyPr wrap="square" rtlCol="0">
            <a:spAutoFit/>
          </a:bodyPr>
          <a:lstStyle/>
          <a:p>
            <a:r>
              <a:rPr lang="en-US" b="1" dirty="0">
                <a:solidFill>
                  <a:schemeClr val="bg1"/>
                </a:solidFill>
              </a:rPr>
              <a:t>LinkedIn: www.linkedin.com/in/olumide-balogun1</a:t>
            </a:r>
            <a:endParaRPr lang="en-NG" b="1" dirty="0">
              <a:solidFill>
                <a:schemeClr val="bg1"/>
              </a:solidFill>
            </a:endParaRPr>
          </a:p>
        </p:txBody>
      </p:sp>
      <p:sp>
        <p:nvSpPr>
          <p:cNvPr id="11" name="Rectangle 10">
            <a:extLst>
              <a:ext uri="{FF2B5EF4-FFF2-40B4-BE49-F238E27FC236}">
                <a16:creationId xmlns:a16="http://schemas.microsoft.com/office/drawing/2014/main" id="{FF68657A-E1B7-287C-EFA0-13A17BFA1C6B}"/>
              </a:ext>
            </a:extLst>
          </p:cNvPr>
          <p:cNvSpPr/>
          <p:nvPr/>
        </p:nvSpPr>
        <p:spPr>
          <a:xfrm>
            <a:off x="342314" y="100774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53CFA6A0-64D6-D769-17AD-27108941D7FD}"/>
              </a:ext>
            </a:extLst>
          </p:cNvPr>
          <p:cNvSpPr txBox="1"/>
          <p:nvPr/>
        </p:nvSpPr>
        <p:spPr>
          <a:xfrm>
            <a:off x="1175332" y="610859"/>
            <a:ext cx="4719031" cy="430887"/>
          </a:xfrm>
          <a:prstGeom prst="rect">
            <a:avLst/>
          </a:prstGeom>
          <a:noFill/>
        </p:spPr>
        <p:txBody>
          <a:bodyPr wrap="square">
            <a:spAutoFit/>
          </a:bodyPr>
          <a:lstStyle/>
          <a:p>
            <a:r>
              <a:rPr lang="en-US" sz="2200" b="1" dirty="0">
                <a:solidFill>
                  <a:srgbClr val="00B050"/>
                </a:solidFill>
              </a:rPr>
              <a:t>BALOGUN OLUMIDE CHRIS  CONTACTS              </a:t>
            </a:r>
            <a:endParaRPr lang="en-NG" sz="2200" b="1" dirty="0">
              <a:solidFill>
                <a:srgbClr val="00B050"/>
              </a:solidFill>
            </a:endParaRPr>
          </a:p>
        </p:txBody>
      </p:sp>
      <p:cxnSp>
        <p:nvCxnSpPr>
          <p:cNvPr id="12" name="Straight Connector 11">
            <a:extLst>
              <a:ext uri="{FF2B5EF4-FFF2-40B4-BE49-F238E27FC236}">
                <a16:creationId xmlns:a16="http://schemas.microsoft.com/office/drawing/2014/main" id="{C8C8E1B5-2371-819E-02F1-92905247CBA8}"/>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262737-72F0-D2F9-36F5-0DAB8C7C9968}"/>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4" name="Rectangle: Rounded Corners 3">
            <a:extLst>
              <a:ext uri="{FF2B5EF4-FFF2-40B4-BE49-F238E27FC236}">
                <a16:creationId xmlns:a16="http://schemas.microsoft.com/office/drawing/2014/main" id="{092B0C44-5174-D2D6-A45A-CAECC0D2D529}"/>
              </a:ext>
            </a:extLst>
          </p:cNvPr>
          <p:cNvSpPr/>
          <p:nvPr/>
        </p:nvSpPr>
        <p:spPr>
          <a:xfrm>
            <a:off x="2182761" y="5237670"/>
            <a:ext cx="4458930"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1EF90B7C-D634-46E9-A75B-7381DEE24EF1}"/>
              </a:ext>
            </a:extLst>
          </p:cNvPr>
          <p:cNvSpPr txBox="1"/>
          <p:nvPr/>
        </p:nvSpPr>
        <p:spPr>
          <a:xfrm>
            <a:off x="2743236" y="5347837"/>
            <a:ext cx="3755849"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2">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897422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93B45-EDC2-2C4A-691C-5E316F09D56B}"/>
              </a:ext>
            </a:extLst>
          </p:cNvPr>
          <p:cNvSpPr/>
          <p:nvPr/>
        </p:nvSpPr>
        <p:spPr>
          <a:xfrm>
            <a:off x="3549747" y="1983546"/>
            <a:ext cx="4698610" cy="115003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567C989-3FEB-DC1B-A2FE-06A24BBF7314}"/>
              </a:ext>
            </a:extLst>
          </p:cNvPr>
          <p:cNvSpPr txBox="1"/>
          <p:nvPr/>
        </p:nvSpPr>
        <p:spPr>
          <a:xfrm>
            <a:off x="4080386" y="2327730"/>
            <a:ext cx="3890549" cy="461665"/>
          </a:xfrm>
          <a:prstGeom prst="rect">
            <a:avLst/>
          </a:prstGeom>
          <a:noFill/>
        </p:spPr>
        <p:txBody>
          <a:bodyPr wrap="square" rtlCol="0">
            <a:spAutoFit/>
          </a:bodyPr>
          <a:lstStyle/>
          <a:p>
            <a:r>
              <a:rPr lang="en-US" sz="2400" b="1" dirty="0">
                <a:solidFill>
                  <a:schemeClr val="bg1"/>
                </a:solidFill>
              </a:rPr>
              <a:t>BALOGUN OLUMIDE CHRIS.                    </a:t>
            </a:r>
            <a:endParaRPr lang="en-NG" sz="2400" b="1" dirty="0">
              <a:solidFill>
                <a:schemeClr val="bg1"/>
              </a:solidFill>
            </a:endParaRPr>
          </a:p>
        </p:txBody>
      </p:sp>
      <p:sp>
        <p:nvSpPr>
          <p:cNvPr id="4" name="TextBox 3">
            <a:extLst>
              <a:ext uri="{FF2B5EF4-FFF2-40B4-BE49-F238E27FC236}">
                <a16:creationId xmlns:a16="http://schemas.microsoft.com/office/drawing/2014/main" id="{E0CE6A60-C6BA-9C04-1979-D30FCD551780}"/>
              </a:ext>
            </a:extLst>
          </p:cNvPr>
          <p:cNvSpPr txBox="1"/>
          <p:nvPr/>
        </p:nvSpPr>
        <p:spPr>
          <a:xfrm>
            <a:off x="5069057" y="4121834"/>
            <a:ext cx="1913206" cy="523220"/>
          </a:xfrm>
          <a:prstGeom prst="rect">
            <a:avLst/>
          </a:prstGeom>
          <a:noFill/>
        </p:spPr>
        <p:txBody>
          <a:bodyPr wrap="square" rtlCol="0">
            <a:spAutoFit/>
          </a:bodyPr>
          <a:lstStyle/>
          <a:p>
            <a:r>
              <a:rPr lang="en-US" sz="2800" b="1" dirty="0">
                <a:solidFill>
                  <a:srgbClr val="00B050"/>
                </a:solidFill>
              </a:rPr>
              <a:t>Thank you</a:t>
            </a:r>
            <a:endParaRPr lang="en-NG" sz="2800" b="1" dirty="0">
              <a:solidFill>
                <a:srgbClr val="00B050"/>
              </a:solidFill>
            </a:endParaRPr>
          </a:p>
        </p:txBody>
      </p:sp>
      <p:cxnSp>
        <p:nvCxnSpPr>
          <p:cNvPr id="6" name="Straight Connector 5">
            <a:extLst>
              <a:ext uri="{FF2B5EF4-FFF2-40B4-BE49-F238E27FC236}">
                <a16:creationId xmlns:a16="http://schemas.microsoft.com/office/drawing/2014/main" id="{BABBB162-DFF3-C7EE-3D0D-06893079BFBF}"/>
              </a:ext>
            </a:extLst>
          </p:cNvPr>
          <p:cNvCxnSpPr>
            <a:cxnSpLocks/>
          </p:cNvCxnSpPr>
          <p:nvPr/>
        </p:nvCxnSpPr>
        <p:spPr>
          <a:xfrm>
            <a:off x="5069057" y="4673188"/>
            <a:ext cx="2901878"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E61D19C-94DC-FC50-DAB3-884021397852}"/>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C4692C4-EB14-532F-76A6-4C5788513978}"/>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279683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564DA-65C6-AA32-6E5E-A771EF1EAAB3}"/>
              </a:ext>
            </a:extLst>
          </p:cNvPr>
          <p:cNvSpPr txBox="1"/>
          <p:nvPr/>
        </p:nvSpPr>
        <p:spPr>
          <a:xfrm>
            <a:off x="541605" y="600191"/>
            <a:ext cx="4042873" cy="461665"/>
          </a:xfrm>
          <a:prstGeom prst="rect">
            <a:avLst/>
          </a:prstGeom>
          <a:noFill/>
        </p:spPr>
        <p:txBody>
          <a:bodyPr wrap="square" rtlCol="0">
            <a:spAutoFit/>
          </a:bodyPr>
          <a:lstStyle/>
          <a:p>
            <a:r>
              <a:rPr lang="en-US" sz="2400" b="1" dirty="0"/>
              <a:t>EXECUTIVE SUMMARY (II)</a:t>
            </a:r>
            <a:endParaRPr lang="en-NG" sz="2400" b="1" dirty="0"/>
          </a:p>
        </p:txBody>
      </p:sp>
      <p:sp>
        <p:nvSpPr>
          <p:cNvPr id="8" name="TextBox 7">
            <a:extLst>
              <a:ext uri="{FF2B5EF4-FFF2-40B4-BE49-F238E27FC236}">
                <a16:creationId xmlns:a16="http://schemas.microsoft.com/office/drawing/2014/main" id="{3BBAFD95-6B8F-ADDA-AAAC-D6927F7BD9EC}"/>
              </a:ext>
            </a:extLst>
          </p:cNvPr>
          <p:cNvSpPr txBox="1"/>
          <p:nvPr/>
        </p:nvSpPr>
        <p:spPr>
          <a:xfrm>
            <a:off x="541605" y="2925505"/>
            <a:ext cx="11296356" cy="2031325"/>
          </a:xfrm>
          <a:prstGeom prst="rect">
            <a:avLst/>
          </a:prstGeom>
          <a:noFill/>
        </p:spPr>
        <p:txBody>
          <a:bodyPr wrap="square" rtlCol="0">
            <a:spAutoFit/>
          </a:bodyPr>
          <a:lstStyle/>
          <a:p>
            <a:r>
              <a:rPr lang="en-US" b="1" dirty="0">
                <a:solidFill>
                  <a:srgbClr val="0D0D0D"/>
                </a:solidFill>
                <a:highlight>
                  <a:srgbClr val="FFFFFF"/>
                </a:highlight>
                <a:latin typeface="Söhne"/>
              </a:rPr>
              <a:t>These findings suggest six strategic priorities to address this disparity and promote gender equality</a:t>
            </a:r>
          </a:p>
          <a:p>
            <a:pPr marL="342900" indent="-342900">
              <a:buFont typeface="Arial" panose="020B0604020202020204" pitchFamily="34" charset="0"/>
              <a:buChar char="•"/>
            </a:pPr>
            <a:r>
              <a:rPr lang="en-US" sz="1800" dirty="0"/>
              <a:t>Enhancing representation, Visibility, and Embracing Diversity.</a:t>
            </a:r>
          </a:p>
          <a:p>
            <a:pPr marL="342900" indent="-342900">
              <a:buFont typeface="Arial" panose="020B0604020202020204" pitchFamily="34" charset="0"/>
              <a:buChar char="•"/>
            </a:pPr>
            <a:r>
              <a:rPr lang="en-US" sz="1800" dirty="0"/>
              <a:t>Empowering Networking and Mentorship Initiative.</a:t>
            </a:r>
          </a:p>
          <a:p>
            <a:pPr marL="342900" indent="-342900">
              <a:buFont typeface="Arial" panose="020B0604020202020204" pitchFamily="34" charset="0"/>
              <a:buChar char="•"/>
            </a:pPr>
            <a:r>
              <a:rPr lang="en-US" sz="1800" dirty="0"/>
              <a:t>Advancing Industry Advocacy and Awareness.</a:t>
            </a:r>
          </a:p>
          <a:p>
            <a:pPr marL="342900" indent="-342900">
              <a:buFont typeface="Arial" panose="020B0604020202020204" pitchFamily="34" charset="0"/>
              <a:buChar char="•"/>
            </a:pPr>
            <a:r>
              <a:rPr lang="en-US" sz="1800" dirty="0"/>
              <a:t>Crafting Stories with Gender Sensitivity.</a:t>
            </a:r>
            <a:endParaRPr lang="en-US" b="1" dirty="0">
              <a:solidFill>
                <a:srgbClr val="0D0D0D"/>
              </a:solidFill>
              <a:highlight>
                <a:srgbClr val="FFFFFF"/>
              </a:highlight>
              <a:latin typeface="Söhne"/>
            </a:endParaRPr>
          </a:p>
          <a:p>
            <a:pPr marL="285750" indent="-285750">
              <a:buFont typeface="Arial" panose="020B0604020202020204" pitchFamily="34" charset="0"/>
              <a:buChar char="•"/>
            </a:pPr>
            <a:r>
              <a:rPr lang="en-US" dirty="0"/>
              <a:t>The industry is on steroid with rapid growth of about 477.5% since 2017 in its production.</a:t>
            </a:r>
          </a:p>
          <a:p>
            <a:pPr marL="285750" indent="-285750">
              <a:buFont typeface="Arial" panose="020B0604020202020204" pitchFamily="34" charset="0"/>
              <a:buChar char="•"/>
            </a:pPr>
            <a:r>
              <a:rPr lang="en-US" dirty="0"/>
              <a:t> A rise in Nollywood fueled by highly skilled, accomplished, and sought after production team.</a:t>
            </a:r>
            <a:endParaRPr lang="en-NG" dirty="0"/>
          </a:p>
        </p:txBody>
      </p:sp>
      <p:sp>
        <p:nvSpPr>
          <p:cNvPr id="10" name="TextBox 9">
            <a:extLst>
              <a:ext uri="{FF2B5EF4-FFF2-40B4-BE49-F238E27FC236}">
                <a16:creationId xmlns:a16="http://schemas.microsoft.com/office/drawing/2014/main" id="{1376A168-7A74-BBA8-0817-3B9C0AECA0D1}"/>
              </a:ext>
            </a:extLst>
          </p:cNvPr>
          <p:cNvSpPr txBox="1"/>
          <p:nvPr/>
        </p:nvSpPr>
        <p:spPr>
          <a:xfrm>
            <a:off x="488852" y="5181345"/>
            <a:ext cx="11296356" cy="1200329"/>
          </a:xfrm>
          <a:prstGeom prst="rect">
            <a:avLst/>
          </a:prstGeom>
          <a:noFill/>
        </p:spPr>
        <p:txBody>
          <a:bodyPr wrap="square" rtlCol="0">
            <a:spAutoFit/>
          </a:bodyPr>
          <a:lstStyle/>
          <a:p>
            <a:r>
              <a:rPr lang="en-US" b="1" dirty="0">
                <a:solidFill>
                  <a:srgbClr val="0D0D0D"/>
                </a:solidFill>
                <a:highlight>
                  <a:srgbClr val="FFFFFF"/>
                </a:highlight>
              </a:rPr>
              <a:t>To bridge the gender disparity in Nollywood, it necessitates a collaborative effort from</a:t>
            </a:r>
          </a:p>
          <a:p>
            <a:pPr marL="285750" indent="-285750">
              <a:buFont typeface="Arial" panose="020B0604020202020204" pitchFamily="34" charset="0"/>
              <a:buChar char="•"/>
            </a:pPr>
            <a:r>
              <a:rPr lang="en-US" dirty="0">
                <a:solidFill>
                  <a:srgbClr val="0D0D0D"/>
                </a:solidFill>
                <a:highlight>
                  <a:srgbClr val="FFFFFF"/>
                </a:highlight>
              </a:rPr>
              <a:t>Industry participants.</a:t>
            </a:r>
          </a:p>
          <a:p>
            <a:pPr marL="285750" indent="-285750">
              <a:buFont typeface="Arial" panose="020B0604020202020204" pitchFamily="34" charset="0"/>
              <a:buChar char="•"/>
            </a:pPr>
            <a:r>
              <a:rPr lang="en-US" dirty="0">
                <a:solidFill>
                  <a:srgbClr val="0D0D0D"/>
                </a:solidFill>
                <a:highlight>
                  <a:srgbClr val="FFFFFF"/>
                </a:highlight>
              </a:rPr>
              <a:t>Policy-makers.</a:t>
            </a:r>
          </a:p>
          <a:p>
            <a:pPr marL="285750" indent="-285750">
              <a:buFont typeface="Arial" panose="020B0604020202020204" pitchFamily="34" charset="0"/>
              <a:buChar char="•"/>
            </a:pPr>
            <a:r>
              <a:rPr lang="en-US" dirty="0">
                <a:solidFill>
                  <a:srgbClr val="0D0D0D"/>
                </a:solidFill>
                <a:highlight>
                  <a:srgbClr val="FFFFFF"/>
                </a:highlight>
              </a:rPr>
              <a:t>Society at large.</a:t>
            </a:r>
            <a:endParaRPr lang="en-NG" dirty="0"/>
          </a:p>
        </p:txBody>
      </p:sp>
      <p:cxnSp>
        <p:nvCxnSpPr>
          <p:cNvPr id="14" name="Straight Connector 13">
            <a:extLst>
              <a:ext uri="{FF2B5EF4-FFF2-40B4-BE49-F238E27FC236}">
                <a16:creationId xmlns:a16="http://schemas.microsoft.com/office/drawing/2014/main" id="{791CA700-A54D-800F-360A-C62B39EA929F}"/>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E6F41AD-CA84-9138-0C35-8C690C069D38}"/>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21" name="Rectangle 20">
            <a:extLst>
              <a:ext uri="{FF2B5EF4-FFF2-40B4-BE49-F238E27FC236}">
                <a16:creationId xmlns:a16="http://schemas.microsoft.com/office/drawing/2014/main" id="{90E15401-2E32-4C5C-85F6-B193F4681F6B}"/>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179E9536-9846-2B7C-AE54-963B7824CB8C}"/>
              </a:ext>
            </a:extLst>
          </p:cNvPr>
          <p:cNvSpPr txBox="1"/>
          <p:nvPr/>
        </p:nvSpPr>
        <p:spPr>
          <a:xfrm>
            <a:off x="11061289" y="6534424"/>
            <a:ext cx="428610" cy="307777"/>
          </a:xfrm>
          <a:prstGeom prst="rect">
            <a:avLst/>
          </a:prstGeom>
          <a:noFill/>
        </p:spPr>
        <p:txBody>
          <a:bodyPr wrap="square" rtlCol="0">
            <a:spAutoFit/>
          </a:bodyPr>
          <a:lstStyle/>
          <a:p>
            <a:r>
              <a:rPr lang="en-US" sz="1400" dirty="0"/>
              <a:t>4</a:t>
            </a:r>
            <a:endParaRPr lang="en-NG" sz="1400" dirty="0"/>
          </a:p>
        </p:txBody>
      </p:sp>
      <p:sp>
        <p:nvSpPr>
          <p:cNvPr id="5" name="TextBox 4">
            <a:extLst>
              <a:ext uri="{FF2B5EF4-FFF2-40B4-BE49-F238E27FC236}">
                <a16:creationId xmlns:a16="http://schemas.microsoft.com/office/drawing/2014/main" id="{B59822E1-7E17-0550-F9B0-C63B918FFC1C}"/>
              </a:ext>
            </a:extLst>
          </p:cNvPr>
          <p:cNvSpPr txBox="1"/>
          <p:nvPr/>
        </p:nvSpPr>
        <p:spPr>
          <a:xfrm>
            <a:off x="541605" y="1233168"/>
            <a:ext cx="9270609" cy="1477328"/>
          </a:xfrm>
          <a:prstGeom prst="rect">
            <a:avLst/>
          </a:prstGeom>
          <a:noFill/>
        </p:spPr>
        <p:txBody>
          <a:bodyPr wrap="square" rtlCol="0">
            <a:spAutoFit/>
          </a:bodyPr>
          <a:lstStyle/>
          <a:p>
            <a:pPr algn="l"/>
            <a:r>
              <a:rPr lang="en-US" b="1" i="0" dirty="0">
                <a:solidFill>
                  <a:srgbClr val="0D0D0D"/>
                </a:solidFill>
                <a:effectLst/>
                <a:highlight>
                  <a:srgbClr val="FFFFFF"/>
                </a:highlight>
              </a:rPr>
              <a:t>The examination of gender dynamics in Nollywood employed four key criteria</a:t>
            </a:r>
          </a:p>
          <a:p>
            <a:pPr marL="285750" indent="-285750" algn="l">
              <a:buFont typeface="Arial" panose="020B0604020202020204" pitchFamily="34" charset="0"/>
              <a:buChar char="•"/>
            </a:pPr>
            <a:r>
              <a:rPr lang="en-US" b="0" i="0" dirty="0">
                <a:solidFill>
                  <a:srgbClr val="0D0D0D"/>
                </a:solidFill>
                <a:effectLst/>
                <a:highlight>
                  <a:srgbClr val="FFFFFF"/>
                </a:highlight>
              </a:rPr>
              <a:t>Assessment of the total count and proportion of male versus female directors.</a:t>
            </a:r>
          </a:p>
          <a:p>
            <a:pPr marL="285750" indent="-285750" algn="l">
              <a:buFont typeface="Arial" panose="020B0604020202020204" pitchFamily="34" charset="0"/>
              <a:buChar char="•"/>
            </a:pPr>
            <a:r>
              <a:rPr lang="en-US" b="0" i="0" dirty="0">
                <a:solidFill>
                  <a:srgbClr val="0D0D0D"/>
                </a:solidFill>
                <a:effectLst/>
                <a:highlight>
                  <a:srgbClr val="FFFFFF"/>
                </a:highlight>
              </a:rPr>
              <a:t>Evaluation of the total count and proportion of male versus female producers.</a:t>
            </a:r>
          </a:p>
          <a:p>
            <a:pPr marL="285750" indent="-285750" algn="l">
              <a:buFont typeface="Arial" panose="020B0604020202020204" pitchFamily="34" charset="0"/>
              <a:buChar char="•"/>
            </a:pPr>
            <a:r>
              <a:rPr lang="en-US" b="0" i="0" dirty="0">
                <a:solidFill>
                  <a:srgbClr val="0D0D0D"/>
                </a:solidFill>
                <a:effectLst/>
                <a:highlight>
                  <a:srgbClr val="FFFFFF"/>
                </a:highlight>
              </a:rPr>
              <a:t>Application of the Bechdel Test.</a:t>
            </a:r>
          </a:p>
          <a:p>
            <a:pPr marL="285750" indent="-285750" algn="l">
              <a:buFont typeface="Arial" panose="020B0604020202020204" pitchFamily="34" charset="0"/>
              <a:buChar char="•"/>
            </a:pPr>
            <a:r>
              <a:rPr lang="en-US" b="0" i="0" dirty="0">
                <a:solidFill>
                  <a:srgbClr val="0D0D0D"/>
                </a:solidFill>
                <a:effectLst/>
                <a:highlight>
                  <a:srgbClr val="FFFFFF"/>
                </a:highlight>
              </a:rPr>
              <a:t>Analysis of the total count and proportion of male versus female lead and co-lead roles.</a:t>
            </a:r>
            <a:endParaRPr lang="en-NG" dirty="0"/>
          </a:p>
        </p:txBody>
      </p:sp>
    </p:spTree>
    <p:extLst>
      <p:ext uri="{BB962C8B-B14F-4D97-AF65-F5344CB8AC3E}">
        <p14:creationId xmlns:p14="http://schemas.microsoft.com/office/powerpoint/2010/main" val="382143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99064-9890-5564-4B7E-BF2066E3ABCD}"/>
              </a:ext>
            </a:extLst>
          </p:cNvPr>
          <p:cNvSpPr txBox="1"/>
          <p:nvPr/>
        </p:nvSpPr>
        <p:spPr>
          <a:xfrm>
            <a:off x="683265" y="442024"/>
            <a:ext cx="4043194" cy="461665"/>
          </a:xfrm>
          <a:prstGeom prst="rect">
            <a:avLst/>
          </a:prstGeom>
          <a:noFill/>
        </p:spPr>
        <p:txBody>
          <a:bodyPr wrap="square" rtlCol="0">
            <a:spAutoFit/>
          </a:bodyPr>
          <a:lstStyle/>
          <a:p>
            <a:r>
              <a:rPr lang="en-US" sz="2400" b="1"/>
              <a:t>Objectives of this Project</a:t>
            </a:r>
            <a:endParaRPr lang="en-NG" sz="2400" b="1" dirty="0"/>
          </a:p>
        </p:txBody>
      </p:sp>
      <p:cxnSp>
        <p:nvCxnSpPr>
          <p:cNvPr id="3" name="Straight Connector 2">
            <a:extLst>
              <a:ext uri="{FF2B5EF4-FFF2-40B4-BE49-F238E27FC236}">
                <a16:creationId xmlns:a16="http://schemas.microsoft.com/office/drawing/2014/main" id="{05217598-B088-DA90-6CDD-A7D26DE70C2B}"/>
              </a:ext>
            </a:extLst>
          </p:cNvPr>
          <p:cNvCxnSpPr>
            <a:cxnSpLocks/>
          </p:cNvCxnSpPr>
          <p:nvPr/>
        </p:nvCxnSpPr>
        <p:spPr>
          <a:xfrm>
            <a:off x="504092" y="976502"/>
            <a:ext cx="4401540" cy="0"/>
          </a:xfrm>
          <a:prstGeom prst="line">
            <a:avLst/>
          </a:prstGeom>
          <a:ln w="88900">
            <a:solidFill>
              <a:srgbClr val="0070C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98600C5-8AD9-1EE2-5E8D-F09259D1A9D6}"/>
              </a:ext>
            </a:extLst>
          </p:cNvPr>
          <p:cNvSpPr txBox="1"/>
          <p:nvPr/>
        </p:nvSpPr>
        <p:spPr>
          <a:xfrm>
            <a:off x="982390" y="1536174"/>
            <a:ext cx="9835666" cy="3785652"/>
          </a:xfrm>
          <a:prstGeom prst="rect">
            <a:avLst/>
          </a:prstGeom>
          <a:noFill/>
        </p:spPr>
        <p:txBody>
          <a:bodyPr wrap="square" rtlCol="0">
            <a:spAutoFit/>
          </a:bodyPr>
          <a:lstStyle/>
          <a:p>
            <a:r>
              <a:rPr lang="en-US" sz="1600" dirty="0"/>
              <a:t>State the </a:t>
            </a:r>
            <a:r>
              <a:rPr lang="en-US" sz="1600" b="1" dirty="0"/>
              <a:t>growth of Nollywood over the years </a:t>
            </a:r>
            <a:r>
              <a:rPr lang="en-US" sz="1600" dirty="0"/>
              <a:t>and the </a:t>
            </a:r>
            <a:r>
              <a:rPr lang="en-US" sz="1600" b="1" dirty="0"/>
              <a:t>Indispensable role </a:t>
            </a:r>
            <a:r>
              <a:rPr lang="en-US" sz="1600" dirty="0"/>
              <a:t>to the </a:t>
            </a:r>
            <a:r>
              <a:rPr lang="en-US" sz="1600" b="1" dirty="0"/>
              <a:t>Nigeria economy</a:t>
            </a:r>
          </a:p>
          <a:p>
            <a:endParaRPr lang="en-US" sz="1600" dirty="0"/>
          </a:p>
          <a:p>
            <a:r>
              <a:rPr lang="en-US" sz="1600" dirty="0"/>
              <a:t>Analyst the </a:t>
            </a:r>
            <a:r>
              <a:rPr lang="en-US" sz="1600" b="1" dirty="0"/>
              <a:t>movies and TV shows Directors – Evaluate the total count and the proportion of male against  female directors, and identify the top five (5) male and female directors from 2013 to 2023</a:t>
            </a:r>
            <a:endParaRPr lang="en-US" sz="1600" dirty="0"/>
          </a:p>
          <a:p>
            <a:endParaRPr lang="en-US" sz="1600" dirty="0"/>
          </a:p>
          <a:p>
            <a:r>
              <a:rPr lang="en-US" sz="1600" dirty="0"/>
              <a:t>Analyst the </a:t>
            </a:r>
            <a:r>
              <a:rPr lang="en-US" sz="1600" b="1" dirty="0"/>
              <a:t>movies and TV shows Producers – Evaluate the total count and the proportion of male against  female producers, and identify the top five (5) male and female producers from 2013 to 2023</a:t>
            </a:r>
            <a:endParaRPr lang="en-US" sz="1600" dirty="0"/>
          </a:p>
          <a:p>
            <a:endParaRPr lang="en-US" sz="1600" dirty="0"/>
          </a:p>
          <a:p>
            <a:r>
              <a:rPr lang="en-US" sz="1600" dirty="0"/>
              <a:t>Apply the </a:t>
            </a:r>
            <a:r>
              <a:rPr lang="en-US" sz="1600" b="1" dirty="0"/>
              <a:t>Bechdel Test -  Evaluate the rate of success and failure  of Bechdel Test, and analyst  how many  female directed or produced  movies passed the test</a:t>
            </a:r>
            <a:endParaRPr lang="en-US" sz="1600" dirty="0"/>
          </a:p>
          <a:p>
            <a:endParaRPr lang="en-US" sz="1600" dirty="0"/>
          </a:p>
          <a:p>
            <a:r>
              <a:rPr lang="en-US" sz="1600" dirty="0"/>
              <a:t>Analyst the </a:t>
            </a:r>
            <a:r>
              <a:rPr lang="en-US" sz="1600" b="1" dirty="0"/>
              <a:t>total count and proportion of male against female lead and co-lead roles from 2013 to 2023</a:t>
            </a:r>
          </a:p>
          <a:p>
            <a:endParaRPr lang="en-US" sz="1600" b="1" dirty="0"/>
          </a:p>
          <a:p>
            <a:r>
              <a:rPr lang="en-US" sz="1600" dirty="0"/>
              <a:t>Make a </a:t>
            </a:r>
            <a:r>
              <a:rPr lang="en-US" sz="1600" b="1" dirty="0"/>
              <a:t>Call for Action - </a:t>
            </a:r>
            <a:r>
              <a:rPr lang="en-US" sz="1600" dirty="0"/>
              <a:t>state the </a:t>
            </a:r>
            <a:r>
              <a:rPr lang="en-US" sz="1600" b="1" dirty="0"/>
              <a:t>Six (6) Strategic foci to address Gender Disparity and promote gender inequalities in Nollywood</a:t>
            </a:r>
            <a:endParaRPr lang="en-US" sz="1600" dirty="0"/>
          </a:p>
        </p:txBody>
      </p:sp>
      <p:sp>
        <p:nvSpPr>
          <p:cNvPr id="5" name="Oval 4">
            <a:extLst>
              <a:ext uri="{FF2B5EF4-FFF2-40B4-BE49-F238E27FC236}">
                <a16:creationId xmlns:a16="http://schemas.microsoft.com/office/drawing/2014/main" id="{143AD842-C7C2-766A-5C31-EAD836EB3F44}"/>
              </a:ext>
            </a:extLst>
          </p:cNvPr>
          <p:cNvSpPr/>
          <p:nvPr/>
        </p:nvSpPr>
        <p:spPr>
          <a:xfrm>
            <a:off x="524170" y="1553264"/>
            <a:ext cx="347007" cy="3596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t>
            </a:r>
            <a:endParaRPr lang="en-NG" dirty="0"/>
          </a:p>
        </p:txBody>
      </p:sp>
      <p:sp>
        <p:nvSpPr>
          <p:cNvPr id="12" name="Oval 11">
            <a:extLst>
              <a:ext uri="{FF2B5EF4-FFF2-40B4-BE49-F238E27FC236}">
                <a16:creationId xmlns:a16="http://schemas.microsoft.com/office/drawing/2014/main" id="{09316E4E-B5B8-EEFF-D0F0-45B2E4A981D6}"/>
              </a:ext>
            </a:extLst>
          </p:cNvPr>
          <p:cNvSpPr/>
          <p:nvPr/>
        </p:nvSpPr>
        <p:spPr>
          <a:xfrm>
            <a:off x="529688" y="2859001"/>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G" dirty="0"/>
          </a:p>
        </p:txBody>
      </p:sp>
      <p:sp>
        <p:nvSpPr>
          <p:cNvPr id="13" name="Oval 12">
            <a:extLst>
              <a:ext uri="{FF2B5EF4-FFF2-40B4-BE49-F238E27FC236}">
                <a16:creationId xmlns:a16="http://schemas.microsoft.com/office/drawing/2014/main" id="{32B34E1D-623E-E895-F5FD-2346E42F57BA}"/>
              </a:ext>
            </a:extLst>
          </p:cNvPr>
          <p:cNvSpPr/>
          <p:nvPr/>
        </p:nvSpPr>
        <p:spPr>
          <a:xfrm>
            <a:off x="544098" y="2143765"/>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G" dirty="0"/>
          </a:p>
        </p:txBody>
      </p:sp>
      <p:sp>
        <p:nvSpPr>
          <p:cNvPr id="15" name="Oval 14">
            <a:extLst>
              <a:ext uri="{FF2B5EF4-FFF2-40B4-BE49-F238E27FC236}">
                <a16:creationId xmlns:a16="http://schemas.microsoft.com/office/drawing/2014/main" id="{05911493-96FB-AF07-4941-C9886F31CF93}"/>
              </a:ext>
            </a:extLst>
          </p:cNvPr>
          <p:cNvSpPr/>
          <p:nvPr/>
        </p:nvSpPr>
        <p:spPr>
          <a:xfrm>
            <a:off x="540426" y="3599051"/>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NG" dirty="0"/>
          </a:p>
        </p:txBody>
      </p:sp>
      <p:sp>
        <p:nvSpPr>
          <p:cNvPr id="16" name="Oval 15">
            <a:extLst>
              <a:ext uri="{FF2B5EF4-FFF2-40B4-BE49-F238E27FC236}">
                <a16:creationId xmlns:a16="http://schemas.microsoft.com/office/drawing/2014/main" id="{297FA6CD-91E5-8D63-F98A-AE1278A4F1C8}"/>
              </a:ext>
            </a:extLst>
          </p:cNvPr>
          <p:cNvSpPr/>
          <p:nvPr/>
        </p:nvSpPr>
        <p:spPr>
          <a:xfrm>
            <a:off x="499834" y="4766538"/>
            <a:ext cx="328251"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NG" dirty="0"/>
          </a:p>
        </p:txBody>
      </p:sp>
      <p:sp>
        <p:nvSpPr>
          <p:cNvPr id="6" name="Oval 5">
            <a:extLst>
              <a:ext uri="{FF2B5EF4-FFF2-40B4-BE49-F238E27FC236}">
                <a16:creationId xmlns:a16="http://schemas.microsoft.com/office/drawing/2014/main" id="{6646C5BE-A618-0CC5-D244-53B139E1A7D7}"/>
              </a:ext>
            </a:extLst>
          </p:cNvPr>
          <p:cNvSpPr/>
          <p:nvPr/>
        </p:nvSpPr>
        <p:spPr>
          <a:xfrm>
            <a:off x="504092" y="4174690"/>
            <a:ext cx="328251"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NG" dirty="0"/>
          </a:p>
        </p:txBody>
      </p:sp>
      <p:sp>
        <p:nvSpPr>
          <p:cNvPr id="7" name="TextBox 6">
            <a:extLst>
              <a:ext uri="{FF2B5EF4-FFF2-40B4-BE49-F238E27FC236}">
                <a16:creationId xmlns:a16="http://schemas.microsoft.com/office/drawing/2014/main" id="{71565BE3-15E2-9DBB-3315-01B9EC4B0BA8}"/>
              </a:ext>
            </a:extLst>
          </p:cNvPr>
          <p:cNvSpPr txBox="1"/>
          <p:nvPr/>
        </p:nvSpPr>
        <p:spPr>
          <a:xfrm>
            <a:off x="11365692" y="6482696"/>
            <a:ext cx="428610" cy="307777"/>
          </a:xfrm>
          <a:prstGeom prst="rect">
            <a:avLst/>
          </a:prstGeom>
          <a:noFill/>
        </p:spPr>
        <p:txBody>
          <a:bodyPr wrap="square" rtlCol="0">
            <a:spAutoFit/>
          </a:bodyPr>
          <a:lstStyle/>
          <a:p>
            <a:r>
              <a:rPr lang="en-US" sz="1400" dirty="0"/>
              <a:t>6</a:t>
            </a:r>
            <a:endParaRPr lang="en-NG" sz="1400" dirty="0"/>
          </a:p>
        </p:txBody>
      </p:sp>
    </p:spTree>
    <p:extLst>
      <p:ext uri="{BB962C8B-B14F-4D97-AF65-F5344CB8AC3E}">
        <p14:creationId xmlns:p14="http://schemas.microsoft.com/office/powerpoint/2010/main" val="30477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7" name="Rectangle 16">
            <a:extLst>
              <a:ext uri="{FF2B5EF4-FFF2-40B4-BE49-F238E27FC236}">
                <a16:creationId xmlns:a16="http://schemas.microsoft.com/office/drawing/2014/main" id="{E5D4CEC8-B9B1-66CE-7357-6DB3BD986B75}"/>
              </a:ext>
            </a:extLst>
          </p:cNvPr>
          <p:cNvSpPr/>
          <p:nvPr/>
        </p:nvSpPr>
        <p:spPr>
          <a:xfrm>
            <a:off x="514784" y="2005500"/>
            <a:ext cx="2748922" cy="5266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38829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816375-B9D5-E53A-1123-7250E658B96B}"/>
              </a:ext>
            </a:extLst>
          </p:cNvPr>
          <p:cNvSpPr txBox="1"/>
          <p:nvPr/>
        </p:nvSpPr>
        <p:spPr>
          <a:xfrm>
            <a:off x="541606" y="585095"/>
            <a:ext cx="2973729" cy="461665"/>
          </a:xfrm>
          <a:prstGeom prst="rect">
            <a:avLst/>
          </a:prstGeom>
          <a:noFill/>
        </p:spPr>
        <p:txBody>
          <a:bodyPr wrap="square" rtlCol="0">
            <a:spAutoFit/>
          </a:bodyPr>
          <a:lstStyle/>
          <a:p>
            <a:r>
              <a:rPr lang="en-US" sz="2400" b="1" dirty="0"/>
              <a:t>INTRODUCTION</a:t>
            </a:r>
            <a:endParaRPr lang="en-NG" sz="2400" b="1" dirty="0"/>
          </a:p>
        </p:txBody>
      </p:sp>
      <p:cxnSp>
        <p:nvCxnSpPr>
          <p:cNvPr id="3" name="Straight Connector 2">
            <a:extLst>
              <a:ext uri="{FF2B5EF4-FFF2-40B4-BE49-F238E27FC236}">
                <a16:creationId xmlns:a16="http://schemas.microsoft.com/office/drawing/2014/main" id="{FC634755-54D4-76E6-D09B-9E325F07675C}"/>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4297519-4729-041F-ADF3-B211317BB7E2}"/>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Rectangle 4">
            <a:extLst>
              <a:ext uri="{FF2B5EF4-FFF2-40B4-BE49-F238E27FC236}">
                <a16:creationId xmlns:a16="http://schemas.microsoft.com/office/drawing/2014/main" id="{6470755B-9DB5-AE42-07AA-37C9D5D6AAF4}"/>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4AB3F5-4403-35B9-F854-9EEC2A5BEB2B}"/>
              </a:ext>
            </a:extLst>
          </p:cNvPr>
          <p:cNvSpPr txBox="1"/>
          <p:nvPr/>
        </p:nvSpPr>
        <p:spPr>
          <a:xfrm>
            <a:off x="323557" y="6534424"/>
            <a:ext cx="4262511" cy="307777"/>
          </a:xfrm>
          <a:prstGeom prst="rect">
            <a:avLst/>
          </a:prstGeom>
          <a:noFill/>
        </p:spPr>
        <p:txBody>
          <a:bodyPr wrap="square" rtlCol="0">
            <a:spAutoFit/>
          </a:bodyPr>
          <a:lstStyle/>
          <a:p>
            <a:r>
              <a:rPr lang="en-US" sz="1400" dirty="0"/>
              <a:t>Source: UNESCO, </a:t>
            </a:r>
            <a:r>
              <a:rPr lang="en-US" sz="1400" dirty="0" err="1"/>
              <a:t>Pwc</a:t>
            </a:r>
            <a:endParaRPr lang="en-NG" sz="1400" dirty="0"/>
          </a:p>
        </p:txBody>
      </p:sp>
      <p:sp>
        <p:nvSpPr>
          <p:cNvPr id="8" name="TextBox 7">
            <a:extLst>
              <a:ext uri="{FF2B5EF4-FFF2-40B4-BE49-F238E27FC236}">
                <a16:creationId xmlns:a16="http://schemas.microsoft.com/office/drawing/2014/main" id="{35F4BA44-F3A3-2678-954B-241634B0BDCB}"/>
              </a:ext>
            </a:extLst>
          </p:cNvPr>
          <p:cNvSpPr txBox="1"/>
          <p:nvPr/>
        </p:nvSpPr>
        <p:spPr>
          <a:xfrm>
            <a:off x="440788" y="1294228"/>
            <a:ext cx="11308080" cy="4524315"/>
          </a:xfrm>
          <a:prstGeom prst="rect">
            <a:avLst/>
          </a:prstGeom>
          <a:noFill/>
        </p:spPr>
        <p:txBody>
          <a:bodyPr wrap="square" rtlCol="0">
            <a:spAutoFit/>
          </a:bodyPr>
          <a:lstStyle/>
          <a:p>
            <a:r>
              <a:rPr lang="en-US" b="1" i="0" dirty="0">
                <a:solidFill>
                  <a:srgbClr val="0D0D0D"/>
                </a:solidFill>
                <a:effectLst/>
                <a:highlight>
                  <a:srgbClr val="FFFFFF"/>
                </a:highlight>
              </a:rPr>
              <a:t>Nollywood, Nigeria's film industry, is pivotal to the economy, providing abundant employment opportunities. It ranks as the world's second-largest film producer, with around 2,500 movies and TV shows produced annually according to UNESCO. Since 2017, it has seen a staggering 477.6% growth in annual production, reaching 2599 productions in 2020.</a:t>
            </a:r>
          </a:p>
          <a:p>
            <a:endParaRPr lang="en-US" b="1" dirty="0">
              <a:solidFill>
                <a:srgbClr val="0D0D0D"/>
              </a:solidFill>
              <a:highlight>
                <a:srgbClr val="FFFFFF"/>
              </a:highlight>
            </a:endParaRPr>
          </a:p>
          <a:p>
            <a:r>
              <a:rPr lang="en-US" b="1" i="0" dirty="0">
                <a:solidFill>
                  <a:srgbClr val="0D0D0D"/>
                </a:solidFill>
                <a:effectLst/>
                <a:highlight>
                  <a:srgbClr val="FFFFFF"/>
                </a:highlight>
              </a:rPr>
              <a:t>Over the past two decades, Nollywood has experienced a steady growth trajectory, culminating in its contribution of approximately 1.3% to Nigeria's GDP in 2021. According to PwC, Nollywood's contribution amounted to 2.3% of the GDP, equivalent to around $600 million. Projections suggest that the industry is poised to reach an annual value of approximately $1 billion.</a:t>
            </a:r>
          </a:p>
          <a:p>
            <a:endParaRPr lang="en-US" b="1" dirty="0">
              <a:solidFill>
                <a:srgbClr val="0D0D0D"/>
              </a:solidFill>
              <a:highlight>
                <a:srgbClr val="FFFFFF"/>
              </a:highlight>
            </a:endParaRPr>
          </a:p>
          <a:p>
            <a:r>
              <a:rPr lang="en-NG" sz="1800" b="1" kern="0" dirty="0">
                <a:solidFill>
                  <a:srgbClr val="000000"/>
                </a:solidFill>
                <a:effectLst/>
                <a:ea typeface="Times New Roman" panose="02020603050405020304" pitchFamily="18" charset="0"/>
              </a:rPr>
              <a:t>However, despite its prominence, the industry grapples with a persistent gender gap, characterized by disparities in opportunities, representation, absence of comprehensive policies, institutional support, and inclusive practices and pay between male and female professionals</a:t>
            </a:r>
            <a:r>
              <a:rPr lang="en-US" sz="1800" b="1" kern="0" dirty="0">
                <a:solidFill>
                  <a:srgbClr val="000000"/>
                </a:solidFill>
                <a:effectLst/>
                <a:ea typeface="Times New Roman" panose="02020603050405020304" pitchFamily="18" charset="0"/>
              </a:rPr>
              <a:t>.</a:t>
            </a:r>
          </a:p>
          <a:p>
            <a:endParaRPr lang="en-US" b="1" kern="0" dirty="0">
              <a:solidFill>
                <a:srgbClr val="000000"/>
              </a:solidFill>
            </a:endParaRPr>
          </a:p>
          <a:p>
            <a:r>
              <a:rPr lang="en-US" b="1" i="0" dirty="0">
                <a:solidFill>
                  <a:srgbClr val="0D0D0D"/>
                </a:solidFill>
                <a:effectLst/>
                <a:highlight>
                  <a:srgbClr val="FFFFFF"/>
                </a:highlight>
              </a:rPr>
              <a:t>This report analyses the gender disparity within Nollywood from 2013 to 2023, utilizing four criteria for evaluation and data from Netflix Nigeria. Its primary aim is to advocate for gender equality within the industry.</a:t>
            </a:r>
            <a:endParaRPr lang="en-US" b="1" dirty="0">
              <a:solidFill>
                <a:srgbClr val="0D0D0D"/>
              </a:solidFill>
              <a:highlight>
                <a:srgbClr val="FFFFFF"/>
              </a:highlight>
            </a:endParaRPr>
          </a:p>
        </p:txBody>
      </p:sp>
      <p:sp>
        <p:nvSpPr>
          <p:cNvPr id="9" name="TextBox 8">
            <a:extLst>
              <a:ext uri="{FF2B5EF4-FFF2-40B4-BE49-F238E27FC236}">
                <a16:creationId xmlns:a16="http://schemas.microsoft.com/office/drawing/2014/main" id="{4015333B-CC07-6BFE-CF52-B543DDA1F5FD}"/>
              </a:ext>
            </a:extLst>
          </p:cNvPr>
          <p:cNvSpPr txBox="1"/>
          <p:nvPr/>
        </p:nvSpPr>
        <p:spPr>
          <a:xfrm>
            <a:off x="11061289" y="6534424"/>
            <a:ext cx="428610" cy="307777"/>
          </a:xfrm>
          <a:prstGeom prst="rect">
            <a:avLst/>
          </a:prstGeom>
          <a:noFill/>
        </p:spPr>
        <p:txBody>
          <a:bodyPr wrap="square" rtlCol="0">
            <a:spAutoFit/>
          </a:bodyPr>
          <a:lstStyle/>
          <a:p>
            <a:r>
              <a:rPr lang="en-US" sz="1400" dirty="0"/>
              <a:t>6</a:t>
            </a:r>
            <a:endParaRPr lang="en-NG" sz="1400" dirty="0"/>
          </a:p>
        </p:txBody>
      </p:sp>
    </p:spTree>
    <p:extLst>
      <p:ext uri="{BB962C8B-B14F-4D97-AF65-F5344CB8AC3E}">
        <p14:creationId xmlns:p14="http://schemas.microsoft.com/office/powerpoint/2010/main" val="76042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7" name="Rectangle 16">
            <a:extLst>
              <a:ext uri="{FF2B5EF4-FFF2-40B4-BE49-F238E27FC236}">
                <a16:creationId xmlns:a16="http://schemas.microsoft.com/office/drawing/2014/main" id="{3200F66D-F3D1-D970-2348-4379B607C361}"/>
              </a:ext>
            </a:extLst>
          </p:cNvPr>
          <p:cNvSpPr/>
          <p:nvPr/>
        </p:nvSpPr>
        <p:spPr>
          <a:xfrm>
            <a:off x="511086" y="2561005"/>
            <a:ext cx="4907077" cy="791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5352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479468" y="1334287"/>
            <a:ext cx="7088950" cy="369332"/>
          </a:xfrm>
          <a:prstGeom prst="rect">
            <a:avLst/>
          </a:prstGeom>
          <a:noFill/>
        </p:spPr>
        <p:txBody>
          <a:bodyPr wrap="square" rtlCol="0">
            <a:spAutoFit/>
          </a:bodyPr>
          <a:lstStyle/>
          <a:p>
            <a:r>
              <a:rPr lang="en-US" dirty="0"/>
              <a:t>Count of movies and TV shows produced  over the period (2017 – 2023) </a:t>
            </a:r>
            <a:endParaRPr lang="en-NG" dirty="0"/>
          </a:p>
        </p:txBody>
      </p:sp>
      <p:sp>
        <p:nvSpPr>
          <p:cNvPr id="8" name="TextBox 7">
            <a:extLst>
              <a:ext uri="{FF2B5EF4-FFF2-40B4-BE49-F238E27FC236}">
                <a16:creationId xmlns:a16="http://schemas.microsoft.com/office/drawing/2014/main" id="{01B5864B-8150-8EF4-41AE-22FF163E1EA7}"/>
              </a:ext>
            </a:extLst>
          </p:cNvPr>
          <p:cNvSpPr txBox="1"/>
          <p:nvPr/>
        </p:nvSpPr>
        <p:spPr>
          <a:xfrm>
            <a:off x="323556" y="360457"/>
            <a:ext cx="11388976" cy="892552"/>
          </a:xfrm>
          <a:prstGeom prst="rect">
            <a:avLst/>
          </a:prstGeom>
          <a:noFill/>
          <a:ln>
            <a:noFill/>
          </a:ln>
        </p:spPr>
        <p:txBody>
          <a:bodyPr wrap="square" rtlCol="0">
            <a:spAutoFit/>
          </a:bodyPr>
          <a:lstStyle/>
          <a:p>
            <a:r>
              <a:rPr lang="en-US" sz="2600" b="1" dirty="0">
                <a:solidFill>
                  <a:srgbClr val="111111"/>
                </a:solidFill>
              </a:rPr>
              <a:t>Good news! Nigeria movie and TV show industry is on steroid and its not looking back at all. It production has seen growth from 450 in 2017 to 2,599 in 2020</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51692" y="1206165"/>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Statista, P+ </a:t>
            </a:r>
            <a:r>
              <a:rPr lang="en-US" sz="1400" dirty="0" err="1"/>
              <a:t>mang</a:t>
            </a:r>
            <a:r>
              <a:rPr lang="en-US" sz="1400" dirty="0"/>
              <a:t>.</a:t>
            </a:r>
            <a:endParaRPr lang="en-NG" sz="14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175628" y="6580997"/>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7" name="Chart 6">
            <a:extLst>
              <a:ext uri="{FF2B5EF4-FFF2-40B4-BE49-F238E27FC236}">
                <a16:creationId xmlns:a16="http://schemas.microsoft.com/office/drawing/2014/main" id="{BEA0309E-B19D-F940-A57A-8F65A834C0E7}"/>
              </a:ext>
            </a:extLst>
          </p:cNvPr>
          <p:cNvGraphicFramePr/>
          <p:nvPr>
            <p:extLst>
              <p:ext uri="{D42A27DB-BD31-4B8C-83A1-F6EECF244321}">
                <p14:modId xmlns:p14="http://schemas.microsoft.com/office/powerpoint/2010/main" val="2355436513"/>
              </p:ext>
            </p:extLst>
          </p:nvPr>
        </p:nvGraphicFramePr>
        <p:xfrm>
          <a:off x="518772" y="1764653"/>
          <a:ext cx="9314546" cy="4672095"/>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a:extLst>
              <a:ext uri="{FF2B5EF4-FFF2-40B4-BE49-F238E27FC236}">
                <a16:creationId xmlns:a16="http://schemas.microsoft.com/office/drawing/2014/main" id="{CADDC948-950F-B408-954E-504C26C68025}"/>
              </a:ext>
            </a:extLst>
          </p:cNvPr>
          <p:cNvCxnSpPr>
            <a:cxnSpLocks/>
          </p:cNvCxnSpPr>
          <p:nvPr/>
        </p:nvCxnSpPr>
        <p:spPr>
          <a:xfrm flipV="1">
            <a:off x="3938954" y="2890794"/>
            <a:ext cx="928468" cy="2078352"/>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617647D4-C40A-523F-93C7-AF64F5186649}"/>
              </a:ext>
            </a:extLst>
          </p:cNvPr>
          <p:cNvSpPr/>
          <p:nvPr/>
        </p:nvSpPr>
        <p:spPr>
          <a:xfrm>
            <a:off x="3553152" y="3738572"/>
            <a:ext cx="1342103" cy="61323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8" name="TextBox 27">
            <a:extLst>
              <a:ext uri="{FF2B5EF4-FFF2-40B4-BE49-F238E27FC236}">
                <a16:creationId xmlns:a16="http://schemas.microsoft.com/office/drawing/2014/main" id="{6184CE7D-7E08-D719-176E-1E19CE3AD852}"/>
              </a:ext>
            </a:extLst>
          </p:cNvPr>
          <p:cNvSpPr txBox="1"/>
          <p:nvPr/>
        </p:nvSpPr>
        <p:spPr>
          <a:xfrm>
            <a:off x="3684814" y="3779942"/>
            <a:ext cx="1182608" cy="523220"/>
          </a:xfrm>
          <a:prstGeom prst="rect">
            <a:avLst/>
          </a:prstGeom>
          <a:noFill/>
        </p:spPr>
        <p:txBody>
          <a:bodyPr wrap="square" rtlCol="0">
            <a:spAutoFit/>
          </a:bodyPr>
          <a:lstStyle/>
          <a:p>
            <a:r>
              <a:rPr lang="en-US" sz="1400" b="1" dirty="0"/>
              <a:t>+ 477.6% Rapid growth</a:t>
            </a:r>
            <a:endParaRPr lang="en-NG" sz="1400" b="1" dirty="0"/>
          </a:p>
        </p:txBody>
      </p:sp>
      <p:cxnSp>
        <p:nvCxnSpPr>
          <p:cNvPr id="31" name="Straight Arrow Connector 30">
            <a:extLst>
              <a:ext uri="{FF2B5EF4-FFF2-40B4-BE49-F238E27FC236}">
                <a16:creationId xmlns:a16="http://schemas.microsoft.com/office/drawing/2014/main" id="{F7608203-92E9-8F5A-1439-15A78BB5A9C2}"/>
              </a:ext>
            </a:extLst>
          </p:cNvPr>
          <p:cNvCxnSpPr/>
          <p:nvPr/>
        </p:nvCxnSpPr>
        <p:spPr>
          <a:xfrm>
            <a:off x="6175628" y="2542198"/>
            <a:ext cx="787880" cy="665236"/>
          </a:xfrm>
          <a:prstGeom prst="straightConnector1">
            <a:avLst/>
          </a:prstGeom>
          <a:ln w="22225">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FA8B7EF-E028-FB57-823D-97948B232EE3}"/>
              </a:ext>
            </a:extLst>
          </p:cNvPr>
          <p:cNvSpPr txBox="1"/>
          <p:nvPr/>
        </p:nvSpPr>
        <p:spPr>
          <a:xfrm>
            <a:off x="11061289" y="6534424"/>
            <a:ext cx="428610" cy="307777"/>
          </a:xfrm>
          <a:prstGeom prst="rect">
            <a:avLst/>
          </a:prstGeom>
          <a:noFill/>
        </p:spPr>
        <p:txBody>
          <a:bodyPr wrap="square" rtlCol="0">
            <a:spAutoFit/>
          </a:bodyPr>
          <a:lstStyle/>
          <a:p>
            <a:r>
              <a:rPr lang="en-US" sz="1400" dirty="0"/>
              <a:t>8</a:t>
            </a:r>
            <a:endParaRPr lang="en-NG" sz="1400" dirty="0"/>
          </a:p>
        </p:txBody>
      </p:sp>
    </p:spTree>
    <p:extLst>
      <p:ext uri="{BB962C8B-B14F-4D97-AF65-F5344CB8AC3E}">
        <p14:creationId xmlns:p14="http://schemas.microsoft.com/office/powerpoint/2010/main" val="304026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25593</TotalTime>
  <Words>3481</Words>
  <Application>Microsoft Office PowerPoint</Application>
  <PresentationFormat>Widescreen</PresentationFormat>
  <Paragraphs>485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Aptos</vt:lpstr>
      <vt:lpstr>Aptos Display</vt:lpstr>
      <vt:lpstr>Arial</vt:lpstr>
      <vt:lpstr>Arial Rounded MT Bold</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Balogun</dc:creator>
  <cp:lastModifiedBy>Christopher Balogun</cp:lastModifiedBy>
  <cp:revision>730</cp:revision>
  <dcterms:created xsi:type="dcterms:W3CDTF">2024-04-15T15:49:10Z</dcterms:created>
  <dcterms:modified xsi:type="dcterms:W3CDTF">2024-06-14T21:28:45Z</dcterms:modified>
</cp:coreProperties>
</file>